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5"/>
  </p:notesMasterIdLst>
  <p:handoutMasterIdLst>
    <p:handoutMasterId r:id="rId26"/>
  </p:handoutMasterIdLst>
  <p:sldIdLst>
    <p:sldId id="256" r:id="rId2"/>
    <p:sldId id="287" r:id="rId3"/>
    <p:sldId id="289" r:id="rId4"/>
    <p:sldId id="290" r:id="rId5"/>
    <p:sldId id="291" r:id="rId6"/>
    <p:sldId id="293" r:id="rId7"/>
    <p:sldId id="295" r:id="rId8"/>
    <p:sldId id="264" r:id="rId9"/>
    <p:sldId id="284" r:id="rId10"/>
    <p:sldId id="286" r:id="rId11"/>
    <p:sldId id="285" r:id="rId12"/>
    <p:sldId id="278" r:id="rId13"/>
    <p:sldId id="280" r:id="rId14"/>
    <p:sldId id="279" r:id="rId15"/>
    <p:sldId id="272" r:id="rId16"/>
    <p:sldId id="266" r:id="rId17"/>
    <p:sldId id="267" r:id="rId18"/>
    <p:sldId id="268" r:id="rId19"/>
    <p:sldId id="269" r:id="rId20"/>
    <p:sldId id="270" r:id="rId21"/>
    <p:sldId id="273" r:id="rId22"/>
    <p:sldId id="282" r:id="rId23"/>
    <p:sldId id="281" r:id="rId24"/>
  </p:sldIdLst>
  <p:sldSz cx="9144000" cy="6858000" type="screen4x3"/>
  <p:notesSz cx="6797675" cy="9926638"/>
  <p:defaultTextStyle>
    <a:defPPr>
      <a:defRPr lang="en-GB"/>
    </a:defPPr>
    <a:lvl1pPr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1pPr>
    <a:lvl2pPr marL="742950" indent="-28575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2pPr>
    <a:lvl3pPr marL="1143000" indent="-22860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3pPr>
    <a:lvl4pPr marL="1600200" indent="-22860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4pPr>
    <a:lvl5pPr marL="2057400" indent="-228600" algn="l" defTabSz="457200" rtl="0" eaLnBrk="0" fontAlgn="base" hangingPunct="0">
      <a:spcBef>
        <a:spcPct val="0"/>
      </a:spcBef>
      <a:spcAft>
        <a:spcPct val="0"/>
      </a:spcAft>
      <a:defRPr i="1" kern="1200">
        <a:solidFill>
          <a:schemeClr val="bg1"/>
        </a:solidFill>
        <a:latin typeface="Arial" panose="020B0604020202020204" pitchFamily="34" charset="0"/>
        <a:ea typeface="+mn-ea"/>
        <a:cs typeface="AR PL KaitiM GB" charset="0"/>
      </a:defRPr>
    </a:lvl5pPr>
    <a:lvl6pPr marL="2286000" algn="l" defTabSz="914400" rtl="0" eaLnBrk="1" latinLnBrk="0" hangingPunct="1">
      <a:defRPr i="1" kern="1200">
        <a:solidFill>
          <a:schemeClr val="bg1"/>
        </a:solidFill>
        <a:latin typeface="Arial" panose="020B0604020202020204" pitchFamily="34" charset="0"/>
        <a:ea typeface="+mn-ea"/>
        <a:cs typeface="AR PL KaitiM GB" charset="0"/>
      </a:defRPr>
    </a:lvl6pPr>
    <a:lvl7pPr marL="2743200" algn="l" defTabSz="914400" rtl="0" eaLnBrk="1" latinLnBrk="0" hangingPunct="1">
      <a:defRPr i="1" kern="1200">
        <a:solidFill>
          <a:schemeClr val="bg1"/>
        </a:solidFill>
        <a:latin typeface="Arial" panose="020B0604020202020204" pitchFamily="34" charset="0"/>
        <a:ea typeface="+mn-ea"/>
        <a:cs typeface="AR PL KaitiM GB" charset="0"/>
      </a:defRPr>
    </a:lvl7pPr>
    <a:lvl8pPr marL="3200400" algn="l" defTabSz="914400" rtl="0" eaLnBrk="1" latinLnBrk="0" hangingPunct="1">
      <a:defRPr i="1" kern="1200">
        <a:solidFill>
          <a:schemeClr val="bg1"/>
        </a:solidFill>
        <a:latin typeface="Arial" panose="020B0604020202020204" pitchFamily="34" charset="0"/>
        <a:ea typeface="+mn-ea"/>
        <a:cs typeface="AR PL KaitiM GB" charset="0"/>
      </a:defRPr>
    </a:lvl8pPr>
    <a:lvl9pPr marL="3657600" algn="l" defTabSz="914400" rtl="0" eaLnBrk="1" latinLnBrk="0" hangingPunct="1">
      <a:defRPr i="1" kern="1200">
        <a:solidFill>
          <a:schemeClr val="bg1"/>
        </a:solidFill>
        <a:latin typeface="Arial" panose="020B0604020202020204" pitchFamily="34" charset="0"/>
        <a:ea typeface="+mn-ea"/>
        <a:cs typeface="AR PL KaitiM GB" charset="0"/>
      </a:defRPr>
    </a:lvl9pPr>
  </p:defaultTextStyle>
  <p:extLst>
    <p:ext uri="{521415D9-36F7-43E2-AB2F-B90AF26B5E84}">
      <p14:sectionLst xmlns:p14="http://schemas.microsoft.com/office/powerpoint/2010/main">
        <p14:section name="Introduction" id="{941E2751-A589-427F-8442-F21F265F2829}">
          <p14:sldIdLst>
            <p14:sldId id="256"/>
            <p14:sldId id="287"/>
            <p14:sldId id="289"/>
            <p14:sldId id="290"/>
            <p14:sldId id="291"/>
            <p14:sldId id="293"/>
            <p14:sldId id="295"/>
          </p14:sldIdLst>
        </p14:section>
        <p14:section name="CMM" id="{DF238B1E-5E71-4521-8355-5D44037C7F76}">
          <p14:sldIdLst>
            <p14:sldId id="264"/>
            <p14:sldId id="284"/>
            <p14:sldId id="286"/>
            <p14:sldId id="285"/>
            <p14:sldId id="278"/>
            <p14:sldId id="280"/>
            <p14:sldId id="279"/>
            <p14:sldId id="272"/>
            <p14:sldId id="266"/>
            <p14:sldId id="267"/>
            <p14:sldId id="268"/>
            <p14:sldId id="269"/>
            <p14:sldId id="270"/>
            <p14:sldId id="273"/>
            <p14:sldId id="282"/>
            <p14:sldId id="28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A00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559" autoAdjust="0"/>
    <p:restoredTop sz="94660"/>
  </p:normalViewPr>
  <p:slideViewPr>
    <p:cSldViewPr>
      <p:cViewPr varScale="1">
        <p:scale>
          <a:sx n="109" d="100"/>
          <a:sy n="109" d="100"/>
        </p:scale>
        <p:origin x="1452" y="10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sorterViewPr>
    <p:cViewPr varScale="1">
      <p:scale>
        <a:sx n="100" d="100"/>
        <a:sy n="100" d="100"/>
      </p:scale>
      <p:origin x="0" y="0"/>
    </p:cViewPr>
  </p:sorterViewPr>
  <p:notesViewPr>
    <p:cSldViewPr>
      <p:cViewPr varScale="1">
        <p:scale>
          <a:sx n="59" d="100"/>
          <a:sy n="59" d="100"/>
        </p:scale>
        <p:origin x="-175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E1C4426-D0DA-49FA-B99A-4637A88DF63F}"/>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eaLnBrk="1" hangingPunct="1">
              <a:buClr>
                <a:srgbClr val="000000"/>
              </a:buClr>
              <a:buSzPct val="100000"/>
              <a:buFont typeface="Times New Roman" pitchFamily="16" charset="0"/>
              <a:buNone/>
              <a:defRPr sz="1200">
                <a:latin typeface="Arial" charset="0"/>
                <a:ea typeface="+mn-ea"/>
                <a:cs typeface="Arial" charset="0"/>
              </a:defRPr>
            </a:lvl1pPr>
          </a:lstStyle>
          <a:p>
            <a:pPr>
              <a:defRPr/>
            </a:pPr>
            <a:endParaRPr lang="lv-LV"/>
          </a:p>
        </p:txBody>
      </p:sp>
      <p:sp>
        <p:nvSpPr>
          <p:cNvPr id="3" name="Date Placeholder 2">
            <a:extLst>
              <a:ext uri="{FF2B5EF4-FFF2-40B4-BE49-F238E27FC236}">
                <a16:creationId xmlns:a16="http://schemas.microsoft.com/office/drawing/2014/main" id="{7F31DF8C-C093-4B04-9F0F-4B11A4F2761F}"/>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eaLnBrk="1" hangingPunct="1">
              <a:buClr>
                <a:srgbClr val="000000"/>
              </a:buClr>
              <a:buSzPct val="100000"/>
              <a:buFont typeface="Times New Roman" pitchFamily="16" charset="0"/>
              <a:buNone/>
              <a:defRPr sz="1200">
                <a:latin typeface="Arial" charset="0"/>
                <a:ea typeface="+mn-ea"/>
                <a:cs typeface="Arial" charset="0"/>
              </a:defRPr>
            </a:lvl1pPr>
          </a:lstStyle>
          <a:p>
            <a:pPr>
              <a:defRPr/>
            </a:pPr>
            <a:fld id="{FE9873BA-6E22-4AE3-8B51-DED7B880E3FE}" type="datetimeFigureOut">
              <a:rPr lang="lv-LV"/>
              <a:pPr>
                <a:defRPr/>
              </a:pPr>
              <a:t>15.11.2019</a:t>
            </a:fld>
            <a:endParaRPr lang="lv-LV"/>
          </a:p>
        </p:txBody>
      </p:sp>
      <p:sp>
        <p:nvSpPr>
          <p:cNvPr id="4" name="Footer Placeholder 3">
            <a:extLst>
              <a:ext uri="{FF2B5EF4-FFF2-40B4-BE49-F238E27FC236}">
                <a16:creationId xmlns:a16="http://schemas.microsoft.com/office/drawing/2014/main" id="{FDDEC7AE-0F9F-4E8C-9BBC-D22FF4C5DEF7}"/>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eaLnBrk="1" hangingPunct="1">
              <a:buClr>
                <a:srgbClr val="000000"/>
              </a:buClr>
              <a:buSzPct val="100000"/>
              <a:buFont typeface="Times New Roman" pitchFamily="16" charset="0"/>
              <a:buNone/>
              <a:defRPr sz="1200">
                <a:latin typeface="Arial" charset="0"/>
                <a:ea typeface="+mn-ea"/>
                <a:cs typeface="Arial" charset="0"/>
              </a:defRPr>
            </a:lvl1pPr>
          </a:lstStyle>
          <a:p>
            <a:pPr>
              <a:defRPr/>
            </a:pPr>
            <a:endParaRPr lang="lv-LV"/>
          </a:p>
        </p:txBody>
      </p:sp>
      <p:sp>
        <p:nvSpPr>
          <p:cNvPr id="5" name="Slide Number Placeholder 4">
            <a:extLst>
              <a:ext uri="{FF2B5EF4-FFF2-40B4-BE49-F238E27FC236}">
                <a16:creationId xmlns:a16="http://schemas.microsoft.com/office/drawing/2014/main" id="{5796119B-5DFD-42FE-980D-4E6415610013}"/>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eaLnBrk="1" hangingPunct="1">
              <a:buClr>
                <a:srgbClr val="000000"/>
              </a:buClr>
              <a:buSzPct val="100000"/>
              <a:buFont typeface="Times New Roman" panose="02020603050405020304" pitchFamily="18" charset="0"/>
              <a:buNone/>
              <a:defRPr sz="1200">
                <a:cs typeface="Arial" panose="020B0604020202020204" pitchFamily="34" charset="0"/>
              </a:defRPr>
            </a:lvl1pPr>
          </a:lstStyle>
          <a:p>
            <a:pPr>
              <a:defRPr/>
            </a:pPr>
            <a:fld id="{267E6518-A1C4-4F2F-B252-D9A3FC99DF55}"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p:cNvSpPr>
            <a:spLocks noChangeArrowheads="1"/>
          </p:cNvSpPr>
          <p:nvPr/>
        </p:nvSpPr>
        <p:spPr bwMode="auto">
          <a:xfrm>
            <a:off x="0" y="0"/>
            <a:ext cx="6797675" cy="9926638"/>
          </a:xfrm>
          <a:prstGeom prst="roundRect">
            <a:avLst>
              <a:gd name="adj" fmla="val 23"/>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lv-LV" altLang="lv-LV">
              <a:cs typeface="Arial" panose="020B0604020202020204" pitchFamily="34" charset="0"/>
            </a:endParaRPr>
          </a:p>
        </p:txBody>
      </p:sp>
      <p:sp>
        <p:nvSpPr>
          <p:cNvPr id="2051" name="Text Box 2"/>
          <p:cNvSpPr txBox="1">
            <a:spLocks noChangeArrowheads="1"/>
          </p:cNvSpPr>
          <p:nvPr/>
        </p:nvSpPr>
        <p:spPr bwMode="auto">
          <a:xfrm>
            <a:off x="0" y="0"/>
            <a:ext cx="2946400"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lv-LV" altLang="lv-LV">
              <a:cs typeface="Arial" panose="020B0604020202020204" pitchFamily="34" charset="0"/>
            </a:endParaRPr>
          </a:p>
        </p:txBody>
      </p:sp>
      <p:sp>
        <p:nvSpPr>
          <p:cNvPr id="2" name="Rectangle 3">
            <a:extLst>
              <a:ext uri="{FF2B5EF4-FFF2-40B4-BE49-F238E27FC236}">
                <a16:creationId xmlns:a16="http://schemas.microsoft.com/office/drawing/2014/main" id="{3788417C-365E-4FD5-997F-CC8579389620}"/>
              </a:ext>
            </a:extLst>
          </p:cNvPr>
          <p:cNvSpPr>
            <a:spLocks noGrp="1" noChangeArrowheads="1"/>
          </p:cNvSpPr>
          <p:nvPr>
            <p:ph type="dt"/>
          </p:nvPr>
        </p:nvSpPr>
        <p:spPr bwMode="auto">
          <a:xfrm>
            <a:off x="3849688" y="0"/>
            <a:ext cx="2944812" cy="495300"/>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Calibri" pitchFamily="32" charset="0"/>
                <a:ea typeface="+mn-ea"/>
                <a:cs typeface="Arial" charset="0"/>
              </a:defRPr>
            </a:lvl1pPr>
          </a:lstStyle>
          <a:p>
            <a:pPr>
              <a:defRPr/>
            </a:pPr>
            <a:endParaRPr lang="lv-LV"/>
          </a:p>
        </p:txBody>
      </p:sp>
      <p:sp>
        <p:nvSpPr>
          <p:cNvPr id="2053" name="Rectangle 4"/>
          <p:cNvSpPr>
            <a:spLocks noGrp="1" noRot="1" noChangeAspect="1" noChangeArrowheads="1"/>
          </p:cNvSpPr>
          <p:nvPr>
            <p:ph type="sldImg"/>
          </p:nvPr>
        </p:nvSpPr>
        <p:spPr bwMode="auto">
          <a:xfrm>
            <a:off x="917575" y="744538"/>
            <a:ext cx="4960938" cy="3721100"/>
          </a:xfrm>
          <a:prstGeom prst="rect">
            <a:avLst/>
          </a:prstGeom>
          <a:noFill/>
          <a:ln w="126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Rectangle 5">
            <a:extLst>
              <a:ext uri="{FF2B5EF4-FFF2-40B4-BE49-F238E27FC236}">
                <a16:creationId xmlns:a16="http://schemas.microsoft.com/office/drawing/2014/main" id="{5953D358-4D8A-4697-BD7A-4604CBE965D0}"/>
              </a:ext>
            </a:extLst>
          </p:cNvPr>
          <p:cNvSpPr>
            <a:spLocks noGrp="1" noChangeArrowheads="1"/>
          </p:cNvSpPr>
          <p:nvPr>
            <p:ph type="body"/>
          </p:nvPr>
        </p:nvSpPr>
        <p:spPr bwMode="auto">
          <a:xfrm>
            <a:off x="679450" y="4714875"/>
            <a:ext cx="5437188" cy="4465638"/>
          </a:xfrm>
          <a:prstGeom prst="rect">
            <a:avLst/>
          </a:prstGeom>
          <a:noFill/>
          <a:ln w="9525">
            <a:noFill/>
            <a:round/>
            <a:headEnd/>
            <a:tailEnd/>
          </a:ln>
          <a:effectLst/>
        </p:spPr>
        <p:txBody>
          <a:bodyPr vert="horz" wrap="square" lIns="90000" tIns="46800" rIns="90000" bIns="46800" numCol="1" anchor="t" anchorCtr="0" compatLnSpc="1">
            <a:prstTxWarp prst="textNoShape">
              <a:avLst/>
            </a:prstTxWarp>
          </a:bodyPr>
          <a:lstStyle/>
          <a:p>
            <a:pPr lvl="0"/>
            <a:endParaRPr lang="lv-LV" noProof="0"/>
          </a:p>
        </p:txBody>
      </p:sp>
      <p:sp>
        <p:nvSpPr>
          <p:cNvPr id="2054" name="Rectangle 6">
            <a:extLst>
              <a:ext uri="{FF2B5EF4-FFF2-40B4-BE49-F238E27FC236}">
                <a16:creationId xmlns:a16="http://schemas.microsoft.com/office/drawing/2014/main" id="{6FD33174-1D2A-4DC8-BC9A-EE1FFCF97407}"/>
              </a:ext>
            </a:extLst>
          </p:cNvPr>
          <p:cNvSpPr>
            <a:spLocks noGrp="1" noChangeArrowheads="1"/>
          </p:cNvSpPr>
          <p:nvPr>
            <p:ph type="ftr"/>
          </p:nvPr>
        </p:nvSpPr>
        <p:spPr bwMode="auto">
          <a:xfrm>
            <a:off x="0" y="9428163"/>
            <a:ext cx="2944813" cy="4953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Calibri" pitchFamily="32" charset="0"/>
                <a:ea typeface="+mn-ea"/>
                <a:cs typeface="Arial" charset="0"/>
              </a:defRPr>
            </a:lvl1pPr>
          </a:lstStyle>
          <a:p>
            <a:pPr>
              <a:defRPr/>
            </a:pPr>
            <a:r>
              <a:rPr lang="lv-LV"/>
              <a:t>Fulfilment </a:t>
            </a:r>
          </a:p>
        </p:txBody>
      </p:sp>
      <p:sp>
        <p:nvSpPr>
          <p:cNvPr id="2055" name="Rectangle 7">
            <a:extLst>
              <a:ext uri="{FF2B5EF4-FFF2-40B4-BE49-F238E27FC236}">
                <a16:creationId xmlns:a16="http://schemas.microsoft.com/office/drawing/2014/main" id="{487691B1-E5F1-4AC3-9234-DA8182D577AD}"/>
              </a:ext>
            </a:extLst>
          </p:cNvPr>
          <p:cNvSpPr>
            <a:spLocks noGrp="1" noChangeArrowheads="1"/>
          </p:cNvSpPr>
          <p:nvPr>
            <p:ph type="sldNum"/>
          </p:nvPr>
        </p:nvSpPr>
        <p:spPr bwMode="auto">
          <a:xfrm>
            <a:off x="3849688" y="9428163"/>
            <a:ext cx="2944812" cy="495300"/>
          </a:xfrm>
          <a:prstGeom prst="rect">
            <a:avLst/>
          </a:prstGeom>
          <a:noFill/>
          <a:ln w="9525">
            <a:noFill/>
            <a:round/>
            <a:headEnd/>
            <a:tailEnd/>
          </a:ln>
          <a:effectLst/>
        </p:spPr>
        <p:txBody>
          <a:bodyPr vert="horz" wrap="square" lIns="90000" tIns="46800" rIns="90000" bIns="46800" numCol="1" anchor="b" anchorCtr="0" compatLnSpc="1">
            <a:prstTxWarp prst="textNoShape">
              <a:avLst/>
            </a:prstTxWarp>
          </a:bodyPr>
          <a:lstStyle>
            <a:lvl1pPr algn="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Calibri" panose="020F0502020204030204" pitchFamily="34" charset="0"/>
                <a:cs typeface="Arial" panose="020B0604020202020204" pitchFamily="34" charset="0"/>
              </a:defRPr>
            </a:lvl1pPr>
          </a:lstStyle>
          <a:p>
            <a:pPr>
              <a:defRPr/>
            </a:pPr>
            <a:fld id="{E640E17F-005E-4850-8ABB-36D896568E8D}"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f hdr="0" dt="0"/>
  <p:notesStyle>
    <a:lvl1pPr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youtube.com/watch?v=AUBTAdI7zuY"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2" name="Rectangle 6"/>
          <p:cNvSpPr>
            <a:spLocks noGrp="1" noChangeArrowheads="1"/>
          </p:cNvSpPr>
          <p:nvPr>
            <p:ph type="ft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r>
              <a:rPr lang="lv-LV" altLang="lv-LV" smtClean="0">
                <a:latin typeface="Calibri" panose="020F0502020204030204" pitchFamily="34" charset="0"/>
                <a:cs typeface="AR PL KaitiM GB" charset="0"/>
              </a:rPr>
              <a:t>Fulfilment </a:t>
            </a:r>
          </a:p>
        </p:txBody>
      </p:sp>
      <p:sp>
        <p:nvSpPr>
          <p:cNvPr id="5123" name="Rectangle 7"/>
          <p:cNvSpPr>
            <a:spLocks noGrp="1" noChangeArrowheads="1"/>
          </p:cNvSpPr>
          <p:nvPr>
            <p:ph type="sldNum"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a:spcBef>
                <a:spcPct val="0"/>
              </a:spcBef>
              <a:buClrTx/>
              <a:buFontTx/>
              <a:buNone/>
            </a:pPr>
            <a:fld id="{2CAB7A3C-EE8D-482D-A68E-3E0570ACF51C}" type="slidenum">
              <a:rPr lang="lv-LV" altLang="lv-LV" smtClean="0">
                <a:latin typeface="Calibri" panose="020F0502020204030204" pitchFamily="34" charset="0"/>
                <a:cs typeface="AR PL KaitiM GB" charset="0"/>
              </a:rPr>
              <a:pPr>
                <a:spcBef>
                  <a:spcPct val="0"/>
                </a:spcBef>
                <a:buClrTx/>
                <a:buFontTx/>
                <a:buNone/>
              </a:pPr>
              <a:t>1</a:t>
            </a:fld>
            <a:endParaRPr lang="lv-LV" altLang="lv-LV" smtClean="0">
              <a:latin typeface="Calibri" panose="020F0502020204030204" pitchFamily="34" charset="0"/>
              <a:cs typeface="AR PL KaitiM GB" charset="0"/>
            </a:endParaRPr>
          </a:p>
        </p:txBody>
      </p:sp>
      <p:sp>
        <p:nvSpPr>
          <p:cNvPr id="5124" name="Rectangle 1"/>
          <p:cNvSpPr>
            <a:spLocks noGrp="1" noRot="1" noChangeAspect="1" noChangeArrowheads="1" noTextEdit="1"/>
          </p:cNvSpPr>
          <p:nvPr>
            <p:ph type="sldImg"/>
          </p:nvPr>
        </p:nvSpPr>
        <p:spPr>
          <a:xfrm>
            <a:off x="917575" y="744538"/>
            <a:ext cx="4962525" cy="3722687"/>
          </a:xfrm>
          <a:solidFill>
            <a:srgbClr val="FFFFFF"/>
          </a:solidFill>
          <a:ln/>
        </p:spPr>
      </p:sp>
      <p:sp>
        <p:nvSpPr>
          <p:cNvPr id="5125" name="Text Box 2"/>
          <p:cNvSpPr>
            <a:spLocks noGrp="1" noChangeArrowheads="1"/>
          </p:cNvSpPr>
          <p:nvPr>
            <p:ph type="body" idx="1"/>
          </p:nvPr>
        </p:nvSpPr>
        <p:spPr>
          <a:xfrm>
            <a:off x="679450" y="4714875"/>
            <a:ext cx="5438775" cy="44672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lstStyle/>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lv-LV" altLang="lv-LV" smtClean="0">
              <a:latin typeface="Arial" panose="020B0604020202020204" pitchFamily="34" charset="0"/>
              <a:cs typeface="AR PL KaitiM GB" charset="0"/>
            </a:endParaRPr>
          </a:p>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lv-LV" altLang="en-US" u="sng" smtClean="0">
                <a:latin typeface="Times New Roman" panose="02020603050405020304" pitchFamily="18" charset="0"/>
                <a:hlinkClick r:id="rId3"/>
              </a:rPr>
              <a:t>https://www.youtube.com/watch?v=AUBTAdI7zuY</a:t>
            </a:r>
            <a:endParaRPr lang="en-US" altLang="en-US" smtClean="0">
              <a:latin typeface="Times New Roman" panose="02020603050405020304" pitchFamily="18" charset="0"/>
            </a:endParaRPr>
          </a:p>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lv-LV" altLang="lv-LV" smtClean="0">
              <a:latin typeface="Arial" panose="020B0604020202020204" pitchFamily="34" charset="0"/>
              <a:cs typeface="AR PL KaitiM GB" charset="0"/>
            </a:endParaRPr>
          </a:p>
          <a:p>
            <a:pPr marL="227013" indent="-227013">
              <a:spcBef>
                <a:spcPts val="450"/>
              </a:spcBef>
              <a:buFont typeface="Arial" panose="020B0604020202020204" pitchFamily="34" charset="0"/>
              <a:buChar cha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Elevator pitch: </a:t>
            </a:r>
          </a:p>
          <a:p>
            <a:pPr marL="227013" indent="-227013">
              <a:spcBef>
                <a:spcPts val="450"/>
              </a:spcBef>
              <a:buClrTx/>
              <a:buFontTx/>
              <a:buNone/>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Welcome to the first edition of GoBeyond! You really have a great respons</a:t>
            </a:r>
            <a:r>
              <a:rPr lang="lv-LV" altLang="lv-LV" smtClean="0">
                <a:latin typeface="Arial" panose="020B0604020202020204" pitchFamily="34" charset="0"/>
                <a:cs typeface="AR PL KaitiM GB" charset="0"/>
              </a:rPr>
              <a:t>i</a:t>
            </a:r>
            <a:r>
              <a:rPr lang="en-US" altLang="lv-LV" smtClean="0">
                <a:latin typeface="Arial" panose="020B0604020202020204" pitchFamily="34" charset="0"/>
                <a:cs typeface="AR PL KaitiM GB" charset="0"/>
              </a:rPr>
              <a:t>bility and you have a great adventure yet to come. </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You are the learners, I am not the teacher</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I am going to touch your deepest thoughts and feelings. You know what we are talking about – I am just going to put it in front of you. </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Only one rule – rather a friendly request: keep total confidentiality on what we are going to do and say during this program. Everything is fine, but we need to protect intellectual rights and allow the future GoBeyond participants to keep some sense of intrigue. Of course, you can say if you are happy or you hate us. </a:t>
            </a:r>
          </a:p>
          <a:p>
            <a:pPr marL="227013" indent="-227013">
              <a:spcBef>
                <a:spcPts val="450"/>
              </a:spcBef>
              <a:buFont typeface="Arial" panose="020B0604020202020204" pitchFamily="34" charset="0"/>
              <a:buAutoNum type="alphaLcParenR"/>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r>
              <a:rPr lang="en-US" altLang="lv-LV" smtClean="0">
                <a:latin typeface="Arial" panose="020B0604020202020204" pitchFamily="34" charset="0"/>
                <a:cs typeface="AR PL KaitiM GB" charset="0"/>
              </a:rPr>
              <a:t>Pieper: “The liberal arts, then, include all forms of human activity which are an end in themselves”. Leadership is a liberal art, therefore it is an end in itself</a:t>
            </a:r>
            <a:r>
              <a:rPr lang="lv-LV" altLang="lv-LV" smtClean="0">
                <a:latin typeface="Arial" panose="020B0604020202020204" pitchFamily="34" charset="0"/>
                <a:cs typeface="AR PL KaitiM GB" charset="0"/>
              </a:rPr>
              <a:t>. </a:t>
            </a:r>
          </a:p>
          <a:p>
            <a:pPr marL="227013" indent="-227013">
              <a:spcBef>
                <a:spcPts val="450"/>
              </a:spcBef>
              <a:buFont typeface="Arial" panose="020B0604020202020204" pitchFamily="34" charset="0"/>
              <a:buNone/>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en-US" altLang="lv-LV" smtClean="0">
              <a:latin typeface="Arial" panose="020B0604020202020204" pitchFamily="34" charset="0"/>
              <a:cs typeface="AR PL KaitiM GB" charset="0"/>
            </a:endParaRPr>
          </a:p>
          <a:p>
            <a:pPr marL="227013" indent="-227013">
              <a:spcBef>
                <a:spcPts val="450"/>
              </a:spcBef>
              <a:buClrTx/>
              <a:buFontTx/>
              <a:buNone/>
              <a:tabLst>
                <a:tab pos="227013" algn="l"/>
                <a:tab pos="1141413" algn="l"/>
                <a:tab pos="2055813" algn="l"/>
                <a:tab pos="2970213" algn="l"/>
                <a:tab pos="3884613" algn="l"/>
                <a:tab pos="4799013" algn="l"/>
                <a:tab pos="5713413" algn="l"/>
                <a:tab pos="6627813" algn="l"/>
                <a:tab pos="7542213" algn="l"/>
                <a:tab pos="8456613" algn="l"/>
                <a:tab pos="9371013" algn="l"/>
                <a:tab pos="10285413" algn="l"/>
              </a:tabLst>
            </a:pPr>
            <a:endParaRPr lang="en-US" altLang="lv-LV" smtClean="0">
              <a:latin typeface="Arial" panose="020B0604020202020204" pitchFamily="34" charset="0"/>
              <a:cs typeface="AR PL KaitiM GB" charset="0"/>
            </a:endParaRPr>
          </a:p>
        </p:txBody>
      </p:sp>
      <p:sp>
        <p:nvSpPr>
          <p:cNvPr id="5126" name="Text Box 3"/>
          <p:cNvSpPr txBox="1">
            <a:spLocks noChangeArrowheads="1"/>
          </p:cNvSpPr>
          <p:nvPr/>
        </p:nvSpPr>
        <p:spPr bwMode="auto">
          <a:xfrm>
            <a:off x="0" y="9428163"/>
            <a:ext cx="2946400"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b"/>
          <a:lstStyle>
            <a:lvl1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5pPr>
            <a:lvl6pPr marL="25146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6pPr>
            <a:lvl7pPr marL="29718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7pPr>
            <a:lvl8pPr marL="34290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8pPr>
            <a:lvl9pPr marL="3886200" indent="-228600" defTabSz="457200" eaLnBrk="0" fontAlgn="base" hangingPunct="0">
              <a:spcBef>
                <a:spcPct val="300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000000"/>
                </a:solidFill>
                <a:latin typeface="Times New Roman" panose="02020603050405020304" pitchFamily="18" charset="0"/>
              </a:defRPr>
            </a:lvl9pPr>
          </a:lstStyle>
          <a:p>
            <a:pPr eaLnBrk="1" hangingPunct="1">
              <a:spcBef>
                <a:spcPct val="0"/>
              </a:spcBef>
              <a:buClrTx/>
              <a:buFontTx/>
              <a:buNone/>
            </a:pPr>
            <a:r>
              <a:rPr lang="lv-LV" altLang="lv-LV">
                <a:solidFill>
                  <a:srgbClr val="FFFFFF"/>
                </a:solidFill>
                <a:latin typeface="Calibri" panose="020F0502020204030204" pitchFamily="34" charset="0"/>
              </a:rPr>
              <a:t>Fulfilment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1114425" y="715963"/>
            <a:ext cx="4679950" cy="3509962"/>
          </a:xfrm>
          <a:ln/>
        </p:spPr>
      </p:sp>
      <p:sp>
        <p:nvSpPr>
          <p:cNvPr id="9219" name="Rectangle 3"/>
          <p:cNvSpPr>
            <a:spLocks noGrp="1" noChangeArrowheads="1"/>
          </p:cNvSpPr>
          <p:nvPr>
            <p:ph type="body" idx="1"/>
          </p:nvPr>
        </p:nvSpPr>
        <p:spPr>
          <a:xfrm>
            <a:off x="920750" y="4467225"/>
            <a:ext cx="5067300" cy="4237038"/>
          </a:xfrm>
          <a:solidFill>
            <a:srgbClr val="FFFFFF"/>
          </a:solidFill>
          <a:ln>
            <a:solidFill>
              <a:srgbClr val="000000"/>
            </a:solidFill>
            <a:miter lim="800000"/>
          </a:ln>
        </p:spPr>
        <p:txBody>
          <a:bodyPr/>
          <a:lstStyle/>
          <a:p>
            <a:endParaRPr lang="de-DE" altLang="lv-LV" smtClean="0">
              <a:latin typeface="Times New Roman" panose="02020603050405020304"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1114425" y="715963"/>
            <a:ext cx="4679950" cy="3509962"/>
          </a:xfrm>
          <a:ln/>
        </p:spPr>
      </p:sp>
      <p:sp>
        <p:nvSpPr>
          <p:cNvPr id="11267" name="Rectangle 3"/>
          <p:cNvSpPr>
            <a:spLocks noGrp="1" noChangeArrowheads="1"/>
          </p:cNvSpPr>
          <p:nvPr>
            <p:ph type="body" idx="1"/>
          </p:nvPr>
        </p:nvSpPr>
        <p:spPr>
          <a:xfrm>
            <a:off x="920750" y="4467225"/>
            <a:ext cx="5067300" cy="4237038"/>
          </a:xfrm>
          <a:solidFill>
            <a:srgbClr val="FFFFFF"/>
          </a:solidFill>
          <a:ln>
            <a:solidFill>
              <a:srgbClr val="000000"/>
            </a:solidFill>
            <a:miter lim="800000"/>
          </a:ln>
        </p:spPr>
        <p:txBody>
          <a:bodyPr/>
          <a:lstStyle/>
          <a:p>
            <a:endParaRPr lang="de-DE" altLang="lv-LV" smtClean="0">
              <a:latin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lv-LV"/>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7DD409F1-0624-4EE9-A0BA-0AB64CBD0A3E}" type="slidenum">
              <a:rPr lang="lv-LV" altLang="lv-LV"/>
              <a:pPr>
                <a:defRPr/>
              </a:pPr>
              <a:t>‹#›</a:t>
            </a:fld>
            <a:endParaRPr lang="lv-LV" altLang="lv-LV"/>
          </a:p>
        </p:txBody>
      </p:sp>
    </p:spTree>
    <p:extLst>
      <p:ext uri="{BB962C8B-B14F-4D97-AF65-F5344CB8AC3E}">
        <p14:creationId xmlns:p14="http://schemas.microsoft.com/office/powerpoint/2010/main" val="2088259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8878800-F6CC-45CA-9273-2664B8A657FD}" type="slidenum">
              <a:rPr lang="lv-LV" altLang="lv-LV"/>
              <a:pPr>
                <a:defRPr/>
              </a:pPr>
              <a:t>‹#›</a:t>
            </a:fld>
            <a:endParaRPr lang="lv-LV" altLang="lv-LV"/>
          </a:p>
        </p:txBody>
      </p:sp>
    </p:spTree>
    <p:extLst>
      <p:ext uri="{BB962C8B-B14F-4D97-AF65-F5344CB8AC3E}">
        <p14:creationId xmlns:p14="http://schemas.microsoft.com/office/powerpoint/2010/main" val="20626640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28588"/>
            <a:ext cx="2055813" cy="6762750"/>
          </a:xfrm>
        </p:spPr>
        <p:txBody>
          <a:bodyPr vert="eaVert"/>
          <a:lstStyle/>
          <a:p>
            <a:r>
              <a:rPr lang="en-US"/>
              <a:t>Click to edit Master title style</a:t>
            </a:r>
            <a:endParaRPr lang="lv-LV"/>
          </a:p>
        </p:txBody>
      </p:sp>
      <p:sp>
        <p:nvSpPr>
          <p:cNvPr id="3" name="Vertical Text Placeholder 2"/>
          <p:cNvSpPr>
            <a:spLocks noGrp="1"/>
          </p:cNvSpPr>
          <p:nvPr>
            <p:ph type="body" orient="vert" idx="1"/>
          </p:nvPr>
        </p:nvSpPr>
        <p:spPr>
          <a:xfrm>
            <a:off x="457200" y="128588"/>
            <a:ext cx="6019800" cy="6762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11E8CAD-E811-4D1D-B4E3-9E5A5E1E47C7}" type="slidenum">
              <a:rPr lang="lv-LV" altLang="lv-LV"/>
              <a:pPr>
                <a:defRPr/>
              </a:pPr>
              <a:t>‹#›</a:t>
            </a:fld>
            <a:endParaRPr lang="lv-LV" altLang="lv-LV"/>
          </a:p>
        </p:txBody>
      </p:sp>
    </p:spTree>
    <p:extLst>
      <p:ext uri="{BB962C8B-B14F-4D97-AF65-F5344CB8AC3E}">
        <p14:creationId xmlns:p14="http://schemas.microsoft.com/office/powerpoint/2010/main" val="714288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73A11457-ADDF-4BD5-BF01-BA6CBE2F054A}" type="slidenum">
              <a:rPr lang="lv-LV" altLang="lv-LV"/>
              <a:pPr>
                <a:defRPr/>
              </a:pPr>
              <a:t>‹#›</a:t>
            </a:fld>
            <a:endParaRPr lang="lv-LV" altLang="lv-LV"/>
          </a:p>
        </p:txBody>
      </p:sp>
    </p:spTree>
    <p:extLst>
      <p:ext uri="{BB962C8B-B14F-4D97-AF65-F5344CB8AC3E}">
        <p14:creationId xmlns:p14="http://schemas.microsoft.com/office/powerpoint/2010/main" val="3639528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lv-LV"/>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5"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F00E77AB-3299-4403-A0DB-8263B5EEE26E}" type="slidenum">
              <a:rPr lang="lv-LV" altLang="lv-LV"/>
              <a:pPr>
                <a:defRPr/>
              </a:pPr>
              <a:t>‹#›</a:t>
            </a:fld>
            <a:endParaRPr lang="lv-LV" altLang="lv-LV"/>
          </a:p>
        </p:txBody>
      </p:sp>
    </p:spTree>
    <p:extLst>
      <p:ext uri="{BB962C8B-B14F-4D97-AF65-F5344CB8AC3E}">
        <p14:creationId xmlns:p14="http://schemas.microsoft.com/office/powerpoint/2010/main" val="936597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Content Placeholder 2"/>
          <p:cNvSpPr>
            <a:spLocks noGrp="1"/>
          </p:cNvSpPr>
          <p:nvPr>
            <p:ph sz="half" idx="1"/>
          </p:nvPr>
        </p:nvSpPr>
        <p:spPr>
          <a:xfrm>
            <a:off x="457200" y="1600200"/>
            <a:ext cx="4037013"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Content Placeholder 3"/>
          <p:cNvSpPr>
            <a:spLocks noGrp="1"/>
          </p:cNvSpPr>
          <p:nvPr>
            <p:ph sz="half" idx="2"/>
          </p:nvPr>
        </p:nvSpPr>
        <p:spPr>
          <a:xfrm>
            <a:off x="4646613" y="1600200"/>
            <a:ext cx="4038600" cy="52911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6"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1206892-7946-4767-8C06-8A8DC3AB6AE7}" type="slidenum">
              <a:rPr lang="lv-LV" altLang="lv-LV"/>
              <a:pPr>
                <a:defRPr/>
              </a:pPr>
              <a:t>‹#›</a:t>
            </a:fld>
            <a:endParaRPr lang="lv-LV" altLang="lv-LV"/>
          </a:p>
        </p:txBody>
      </p:sp>
    </p:spTree>
    <p:extLst>
      <p:ext uri="{BB962C8B-B14F-4D97-AF65-F5344CB8AC3E}">
        <p14:creationId xmlns:p14="http://schemas.microsoft.com/office/powerpoint/2010/main" val="1516581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lv-LV"/>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7"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8"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F3EE8377-9246-44F9-AD9A-6CE46FFAF30F}" type="slidenum">
              <a:rPr lang="lv-LV" altLang="lv-LV"/>
              <a:pPr>
                <a:defRPr/>
              </a:pPr>
              <a:t>‹#›</a:t>
            </a:fld>
            <a:endParaRPr lang="lv-LV" altLang="lv-LV"/>
          </a:p>
        </p:txBody>
      </p:sp>
    </p:spTree>
    <p:extLst>
      <p:ext uri="{BB962C8B-B14F-4D97-AF65-F5344CB8AC3E}">
        <p14:creationId xmlns:p14="http://schemas.microsoft.com/office/powerpoint/2010/main" val="2353143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v-LV"/>
          </a:p>
        </p:txBody>
      </p:sp>
      <p:sp>
        <p:nvSpPr>
          <p:cNvPr id="3"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4"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BF6A24F6-F338-4740-8E08-82B19A9D474A}" type="slidenum">
              <a:rPr lang="lv-LV" altLang="lv-LV"/>
              <a:pPr>
                <a:defRPr/>
              </a:pPr>
              <a:t>‹#›</a:t>
            </a:fld>
            <a:endParaRPr lang="lv-LV" altLang="lv-LV"/>
          </a:p>
        </p:txBody>
      </p:sp>
    </p:spTree>
    <p:extLst>
      <p:ext uri="{BB962C8B-B14F-4D97-AF65-F5344CB8AC3E}">
        <p14:creationId xmlns:p14="http://schemas.microsoft.com/office/powerpoint/2010/main" val="1233410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3"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8330C6E9-CDEE-4639-AC09-EBBA13450623}" type="slidenum">
              <a:rPr lang="lv-LV" altLang="lv-LV"/>
              <a:pPr>
                <a:defRPr/>
              </a:pPr>
              <a:t>‹#›</a:t>
            </a:fld>
            <a:endParaRPr lang="lv-LV" altLang="lv-LV"/>
          </a:p>
        </p:txBody>
      </p:sp>
    </p:spTree>
    <p:extLst>
      <p:ext uri="{BB962C8B-B14F-4D97-AF65-F5344CB8AC3E}">
        <p14:creationId xmlns:p14="http://schemas.microsoft.com/office/powerpoint/2010/main" val="14676573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lv-LV"/>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v-LV"/>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6"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46F055DE-7529-49F2-9734-E771BA071EE7}" type="slidenum">
              <a:rPr lang="lv-LV" altLang="lv-LV"/>
              <a:pPr>
                <a:defRPr/>
              </a:pPr>
              <a:t>‹#›</a:t>
            </a:fld>
            <a:endParaRPr lang="lv-LV" altLang="lv-LV"/>
          </a:p>
        </p:txBody>
      </p:sp>
    </p:spTree>
    <p:extLst>
      <p:ext uri="{BB962C8B-B14F-4D97-AF65-F5344CB8AC3E}">
        <p14:creationId xmlns:p14="http://schemas.microsoft.com/office/powerpoint/2010/main" val="11221764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lv-LV"/>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lv-LV"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
            <a:extLst>
              <a:ext uri="{FF2B5EF4-FFF2-40B4-BE49-F238E27FC236}">
                <a16:creationId xmlns:a16="http://schemas.microsoft.com/office/drawing/2014/main" id="{F40816D3-C71F-4975-BE6F-4DCA522D366E}"/>
              </a:ext>
            </a:extLst>
          </p:cNvPr>
          <p:cNvSpPr>
            <a:spLocks noGrp="1" noChangeArrowheads="1"/>
          </p:cNvSpPr>
          <p:nvPr>
            <p:ph type="dt" idx="10"/>
          </p:nvPr>
        </p:nvSpPr>
        <p:spPr>
          <a:ln/>
        </p:spPr>
        <p:txBody>
          <a:bodyPr/>
          <a:lstStyle>
            <a:lvl1pPr>
              <a:defRPr/>
            </a:lvl1pPr>
          </a:lstStyle>
          <a:p>
            <a:pPr>
              <a:defRPr/>
            </a:pPr>
            <a:endParaRPr lang="lv-LV"/>
          </a:p>
        </p:txBody>
      </p:sp>
      <p:sp>
        <p:nvSpPr>
          <p:cNvPr id="6" name="Rectangle 5">
            <a:extLst>
              <a:ext uri="{FF2B5EF4-FFF2-40B4-BE49-F238E27FC236}">
                <a16:creationId xmlns:a16="http://schemas.microsoft.com/office/drawing/2014/main" id="{39C591D8-AE98-412B-9728-BDA8E088BCB1}"/>
              </a:ext>
            </a:extLst>
          </p:cNvPr>
          <p:cNvSpPr>
            <a:spLocks noGrp="1" noChangeArrowheads="1"/>
          </p:cNvSpPr>
          <p:nvPr>
            <p:ph type="sldNum" idx="11"/>
          </p:nvPr>
        </p:nvSpPr>
        <p:spPr>
          <a:ln/>
        </p:spPr>
        <p:txBody>
          <a:bodyPr/>
          <a:lstStyle>
            <a:lvl1pPr>
              <a:defRPr/>
            </a:lvl1pPr>
          </a:lstStyle>
          <a:p>
            <a:pPr>
              <a:defRPr/>
            </a:pPr>
            <a:fld id="{4FB6FBC6-4515-43AA-BD45-D15077337B90}" type="slidenum">
              <a:rPr lang="lv-LV" altLang="lv-LV"/>
              <a:pPr>
                <a:defRPr/>
              </a:pPr>
              <a:t>‹#›</a:t>
            </a:fld>
            <a:endParaRPr lang="lv-LV" altLang="lv-LV"/>
          </a:p>
        </p:txBody>
      </p:sp>
    </p:spTree>
    <p:extLst>
      <p:ext uri="{BB962C8B-B14F-4D97-AF65-F5344CB8AC3E}">
        <p14:creationId xmlns:p14="http://schemas.microsoft.com/office/powerpoint/2010/main" val="2712359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128588"/>
            <a:ext cx="8228013" cy="1433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ctr" anchorCtr="0" compatLnSpc="1">
            <a:prstTxWarp prst="textNoShape">
              <a:avLst/>
            </a:prstTxWarp>
          </a:bodyPr>
          <a:lstStyle/>
          <a:p>
            <a:pPr lvl="0"/>
            <a:r>
              <a:rPr lang="en-GB" altLang="lv-LV" smtClean="0"/>
              <a:t>Click to edit the title text format</a:t>
            </a:r>
          </a:p>
        </p:txBody>
      </p:sp>
      <p:sp>
        <p:nvSpPr>
          <p:cNvPr id="1027" name="Rectangle 2"/>
          <p:cNvSpPr>
            <a:spLocks noGrp="1" noChangeArrowheads="1"/>
          </p:cNvSpPr>
          <p:nvPr>
            <p:ph type="body" idx="1"/>
          </p:nvPr>
        </p:nvSpPr>
        <p:spPr bwMode="auto">
          <a:xfrm>
            <a:off x="457200" y="1600200"/>
            <a:ext cx="8228013" cy="529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0000" tIns="46800" rIns="90000" bIns="46800" numCol="1" anchor="t" anchorCtr="0" compatLnSpc="1">
            <a:prstTxWarp prst="textNoShape">
              <a:avLst/>
            </a:prstTxWarp>
          </a:bodyPr>
          <a:lstStyle/>
          <a:p>
            <a:pPr lvl="0"/>
            <a:r>
              <a:rPr lang="en-GB" altLang="lv-LV" smtClean="0"/>
              <a:t>Click to edit the outline text format</a:t>
            </a:r>
          </a:p>
          <a:p>
            <a:pPr lvl="1"/>
            <a:r>
              <a:rPr lang="en-GB" altLang="lv-LV" smtClean="0"/>
              <a:t>Second Outline Level</a:t>
            </a:r>
          </a:p>
          <a:p>
            <a:pPr lvl="2"/>
            <a:r>
              <a:rPr lang="en-GB" altLang="lv-LV" smtClean="0"/>
              <a:t>Third Outline Level</a:t>
            </a:r>
          </a:p>
          <a:p>
            <a:pPr lvl="3"/>
            <a:r>
              <a:rPr lang="en-GB" altLang="lv-LV" smtClean="0"/>
              <a:t>Fourth Outline Level</a:t>
            </a:r>
          </a:p>
          <a:p>
            <a:pPr lvl="4"/>
            <a:r>
              <a:rPr lang="en-GB" altLang="lv-LV" smtClean="0"/>
              <a:t>Fifth Outline Level</a:t>
            </a:r>
          </a:p>
          <a:p>
            <a:pPr lvl="4"/>
            <a:r>
              <a:rPr lang="en-GB" altLang="lv-LV" smtClean="0"/>
              <a:t>Sixth Outline Level</a:t>
            </a:r>
          </a:p>
          <a:p>
            <a:pPr lvl="4"/>
            <a:r>
              <a:rPr lang="en-GB" altLang="lv-LV" smtClean="0"/>
              <a:t>Seventh Outline Level</a:t>
            </a:r>
          </a:p>
          <a:p>
            <a:pPr lvl="4"/>
            <a:r>
              <a:rPr lang="en-GB" altLang="lv-LV" smtClean="0"/>
              <a:t>Eighth Outline Level</a:t>
            </a:r>
          </a:p>
          <a:p>
            <a:pPr lvl="4"/>
            <a:r>
              <a:rPr lang="en-GB" altLang="lv-LV" smtClean="0"/>
              <a:t>Ninth Outline Level</a:t>
            </a:r>
          </a:p>
        </p:txBody>
      </p:sp>
      <p:sp>
        <p:nvSpPr>
          <p:cNvPr id="2" name="Rectangle 3">
            <a:extLst>
              <a:ext uri="{FF2B5EF4-FFF2-40B4-BE49-F238E27FC236}">
                <a16:creationId xmlns:a16="http://schemas.microsoft.com/office/drawing/2014/main" id="{F40816D3-C71F-4975-BE6F-4DCA522D366E}"/>
              </a:ext>
            </a:extLst>
          </p:cNvPr>
          <p:cNvSpPr>
            <a:spLocks noGrp="1" noChangeArrowheads="1"/>
          </p:cNvSpPr>
          <p:nvPr>
            <p:ph type="dt"/>
          </p:nvPr>
        </p:nvSpPr>
        <p:spPr bwMode="auto">
          <a:xfrm>
            <a:off x="457200" y="6354763"/>
            <a:ext cx="2132013" cy="3667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i="0">
                <a:solidFill>
                  <a:srgbClr val="000000"/>
                </a:solidFill>
                <a:latin typeface="Arial" charset="0"/>
                <a:ea typeface="+mn-ea"/>
                <a:cs typeface="Arial" charset="0"/>
              </a:defRPr>
            </a:lvl1pPr>
          </a:lstStyle>
          <a:p>
            <a:pPr>
              <a:defRPr/>
            </a:pPr>
            <a:endParaRPr lang="lv-LV"/>
          </a:p>
        </p:txBody>
      </p:sp>
      <p:sp>
        <p:nvSpPr>
          <p:cNvPr id="1029" name="Text Box 4"/>
          <p:cNvSpPr txBox="1">
            <a:spLocks noChangeArrowheads="1"/>
          </p:cNvSpPr>
          <p:nvPr/>
        </p:nvSpPr>
        <p:spPr bwMode="auto">
          <a:xfrm>
            <a:off x="3124200" y="6354763"/>
            <a:ext cx="2895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p>
            <a:pPr eaLnBrk="1" hangingPunct="1">
              <a:buClr>
                <a:srgbClr val="000000"/>
              </a:buClr>
              <a:buSzPct val="100000"/>
              <a:buFont typeface="Times New Roman" panose="02020603050405020304" pitchFamily="18" charset="0"/>
              <a:buNone/>
            </a:pPr>
            <a:endParaRPr lang="lv-LV" altLang="lv-LV">
              <a:cs typeface="Arial" panose="020B0604020202020204" pitchFamily="34" charset="0"/>
            </a:endParaRPr>
          </a:p>
        </p:txBody>
      </p:sp>
      <p:sp>
        <p:nvSpPr>
          <p:cNvPr id="3" name="Rectangle 5">
            <a:extLst>
              <a:ext uri="{FF2B5EF4-FFF2-40B4-BE49-F238E27FC236}">
                <a16:creationId xmlns:a16="http://schemas.microsoft.com/office/drawing/2014/main" id="{39C591D8-AE98-412B-9728-BDA8E088BCB1}"/>
              </a:ext>
            </a:extLst>
          </p:cNvPr>
          <p:cNvSpPr>
            <a:spLocks noGrp="1" noChangeArrowheads="1"/>
          </p:cNvSpPr>
          <p:nvPr>
            <p:ph type="sldNum"/>
          </p:nvPr>
        </p:nvSpPr>
        <p:spPr bwMode="auto">
          <a:xfrm>
            <a:off x="6553200" y="6354763"/>
            <a:ext cx="2132013" cy="366712"/>
          </a:xfrm>
          <a:prstGeom prst="rect">
            <a:avLst/>
          </a:prstGeom>
          <a:noFill/>
          <a:ln w="9525">
            <a:noFill/>
            <a:round/>
            <a:headEnd/>
            <a:tailEnd/>
          </a:ln>
          <a:effectLst/>
        </p:spPr>
        <p:txBody>
          <a:bodyPr vert="horz" wrap="square" lIns="90000" tIns="46800" rIns="90000" bIns="46800" numCol="1" anchor="ctr" anchorCtr="0" compatLnSpc="1">
            <a:prstTxWarp prst="textNoShape">
              <a:avLst/>
            </a:prstTxWarp>
          </a:bodyPr>
          <a:lstStyle>
            <a:lvl1pPr eaLnBrk="1" hangingPunct="1">
              <a:buClrTx/>
              <a:buSzPct val="100000"/>
              <a:buFontTx/>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i="0">
                <a:solidFill>
                  <a:srgbClr val="000000"/>
                </a:solidFill>
                <a:cs typeface="Arial" panose="020B0604020202020204" pitchFamily="34" charset="0"/>
              </a:defRPr>
            </a:lvl1pPr>
          </a:lstStyle>
          <a:p>
            <a:pPr>
              <a:defRPr/>
            </a:pPr>
            <a:fld id="{2A55D713-E6D3-4E88-B7A6-6C2DFAB05127}"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mj-lt"/>
          <a:ea typeface="+mj-ea"/>
          <a:cs typeface="+mj-cs"/>
        </a:defRPr>
      </a:lvl1pPr>
      <a:lvl2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2pPr>
      <a:lvl3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3pPr>
      <a:lvl4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4pPr>
      <a:lvl5pPr algn="ctr" defTabSz="457200" rtl="0" eaLnBrk="0" fontAlgn="base" hangingPunct="0">
        <a:spcBef>
          <a:spcPct val="0"/>
        </a:spcBef>
        <a:spcAft>
          <a:spcPct val="0"/>
        </a:spcAft>
        <a:buClr>
          <a:srgbClr val="000000"/>
        </a:buClr>
        <a:buSzPct val="100000"/>
        <a:buFont typeface="Times New Roman" panose="02020603050405020304" pitchFamily="18" charset="0"/>
        <a:defRPr sz="4400">
          <a:solidFill>
            <a:srgbClr val="FFFFFF"/>
          </a:solidFill>
          <a:latin typeface="Calibri" pitchFamily="32" charset="0"/>
          <a:ea typeface="AR PL KaitiM GB" charset="0"/>
          <a:cs typeface="AR PL KaitiM GB" charset="0"/>
        </a:defRPr>
      </a:lvl5pPr>
      <a:lvl6pPr marL="25146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6pPr>
      <a:lvl7pPr marL="29718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7pPr>
      <a:lvl8pPr marL="34290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8pPr>
      <a:lvl9pPr marL="3886200" indent="-228600" algn="ctr" defTabSz="457200" rtl="0" eaLnBrk="0" fontAlgn="base" hangingPunct="0">
        <a:spcBef>
          <a:spcPct val="0"/>
        </a:spcBef>
        <a:spcAft>
          <a:spcPct val="0"/>
        </a:spcAft>
        <a:buClr>
          <a:srgbClr val="000000"/>
        </a:buClr>
        <a:buSzPct val="100000"/>
        <a:buFont typeface="Times New Roman" pitchFamily="16" charset="0"/>
        <a:defRPr sz="4400">
          <a:solidFill>
            <a:srgbClr val="FFFFFF"/>
          </a:solidFill>
          <a:latin typeface="Calibri" pitchFamily="32" charset="0"/>
          <a:ea typeface="AR PL KaitiM GB" charset="0"/>
          <a:cs typeface="AR PL KaitiM GB" charset="0"/>
        </a:defRPr>
      </a:lvl9pPr>
    </p:titleStyle>
    <p:body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FFFFFF"/>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FFFFFF"/>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
          <p:cNvSpPr>
            <a:spLocks noChangeArrowheads="1"/>
          </p:cNvSpPr>
          <p:nvPr/>
        </p:nvSpPr>
        <p:spPr bwMode="auto">
          <a:xfrm>
            <a:off x="611188" y="5229225"/>
            <a:ext cx="7705725"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FFFFFF"/>
                </a:solidFill>
                <a:latin typeface="Calibri" panose="020F0502020204030204" pitchFamily="34" charset="0"/>
                <a:cs typeface="AR PL KaitiM GB"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FFFFFF"/>
                </a:solidFill>
                <a:latin typeface="Calibri" panose="020F0502020204030204" pitchFamily="34" charset="0"/>
                <a:cs typeface="AR PL KaitiM GB"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FFFFFF"/>
                </a:solidFill>
                <a:latin typeface="Calibri" panose="020F0502020204030204" pitchFamily="34" charset="0"/>
                <a:cs typeface="AR PL KaitiM GB"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FFFFFF"/>
                </a:solidFill>
                <a:latin typeface="Calibri" panose="020F0502020204030204" pitchFamily="34" charset="0"/>
                <a:cs typeface="AR PL KaitiM GB" charset="0"/>
              </a:defRPr>
            </a:lvl9pPr>
          </a:lstStyle>
          <a:p>
            <a:pPr algn="ctr" eaLnBrk="1" hangingPunct="1">
              <a:spcBef>
                <a:spcPct val="0"/>
              </a:spcBef>
              <a:buClrTx/>
              <a:buFontTx/>
              <a:buNone/>
            </a:pPr>
            <a:r>
              <a:rPr lang="lv-LV" altLang="lv-LV" sz="4000" b="1" i="0">
                <a:solidFill>
                  <a:srgbClr val="4E5B6F"/>
                </a:solidFill>
                <a:latin typeface="Arial" panose="020B0604020202020204" pitchFamily="34" charset="0"/>
              </a:rPr>
              <a:t>Quality and Agile Processes</a:t>
            </a:r>
            <a:endParaRPr lang="en-GB" altLang="lv-LV" sz="4000" b="1" i="0">
              <a:solidFill>
                <a:srgbClr val="4E5B6F"/>
              </a:solidFill>
              <a:latin typeface="Arial" panose="020B0604020202020204" pitchFamily="34" charset="0"/>
            </a:endParaRPr>
          </a:p>
        </p:txBody>
      </p:sp>
      <p:sp>
        <p:nvSpPr>
          <p:cNvPr id="4099" name="Rectangle 2"/>
          <p:cNvSpPr>
            <a:spLocks noChangeArrowheads="1"/>
          </p:cNvSpPr>
          <p:nvPr/>
        </p:nvSpPr>
        <p:spPr bwMode="auto">
          <a:xfrm>
            <a:off x="2233613" y="6092825"/>
            <a:ext cx="3786187"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marL="374650">
              <a:spcBef>
                <a:spcPts val="8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3200">
                <a:solidFill>
                  <a:srgbClr val="FFFFFF"/>
                </a:solidFill>
                <a:latin typeface="Calibri" panose="020F0502020204030204" pitchFamily="34" charset="0"/>
                <a:cs typeface="AR PL KaitiM GB" charset="0"/>
              </a:defRPr>
            </a:lvl1pPr>
            <a:lvl2pPr>
              <a:spcBef>
                <a:spcPts val="7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800">
                <a:solidFill>
                  <a:srgbClr val="FFFFFF"/>
                </a:solidFill>
                <a:latin typeface="Calibri" panose="020F0502020204030204" pitchFamily="34" charset="0"/>
                <a:cs typeface="AR PL KaitiM GB" charset="0"/>
              </a:defRPr>
            </a:lvl2pPr>
            <a:lvl3pPr>
              <a:spcBef>
                <a:spcPts val="6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400">
                <a:solidFill>
                  <a:srgbClr val="FFFFFF"/>
                </a:solidFill>
                <a:latin typeface="Calibri" panose="020F0502020204030204" pitchFamily="34" charset="0"/>
                <a:cs typeface="AR PL KaitiM GB" charset="0"/>
              </a:defRPr>
            </a:lvl3pPr>
            <a:lvl4pPr>
              <a:spcBef>
                <a:spcPts val="5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4pPr>
            <a:lvl5pPr>
              <a:spcBef>
                <a:spcPts val="500"/>
              </a:spcBef>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5pPr>
            <a:lvl6pPr marL="25146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6pPr>
            <a:lvl7pPr marL="29718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7pPr>
            <a:lvl8pPr marL="34290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8pPr>
            <a:lvl9pPr marL="3886200" indent="-228600" defTabSz="457200" eaLnBrk="0" fontAlgn="base" hangingPunct="0">
              <a:spcBef>
                <a:spcPts val="500"/>
              </a:spcBef>
              <a:spcAft>
                <a:spcPct val="0"/>
              </a:spcAft>
              <a:buClr>
                <a:srgbClr val="000000"/>
              </a:buClr>
              <a:buSzPct val="100000"/>
              <a:buFont typeface="Times New Roman" panose="02020603050405020304" pitchFamily="18" charset="0"/>
              <a:tabLst>
                <a:tab pos="374650" algn="l"/>
                <a:tab pos="1289050" algn="l"/>
                <a:tab pos="2203450" algn="l"/>
                <a:tab pos="3117850" algn="l"/>
                <a:tab pos="4032250" algn="l"/>
                <a:tab pos="4946650" algn="l"/>
                <a:tab pos="5861050" algn="l"/>
                <a:tab pos="6775450" algn="l"/>
                <a:tab pos="7689850" algn="l"/>
                <a:tab pos="8604250" algn="l"/>
                <a:tab pos="9518650" algn="l"/>
                <a:tab pos="10433050" algn="l"/>
              </a:tabLst>
              <a:defRPr sz="2000">
                <a:solidFill>
                  <a:srgbClr val="FFFFFF"/>
                </a:solidFill>
                <a:latin typeface="Calibri" panose="020F0502020204030204" pitchFamily="34" charset="0"/>
                <a:cs typeface="AR PL KaitiM GB" charset="0"/>
              </a:defRPr>
            </a:lvl9pPr>
          </a:lstStyle>
          <a:p>
            <a:pPr algn="ctr" eaLnBrk="1" hangingPunct="1">
              <a:lnSpc>
                <a:spcPct val="80000"/>
              </a:lnSpc>
              <a:spcBef>
                <a:spcPct val="0"/>
              </a:spcBef>
              <a:buClrTx/>
              <a:buFontTx/>
              <a:buNone/>
            </a:pPr>
            <a:r>
              <a:rPr lang="en-US" altLang="lv-LV" sz="1800" b="1" i="0">
                <a:solidFill>
                  <a:srgbClr val="4E5B6F"/>
                </a:solidFill>
                <a:latin typeface="Arial" panose="020B0604020202020204" pitchFamily="34" charset="0"/>
              </a:rPr>
              <a:t>Kalvis Aps</a:t>
            </a:r>
            <a:r>
              <a:rPr lang="lv-LV" altLang="lv-LV" sz="1800" b="1" i="0">
                <a:solidFill>
                  <a:srgbClr val="4E5B6F"/>
                </a:solidFill>
                <a:latin typeface="Arial" panose="020B0604020202020204" pitchFamily="34" charset="0"/>
              </a:rPr>
              <a:t>ītis</a:t>
            </a:r>
            <a:endParaRPr lang="lv-LV" altLang="lv-LV" sz="1600" i="0">
              <a:solidFill>
                <a:srgbClr val="4E5B6F"/>
              </a:solidFill>
              <a:latin typeface="Arial" panose="020B0604020202020204" pitchFamily="34" charset="0"/>
            </a:endParaRPr>
          </a:p>
        </p:txBody>
      </p:sp>
      <p:pic>
        <p:nvPicPr>
          <p:cNvPr id="4100" name="Picture 4"/>
          <p:cNvPicPr>
            <a:picLocks noChangeAspect="1" noChangeArrowheads="1"/>
          </p:cNvPicPr>
          <p:nvPr/>
        </p:nvPicPr>
        <p:blipFill>
          <a:blip r:embed="rId3">
            <a:extLst>
              <a:ext uri="{28A0092B-C50C-407E-A947-70E740481C1C}">
                <a14:useLocalDpi xmlns:a14="http://schemas.microsoft.com/office/drawing/2010/main" val="0"/>
              </a:ext>
            </a:extLst>
          </a:blip>
          <a:srcRect l="12500" t="12721" r="10658" b="10962"/>
          <a:stretch>
            <a:fillRect/>
          </a:stretch>
        </p:blipFill>
        <p:spPr bwMode="auto">
          <a:xfrm>
            <a:off x="3059113" y="0"/>
            <a:ext cx="21336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101" name="Picture 7" descr="Image result for scrum iteration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0" y="1344613"/>
            <a:ext cx="7837488" cy="366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28600" y="685800"/>
            <a:ext cx="7102475" cy="474663"/>
          </a:xfrm>
        </p:spPr>
        <p:txBody>
          <a:bodyPr/>
          <a:lstStyle/>
          <a:p>
            <a:r>
              <a:rPr lang="en-US" altLang="lv-LV" smtClean="0"/>
              <a:t>Capability Levels</a:t>
            </a:r>
          </a:p>
        </p:txBody>
      </p:sp>
      <p:sp>
        <p:nvSpPr>
          <p:cNvPr id="8195" name="Rectangle 3"/>
          <p:cNvSpPr>
            <a:spLocks noGrp="1" noChangeArrowheads="1"/>
          </p:cNvSpPr>
          <p:nvPr>
            <p:ph type="body" idx="1"/>
          </p:nvPr>
        </p:nvSpPr>
        <p:spPr>
          <a:xfrm>
            <a:off x="446088" y="1428750"/>
            <a:ext cx="8145462" cy="4960938"/>
          </a:xfrm>
        </p:spPr>
        <p:txBody>
          <a:bodyPr/>
          <a:lstStyle/>
          <a:p>
            <a:pPr>
              <a:buFont typeface="Arial" panose="020B0604020202020204" pitchFamily="34" charset="0"/>
              <a:buChar char="•"/>
            </a:pPr>
            <a:r>
              <a:rPr lang="en-US" altLang="lv-LV" sz="2400" smtClean="0">
                <a:solidFill>
                  <a:schemeClr val="tx1"/>
                </a:solidFill>
              </a:rPr>
              <a:t>A capability level is a well-defined evolutionary plateau describing the organization’s capability in a process area.</a:t>
            </a:r>
          </a:p>
          <a:p>
            <a:pPr>
              <a:buFont typeface="Arial" panose="020B0604020202020204" pitchFamily="34" charset="0"/>
              <a:buChar char="•"/>
            </a:pPr>
            <a:r>
              <a:rPr lang="en-US" altLang="lv-LV" sz="2400" smtClean="0">
                <a:solidFill>
                  <a:schemeClr val="tx1"/>
                </a:solidFill>
              </a:rPr>
              <a:t>There are 5 capability levels.</a:t>
            </a:r>
          </a:p>
          <a:p>
            <a:pPr>
              <a:buFont typeface="Arial" panose="020B0604020202020204" pitchFamily="34" charset="0"/>
              <a:buChar char="•"/>
            </a:pPr>
            <a:r>
              <a:rPr lang="en-US" altLang="lv-LV" sz="2400" smtClean="0">
                <a:solidFill>
                  <a:schemeClr val="tx1"/>
                </a:solidFill>
              </a:rPr>
              <a:t>For capability levels 1-5, there is an associated generic goal.</a:t>
            </a:r>
          </a:p>
          <a:p>
            <a:pPr>
              <a:buFont typeface="Arial" panose="020B0604020202020204" pitchFamily="34" charset="0"/>
              <a:buChar char="•"/>
            </a:pPr>
            <a:r>
              <a:rPr lang="en-US" altLang="lv-LV" sz="2400" smtClean="0">
                <a:solidFill>
                  <a:schemeClr val="tx1"/>
                </a:solidFill>
              </a:rPr>
              <a:t>Each level is a layer in the foundation for continuous process improvement.</a:t>
            </a:r>
          </a:p>
          <a:p>
            <a:pPr>
              <a:buFont typeface="Arial" panose="020B0604020202020204" pitchFamily="34" charset="0"/>
              <a:buChar char="•"/>
            </a:pPr>
            <a:r>
              <a:rPr lang="en-US" altLang="lv-LV" sz="2400" smtClean="0">
                <a:solidFill>
                  <a:schemeClr val="tx1"/>
                </a:solidFill>
              </a:rPr>
              <a:t>Thus, capability levels are cumulative, i.e., a higher capability level includes the attributes of the lower levels.</a:t>
            </a:r>
          </a:p>
        </p:txBody>
      </p:sp>
      <p:sp>
        <p:nvSpPr>
          <p:cNvPr id="5" name="TextShape 1"/>
          <p:cNvSpPr txBox="1"/>
          <p:nvPr/>
        </p:nvSpPr>
        <p:spPr>
          <a:xfrm>
            <a:off x="457200" y="274638"/>
            <a:ext cx="8229600" cy="1143000"/>
          </a:xfrm>
          <a:prstGeom prst="rect">
            <a:avLst/>
          </a:prstGeom>
          <a:noFill/>
          <a:ln w="9360">
            <a:noFill/>
          </a:ln>
        </p:spPr>
        <p:txBody>
          <a:bodyPr anchor="ctr"/>
          <a:lstStyle/>
          <a:p>
            <a:pPr>
              <a:defRPr/>
            </a:pPr>
            <a:r>
              <a:rPr lang="en-US" sz="4000" b="1" spc="-1" dirty="0">
                <a:solidFill>
                  <a:srgbClr val="C00000"/>
                </a:solidFill>
                <a:uFill>
                  <a:solidFill>
                    <a:srgbClr val="FFFFFF"/>
                  </a:solidFill>
                </a:uFill>
                <a:latin typeface="Calibri"/>
              </a:rPr>
              <a:t>CMM Levels</a:t>
            </a:r>
            <a:endParaRPr lang="en-US" spc="-1" dirty="0">
              <a:solidFill>
                <a:srgbClr val="000000"/>
              </a:solidFill>
              <a:uFill>
                <a:solidFill>
                  <a:srgbClr val="FFFFFF"/>
                </a:solidFill>
              </a:uFill>
              <a:latin typeface="Calibri"/>
            </a:endParaRP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152400" y="304800"/>
            <a:ext cx="8610600" cy="854075"/>
          </a:xfrm>
        </p:spPr>
        <p:txBody>
          <a:bodyPr/>
          <a:lstStyle/>
          <a:p>
            <a:r>
              <a:rPr lang="en-US" altLang="lv-LV" smtClean="0"/>
              <a:t>Maturity Levels Cannot Be Skipped </a:t>
            </a:r>
            <a:r>
              <a:rPr lang="en-US" altLang="lv-LV" sz="2800" smtClean="0"/>
              <a:t>It Is Organizationally Impossible</a:t>
            </a:r>
          </a:p>
        </p:txBody>
      </p:sp>
      <p:sp>
        <p:nvSpPr>
          <p:cNvPr id="10243" name="Rectangle 3"/>
          <p:cNvSpPr>
            <a:spLocks noGrp="1" noChangeArrowheads="1"/>
          </p:cNvSpPr>
          <p:nvPr>
            <p:ph type="body" idx="1"/>
          </p:nvPr>
        </p:nvSpPr>
        <p:spPr>
          <a:xfrm>
            <a:off x="446088" y="1428750"/>
            <a:ext cx="8145462" cy="4960938"/>
          </a:xfrm>
        </p:spPr>
        <p:txBody>
          <a:bodyPr/>
          <a:lstStyle/>
          <a:p>
            <a:pPr>
              <a:buFont typeface="Arial" panose="020B0604020202020204" pitchFamily="34" charset="0"/>
              <a:buChar char="•"/>
            </a:pPr>
            <a:r>
              <a:rPr lang="en-US" altLang="lv-LV" sz="2400" smtClean="0">
                <a:solidFill>
                  <a:schemeClr val="tx1"/>
                </a:solidFill>
              </a:rPr>
              <a:t>Each maturity level provides a necessary foundation for effective implementation of processes at the next level. </a:t>
            </a:r>
          </a:p>
          <a:p>
            <a:pPr marL="800100" lvl="1" indent="-342900">
              <a:buFont typeface="Arial" panose="020B0604020202020204" pitchFamily="34" charset="0"/>
              <a:buChar char="•"/>
            </a:pPr>
            <a:r>
              <a:rPr lang="en-US" altLang="lv-LV" sz="2400" smtClean="0">
                <a:solidFill>
                  <a:schemeClr val="tx1"/>
                </a:solidFill>
              </a:rPr>
              <a:t>Higher level processes have less chance of success without the discipline provided by lower levels.</a:t>
            </a:r>
          </a:p>
          <a:p>
            <a:pPr marL="800100" lvl="1" indent="-342900">
              <a:buFont typeface="Arial" panose="020B0604020202020204" pitchFamily="34" charset="0"/>
              <a:buChar char="•"/>
            </a:pPr>
            <a:r>
              <a:rPr lang="en-US" altLang="lv-LV" sz="2400" smtClean="0">
                <a:solidFill>
                  <a:schemeClr val="tx1"/>
                </a:solidFill>
              </a:rPr>
              <a:t>The effect of innovation can be obscured in a </a:t>
            </a:r>
            <a:br>
              <a:rPr lang="en-US" altLang="lv-LV" sz="2400" smtClean="0">
                <a:solidFill>
                  <a:schemeClr val="tx1"/>
                </a:solidFill>
              </a:rPr>
            </a:br>
            <a:r>
              <a:rPr lang="en-US" altLang="lv-LV" sz="2400" smtClean="0">
                <a:solidFill>
                  <a:schemeClr val="tx1"/>
                </a:solidFill>
              </a:rPr>
              <a:t>noisy process.</a:t>
            </a:r>
          </a:p>
          <a:p>
            <a:pPr>
              <a:buFont typeface="Arial" panose="020B0604020202020204" pitchFamily="34" charset="0"/>
              <a:buChar char="•"/>
            </a:pPr>
            <a:r>
              <a:rPr lang="en-US" altLang="lv-LV" sz="2400" smtClean="0">
                <a:solidFill>
                  <a:schemeClr val="tx1"/>
                </a:solidFill>
              </a:rPr>
              <a:t>Higher maturity level processes may be performed  by organizations at lower maturity levels, with the risk of not being consistently applied in a crisis.</a:t>
            </a:r>
          </a:p>
        </p:txBody>
      </p:sp>
      <p:sp>
        <p:nvSpPr>
          <p:cNvPr id="5" name="TextShape 1"/>
          <p:cNvSpPr txBox="1"/>
          <p:nvPr/>
        </p:nvSpPr>
        <p:spPr>
          <a:xfrm>
            <a:off x="457200" y="274638"/>
            <a:ext cx="8229600" cy="1143000"/>
          </a:xfrm>
          <a:prstGeom prst="rect">
            <a:avLst/>
          </a:prstGeom>
          <a:noFill/>
          <a:ln w="9360">
            <a:noFill/>
          </a:ln>
        </p:spPr>
        <p:txBody>
          <a:bodyPr anchor="ctr"/>
          <a:lstStyle/>
          <a:p>
            <a:pPr>
              <a:defRPr/>
            </a:pPr>
            <a:r>
              <a:rPr lang="en-US" sz="4000" b="1" spc="-1" dirty="0">
                <a:solidFill>
                  <a:srgbClr val="C00000"/>
                </a:solidFill>
                <a:uFill>
                  <a:solidFill>
                    <a:srgbClr val="FFFFFF"/>
                  </a:solidFill>
                </a:uFill>
                <a:latin typeface="Calibri"/>
              </a:rPr>
              <a:t>Maturity Levels Cannot be Skipped</a:t>
            </a:r>
            <a:endParaRPr lang="en-US" spc="-1" dirty="0">
              <a:solidFill>
                <a:srgbClr val="000000"/>
              </a:solidFill>
              <a:uFill>
                <a:solidFill>
                  <a:srgbClr val="FFFFFF"/>
                </a:solidFill>
              </a:uFill>
              <a:latin typeface="Calibri"/>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Soccer Teams: Amateur/Professional</a:t>
            </a:r>
            <a:endParaRPr lang="en-US" spc="-1" dirty="0">
              <a:solidFill>
                <a:srgbClr val="000000"/>
              </a:solidFill>
              <a:uFill>
                <a:solidFill>
                  <a:srgbClr val="FFFFFF"/>
                </a:solidFill>
              </a:uFill>
              <a:latin typeface="Calibri"/>
            </a:endParaRPr>
          </a:p>
        </p:txBody>
      </p:sp>
      <p:sp>
        <p:nvSpPr>
          <p:cNvPr id="12291" name="Content Placeholder 3"/>
          <p:cNvSpPr>
            <a:spLocks noGrp="1"/>
          </p:cNvSpPr>
          <p:nvPr>
            <p:ph sz="half" idx="2"/>
          </p:nvPr>
        </p:nvSpPr>
        <p:spPr>
          <a:xfrm>
            <a:off x="457200" y="1535113"/>
            <a:ext cx="4040188" cy="4591050"/>
          </a:xfrm>
        </p:spPr>
        <p:txBody>
          <a:bodyPr/>
          <a:lstStyle/>
          <a:p>
            <a:pPr marL="0" indent="0">
              <a:buFont typeface="Arial" panose="020B0604020202020204" pitchFamily="34" charset="0"/>
              <a:buChar char="•"/>
            </a:pPr>
            <a:r>
              <a:rPr lang="en-US" altLang="lv-LV" smtClean="0">
                <a:solidFill>
                  <a:schemeClr val="tx1"/>
                </a:solidFill>
              </a:rPr>
              <a:t>Everyone runs around at random. </a:t>
            </a:r>
          </a:p>
          <a:p>
            <a:pPr marL="0" indent="0">
              <a:buFont typeface="Arial" panose="020B0604020202020204" pitchFamily="34" charset="0"/>
              <a:buChar char="•"/>
            </a:pPr>
            <a:r>
              <a:rPr lang="en-US" altLang="lv-LV" smtClean="0">
                <a:solidFill>
                  <a:schemeClr val="tx1"/>
                </a:solidFill>
              </a:rPr>
              <a:t>They might do the right thing, or they might not.</a:t>
            </a:r>
          </a:p>
          <a:p>
            <a:pPr marL="0" indent="0">
              <a:buFont typeface="Arial" panose="020B0604020202020204" pitchFamily="34" charset="0"/>
              <a:buChar char="•"/>
            </a:pPr>
            <a:r>
              <a:rPr lang="en-US" altLang="lv-LV" smtClean="0">
                <a:solidFill>
                  <a:schemeClr val="tx1"/>
                </a:solidFill>
              </a:rPr>
              <a:t>The next time the ball is hit in the same place, they may do something different.</a:t>
            </a:r>
          </a:p>
          <a:p>
            <a:pPr marL="0" indent="0">
              <a:buFont typeface="Arial" panose="020B0604020202020204" pitchFamily="34" charset="0"/>
              <a:buChar char="•"/>
            </a:pPr>
            <a:endParaRPr lang="lv-LV" altLang="lv-LV" smtClean="0">
              <a:solidFill>
                <a:schemeClr val="tx1"/>
              </a:solidFill>
            </a:endParaRPr>
          </a:p>
        </p:txBody>
      </p:sp>
      <p:sp>
        <p:nvSpPr>
          <p:cNvPr id="12292" name="Content Placeholder 5"/>
          <p:cNvSpPr>
            <a:spLocks noGrp="1"/>
          </p:cNvSpPr>
          <p:nvPr>
            <p:ph sz="quarter" idx="4"/>
          </p:nvPr>
        </p:nvSpPr>
        <p:spPr>
          <a:xfrm>
            <a:off x="4645025" y="1535113"/>
            <a:ext cx="4041775" cy="4591050"/>
          </a:xfrm>
        </p:spPr>
        <p:txBody>
          <a:bodyPr/>
          <a:lstStyle/>
          <a:p>
            <a:pPr marL="0" indent="0">
              <a:buFont typeface="Arial" panose="020B0604020202020204" pitchFamily="34" charset="0"/>
              <a:buChar char="•"/>
            </a:pPr>
            <a:r>
              <a:rPr lang="en-US" altLang="lv-LV" smtClean="0">
                <a:solidFill>
                  <a:schemeClr val="tx1"/>
                </a:solidFill>
              </a:rPr>
              <a:t>Everyone moves in a coordinated fashion, based on practicing their tactics many times.</a:t>
            </a:r>
          </a:p>
          <a:p>
            <a:pPr marL="0" indent="0">
              <a:buFont typeface="Arial" panose="020B0604020202020204" pitchFamily="34" charset="0"/>
              <a:buChar char="•"/>
            </a:pPr>
            <a:r>
              <a:rPr lang="en-US" altLang="lv-LV" smtClean="0">
                <a:solidFill>
                  <a:schemeClr val="tx1"/>
                </a:solidFill>
              </a:rPr>
              <a:t>Sometimes they fail to make the right play, but they almost always try to do the right thing.</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Soccer Teams: Amateur/Professional</a:t>
            </a:r>
            <a:endParaRPr lang="en-US" spc="-1" dirty="0">
              <a:solidFill>
                <a:srgbClr val="000000"/>
              </a:solidFill>
              <a:uFill>
                <a:solidFill>
                  <a:srgbClr val="FFFFFF"/>
                </a:solidFill>
              </a:uFill>
              <a:latin typeface="Calibri"/>
            </a:endParaRPr>
          </a:p>
        </p:txBody>
      </p:sp>
      <p:sp>
        <p:nvSpPr>
          <p:cNvPr id="13315" name="Content Placeholder 3"/>
          <p:cNvSpPr>
            <a:spLocks noGrp="1"/>
          </p:cNvSpPr>
          <p:nvPr>
            <p:ph sz="half" idx="2"/>
          </p:nvPr>
        </p:nvSpPr>
        <p:spPr>
          <a:xfrm>
            <a:off x="457200" y="1535113"/>
            <a:ext cx="4040188" cy="4591050"/>
          </a:xfrm>
        </p:spPr>
        <p:txBody>
          <a:bodyPr/>
          <a:lstStyle/>
          <a:p>
            <a:pPr marL="514350" indent="-514350">
              <a:lnSpc>
                <a:spcPct val="90000"/>
              </a:lnSpc>
              <a:buFont typeface="Arial" panose="020B0604020202020204" pitchFamily="34" charset="0"/>
              <a:buChar char="•"/>
            </a:pPr>
            <a:r>
              <a:rPr lang="lv-LV" altLang="lv-LV" b="1" smtClean="0">
                <a:solidFill>
                  <a:schemeClr val="tx1"/>
                </a:solidFill>
              </a:rPr>
              <a:t>When </a:t>
            </a:r>
            <a:r>
              <a:rPr lang="en-US" altLang="lv-LV" b="1" smtClean="0">
                <a:solidFill>
                  <a:schemeClr val="tx1"/>
                </a:solidFill>
              </a:rPr>
              <a:t>the team loses a </a:t>
            </a:r>
            <a:r>
              <a:rPr lang="lv-LV" altLang="lv-LV" b="1" smtClean="0">
                <a:solidFill>
                  <a:schemeClr val="tx1"/>
                </a:solidFill>
              </a:rPr>
              <a:t>top</a:t>
            </a:r>
            <a:r>
              <a:rPr lang="en-US" altLang="lv-LV" b="1" smtClean="0">
                <a:solidFill>
                  <a:schemeClr val="tx1"/>
                </a:solidFill>
              </a:rPr>
              <a:t> player</a:t>
            </a:r>
            <a:r>
              <a:rPr lang="lv-LV" altLang="lv-LV" b="1" smtClean="0">
                <a:solidFill>
                  <a:schemeClr val="tx1"/>
                </a:solidFill>
              </a:rPr>
              <a:t>? </a:t>
            </a:r>
            <a:r>
              <a:rPr lang="lv-LV" altLang="lv-LV" smtClean="0">
                <a:solidFill>
                  <a:schemeClr val="tx1"/>
                </a:solidFill>
              </a:rPr>
              <a:t/>
            </a:r>
            <a:br>
              <a:rPr lang="lv-LV" altLang="lv-LV" smtClean="0">
                <a:solidFill>
                  <a:schemeClr val="tx1"/>
                </a:solidFill>
              </a:rPr>
            </a:br>
            <a:r>
              <a:rPr lang="lv-LV" altLang="lv-LV" smtClean="0">
                <a:solidFill>
                  <a:schemeClr val="tx1"/>
                </a:solidFill>
              </a:rPr>
              <a:t>An amateur </a:t>
            </a:r>
            <a:r>
              <a:rPr lang="en-US" altLang="lv-LV" smtClean="0">
                <a:solidFill>
                  <a:schemeClr val="tx1"/>
                </a:solidFill>
              </a:rPr>
              <a:t>team </a:t>
            </a:r>
            <a:r>
              <a:rPr lang="lv-LV" altLang="lv-LV" smtClean="0">
                <a:solidFill>
                  <a:schemeClr val="tx1"/>
                </a:solidFill>
              </a:rPr>
              <a:t>is likely to get</a:t>
            </a:r>
            <a:r>
              <a:rPr lang="en-US" altLang="lv-LV" smtClean="0">
                <a:solidFill>
                  <a:schemeClr val="tx1"/>
                </a:solidFill>
              </a:rPr>
              <a:t> much worse. </a:t>
            </a:r>
          </a:p>
          <a:p>
            <a:pPr marL="514350" indent="-514350">
              <a:lnSpc>
                <a:spcPct val="90000"/>
              </a:lnSpc>
              <a:buFont typeface="Arial" panose="020B0604020202020204" pitchFamily="34" charset="0"/>
              <a:buChar char="•"/>
            </a:pPr>
            <a:r>
              <a:rPr lang="en-US" altLang="lv-LV" b="1" smtClean="0">
                <a:solidFill>
                  <a:schemeClr val="tx1"/>
                </a:solidFill>
              </a:rPr>
              <a:t>Self-improvement after a bad play…</a:t>
            </a:r>
            <a:r>
              <a:rPr lang="en-US" altLang="lv-LV" smtClean="0">
                <a:solidFill>
                  <a:schemeClr val="tx1"/>
                </a:solidFill>
              </a:rPr>
              <a:t/>
            </a:r>
            <a:br>
              <a:rPr lang="en-US" altLang="lv-LV" smtClean="0">
                <a:solidFill>
                  <a:schemeClr val="tx1"/>
                </a:solidFill>
              </a:rPr>
            </a:br>
            <a:r>
              <a:rPr lang="en-US" altLang="lv-LV" smtClean="0">
                <a:solidFill>
                  <a:schemeClr val="tx1"/>
                </a:solidFill>
              </a:rPr>
              <a:t>Amateur players don’t know what went wrong, or they blame each other.</a:t>
            </a:r>
          </a:p>
        </p:txBody>
      </p:sp>
      <p:sp>
        <p:nvSpPr>
          <p:cNvPr id="6" name="Content Placeholder 5"/>
          <p:cNvSpPr>
            <a:spLocks noGrp="1"/>
          </p:cNvSpPr>
          <p:nvPr>
            <p:ph sz="quarter" idx="4"/>
          </p:nvPr>
        </p:nvSpPr>
        <p:spPr>
          <a:xfrm>
            <a:off x="4645025" y="1535113"/>
            <a:ext cx="4041775" cy="4591050"/>
          </a:xfrm>
        </p:spPr>
        <p:txBody>
          <a:bodyPr/>
          <a:lstStyle/>
          <a:p>
            <a:pPr marL="457200" indent="-457200">
              <a:lnSpc>
                <a:spcPct val="90000"/>
              </a:lnSpc>
              <a:buFont typeface="Arial" panose="020B0604020202020204" pitchFamily="34" charset="0"/>
              <a:buChar char="•"/>
              <a:defRPr/>
            </a:pPr>
            <a:r>
              <a:rPr lang="lv-LV" b="1" dirty="0">
                <a:solidFill>
                  <a:schemeClr val="tx1"/>
                </a:solidFill>
              </a:rPr>
              <a:t>When </a:t>
            </a:r>
            <a:r>
              <a:rPr lang="en-US" b="1" dirty="0">
                <a:solidFill>
                  <a:schemeClr val="tx1"/>
                </a:solidFill>
              </a:rPr>
              <a:t>the team loses a </a:t>
            </a:r>
            <a:r>
              <a:rPr lang="lv-LV" b="1" dirty="0">
                <a:solidFill>
                  <a:schemeClr val="tx1"/>
                </a:solidFill>
              </a:rPr>
              <a:t>top</a:t>
            </a:r>
            <a:r>
              <a:rPr lang="en-US" b="1" dirty="0">
                <a:solidFill>
                  <a:schemeClr val="tx1"/>
                </a:solidFill>
              </a:rPr>
              <a:t> </a:t>
            </a:r>
            <a:r>
              <a:rPr lang="en-US" b="1" dirty="0" smtClean="0">
                <a:solidFill>
                  <a:schemeClr val="tx1"/>
                </a:solidFill>
              </a:rPr>
              <a:t>player?</a:t>
            </a:r>
            <a:r>
              <a:rPr lang="lv-LV" b="1" dirty="0" smtClean="0">
                <a:solidFill>
                  <a:schemeClr val="tx1"/>
                </a:solidFill>
              </a:rPr>
              <a:t> </a:t>
            </a:r>
            <a:r>
              <a:rPr lang="lv-LV" dirty="0" smtClean="0">
                <a:solidFill>
                  <a:schemeClr val="tx1"/>
                </a:solidFill>
              </a:rPr>
              <a:t/>
            </a:r>
            <a:br>
              <a:rPr lang="lv-LV" dirty="0" smtClean="0">
                <a:solidFill>
                  <a:schemeClr val="tx1"/>
                </a:solidFill>
              </a:rPr>
            </a:br>
            <a:r>
              <a:rPr lang="lv-LV" dirty="0" smtClean="0">
                <a:solidFill>
                  <a:schemeClr val="tx1"/>
                </a:solidFill>
              </a:rPr>
              <a:t>A </a:t>
            </a:r>
            <a:r>
              <a:rPr lang="en-US" dirty="0" smtClean="0">
                <a:solidFill>
                  <a:schemeClr val="tx1"/>
                </a:solidFill>
              </a:rPr>
              <a:t>Professional </a:t>
            </a:r>
            <a:r>
              <a:rPr lang="en-US" dirty="0">
                <a:solidFill>
                  <a:schemeClr val="tx1"/>
                </a:solidFill>
              </a:rPr>
              <a:t>team often has someone waiting to fill in.  </a:t>
            </a:r>
            <a:endParaRPr lang="en-US" dirty="0" smtClean="0">
              <a:solidFill>
                <a:schemeClr val="tx1"/>
              </a:solidFill>
            </a:endParaRPr>
          </a:p>
          <a:p>
            <a:pPr marL="514350" indent="-514350">
              <a:lnSpc>
                <a:spcPct val="90000"/>
              </a:lnSpc>
              <a:buFont typeface="Arial" panose="020B0604020202020204" pitchFamily="34" charset="0"/>
              <a:buChar char="•"/>
              <a:defRPr/>
            </a:pPr>
            <a:r>
              <a:rPr lang="en-US" b="1" dirty="0">
                <a:solidFill>
                  <a:schemeClr val="tx1"/>
                </a:solidFill>
              </a:rPr>
              <a:t>Self-improvement after a bad </a:t>
            </a:r>
            <a:r>
              <a:rPr lang="en-US" b="1" dirty="0" smtClean="0">
                <a:solidFill>
                  <a:schemeClr val="tx1"/>
                </a:solidFill>
              </a:rPr>
              <a:t>play…</a:t>
            </a:r>
            <a:r>
              <a:rPr lang="en-US" dirty="0" smtClean="0">
                <a:solidFill>
                  <a:schemeClr val="tx1"/>
                </a:solidFill>
              </a:rPr>
              <a:t/>
            </a:r>
            <a:br>
              <a:rPr lang="en-US" dirty="0" smtClean="0">
                <a:solidFill>
                  <a:schemeClr val="tx1"/>
                </a:solidFill>
              </a:rPr>
            </a:br>
            <a:r>
              <a:rPr lang="en-US" dirty="0" smtClean="0">
                <a:solidFill>
                  <a:schemeClr val="tx1"/>
                </a:solidFill>
              </a:rPr>
              <a:t>Professional </a:t>
            </a:r>
            <a:r>
              <a:rPr lang="en-US" dirty="0">
                <a:solidFill>
                  <a:schemeClr val="tx1"/>
                </a:solidFill>
              </a:rPr>
              <a:t>teams discuss their play and look for ways to improve. </a:t>
            </a:r>
          </a:p>
          <a:p>
            <a:pPr marL="457200" indent="-457200">
              <a:lnSpc>
                <a:spcPct val="90000"/>
              </a:lnSpc>
              <a:buFont typeface="Arial" panose="020B0604020202020204" pitchFamily="34" charset="0"/>
              <a:buChar char="•"/>
              <a:defRPr/>
            </a:pPr>
            <a:endParaRPr lang="en-US" dirty="0">
              <a:solidFill>
                <a:schemeClr val="tx1"/>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8509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Maturity is not about age</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a:spcBef>
                <a:spcPts val="638"/>
              </a:spcBef>
              <a:buClr>
                <a:srgbClr val="002060"/>
              </a:buClr>
            </a:pPr>
            <a:r>
              <a:rPr lang="en-US" altLang="lv-LV" sz="2800">
                <a:solidFill>
                  <a:srgbClr val="002060"/>
                </a:solidFill>
              </a:rPr>
              <a:t>Mature  (</a:t>
            </a:r>
            <a:r>
              <a:rPr lang="lv-LV" altLang="lv-LV" sz="2800">
                <a:solidFill>
                  <a:srgbClr val="0070C0"/>
                </a:solidFill>
              </a:rPr>
              <a:t>Pieaudzis</a:t>
            </a:r>
            <a:r>
              <a:rPr lang="en-US" altLang="lv-LV" sz="2800">
                <a:solidFill>
                  <a:srgbClr val="0070C0"/>
                </a:solidFill>
              </a:rPr>
              <a:t>/</a:t>
            </a:r>
            <a:r>
              <a:rPr lang="lv-LV" altLang="lv-LV" sz="2800">
                <a:solidFill>
                  <a:srgbClr val="0070C0"/>
                </a:solidFill>
              </a:rPr>
              <a:t>Izkopts,</a:t>
            </a:r>
            <a:r>
              <a:rPr lang="en-US" altLang="lv-LV" sz="2800">
                <a:solidFill>
                  <a:srgbClr val="0070C0"/>
                </a:solidFill>
              </a:rPr>
              <a:t> </a:t>
            </a:r>
            <a:r>
              <a:rPr lang="ru-RU" altLang="lv-LV" sz="2800">
                <a:solidFill>
                  <a:srgbClr val="0070C0"/>
                </a:solidFill>
              </a:rPr>
              <a:t>Зрелый</a:t>
            </a:r>
            <a:r>
              <a:rPr lang="en-US" altLang="lv-LV" sz="2800">
                <a:solidFill>
                  <a:srgbClr val="0070C0"/>
                </a:solidFill>
              </a:rPr>
              <a:t>/</a:t>
            </a:r>
            <a:r>
              <a:rPr lang="ru-RU" altLang="lv-LV" sz="2800">
                <a:solidFill>
                  <a:srgbClr val="0070C0"/>
                </a:solidFill>
              </a:rPr>
              <a:t>Матёрый</a:t>
            </a:r>
            <a:r>
              <a:rPr lang="lv-LV" altLang="lv-LV" sz="2800">
                <a:solidFill>
                  <a:srgbClr val="002060"/>
                </a:solidFill>
              </a:rPr>
              <a:t>)</a:t>
            </a:r>
            <a:endParaRPr lang="en-US" altLang="lv-LV" sz="2800">
              <a:solidFill>
                <a:srgbClr val="002060"/>
              </a:solidFill>
            </a:endParaRPr>
          </a:p>
          <a:p>
            <a:pPr>
              <a:spcBef>
                <a:spcPts val="638"/>
              </a:spcBef>
              <a:buClr>
                <a:srgbClr val="002060"/>
              </a:buClr>
            </a:pPr>
            <a:r>
              <a:rPr lang="en-US" altLang="lv-LV" sz="2800">
                <a:solidFill>
                  <a:srgbClr val="002060"/>
                </a:solidFill>
              </a:rPr>
              <a:t>A professional football team is more "mature" than an amateur team. </a:t>
            </a:r>
            <a:br>
              <a:rPr lang="en-US" altLang="lv-LV" sz="2800">
                <a:solidFill>
                  <a:srgbClr val="002060"/>
                </a:solidFill>
              </a:rPr>
            </a:br>
            <a:r>
              <a:rPr lang="en-US" altLang="lv-LV" sz="2800">
                <a:solidFill>
                  <a:srgbClr val="002060"/>
                </a:solidFill>
              </a:rPr>
              <a:t>Professionals have self-perpetuating quality:</a:t>
            </a:r>
          </a:p>
          <a:p>
            <a:pPr>
              <a:spcBef>
                <a:spcPts val="638"/>
              </a:spcBef>
              <a:buClr>
                <a:srgbClr val="002060"/>
              </a:buClr>
              <a:buFont typeface="Arial" panose="020B0604020202020204" pitchFamily="34" charset="0"/>
              <a:buChar char="•"/>
            </a:pPr>
            <a:r>
              <a:rPr lang="en-US" altLang="lv-LV" sz="2800">
                <a:solidFill>
                  <a:srgbClr val="002060"/>
                </a:solidFill>
              </a:rPr>
              <a:t>They consistently play good football</a:t>
            </a:r>
          </a:p>
          <a:p>
            <a:pPr>
              <a:spcBef>
                <a:spcPts val="638"/>
              </a:spcBef>
              <a:buClr>
                <a:srgbClr val="002060"/>
              </a:buClr>
              <a:buFont typeface="Arial" panose="020B0604020202020204" pitchFamily="34" charset="0"/>
              <a:buChar char="•"/>
            </a:pPr>
            <a:r>
              <a:rPr lang="en-US" altLang="lv-LV" sz="2800">
                <a:solidFill>
                  <a:srgbClr val="002060"/>
                </a:solidFill>
              </a:rPr>
              <a:t>They develop new players like themselves</a:t>
            </a:r>
          </a:p>
          <a:p>
            <a:pPr>
              <a:spcBef>
                <a:spcPts val="638"/>
              </a:spcBef>
              <a:buClr>
                <a:srgbClr val="002060"/>
              </a:buClr>
              <a:buFont typeface="Arial" panose="020B0604020202020204" pitchFamily="34" charset="0"/>
              <a:buChar char="•"/>
            </a:pPr>
            <a:r>
              <a:rPr lang="en-US" altLang="lv-LV" sz="2800">
                <a:solidFill>
                  <a:srgbClr val="002060"/>
                </a:solidFill>
              </a:rPr>
              <a:t>They find ways to play even better</a:t>
            </a:r>
          </a:p>
          <a:p>
            <a:pPr>
              <a:spcBef>
                <a:spcPts val="638"/>
              </a:spcBef>
              <a:buClr>
                <a:srgbClr val="002060"/>
              </a:buClr>
            </a:pPr>
            <a:endParaRPr lang="en-US" altLang="lv-LV" sz="2800">
              <a:solidFill>
                <a:srgbClr val="002060"/>
              </a:solidFill>
            </a:endParaRPr>
          </a:p>
          <a:p>
            <a:pPr>
              <a:spcBef>
                <a:spcPts val="638"/>
              </a:spcBef>
              <a:buClr>
                <a:srgbClr val="002060"/>
              </a:buClr>
            </a:pPr>
            <a:endParaRPr lang="en-US" altLang="lv-LV" sz="2800">
              <a:solidFill>
                <a:srgbClr val="002060"/>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Levels (Carnegie Mellon Univ.)</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4495800"/>
          </a:xfrm>
          <a:prstGeom prst="rect">
            <a:avLst/>
          </a:prstGeom>
          <a:noFill/>
          <a:ln w="9360">
            <a:noFill/>
          </a:ln>
        </p:spPr>
        <p:txBody>
          <a:bodyPr/>
          <a:lstStyle/>
          <a:p>
            <a:pPr marL="457560" lvl="1">
              <a:spcBef>
                <a:spcPts val="561"/>
              </a:spcBef>
              <a:buClr>
                <a:srgbClr val="002060"/>
              </a:buClr>
              <a:defRPr/>
            </a:pPr>
            <a:endParaRPr lang="en-US" sz="2400" spc="-1" dirty="0">
              <a:solidFill>
                <a:srgbClr val="002060"/>
              </a:solidFill>
              <a:uFill>
                <a:solidFill>
                  <a:srgbClr val="FFFFFF"/>
                </a:solidFill>
              </a:uFill>
            </a:endParaRPr>
          </a:p>
        </p:txBody>
      </p:sp>
      <p:pic>
        <p:nvPicPr>
          <p:cNvPr id="1536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77888" y="1268413"/>
            <a:ext cx="7366000" cy="5273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L1: Initial</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4495800"/>
          </a:xfrm>
          <a:prstGeom prst="rect">
            <a:avLst/>
          </a:prstGeom>
          <a:noFill/>
          <a:ln w="9360">
            <a:noFill/>
          </a:ln>
        </p:spPr>
        <p:txBody>
          <a:bodyPr/>
          <a:lstStyle/>
          <a:p>
            <a:pPr>
              <a:spcBef>
                <a:spcPts val="561"/>
              </a:spcBef>
              <a:buClr>
                <a:srgbClr val="002060"/>
              </a:buClr>
              <a:defRPr/>
            </a:pPr>
            <a:r>
              <a:rPr lang="en-US" sz="2800" b="1" spc="-1" dirty="0">
                <a:solidFill>
                  <a:srgbClr val="002060"/>
                </a:solidFill>
                <a:uFill>
                  <a:solidFill>
                    <a:srgbClr val="FFFFFF"/>
                  </a:solidFill>
                </a:uFill>
              </a:rPr>
              <a:t>Level 1: Chaos and Hero Mentality</a:t>
            </a:r>
            <a:endParaRPr lang="lv-LV" sz="2800" b="1"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Software processes </a:t>
            </a:r>
            <a:r>
              <a:rPr lang="lv-LV" sz="2800" spc="-1" dirty="0">
                <a:solidFill>
                  <a:srgbClr val="002060"/>
                </a:solidFill>
                <a:uFill>
                  <a:solidFill>
                    <a:srgbClr val="FFFFFF"/>
                  </a:solidFill>
                </a:uFill>
              </a:rPr>
              <a:t>not defined</a:t>
            </a:r>
            <a:endParaRPr lang="en-US" sz="2800"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Planning and controls </a:t>
            </a:r>
            <a:r>
              <a:rPr lang="lv-LV" sz="2800" spc="-1" dirty="0">
                <a:solidFill>
                  <a:srgbClr val="002060"/>
                </a:solidFill>
                <a:uFill>
                  <a:solidFill>
                    <a:srgbClr val="FFFFFF"/>
                  </a:solidFill>
                </a:uFill>
              </a:rPr>
              <a:t>not used at all times</a:t>
            </a:r>
            <a:endParaRPr lang="en-US" sz="2800"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Success </a:t>
            </a:r>
            <a:r>
              <a:rPr lang="lv-LV" sz="2800" spc="-1" dirty="0">
                <a:solidFill>
                  <a:srgbClr val="002060"/>
                </a:solidFill>
                <a:uFill>
                  <a:solidFill>
                    <a:srgbClr val="FFFFFF"/>
                  </a:solidFill>
                </a:uFill>
              </a:rPr>
              <a:t>depends on some people only</a:t>
            </a:r>
            <a:r>
              <a:rPr lang="en-US" sz="2800" spc="-1" dirty="0">
                <a:solidFill>
                  <a:srgbClr val="002060"/>
                </a:solidFill>
                <a:uFill>
                  <a:solidFill>
                    <a:srgbClr val="FFFFFF"/>
                  </a:solidFill>
                </a:uFill>
              </a:rPr>
              <a:t> (personal motivation</a:t>
            </a:r>
            <a:r>
              <a:rPr lang="lv-LV" sz="2800" spc="-1" dirty="0">
                <a:solidFill>
                  <a:srgbClr val="002060"/>
                </a:solidFill>
                <a:uFill>
                  <a:solidFill>
                    <a:srgbClr val="FFFFFF"/>
                  </a:solidFill>
                </a:uFill>
              </a:rPr>
              <a:t> and</a:t>
            </a:r>
            <a:r>
              <a:rPr lang="en-US" sz="2800" spc="-1" dirty="0">
                <a:solidFill>
                  <a:srgbClr val="002060"/>
                </a:solidFill>
                <a:uFill>
                  <a:solidFill>
                    <a:srgbClr val="FFFFFF"/>
                  </a:solidFill>
                </a:uFill>
              </a:rPr>
              <a:t> sacrifice)</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Success </a:t>
            </a:r>
            <a:r>
              <a:rPr lang="lv-LV" sz="2800" spc="-1" dirty="0">
                <a:solidFill>
                  <a:srgbClr val="002060"/>
                </a:solidFill>
                <a:uFill>
                  <a:solidFill>
                    <a:srgbClr val="FFFFFF"/>
                  </a:solidFill>
                </a:uFill>
              </a:rPr>
              <a:t>does not depend on</a:t>
            </a:r>
            <a:r>
              <a:rPr lang="en-US" sz="2800" spc="-1" dirty="0">
                <a:solidFill>
                  <a:srgbClr val="002060"/>
                </a:solidFill>
                <a:uFill>
                  <a:solidFill>
                    <a:srgbClr val="FFFFFF"/>
                  </a:solidFill>
                </a:uFill>
              </a:rPr>
              <a:t> proven </a:t>
            </a:r>
            <a:r>
              <a:rPr lang="en-US" sz="2800" spc="-1" dirty="0" err="1">
                <a:solidFill>
                  <a:srgbClr val="002060"/>
                </a:solidFill>
                <a:uFill>
                  <a:solidFill>
                    <a:srgbClr val="FFFFFF"/>
                  </a:solidFill>
                </a:uFill>
              </a:rPr>
              <a:t>processe</a:t>
            </a:r>
            <a:r>
              <a:rPr lang="lv-LV" sz="2800" spc="-1" dirty="0">
                <a:solidFill>
                  <a:srgbClr val="002060"/>
                </a:solidFill>
                <a:uFill>
                  <a:solidFill>
                    <a:srgbClr val="FFFFFF"/>
                  </a:solidFill>
                </a:uFill>
              </a:rPr>
              <a:t>s; it is not repeatable.</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16388" name="Group 4"/>
          <p:cNvGrpSpPr>
            <a:grpSpLocks/>
          </p:cNvGrpSpPr>
          <p:nvPr/>
        </p:nvGrpSpPr>
        <p:grpSpPr bwMode="auto">
          <a:xfrm>
            <a:off x="565150" y="4953000"/>
            <a:ext cx="8121650" cy="693738"/>
            <a:chOff x="565864" y="5103354"/>
            <a:chExt cx="8120576" cy="694160"/>
          </a:xfrm>
        </p:grpSpPr>
        <p:pic>
          <p:nvPicPr>
            <p:cNvPr id="16389"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65864" y="5103354"/>
              <a:ext cx="8120576" cy="676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90"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5103354"/>
              <a:ext cx="5181600" cy="694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L2: Managed</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560763"/>
          </a:xfrm>
          <a:prstGeom prst="rect">
            <a:avLst/>
          </a:prstGeom>
          <a:noFill/>
          <a:ln w="9360">
            <a:noFill/>
          </a:ln>
        </p:spPr>
        <p:txBody>
          <a:bodyPr/>
          <a:lstStyle/>
          <a:p>
            <a:pPr marL="360">
              <a:spcBef>
                <a:spcPts val="641"/>
              </a:spcBef>
              <a:buClr>
                <a:srgbClr val="002060"/>
              </a:buClr>
              <a:defRPr/>
            </a:pPr>
            <a:r>
              <a:rPr lang="lv-LV" sz="3200" b="1" spc="-1" dirty="0">
                <a:solidFill>
                  <a:srgbClr val="002060"/>
                </a:solidFill>
                <a:uFill>
                  <a:solidFill>
                    <a:srgbClr val="FFFFFF"/>
                  </a:solidFill>
                </a:uFill>
              </a:rPr>
              <a:t>Level 2: </a:t>
            </a:r>
            <a:r>
              <a:rPr lang="en-US" sz="3200" b="1" spc="-1" dirty="0">
                <a:solidFill>
                  <a:srgbClr val="002060"/>
                </a:solidFill>
                <a:uFill>
                  <a:solidFill>
                    <a:srgbClr val="FFFFFF"/>
                  </a:solidFill>
                </a:uFill>
              </a:rPr>
              <a:t>Repeatable </a:t>
            </a:r>
            <a:r>
              <a:rPr lang="lv-LV" sz="3200" b="1" spc="-1" dirty="0">
                <a:solidFill>
                  <a:srgbClr val="002060"/>
                </a:solidFill>
                <a:uFill>
                  <a:solidFill>
                    <a:srgbClr val="FFFFFF"/>
                  </a:solidFill>
                </a:uFill>
              </a:rPr>
              <a:t>and </a:t>
            </a:r>
            <a:r>
              <a:rPr lang="en-US" sz="3200" b="1" spc="-1" dirty="0">
                <a:solidFill>
                  <a:srgbClr val="002060"/>
                </a:solidFill>
                <a:uFill>
                  <a:solidFill>
                    <a:srgbClr val="FFFFFF"/>
                  </a:solidFill>
                </a:uFill>
              </a:rPr>
              <a:t>uses milestones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Basic project management controls implemented</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Planning, monitor and </a:t>
            </a:r>
            <a:r>
              <a:rPr lang="lv-LV" sz="2800" spc="-1" dirty="0">
                <a:solidFill>
                  <a:srgbClr val="002060"/>
                </a:solidFill>
                <a:uFill>
                  <a:solidFill>
                    <a:srgbClr val="FFFFFF"/>
                  </a:solidFill>
                </a:uFill>
              </a:rPr>
              <a:t>quality </a:t>
            </a:r>
            <a:r>
              <a:rPr lang="en-US" sz="2800" spc="-1" dirty="0">
                <a:solidFill>
                  <a:srgbClr val="002060"/>
                </a:solidFill>
                <a:uFill>
                  <a:solidFill>
                    <a:srgbClr val="FFFFFF"/>
                  </a:solidFill>
                </a:uFill>
              </a:rPr>
              <a:t>control, cost and functionality</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Processes are still </a:t>
            </a:r>
            <a:r>
              <a:rPr lang="lv-LV" sz="2800" spc="-1" dirty="0">
                <a:solidFill>
                  <a:srgbClr val="002060"/>
                </a:solidFill>
                <a:uFill>
                  <a:solidFill>
                    <a:srgbClr val="FFFFFF"/>
                  </a:solidFill>
                </a:uFill>
              </a:rPr>
              <a:t>not transparent («</a:t>
            </a:r>
            <a:r>
              <a:rPr lang="en-US" sz="2800" spc="-1" dirty="0">
                <a:solidFill>
                  <a:srgbClr val="002060"/>
                </a:solidFill>
                <a:uFill>
                  <a:solidFill>
                    <a:srgbClr val="FFFFFF"/>
                  </a:solidFill>
                </a:uFill>
              </a:rPr>
              <a:t>black boxes</a:t>
            </a:r>
            <a:r>
              <a:rPr lang="lv-LV" sz="2800" spc="-1" dirty="0">
                <a:solidFill>
                  <a:srgbClr val="002060"/>
                </a:solidFill>
                <a:uFill>
                  <a:solidFill>
                    <a:srgbClr val="FFFFFF"/>
                  </a:solidFill>
                </a:uFill>
              </a:rPr>
              <a:t>»)</a:t>
            </a:r>
            <a:r>
              <a:rPr lang="en-US" sz="2800" spc="-1" dirty="0">
                <a:solidFill>
                  <a:srgbClr val="002060"/>
                </a:solidFill>
                <a:uFill>
                  <a:solidFill>
                    <a:srgbClr val="FFFFFF"/>
                  </a:solidFill>
                </a:uFill>
              </a:rPr>
              <a:t>, but with milestones and reviews</a:t>
            </a:r>
            <a:r>
              <a:rPr lang="lv-LV" sz="3200" spc="-1" dirty="0">
                <a:solidFill>
                  <a:srgbClr val="002060"/>
                </a:solidFill>
                <a:uFill>
                  <a:solidFill>
                    <a:srgbClr val="FFFFFF"/>
                  </a:solidFill>
                </a:uFill>
              </a:rPr>
              <a:t>.</a:t>
            </a: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pic>
        <p:nvPicPr>
          <p:cNvPr id="1741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57200" y="5511800"/>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L3: Defined</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057525"/>
          </a:xfrm>
          <a:prstGeom prst="rect">
            <a:avLst/>
          </a:prstGeom>
          <a:noFill/>
          <a:ln w="9360">
            <a:noFill/>
          </a:ln>
        </p:spPr>
        <p:txBody>
          <a:bodyPr/>
          <a:lstStyle/>
          <a:p>
            <a:pPr marL="360">
              <a:spcBef>
                <a:spcPts val="641"/>
              </a:spcBef>
              <a:buClr>
                <a:srgbClr val="002060"/>
              </a:buClr>
              <a:defRPr/>
            </a:pPr>
            <a:r>
              <a:rPr lang="en-US" sz="3200" b="1" spc="-1" dirty="0">
                <a:solidFill>
                  <a:srgbClr val="002060"/>
                </a:solidFill>
                <a:uFill>
                  <a:solidFill>
                    <a:srgbClr val="FFFFFF"/>
                  </a:solidFill>
                </a:uFill>
              </a:rPr>
              <a:t>Level 3:</a:t>
            </a:r>
            <a:r>
              <a:rPr lang="lv-LV" sz="3200" b="1" spc="-1" dirty="0">
                <a:solidFill>
                  <a:srgbClr val="002060"/>
                </a:solidFill>
                <a:uFill>
                  <a:solidFill>
                    <a:srgbClr val="FFFFFF"/>
                  </a:solidFill>
                </a:uFill>
              </a:rPr>
              <a:t> </a:t>
            </a:r>
            <a:r>
              <a:rPr lang="en-US" sz="3200" b="1" spc="-1" dirty="0">
                <a:solidFill>
                  <a:srgbClr val="002060"/>
                </a:solidFill>
                <a:uFill>
                  <a:solidFill>
                    <a:srgbClr val="FFFFFF"/>
                  </a:solidFill>
                </a:uFill>
              </a:rPr>
              <a:t>Defined software process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Processes are documented and used across the entire organization</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The boxes are now internally visible</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Staff understands their roles and responsibilities of processes</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18436" name="Group 3"/>
          <p:cNvGrpSpPr>
            <a:grpSpLocks/>
          </p:cNvGrpSpPr>
          <p:nvPr/>
        </p:nvGrpSpPr>
        <p:grpSpPr bwMode="auto">
          <a:xfrm>
            <a:off x="514350" y="4724400"/>
            <a:ext cx="8115300" cy="676275"/>
            <a:chOff x="514350" y="4953000"/>
            <a:chExt cx="8115300" cy="676275"/>
          </a:xfrm>
        </p:grpSpPr>
        <p:pic>
          <p:nvPicPr>
            <p:cNvPr id="18437"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350" y="4953000"/>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8"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991099"/>
              <a:ext cx="5520729" cy="638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L4: Quantitatively Managed</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057525"/>
          </a:xfrm>
          <a:prstGeom prst="rect">
            <a:avLst/>
          </a:prstGeom>
          <a:noFill/>
          <a:ln w="9360">
            <a:noFill/>
          </a:ln>
        </p:spPr>
        <p:txBody>
          <a:bodyPr/>
          <a:lstStyle/>
          <a:p>
            <a:pPr marL="360">
              <a:spcBef>
                <a:spcPts val="641"/>
              </a:spcBef>
              <a:buClr>
                <a:srgbClr val="002060"/>
              </a:buClr>
              <a:defRPr/>
            </a:pPr>
            <a:r>
              <a:rPr lang="en-US" sz="3200" b="1" spc="-1" dirty="0">
                <a:solidFill>
                  <a:srgbClr val="002060"/>
                </a:solidFill>
                <a:uFill>
                  <a:solidFill>
                    <a:srgbClr val="FFFFFF"/>
                  </a:solidFill>
                </a:uFill>
              </a:rPr>
              <a:t>Level 4:</a:t>
            </a:r>
            <a:r>
              <a:rPr lang="lv-LV" sz="3200" b="1" spc="-1" dirty="0">
                <a:solidFill>
                  <a:srgbClr val="002060"/>
                </a:solidFill>
                <a:uFill>
                  <a:solidFill>
                    <a:srgbClr val="FFFFFF"/>
                  </a:solidFill>
                </a:uFill>
              </a:rPr>
              <a:t> Measurable</a:t>
            </a:r>
            <a:r>
              <a:rPr lang="en-US" sz="3200" b="1" spc="-1" dirty="0">
                <a:solidFill>
                  <a:srgbClr val="002060"/>
                </a:solidFill>
                <a:uFill>
                  <a:solidFill>
                    <a:srgbClr val="FFFFFF"/>
                  </a:solidFill>
                </a:uFill>
              </a:rPr>
              <a:t> process</a:t>
            </a:r>
            <a:r>
              <a:rPr lang="lv-LV" sz="3200" b="1" spc="-1" dirty="0">
                <a:solidFill>
                  <a:srgbClr val="002060"/>
                </a:solidFill>
                <a:uFill>
                  <a:solidFill>
                    <a:srgbClr val="FFFFFF"/>
                  </a:solidFill>
                </a:uFill>
              </a:rPr>
              <a:t>es</a:t>
            </a:r>
            <a:endParaRPr lang="en-US" sz="3200" b="1" spc="-1" dirty="0">
              <a:solidFill>
                <a:srgbClr val="002060"/>
              </a:solidFill>
              <a:uFill>
                <a:solidFill>
                  <a:srgbClr val="FFFFFF"/>
                </a:solidFill>
              </a:uFill>
            </a:endParaRP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Quantitative quality goals set for software processes and products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Processes are predictable, measured</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Management makes informed, objective decisions</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19460" name="Group 5"/>
          <p:cNvGrpSpPr>
            <a:grpSpLocks/>
          </p:cNvGrpSpPr>
          <p:nvPr/>
        </p:nvGrpSpPr>
        <p:grpSpPr bwMode="auto">
          <a:xfrm>
            <a:off x="514350" y="5157788"/>
            <a:ext cx="8115300" cy="792162"/>
            <a:chOff x="514170" y="4837187"/>
            <a:chExt cx="8115300" cy="792088"/>
          </a:xfrm>
        </p:grpSpPr>
        <p:pic>
          <p:nvPicPr>
            <p:cNvPr id="19461"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170" y="4837187"/>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2"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4953000"/>
              <a:ext cx="51435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en-US" sz="4000" b="1" spc="-1" dirty="0" smtClean="0">
                <a:solidFill>
                  <a:srgbClr val="C00000"/>
                </a:solidFill>
                <a:uFill>
                  <a:solidFill>
                    <a:srgbClr val="FFFFFF"/>
                  </a:solidFill>
                </a:uFill>
                <a:latin typeface="Calibri"/>
              </a:rPr>
              <a:t>Grading Overview</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342900" indent="-342900">
              <a:buFont typeface="Arial" panose="020B0604020202020204" pitchFamily="34" charset="0"/>
              <a:buChar char="•"/>
            </a:pPr>
            <a:r>
              <a:rPr lang="en-US" sz="2400" b="1" i="0" dirty="0">
                <a:solidFill>
                  <a:srgbClr val="002060"/>
                </a:solidFill>
              </a:rPr>
              <a:t>Prototype: 300 points</a:t>
            </a:r>
            <a:r>
              <a:rPr lang="en-US" sz="2400" i="0" dirty="0">
                <a:solidFill>
                  <a:srgbClr val="002060"/>
                </a:solidFill>
              </a:rPr>
              <a:t> </a:t>
            </a:r>
            <a:r>
              <a:rPr lang="en-US" sz="2400" i="0" dirty="0" smtClean="0">
                <a:solidFill>
                  <a:srgbClr val="002060"/>
                </a:solidFill>
              </a:rPr>
              <a:t/>
            </a:r>
            <a:br>
              <a:rPr lang="en-US" sz="2400" i="0" dirty="0" smtClean="0">
                <a:solidFill>
                  <a:srgbClr val="002060"/>
                </a:solidFill>
              </a:rPr>
            </a:br>
            <a:r>
              <a:rPr lang="en-US" sz="2400" i="0" dirty="0" smtClean="0">
                <a:solidFill>
                  <a:srgbClr val="002060"/>
                </a:solidFill>
              </a:rPr>
              <a:t>(</a:t>
            </a:r>
            <a:r>
              <a:rPr lang="en-US" sz="2400" i="0" dirty="0">
                <a:solidFill>
                  <a:srgbClr val="002060"/>
                </a:solidFill>
              </a:rPr>
              <a:t>The product and its </a:t>
            </a:r>
            <a:r>
              <a:rPr lang="en-US" sz="2400" i="0" dirty="0" smtClean="0">
                <a:solidFill>
                  <a:srgbClr val="002060"/>
                </a:solidFill>
              </a:rPr>
              <a:t>implementation</a:t>
            </a:r>
            <a:r>
              <a:rPr lang="en-US" sz="2400" i="0" dirty="0">
                <a:solidFill>
                  <a:srgbClr val="002060"/>
                </a:solidFill>
              </a:rPr>
              <a:t>; mostly Kalvis)</a:t>
            </a:r>
          </a:p>
          <a:p>
            <a:pPr marL="342900" indent="-342900">
              <a:buFont typeface="Arial" panose="020B0604020202020204" pitchFamily="34" charset="0"/>
              <a:buChar char="•"/>
            </a:pPr>
            <a:r>
              <a:rPr lang="en-US" sz="2400" b="1" i="0" dirty="0">
                <a:solidFill>
                  <a:srgbClr val="002060"/>
                </a:solidFill>
              </a:rPr>
              <a:t>Class contribution: 200 points</a:t>
            </a:r>
            <a:r>
              <a:rPr lang="en-US" sz="2400" i="0" dirty="0">
                <a:solidFill>
                  <a:srgbClr val="002060"/>
                </a:solidFill>
              </a:rPr>
              <a:t> </a:t>
            </a:r>
            <a:r>
              <a:rPr lang="en-US" sz="2400" i="0" dirty="0" smtClean="0">
                <a:solidFill>
                  <a:srgbClr val="002060"/>
                </a:solidFill>
              </a:rPr>
              <a:t/>
            </a:r>
            <a:br>
              <a:rPr lang="en-US" sz="2400" i="0" dirty="0" smtClean="0">
                <a:solidFill>
                  <a:srgbClr val="002060"/>
                </a:solidFill>
              </a:rPr>
            </a:br>
            <a:r>
              <a:rPr lang="en-US" sz="2400" i="0" dirty="0" smtClean="0">
                <a:solidFill>
                  <a:srgbClr val="002060"/>
                </a:solidFill>
              </a:rPr>
              <a:t>(</a:t>
            </a:r>
            <a:r>
              <a:rPr lang="en-US" sz="2400" i="0" dirty="0">
                <a:solidFill>
                  <a:srgbClr val="002060"/>
                </a:solidFill>
              </a:rPr>
              <a:t>various </a:t>
            </a:r>
            <a:r>
              <a:rPr lang="en-US" sz="2400" i="0" dirty="0" smtClean="0">
                <a:solidFill>
                  <a:srgbClr val="002060"/>
                </a:solidFill>
              </a:rPr>
              <a:t>assignments: </a:t>
            </a:r>
            <a:r>
              <a:rPr lang="en-US" sz="2400" i="0" dirty="0">
                <a:solidFill>
                  <a:srgbClr val="002060"/>
                </a:solidFill>
              </a:rPr>
              <a:t>mostly Claudio and Kalvis)</a:t>
            </a:r>
          </a:p>
          <a:p>
            <a:pPr marL="342900" indent="-342900">
              <a:buFont typeface="Arial" panose="020B0604020202020204" pitchFamily="34" charset="0"/>
              <a:buChar char="•"/>
            </a:pPr>
            <a:r>
              <a:rPr lang="en-US" sz="2400" b="1" i="0" dirty="0">
                <a:solidFill>
                  <a:srgbClr val="002060"/>
                </a:solidFill>
              </a:rPr>
              <a:t>Team Progress Reports (4 x 50): 200 points </a:t>
            </a:r>
            <a:r>
              <a:rPr lang="en-US" sz="2400" b="1" i="0" dirty="0" smtClean="0">
                <a:solidFill>
                  <a:srgbClr val="002060"/>
                </a:solidFill>
              </a:rPr>
              <a:t/>
            </a:r>
            <a:br>
              <a:rPr lang="en-US" sz="2400" b="1" i="0" dirty="0" smtClean="0">
                <a:solidFill>
                  <a:srgbClr val="002060"/>
                </a:solidFill>
              </a:rPr>
            </a:br>
            <a:r>
              <a:rPr lang="en-US" sz="2400" i="0" dirty="0" smtClean="0">
                <a:solidFill>
                  <a:srgbClr val="002060"/>
                </a:solidFill>
              </a:rPr>
              <a:t>(</a:t>
            </a:r>
            <a:r>
              <a:rPr lang="en-US" sz="2400" i="0" dirty="0">
                <a:solidFill>
                  <a:srgbClr val="002060"/>
                </a:solidFill>
              </a:rPr>
              <a:t>Business Development perspective: mostly </a:t>
            </a:r>
            <a:r>
              <a:rPr lang="en-US" sz="2400" i="0" dirty="0" err="1">
                <a:solidFill>
                  <a:srgbClr val="002060"/>
                </a:solidFill>
              </a:rPr>
              <a:t>Viesturs</a:t>
            </a:r>
            <a:r>
              <a:rPr lang="en-US" sz="2400" i="0" dirty="0">
                <a:solidFill>
                  <a:srgbClr val="002060"/>
                </a:solidFill>
              </a:rPr>
              <a:t>)</a:t>
            </a:r>
          </a:p>
          <a:p>
            <a:pPr marL="342900" indent="-342900">
              <a:buFont typeface="Arial" panose="020B0604020202020204" pitchFamily="34" charset="0"/>
              <a:buChar char="•"/>
            </a:pPr>
            <a:r>
              <a:rPr lang="en-US" sz="2400" b="1" i="0" dirty="0">
                <a:solidFill>
                  <a:srgbClr val="002060"/>
                </a:solidFill>
              </a:rPr>
              <a:t>Final </a:t>
            </a:r>
            <a:r>
              <a:rPr lang="en-US" sz="2400" b="1" i="0" dirty="0" smtClean="0">
                <a:solidFill>
                  <a:srgbClr val="002060"/>
                </a:solidFill>
              </a:rPr>
              <a:t>presentation: </a:t>
            </a:r>
            <a:r>
              <a:rPr lang="en-US" sz="2400" b="1" i="0" dirty="0">
                <a:solidFill>
                  <a:srgbClr val="002060"/>
                </a:solidFill>
              </a:rPr>
              <a:t>300 points </a:t>
            </a:r>
            <a:r>
              <a:rPr lang="en-US" sz="2400" b="1" i="0" dirty="0" smtClean="0">
                <a:solidFill>
                  <a:srgbClr val="002060"/>
                </a:solidFill>
              </a:rPr>
              <a:t/>
            </a:r>
            <a:br>
              <a:rPr lang="en-US" sz="2400" b="1" i="0" dirty="0" smtClean="0">
                <a:solidFill>
                  <a:srgbClr val="002060"/>
                </a:solidFill>
              </a:rPr>
            </a:br>
            <a:r>
              <a:rPr lang="en-US" sz="2400" i="0" dirty="0" smtClean="0">
                <a:solidFill>
                  <a:srgbClr val="002060"/>
                </a:solidFill>
              </a:rPr>
              <a:t>(Delivering and presenting </a:t>
            </a:r>
            <a:r>
              <a:rPr lang="en-US" sz="2400" i="0" dirty="0">
                <a:solidFill>
                  <a:srgbClr val="002060"/>
                </a:solidFill>
              </a:rPr>
              <a:t>the </a:t>
            </a:r>
            <a:r>
              <a:rPr lang="en-US" sz="2400" i="0" dirty="0" smtClean="0">
                <a:solidFill>
                  <a:srgbClr val="002060"/>
                </a:solidFill>
              </a:rPr>
              <a:t>product, Dec 11)</a:t>
            </a:r>
            <a:endParaRPr lang="en-US" sz="2400" spc="-1" dirty="0">
              <a:solidFill>
                <a:srgbClr val="002060"/>
              </a:solidFill>
              <a:uFill>
                <a:solidFill>
                  <a:srgbClr val="FFFFFF"/>
                </a:solidFill>
              </a:uFill>
            </a:endParaRPr>
          </a:p>
        </p:txBody>
      </p:sp>
    </p:spTree>
    <p:extLst>
      <p:ext uri="{BB962C8B-B14F-4D97-AF65-F5344CB8AC3E}">
        <p14:creationId xmlns:p14="http://schemas.microsoft.com/office/powerpoint/2010/main" val="316543060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L5: Optimizing</a:t>
            </a:r>
            <a:endParaRPr lang="en-US" spc="-1" dirty="0">
              <a:solidFill>
                <a:srgbClr val="000000"/>
              </a:solidFill>
              <a:uFill>
                <a:solidFill>
                  <a:srgbClr val="FFFFFF"/>
                </a:solidFill>
              </a:uFill>
              <a:latin typeface="Calibri"/>
            </a:endParaRPr>
          </a:p>
        </p:txBody>
      </p:sp>
      <p:sp>
        <p:nvSpPr>
          <p:cNvPr id="87" name="TextShape 2"/>
          <p:cNvSpPr txBox="1"/>
          <p:nvPr/>
        </p:nvSpPr>
        <p:spPr>
          <a:xfrm>
            <a:off x="457200" y="1524000"/>
            <a:ext cx="8229600" cy="3038475"/>
          </a:xfrm>
          <a:prstGeom prst="rect">
            <a:avLst/>
          </a:prstGeom>
          <a:noFill/>
          <a:ln w="9360">
            <a:noFill/>
          </a:ln>
        </p:spPr>
        <p:txBody>
          <a:bodyPr/>
          <a:lstStyle/>
          <a:p>
            <a:pPr marL="360">
              <a:spcBef>
                <a:spcPts val="641"/>
              </a:spcBef>
              <a:buClr>
                <a:srgbClr val="002060"/>
              </a:buClr>
              <a:defRPr/>
            </a:pPr>
            <a:r>
              <a:rPr lang="en-US" sz="3200" b="1" spc="-1" dirty="0">
                <a:solidFill>
                  <a:srgbClr val="002060"/>
                </a:solidFill>
                <a:uFill>
                  <a:solidFill>
                    <a:srgbClr val="FFFFFF"/>
                  </a:solidFill>
                </a:uFill>
              </a:rPr>
              <a:t>Level 5:</a:t>
            </a:r>
            <a:r>
              <a:rPr lang="lv-LV" sz="3200" b="1" spc="-1" dirty="0">
                <a:solidFill>
                  <a:srgbClr val="002060"/>
                </a:solidFill>
                <a:uFill>
                  <a:solidFill>
                    <a:srgbClr val="FFFFFF"/>
                  </a:solidFill>
                </a:uFill>
              </a:rPr>
              <a:t> </a:t>
            </a:r>
            <a:r>
              <a:rPr lang="en-US" sz="3200" b="1" spc="-1" dirty="0">
                <a:solidFill>
                  <a:srgbClr val="002060"/>
                </a:solidFill>
                <a:uFill>
                  <a:solidFill>
                    <a:srgbClr val="FFFFFF"/>
                  </a:solidFill>
                </a:uFill>
              </a:rPr>
              <a:t>Software process optimizing</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Able to identify weaknesses and strengths proactively in processes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Continually improving range of processes capabilities</a:t>
            </a:r>
          </a:p>
          <a:p>
            <a:pPr marL="743040" lvl="1" indent="-285480">
              <a:spcBef>
                <a:spcPts val="561"/>
              </a:spcBef>
              <a:buClr>
                <a:srgbClr val="002060"/>
              </a:buClr>
              <a:buFont typeface="Arial"/>
              <a:buChar char="–"/>
              <a:defRPr/>
            </a:pPr>
            <a:r>
              <a:rPr lang="en-US" sz="2800" spc="-1" dirty="0">
                <a:solidFill>
                  <a:srgbClr val="002060"/>
                </a:solidFill>
                <a:uFill>
                  <a:solidFill>
                    <a:srgbClr val="FFFFFF"/>
                  </a:solidFill>
                </a:uFill>
              </a:rPr>
              <a:t>Continually improving processes performance</a:t>
            </a:r>
            <a:endParaRPr lang="en-US" sz="3200" spc="-1" dirty="0">
              <a:solidFill>
                <a:srgbClr val="002060"/>
              </a:solidFill>
              <a:uFill>
                <a:solidFill>
                  <a:srgbClr val="FFFFFF"/>
                </a:solidFill>
              </a:uFill>
            </a:endParaRPr>
          </a:p>
          <a:p>
            <a:pPr marL="360">
              <a:spcBef>
                <a:spcPts val="641"/>
              </a:spcBef>
              <a:buClr>
                <a:srgbClr val="002060"/>
              </a:buClr>
              <a:defRPr/>
            </a:pPr>
            <a:endParaRPr lang="en-US" sz="3200" spc="-1" dirty="0">
              <a:solidFill>
                <a:srgbClr val="002060"/>
              </a:solidFill>
              <a:uFill>
                <a:solidFill>
                  <a:srgbClr val="FFFFFF"/>
                </a:solidFill>
              </a:uFill>
            </a:endParaRPr>
          </a:p>
          <a:p>
            <a:pPr marL="457560" lvl="1">
              <a:spcBef>
                <a:spcPts val="561"/>
              </a:spcBef>
              <a:buClr>
                <a:srgbClr val="002060"/>
              </a:buClr>
              <a:defRPr/>
            </a:pPr>
            <a:endParaRPr lang="en-US" sz="2400" spc="-1" dirty="0">
              <a:solidFill>
                <a:srgbClr val="002060"/>
              </a:solidFill>
              <a:uFill>
                <a:solidFill>
                  <a:srgbClr val="FFFFFF"/>
                </a:solidFill>
              </a:uFill>
            </a:endParaRPr>
          </a:p>
        </p:txBody>
      </p:sp>
      <p:grpSp>
        <p:nvGrpSpPr>
          <p:cNvPr id="20484" name="Group 7"/>
          <p:cNvGrpSpPr>
            <a:grpSpLocks/>
          </p:cNvGrpSpPr>
          <p:nvPr/>
        </p:nvGrpSpPr>
        <p:grpSpPr bwMode="auto">
          <a:xfrm>
            <a:off x="611188" y="5013325"/>
            <a:ext cx="8115300" cy="838200"/>
            <a:chOff x="514350" y="4724400"/>
            <a:chExt cx="8115300" cy="838200"/>
          </a:xfrm>
        </p:grpSpPr>
        <p:pic>
          <p:nvPicPr>
            <p:cNvPr id="20485"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14350" y="4724400"/>
              <a:ext cx="8115300" cy="67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a:extLst>
                <a:ext uri="{FF2B5EF4-FFF2-40B4-BE49-F238E27FC236}">
                  <a16:creationId xmlns:a16="http://schemas.microsoft.com/office/drawing/2014/main" id="{C748DD8F-8796-45F5-921D-E1E02160C244}"/>
                </a:ext>
              </a:extLst>
            </p:cNvPr>
            <p:cNvSpPr/>
            <p:nvPr/>
          </p:nvSpPr>
          <p:spPr>
            <a:xfrm>
              <a:off x="514350" y="5400675"/>
              <a:ext cx="8115300" cy="1619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dirty="0"/>
            </a:p>
          </p:txBody>
        </p:sp>
        <p:pic>
          <p:nvPicPr>
            <p:cNvPr id="20487"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57150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 Summary</a:t>
            </a:r>
            <a:endParaRPr lang="en-US" spc="-1" dirty="0">
              <a:solidFill>
                <a:srgbClr val="000000"/>
              </a:solidFill>
              <a:uFill>
                <a:solidFill>
                  <a:srgbClr val="FFFFFF"/>
                </a:solidFill>
              </a:uFill>
              <a:latin typeface="Calibri"/>
            </a:endParaRPr>
          </a:p>
        </p:txBody>
      </p:sp>
      <p:pic>
        <p:nvPicPr>
          <p:cNvPr id="21507" name="Picture 2" descr="Capability Maturity Model (CMM) &amp; CMM Levels: A Fool’s Guid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3" y="1844675"/>
            <a:ext cx="8626475"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CMM</a:t>
            </a:r>
            <a:r>
              <a:rPr lang="en-US" sz="4000" b="1" spc="-1" dirty="0">
                <a:solidFill>
                  <a:srgbClr val="C00000"/>
                </a:solidFill>
                <a:uFill>
                  <a:solidFill>
                    <a:srgbClr val="FFFFFF"/>
                  </a:solidFill>
                </a:uFill>
                <a:latin typeface="Calibri"/>
              </a:rPr>
              <a:t>I: CMM Integration</a:t>
            </a:r>
            <a:endParaRPr lang="en-US" spc="-1" dirty="0">
              <a:solidFill>
                <a:srgbClr val="000000"/>
              </a:solidFill>
              <a:uFill>
                <a:solidFill>
                  <a:srgbClr val="FFFFFF"/>
                </a:solidFill>
              </a:uFill>
              <a:latin typeface="Calibri"/>
            </a:endParaRPr>
          </a:p>
        </p:txBody>
      </p:sp>
      <p:sp>
        <p:nvSpPr>
          <p:cNvPr id="22531" name="Rectangle 20"/>
          <p:cNvSpPr>
            <a:spLocks noChangeArrowheads="1"/>
          </p:cNvSpPr>
          <p:nvPr/>
        </p:nvSpPr>
        <p:spPr bwMode="auto">
          <a:xfrm>
            <a:off x="228600" y="5638800"/>
            <a:ext cx="1219200" cy="609600"/>
          </a:xfrm>
          <a:prstGeom prst="rect">
            <a:avLst/>
          </a:prstGeom>
          <a:solidFill>
            <a:srgbClr val="00CC00"/>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600">
                <a:solidFill>
                  <a:schemeClr val="tx1"/>
                </a:solidFill>
              </a:rPr>
              <a:t>Performed</a:t>
            </a:r>
          </a:p>
          <a:p>
            <a:pPr algn="ctr"/>
            <a:r>
              <a:rPr lang="en-US" altLang="lv-LV" sz="1600">
                <a:solidFill>
                  <a:schemeClr val="tx1"/>
                </a:solidFill>
              </a:rPr>
              <a:t>Process</a:t>
            </a:r>
          </a:p>
        </p:txBody>
      </p:sp>
      <p:sp>
        <p:nvSpPr>
          <p:cNvPr id="22532" name="Rectangle 21"/>
          <p:cNvSpPr>
            <a:spLocks noChangeArrowheads="1"/>
          </p:cNvSpPr>
          <p:nvPr/>
        </p:nvSpPr>
        <p:spPr bwMode="auto">
          <a:xfrm>
            <a:off x="228600" y="4572000"/>
            <a:ext cx="12192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2</a:t>
            </a:r>
          </a:p>
          <a:p>
            <a:pPr algn="ctr"/>
            <a:r>
              <a:rPr lang="en-US" altLang="lv-LV" sz="1600">
                <a:solidFill>
                  <a:schemeClr val="tx1"/>
                </a:solidFill>
              </a:rPr>
              <a:t>Generic</a:t>
            </a:r>
          </a:p>
          <a:p>
            <a:pPr algn="ctr"/>
            <a:r>
              <a:rPr lang="en-US" altLang="lv-LV" sz="1600">
                <a:solidFill>
                  <a:schemeClr val="tx1"/>
                </a:solidFill>
              </a:rPr>
              <a:t>Practices</a:t>
            </a:r>
          </a:p>
        </p:txBody>
      </p:sp>
      <p:sp>
        <p:nvSpPr>
          <p:cNvPr id="22533" name="AutoShape 27"/>
          <p:cNvSpPr>
            <a:spLocks noChangeArrowheads="1"/>
          </p:cNvSpPr>
          <p:nvPr/>
        </p:nvSpPr>
        <p:spPr bwMode="auto">
          <a:xfrm>
            <a:off x="685800" y="52578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34" name="AutoShape 28"/>
          <p:cNvSpPr>
            <a:spLocks noChangeArrowheads="1"/>
          </p:cNvSpPr>
          <p:nvPr/>
        </p:nvSpPr>
        <p:spPr bwMode="auto">
          <a:xfrm>
            <a:off x="1447800" y="47244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35" name="Rectangle 37"/>
          <p:cNvSpPr>
            <a:spLocks noChangeArrowheads="1"/>
          </p:cNvSpPr>
          <p:nvPr/>
        </p:nvSpPr>
        <p:spPr bwMode="auto">
          <a:xfrm>
            <a:off x="2057400" y="4572000"/>
            <a:ext cx="1219200" cy="609600"/>
          </a:xfrm>
          <a:prstGeom prst="rect">
            <a:avLst/>
          </a:prstGeom>
          <a:solidFill>
            <a:srgbClr val="00F400"/>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600">
                <a:solidFill>
                  <a:schemeClr val="tx1"/>
                </a:solidFill>
              </a:rPr>
              <a:t>Managed</a:t>
            </a:r>
          </a:p>
          <a:p>
            <a:pPr algn="ctr"/>
            <a:r>
              <a:rPr lang="en-US" altLang="lv-LV" sz="1600">
                <a:solidFill>
                  <a:schemeClr val="tx1"/>
                </a:solidFill>
              </a:rPr>
              <a:t>Process</a:t>
            </a:r>
          </a:p>
        </p:txBody>
      </p:sp>
      <p:sp>
        <p:nvSpPr>
          <p:cNvPr id="22536" name="Rectangle 38"/>
          <p:cNvSpPr>
            <a:spLocks noChangeArrowheads="1"/>
          </p:cNvSpPr>
          <p:nvPr/>
        </p:nvSpPr>
        <p:spPr bwMode="auto">
          <a:xfrm>
            <a:off x="2057400" y="3505200"/>
            <a:ext cx="12192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3</a:t>
            </a:r>
          </a:p>
          <a:p>
            <a:pPr algn="ctr"/>
            <a:r>
              <a:rPr lang="en-US" altLang="lv-LV" sz="1600">
                <a:solidFill>
                  <a:schemeClr val="tx1"/>
                </a:solidFill>
              </a:rPr>
              <a:t>Generic</a:t>
            </a:r>
          </a:p>
          <a:p>
            <a:pPr algn="ctr"/>
            <a:r>
              <a:rPr lang="en-US" altLang="lv-LV" sz="1600">
                <a:solidFill>
                  <a:schemeClr val="tx1"/>
                </a:solidFill>
              </a:rPr>
              <a:t>Practices</a:t>
            </a:r>
          </a:p>
        </p:txBody>
      </p:sp>
      <p:sp>
        <p:nvSpPr>
          <p:cNvPr id="22537" name="AutoShape 39"/>
          <p:cNvSpPr>
            <a:spLocks noChangeArrowheads="1"/>
          </p:cNvSpPr>
          <p:nvPr/>
        </p:nvSpPr>
        <p:spPr bwMode="auto">
          <a:xfrm>
            <a:off x="2514600" y="41910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38" name="AutoShape 40"/>
          <p:cNvSpPr>
            <a:spLocks noChangeArrowheads="1"/>
          </p:cNvSpPr>
          <p:nvPr/>
        </p:nvSpPr>
        <p:spPr bwMode="auto">
          <a:xfrm>
            <a:off x="3276600" y="36576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39" name="Rectangle 41"/>
          <p:cNvSpPr>
            <a:spLocks noChangeArrowheads="1"/>
          </p:cNvSpPr>
          <p:nvPr/>
        </p:nvSpPr>
        <p:spPr bwMode="auto">
          <a:xfrm>
            <a:off x="3886200" y="3505200"/>
            <a:ext cx="1219200" cy="609600"/>
          </a:xfrm>
          <a:prstGeom prst="rect">
            <a:avLst/>
          </a:prstGeom>
          <a:solidFill>
            <a:srgbClr val="91FF91"/>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600">
                <a:solidFill>
                  <a:schemeClr val="tx1"/>
                </a:solidFill>
              </a:rPr>
              <a:t>Defined</a:t>
            </a:r>
          </a:p>
          <a:p>
            <a:pPr algn="ctr"/>
            <a:r>
              <a:rPr lang="en-US" altLang="lv-LV" sz="1600">
                <a:solidFill>
                  <a:schemeClr val="tx1"/>
                </a:solidFill>
              </a:rPr>
              <a:t>Process</a:t>
            </a:r>
          </a:p>
        </p:txBody>
      </p:sp>
      <p:sp>
        <p:nvSpPr>
          <p:cNvPr id="22540" name="Rectangle 42"/>
          <p:cNvSpPr>
            <a:spLocks noChangeArrowheads="1"/>
          </p:cNvSpPr>
          <p:nvPr/>
        </p:nvSpPr>
        <p:spPr bwMode="auto">
          <a:xfrm>
            <a:off x="3886200" y="2438400"/>
            <a:ext cx="12192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4</a:t>
            </a:r>
          </a:p>
          <a:p>
            <a:pPr algn="ctr"/>
            <a:r>
              <a:rPr lang="en-US" altLang="lv-LV" sz="1600">
                <a:solidFill>
                  <a:schemeClr val="tx1"/>
                </a:solidFill>
              </a:rPr>
              <a:t>Generic</a:t>
            </a:r>
          </a:p>
          <a:p>
            <a:pPr algn="ctr"/>
            <a:r>
              <a:rPr lang="en-US" altLang="lv-LV" sz="1600">
                <a:solidFill>
                  <a:schemeClr val="tx1"/>
                </a:solidFill>
              </a:rPr>
              <a:t>Practices</a:t>
            </a:r>
          </a:p>
        </p:txBody>
      </p:sp>
      <p:sp>
        <p:nvSpPr>
          <p:cNvPr id="22541" name="AutoShape 43"/>
          <p:cNvSpPr>
            <a:spLocks noChangeArrowheads="1"/>
          </p:cNvSpPr>
          <p:nvPr/>
        </p:nvSpPr>
        <p:spPr bwMode="auto">
          <a:xfrm>
            <a:off x="4343400" y="31242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42" name="AutoShape 44"/>
          <p:cNvSpPr>
            <a:spLocks noChangeArrowheads="1"/>
          </p:cNvSpPr>
          <p:nvPr/>
        </p:nvSpPr>
        <p:spPr bwMode="auto">
          <a:xfrm>
            <a:off x="5105400" y="25908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43" name="Rectangle 45"/>
          <p:cNvSpPr>
            <a:spLocks noChangeArrowheads="1"/>
          </p:cNvSpPr>
          <p:nvPr/>
        </p:nvSpPr>
        <p:spPr bwMode="auto">
          <a:xfrm>
            <a:off x="5715000" y="2438400"/>
            <a:ext cx="1295400" cy="609600"/>
          </a:xfrm>
          <a:prstGeom prst="rect">
            <a:avLst/>
          </a:prstGeom>
          <a:solidFill>
            <a:srgbClr val="D1FFD1"/>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sz="1400">
                <a:solidFill>
                  <a:schemeClr val="tx1"/>
                </a:solidFill>
              </a:rPr>
              <a:t>Quantitatively</a:t>
            </a:r>
          </a:p>
          <a:p>
            <a:pPr algn="ctr"/>
            <a:r>
              <a:rPr lang="en-US" altLang="lv-LV" sz="1400">
                <a:solidFill>
                  <a:schemeClr val="tx1"/>
                </a:solidFill>
              </a:rPr>
              <a:t>Managed</a:t>
            </a:r>
          </a:p>
          <a:p>
            <a:pPr algn="ctr"/>
            <a:r>
              <a:rPr lang="en-US" altLang="lv-LV" sz="1400">
                <a:solidFill>
                  <a:schemeClr val="tx1"/>
                </a:solidFill>
              </a:rPr>
              <a:t>Process</a:t>
            </a:r>
          </a:p>
        </p:txBody>
      </p:sp>
      <p:sp>
        <p:nvSpPr>
          <p:cNvPr id="22544" name="Rectangle 46"/>
          <p:cNvSpPr>
            <a:spLocks noChangeArrowheads="1"/>
          </p:cNvSpPr>
          <p:nvPr/>
        </p:nvSpPr>
        <p:spPr bwMode="auto">
          <a:xfrm>
            <a:off x="5715000" y="1371600"/>
            <a:ext cx="1295400" cy="609600"/>
          </a:xfrm>
          <a:prstGeom prst="rect">
            <a:avLst/>
          </a:prstGeom>
          <a:solidFill>
            <a:srgbClr val="DDDDDD"/>
          </a:solidFill>
          <a:ln w="12700">
            <a:solidFill>
              <a:schemeClr val="tx1"/>
            </a:solidFill>
            <a:miter lim="800000"/>
            <a:headEnd/>
            <a:tailEnd/>
          </a:ln>
        </p:spPr>
        <p:txBody>
          <a:bodyPr wrap="none" anchor="ctr"/>
          <a:lstStyle/>
          <a:p>
            <a:pPr algn="ctr"/>
            <a:r>
              <a:rPr lang="en-US" altLang="lv-LV" sz="1600">
                <a:solidFill>
                  <a:schemeClr val="tx1"/>
                </a:solidFill>
              </a:rPr>
              <a:t>Level 5</a:t>
            </a:r>
          </a:p>
          <a:p>
            <a:pPr algn="ctr"/>
            <a:r>
              <a:rPr lang="en-US" altLang="lv-LV" sz="1600">
                <a:solidFill>
                  <a:schemeClr val="tx1"/>
                </a:solidFill>
              </a:rPr>
              <a:t>Generic</a:t>
            </a:r>
          </a:p>
          <a:p>
            <a:pPr algn="ctr"/>
            <a:r>
              <a:rPr lang="en-US" altLang="lv-LV" sz="1600">
                <a:solidFill>
                  <a:schemeClr val="tx1"/>
                </a:solidFill>
              </a:rPr>
              <a:t>Practices</a:t>
            </a:r>
          </a:p>
        </p:txBody>
      </p:sp>
      <p:sp>
        <p:nvSpPr>
          <p:cNvPr id="22545" name="AutoShape 47"/>
          <p:cNvSpPr>
            <a:spLocks noChangeArrowheads="1"/>
          </p:cNvSpPr>
          <p:nvPr/>
        </p:nvSpPr>
        <p:spPr bwMode="auto">
          <a:xfrm>
            <a:off x="6248400" y="2057400"/>
            <a:ext cx="304800" cy="304800"/>
          </a:xfrm>
          <a:prstGeom prst="plus">
            <a:avLst>
              <a:gd name="adj" fmla="val 39065"/>
            </a:avLst>
          </a:prstGeom>
          <a:solidFill>
            <a:schemeClr val="tx1"/>
          </a:solidFill>
          <a:ln w="12700">
            <a:solidFill>
              <a:schemeClr val="tx1"/>
            </a:solidFill>
            <a:miter lim="800000"/>
            <a:headEnd/>
            <a:tailEnd/>
          </a:ln>
        </p:spPr>
        <p:txBody>
          <a:bodyPr wrap="none" anchor="ctr"/>
          <a:lstStyle/>
          <a:p>
            <a:endParaRPr lang="en-US" altLang="lv-LV"/>
          </a:p>
        </p:txBody>
      </p:sp>
      <p:sp>
        <p:nvSpPr>
          <p:cNvPr id="22546" name="AutoShape 48"/>
          <p:cNvSpPr>
            <a:spLocks noChangeArrowheads="1"/>
          </p:cNvSpPr>
          <p:nvPr/>
        </p:nvSpPr>
        <p:spPr bwMode="auto">
          <a:xfrm>
            <a:off x="7010400" y="1524000"/>
            <a:ext cx="609600" cy="304800"/>
          </a:xfrm>
          <a:prstGeom prst="rightArrow">
            <a:avLst>
              <a:gd name="adj1" fmla="val 50000"/>
              <a:gd name="adj2" fmla="val 50000"/>
            </a:avLst>
          </a:prstGeom>
          <a:solidFill>
            <a:schemeClr val="tx1"/>
          </a:solidFill>
          <a:ln w="12700">
            <a:solidFill>
              <a:schemeClr val="tx1"/>
            </a:solidFill>
            <a:miter lim="800000"/>
            <a:headEnd/>
            <a:tailEnd/>
          </a:ln>
        </p:spPr>
        <p:txBody>
          <a:bodyPr wrap="none" anchor="ctr"/>
          <a:lstStyle/>
          <a:p>
            <a:endParaRPr lang="en-US" altLang="lv-LV"/>
          </a:p>
        </p:txBody>
      </p:sp>
      <p:sp>
        <p:nvSpPr>
          <p:cNvPr id="22547" name="Rectangle 49"/>
          <p:cNvSpPr>
            <a:spLocks noChangeArrowheads="1"/>
          </p:cNvSpPr>
          <p:nvPr/>
        </p:nvSpPr>
        <p:spPr bwMode="auto">
          <a:xfrm>
            <a:off x="7620000" y="1371600"/>
            <a:ext cx="1219200" cy="609600"/>
          </a:xfrm>
          <a:prstGeom prst="rect">
            <a:avLst/>
          </a:prstGeom>
          <a:solidFill>
            <a:srgbClr val="FFFFFF"/>
          </a:solidFill>
          <a:ln w="12700">
            <a:solidFill>
              <a:schemeClr val="tx1"/>
            </a:solidFill>
            <a:miter lim="800000"/>
            <a:headEnd/>
            <a:tailEnd/>
          </a:ln>
          <a:effectLst>
            <a:outerShdw dist="107763" dir="2700000" algn="ctr" rotWithShape="0">
              <a:srgbClr val="000000"/>
            </a:outerShdw>
          </a:effectLst>
        </p:spPr>
        <p:txBody>
          <a:bodyPr wrap="none" anchor="ctr"/>
          <a:lstStyle/>
          <a:p>
            <a:pPr algn="ctr"/>
            <a:r>
              <a:rPr lang="en-US" altLang="lv-LV">
                <a:solidFill>
                  <a:schemeClr val="tx1"/>
                </a:solidFill>
              </a:rPr>
              <a:t>Optimizing</a:t>
            </a:r>
          </a:p>
          <a:p>
            <a:pPr algn="ctr"/>
            <a:r>
              <a:rPr lang="en-US" altLang="lv-LV">
                <a:solidFill>
                  <a:schemeClr val="tx1"/>
                </a:solidFill>
              </a:rPr>
              <a:t>Process</a:t>
            </a:r>
          </a:p>
        </p:txBody>
      </p:sp>
      <p:sp>
        <p:nvSpPr>
          <p:cNvPr id="22548" name="AutoShape 53"/>
          <p:cNvSpPr>
            <a:spLocks noChangeArrowheads="1"/>
          </p:cNvSpPr>
          <p:nvPr/>
        </p:nvSpPr>
        <p:spPr bwMode="auto">
          <a:xfrm>
            <a:off x="7772400" y="1981200"/>
            <a:ext cx="914400" cy="4267200"/>
          </a:xfrm>
          <a:prstGeom prst="upArrow">
            <a:avLst>
              <a:gd name="adj1" fmla="val 50000"/>
              <a:gd name="adj2" fmla="val 78296"/>
            </a:avLst>
          </a:prstGeom>
          <a:gradFill rotWithShape="0">
            <a:gsLst>
              <a:gs pos="0">
                <a:srgbClr val="FFFFFF"/>
              </a:gs>
              <a:gs pos="100000">
                <a:srgbClr val="00CC00"/>
              </a:gs>
            </a:gsLst>
            <a:lin ang="5400000" scaled="1"/>
          </a:gradFill>
          <a:ln w="12700">
            <a:solidFill>
              <a:schemeClr val="tx1"/>
            </a:solidFill>
            <a:miter lim="800000"/>
            <a:headEnd/>
            <a:tailEnd/>
          </a:ln>
        </p:spPr>
        <p:txBody>
          <a:bodyPr vert="eaVert" wrap="none" anchor="ctr"/>
          <a:lstStyle/>
          <a:p>
            <a:pPr algn="ctr"/>
            <a:r>
              <a:rPr lang="en-US" altLang="lv-LV" sz="2400">
                <a:solidFill>
                  <a:schemeClr val="tx1"/>
                </a:solidFill>
              </a:rPr>
              <a:t>Capability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4"/>
          <p:cNvSpPr>
            <a:spLocks noChangeArrowheads="1"/>
          </p:cNvSpPr>
          <p:nvPr/>
        </p:nvSpPr>
        <p:spPr bwMode="auto">
          <a:xfrm>
            <a:off x="1154113" y="1393825"/>
            <a:ext cx="6515100" cy="5456238"/>
          </a:xfrm>
          <a:prstGeom prst="rect">
            <a:avLst/>
          </a:prstGeom>
          <a:solidFill>
            <a:srgbClr val="CCECFF"/>
          </a:solidFill>
          <a:ln w="19050">
            <a:solidFill>
              <a:schemeClr val="tx1"/>
            </a:solidFill>
            <a:miter lim="800000"/>
            <a:headEnd/>
            <a:tailEnd/>
          </a:ln>
        </p:spPr>
        <p:txBody>
          <a:bodyPr wrap="none" anchor="ctr"/>
          <a:lstStyle/>
          <a:p>
            <a:pPr algn="ctr"/>
            <a:endParaRPr lang="en-US" altLang="lv-LV" sz="2400">
              <a:solidFill>
                <a:schemeClr val="accent1"/>
              </a:solidFill>
              <a:latin typeface="Times New Roman" panose="02020603050405020304" pitchFamily="18" charset="0"/>
            </a:endParaRPr>
          </a:p>
        </p:txBody>
      </p:sp>
      <p:sp>
        <p:nvSpPr>
          <p:cNvPr id="23555" name="Rectangle 5"/>
          <p:cNvSpPr>
            <a:spLocks noChangeArrowheads="1"/>
          </p:cNvSpPr>
          <p:nvPr/>
        </p:nvSpPr>
        <p:spPr bwMode="auto">
          <a:xfrm>
            <a:off x="3895725" y="1649413"/>
            <a:ext cx="35210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Organizational Innovation and Deployment</a:t>
            </a:r>
          </a:p>
          <a:p>
            <a:r>
              <a:rPr lang="en-US" altLang="lv-LV" sz="1400">
                <a:solidFill>
                  <a:schemeClr val="tx1"/>
                </a:solidFill>
              </a:rPr>
              <a:t>Causal Analysis and Resolution</a:t>
            </a:r>
          </a:p>
        </p:txBody>
      </p:sp>
      <p:sp>
        <p:nvSpPr>
          <p:cNvPr id="23556" name="Rectangle 6"/>
          <p:cNvSpPr>
            <a:spLocks noChangeArrowheads="1"/>
          </p:cNvSpPr>
          <p:nvPr/>
        </p:nvSpPr>
        <p:spPr bwMode="auto">
          <a:xfrm>
            <a:off x="1208088" y="1822450"/>
            <a:ext cx="10890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5 Optimizing</a:t>
            </a:r>
          </a:p>
        </p:txBody>
      </p:sp>
      <p:sp>
        <p:nvSpPr>
          <p:cNvPr id="23557" name="Rectangle 7"/>
          <p:cNvSpPr>
            <a:spLocks noChangeArrowheads="1"/>
          </p:cNvSpPr>
          <p:nvPr/>
        </p:nvSpPr>
        <p:spPr bwMode="auto">
          <a:xfrm>
            <a:off x="1174750" y="2374900"/>
            <a:ext cx="1357313"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gn="ctr">
              <a:lnSpc>
                <a:spcPct val="85000"/>
              </a:lnSpc>
            </a:pPr>
            <a:r>
              <a:rPr lang="en-US" altLang="lv-LV" sz="1300">
                <a:solidFill>
                  <a:schemeClr val="tx1"/>
                </a:solidFill>
              </a:rPr>
              <a:t>4 Quantitatively </a:t>
            </a:r>
          </a:p>
          <a:p>
            <a:pPr algn="ctr">
              <a:lnSpc>
                <a:spcPct val="85000"/>
              </a:lnSpc>
            </a:pPr>
            <a:r>
              <a:rPr lang="en-US" altLang="lv-LV" sz="1300">
                <a:solidFill>
                  <a:schemeClr val="tx1"/>
                </a:solidFill>
              </a:rPr>
              <a:t>Managed</a:t>
            </a:r>
          </a:p>
        </p:txBody>
      </p:sp>
      <p:sp>
        <p:nvSpPr>
          <p:cNvPr id="23558" name="Rectangle 8"/>
          <p:cNvSpPr>
            <a:spLocks noChangeArrowheads="1"/>
          </p:cNvSpPr>
          <p:nvPr/>
        </p:nvSpPr>
        <p:spPr bwMode="auto">
          <a:xfrm>
            <a:off x="1254125" y="3584575"/>
            <a:ext cx="92392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gn="ctr"/>
            <a:r>
              <a:rPr lang="en-US" altLang="lv-LV" sz="1300">
                <a:solidFill>
                  <a:schemeClr val="tx1"/>
                </a:solidFill>
              </a:rPr>
              <a:t>3 Defined</a:t>
            </a:r>
          </a:p>
        </p:txBody>
      </p:sp>
      <p:grpSp>
        <p:nvGrpSpPr>
          <p:cNvPr id="23559" name="Group 9"/>
          <p:cNvGrpSpPr>
            <a:grpSpLocks/>
          </p:cNvGrpSpPr>
          <p:nvPr/>
        </p:nvGrpSpPr>
        <p:grpSpPr bwMode="auto">
          <a:xfrm>
            <a:off x="1285875" y="5165725"/>
            <a:ext cx="996950" cy="446088"/>
            <a:chOff x="775" y="3253"/>
            <a:chExt cx="644" cy="290"/>
          </a:xfrm>
        </p:grpSpPr>
        <p:sp>
          <p:nvSpPr>
            <p:cNvPr id="23581" name="Rectangle 10"/>
            <p:cNvSpPr>
              <a:spLocks noChangeArrowheads="1"/>
            </p:cNvSpPr>
            <p:nvPr/>
          </p:nvSpPr>
          <p:spPr bwMode="auto">
            <a:xfrm>
              <a:off x="996" y="3253"/>
              <a:ext cx="103"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56" tIns="39678" rIns="79356" bIns="39678">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endParaRPr lang="en-US" altLang="lv-LV" sz="1300">
                <a:solidFill>
                  <a:schemeClr val="accent1"/>
                </a:solidFill>
              </a:endParaRPr>
            </a:p>
            <a:p>
              <a:pPr eaLnBrk="1" hangingPunct="1"/>
              <a:endParaRPr lang="en-US" altLang="lv-LV" sz="1300">
                <a:solidFill>
                  <a:schemeClr val="accent1"/>
                </a:solidFill>
              </a:endParaRPr>
            </a:p>
          </p:txBody>
        </p:sp>
        <p:sp>
          <p:nvSpPr>
            <p:cNvPr id="23582" name="Rectangle 11"/>
            <p:cNvSpPr>
              <a:spLocks noChangeArrowheads="1"/>
            </p:cNvSpPr>
            <p:nvPr/>
          </p:nvSpPr>
          <p:spPr bwMode="auto">
            <a:xfrm>
              <a:off x="775" y="3361"/>
              <a:ext cx="644"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56" tIns="39678" rIns="79356" bIns="39678">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2 Managed</a:t>
              </a:r>
            </a:p>
          </p:txBody>
        </p:sp>
      </p:grpSp>
      <p:sp>
        <p:nvSpPr>
          <p:cNvPr id="23560" name="Rectangle 13"/>
          <p:cNvSpPr>
            <a:spLocks noChangeArrowheads="1"/>
          </p:cNvSpPr>
          <p:nvPr/>
        </p:nvSpPr>
        <p:spPr bwMode="auto">
          <a:xfrm>
            <a:off x="2625725" y="1649413"/>
            <a:ext cx="1176338"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46" tIns="39673" rIns="79346" bIns="3967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Continuous process improvement </a:t>
            </a:r>
          </a:p>
        </p:txBody>
      </p:sp>
      <p:sp>
        <p:nvSpPr>
          <p:cNvPr id="23561" name="Rectangle 16"/>
          <p:cNvSpPr>
            <a:spLocks noChangeArrowheads="1"/>
          </p:cNvSpPr>
          <p:nvPr/>
        </p:nvSpPr>
        <p:spPr bwMode="auto">
          <a:xfrm>
            <a:off x="2611438" y="2354263"/>
            <a:ext cx="1136650"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Quantitative</a:t>
            </a:r>
          </a:p>
          <a:p>
            <a:r>
              <a:rPr lang="en-US" altLang="lv-LV" sz="1300">
                <a:solidFill>
                  <a:schemeClr val="tx1"/>
                </a:solidFill>
              </a:rPr>
              <a:t>management</a:t>
            </a:r>
          </a:p>
        </p:txBody>
      </p:sp>
      <p:sp>
        <p:nvSpPr>
          <p:cNvPr id="23562" name="Rectangle 17"/>
          <p:cNvSpPr>
            <a:spLocks noChangeArrowheads="1"/>
          </p:cNvSpPr>
          <p:nvPr/>
        </p:nvSpPr>
        <p:spPr bwMode="auto">
          <a:xfrm>
            <a:off x="2482850" y="3478213"/>
            <a:ext cx="1293813" cy="48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Process</a:t>
            </a:r>
          </a:p>
          <a:p>
            <a:r>
              <a:rPr lang="en-US" altLang="lv-LV" sz="1300">
                <a:solidFill>
                  <a:schemeClr val="tx1"/>
                </a:solidFill>
              </a:rPr>
              <a:t>standardization</a:t>
            </a:r>
          </a:p>
        </p:txBody>
      </p:sp>
      <p:sp>
        <p:nvSpPr>
          <p:cNvPr id="23563" name="Rectangle 18"/>
          <p:cNvSpPr>
            <a:spLocks noChangeArrowheads="1"/>
          </p:cNvSpPr>
          <p:nvPr/>
        </p:nvSpPr>
        <p:spPr bwMode="auto">
          <a:xfrm>
            <a:off x="2571750" y="5167313"/>
            <a:ext cx="1136650" cy="68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chemeClr val="tx1"/>
                </a:solidFill>
              </a:rPr>
              <a:t>Basic</a:t>
            </a:r>
          </a:p>
          <a:p>
            <a:r>
              <a:rPr lang="en-US" altLang="lv-LV" sz="1300">
                <a:solidFill>
                  <a:schemeClr val="tx1"/>
                </a:solidFill>
              </a:rPr>
              <a:t>project</a:t>
            </a:r>
          </a:p>
          <a:p>
            <a:r>
              <a:rPr lang="en-US" altLang="lv-LV" sz="1300">
                <a:solidFill>
                  <a:schemeClr val="tx1"/>
                </a:solidFill>
              </a:rPr>
              <a:t>management</a:t>
            </a:r>
          </a:p>
        </p:txBody>
      </p:sp>
      <p:sp>
        <p:nvSpPr>
          <p:cNvPr id="23564" name="Rectangle 19"/>
          <p:cNvSpPr>
            <a:spLocks noChangeArrowheads="1"/>
          </p:cNvSpPr>
          <p:nvPr/>
        </p:nvSpPr>
        <p:spPr bwMode="auto">
          <a:xfrm>
            <a:off x="3913188" y="2286000"/>
            <a:ext cx="37353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Organizational Process Performance</a:t>
            </a:r>
          </a:p>
          <a:p>
            <a:r>
              <a:rPr lang="en-US" altLang="lv-LV" sz="1400">
                <a:solidFill>
                  <a:schemeClr val="tx1"/>
                </a:solidFill>
              </a:rPr>
              <a:t>Quantitative Project Management</a:t>
            </a:r>
          </a:p>
        </p:txBody>
      </p:sp>
      <p:sp>
        <p:nvSpPr>
          <p:cNvPr id="23565" name="Rectangle 20"/>
          <p:cNvSpPr>
            <a:spLocks noChangeArrowheads="1"/>
          </p:cNvSpPr>
          <p:nvPr/>
        </p:nvSpPr>
        <p:spPr bwMode="auto">
          <a:xfrm>
            <a:off x="3895725" y="2798763"/>
            <a:ext cx="3521075"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Requirements Development</a:t>
            </a:r>
          </a:p>
          <a:p>
            <a:r>
              <a:rPr lang="en-US" altLang="lv-LV" sz="1400">
                <a:solidFill>
                  <a:schemeClr val="tx1"/>
                </a:solidFill>
              </a:rPr>
              <a:t>Technical Solution</a:t>
            </a:r>
          </a:p>
          <a:p>
            <a:r>
              <a:rPr lang="en-US" altLang="lv-LV" sz="1400">
                <a:solidFill>
                  <a:schemeClr val="tx1"/>
                </a:solidFill>
              </a:rPr>
              <a:t>Product Integration</a:t>
            </a:r>
          </a:p>
          <a:p>
            <a:r>
              <a:rPr lang="en-US" altLang="lv-LV" sz="1400">
                <a:solidFill>
                  <a:schemeClr val="tx1"/>
                </a:solidFill>
              </a:rPr>
              <a:t>Verification and Validation</a:t>
            </a:r>
          </a:p>
          <a:p>
            <a:r>
              <a:rPr lang="en-US" altLang="lv-LV" sz="1400">
                <a:solidFill>
                  <a:schemeClr val="tx1"/>
                </a:solidFill>
              </a:rPr>
              <a:t>Organizational Process Definition</a:t>
            </a:r>
          </a:p>
          <a:p>
            <a:r>
              <a:rPr lang="en-US" altLang="lv-LV" sz="1400">
                <a:solidFill>
                  <a:schemeClr val="tx1"/>
                </a:solidFill>
              </a:rPr>
              <a:t>Organizational Training </a:t>
            </a:r>
            <a:br>
              <a:rPr lang="en-US" altLang="lv-LV" sz="1400">
                <a:solidFill>
                  <a:schemeClr val="tx1"/>
                </a:solidFill>
              </a:rPr>
            </a:br>
            <a:r>
              <a:rPr lang="en-US" altLang="lv-LV" sz="1400">
                <a:solidFill>
                  <a:schemeClr val="tx1"/>
                </a:solidFill>
              </a:rPr>
              <a:t>Risk Management</a:t>
            </a:r>
          </a:p>
          <a:p>
            <a:r>
              <a:rPr lang="en-US" altLang="lv-LV" sz="1400">
                <a:solidFill>
                  <a:schemeClr val="tx1"/>
                </a:solidFill>
              </a:rPr>
              <a:t>Decision Analysis and Resolution</a:t>
            </a:r>
          </a:p>
          <a:p>
            <a:r>
              <a:rPr lang="en-US" altLang="lv-LV" sz="1400">
                <a:solidFill>
                  <a:schemeClr val="tx1"/>
                </a:solidFill>
              </a:rPr>
              <a:t>Organizational Environment for Integration</a:t>
            </a:r>
          </a:p>
          <a:p>
            <a:r>
              <a:rPr lang="en-US" altLang="lv-LV" sz="1400">
                <a:solidFill>
                  <a:schemeClr val="tx1"/>
                </a:solidFill>
              </a:rPr>
              <a:t>Integrated Teaming</a:t>
            </a:r>
          </a:p>
        </p:txBody>
      </p:sp>
      <p:sp>
        <p:nvSpPr>
          <p:cNvPr id="23566" name="Rectangle 21"/>
          <p:cNvSpPr>
            <a:spLocks noChangeArrowheads="1"/>
          </p:cNvSpPr>
          <p:nvPr/>
        </p:nvSpPr>
        <p:spPr bwMode="auto">
          <a:xfrm>
            <a:off x="3902075" y="5170488"/>
            <a:ext cx="3762375" cy="941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400">
                <a:solidFill>
                  <a:schemeClr val="tx1"/>
                </a:solidFill>
              </a:rPr>
              <a:t>Requirements Management </a:t>
            </a:r>
          </a:p>
          <a:p>
            <a:r>
              <a:rPr lang="en-US" altLang="lv-LV" sz="1400">
                <a:solidFill>
                  <a:schemeClr val="tx1"/>
                </a:solidFill>
              </a:rPr>
              <a:t>Project Planning, Monitoring and Control</a:t>
            </a:r>
          </a:p>
          <a:p>
            <a:r>
              <a:rPr lang="en-US" altLang="lv-LV" sz="1400">
                <a:solidFill>
                  <a:schemeClr val="tx1"/>
                </a:solidFill>
              </a:rPr>
              <a:t>Process and Product Quality Assurance</a:t>
            </a:r>
          </a:p>
          <a:p>
            <a:r>
              <a:rPr lang="en-US" altLang="lv-LV" sz="1400">
                <a:solidFill>
                  <a:schemeClr val="tx1"/>
                </a:solidFill>
              </a:rPr>
              <a:t>Configuration Management</a:t>
            </a:r>
          </a:p>
        </p:txBody>
      </p:sp>
      <p:sp>
        <p:nvSpPr>
          <p:cNvPr id="23567" name="Rectangle 22"/>
          <p:cNvSpPr>
            <a:spLocks noChangeArrowheads="1"/>
          </p:cNvSpPr>
          <p:nvPr/>
        </p:nvSpPr>
        <p:spPr bwMode="auto">
          <a:xfrm>
            <a:off x="7104063" y="6061075"/>
            <a:ext cx="735012" cy="60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lv-LV"/>
          </a:p>
        </p:txBody>
      </p:sp>
      <p:sp>
        <p:nvSpPr>
          <p:cNvPr id="23568" name="Rectangle 23"/>
          <p:cNvSpPr>
            <a:spLocks noChangeArrowheads="1"/>
          </p:cNvSpPr>
          <p:nvPr/>
        </p:nvSpPr>
        <p:spPr bwMode="auto">
          <a:xfrm>
            <a:off x="1157288" y="2479675"/>
            <a:ext cx="5713412" cy="380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nchor="ctr"/>
          <a:lstStyle/>
          <a:p>
            <a:endParaRPr lang="en-US" altLang="lv-LV"/>
          </a:p>
        </p:txBody>
      </p:sp>
      <p:sp>
        <p:nvSpPr>
          <p:cNvPr id="23569" name="Line 24"/>
          <p:cNvSpPr>
            <a:spLocks noChangeShapeType="1"/>
          </p:cNvSpPr>
          <p:nvPr/>
        </p:nvSpPr>
        <p:spPr bwMode="auto">
          <a:xfrm>
            <a:off x="2479675" y="1635125"/>
            <a:ext cx="0" cy="5222875"/>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0" name="Line 25"/>
          <p:cNvSpPr>
            <a:spLocks noChangeShapeType="1"/>
          </p:cNvSpPr>
          <p:nvPr/>
        </p:nvSpPr>
        <p:spPr bwMode="auto">
          <a:xfrm>
            <a:off x="3852863" y="1635125"/>
            <a:ext cx="0" cy="5208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1" name="Line 26"/>
          <p:cNvSpPr>
            <a:spLocks noChangeShapeType="1"/>
          </p:cNvSpPr>
          <p:nvPr/>
        </p:nvSpPr>
        <p:spPr bwMode="auto">
          <a:xfrm flipV="1">
            <a:off x="1154113" y="2278063"/>
            <a:ext cx="6519862" cy="1587"/>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2" name="Line 27"/>
          <p:cNvSpPr>
            <a:spLocks noChangeShapeType="1"/>
          </p:cNvSpPr>
          <p:nvPr/>
        </p:nvSpPr>
        <p:spPr bwMode="auto">
          <a:xfrm>
            <a:off x="1173163" y="2828925"/>
            <a:ext cx="6496050" cy="158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3" name="Line 28"/>
          <p:cNvSpPr>
            <a:spLocks noChangeShapeType="1"/>
          </p:cNvSpPr>
          <p:nvPr/>
        </p:nvSpPr>
        <p:spPr bwMode="auto">
          <a:xfrm>
            <a:off x="1154113" y="6413500"/>
            <a:ext cx="65008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23574" name="Rectangle 29"/>
          <p:cNvSpPr>
            <a:spLocks noChangeArrowheads="1"/>
          </p:cNvSpPr>
          <p:nvPr/>
        </p:nvSpPr>
        <p:spPr bwMode="auto">
          <a:xfrm>
            <a:off x="1512888" y="6508750"/>
            <a:ext cx="688975" cy="280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gn="ctr"/>
            <a:r>
              <a:rPr lang="en-US" altLang="lv-LV" sz="1300">
                <a:solidFill>
                  <a:schemeClr val="tx1"/>
                </a:solidFill>
              </a:rPr>
              <a:t>1 Initial</a:t>
            </a:r>
          </a:p>
        </p:txBody>
      </p:sp>
      <p:sp>
        <p:nvSpPr>
          <p:cNvPr id="23575" name="Rectangle 30"/>
          <p:cNvSpPr>
            <a:spLocks noChangeArrowheads="1"/>
          </p:cNvSpPr>
          <p:nvPr/>
        </p:nvSpPr>
        <p:spPr bwMode="auto">
          <a:xfrm>
            <a:off x="1154113" y="1377950"/>
            <a:ext cx="6513512" cy="244475"/>
          </a:xfrm>
          <a:prstGeom prst="rect">
            <a:avLst/>
          </a:prstGeom>
          <a:solidFill>
            <a:srgbClr val="C0C0C0"/>
          </a:solidFill>
          <a:ln w="25400">
            <a:solidFill>
              <a:schemeClr val="tx1"/>
            </a:solidFill>
            <a:miter lim="800000"/>
            <a:headEnd/>
            <a:tailEnd/>
          </a:ln>
        </p:spPr>
        <p:txBody>
          <a:bodyPr wrap="none" anchor="ctr"/>
          <a:lstStyle/>
          <a:p>
            <a:endParaRPr lang="en-US" altLang="lv-LV"/>
          </a:p>
        </p:txBody>
      </p:sp>
      <p:sp>
        <p:nvSpPr>
          <p:cNvPr id="23576" name="Rectangle 31"/>
          <p:cNvSpPr>
            <a:spLocks noChangeArrowheads="1"/>
          </p:cNvSpPr>
          <p:nvPr/>
        </p:nvSpPr>
        <p:spPr bwMode="auto">
          <a:xfrm>
            <a:off x="3895725" y="1382713"/>
            <a:ext cx="1306513"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rgbClr val="000000"/>
                </a:solidFill>
              </a:rPr>
              <a:t>Process Areas</a:t>
            </a:r>
          </a:p>
        </p:txBody>
      </p:sp>
      <p:sp>
        <p:nvSpPr>
          <p:cNvPr id="23577" name="Rectangle 32"/>
          <p:cNvSpPr>
            <a:spLocks noChangeArrowheads="1"/>
          </p:cNvSpPr>
          <p:nvPr/>
        </p:nvSpPr>
        <p:spPr bwMode="auto">
          <a:xfrm>
            <a:off x="1227138" y="1382713"/>
            <a:ext cx="582612"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rgbClr val="000000"/>
                </a:solidFill>
              </a:rPr>
              <a:t>Level</a:t>
            </a:r>
          </a:p>
        </p:txBody>
      </p:sp>
      <p:sp>
        <p:nvSpPr>
          <p:cNvPr id="23578" name="Rectangle 33"/>
          <p:cNvSpPr>
            <a:spLocks noChangeArrowheads="1"/>
          </p:cNvSpPr>
          <p:nvPr/>
        </p:nvSpPr>
        <p:spPr bwMode="auto">
          <a:xfrm>
            <a:off x="2524125" y="1377950"/>
            <a:ext cx="647700"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79365" tIns="39683" rIns="79365" bIns="39683">
            <a:spAutoFit/>
          </a:bodyPr>
          <a:lstStyle>
            <a:lvl1pPr defTabSz="790575">
              <a:defRPr i="1">
                <a:solidFill>
                  <a:schemeClr val="bg1"/>
                </a:solidFill>
                <a:latin typeface="Arial" panose="020B0604020202020204" pitchFamily="34" charset="0"/>
                <a:cs typeface="AR PL KaitiM GB" charset="0"/>
              </a:defRPr>
            </a:lvl1pPr>
            <a:lvl2pPr defTabSz="790575">
              <a:defRPr i="1">
                <a:solidFill>
                  <a:schemeClr val="bg1"/>
                </a:solidFill>
                <a:latin typeface="Arial" panose="020B0604020202020204" pitchFamily="34" charset="0"/>
                <a:cs typeface="AR PL KaitiM GB" charset="0"/>
              </a:defRPr>
            </a:lvl2pPr>
            <a:lvl3pPr defTabSz="790575">
              <a:defRPr i="1">
                <a:solidFill>
                  <a:schemeClr val="bg1"/>
                </a:solidFill>
                <a:latin typeface="Arial" panose="020B0604020202020204" pitchFamily="34" charset="0"/>
                <a:cs typeface="AR PL KaitiM GB" charset="0"/>
              </a:defRPr>
            </a:lvl3pPr>
            <a:lvl4pPr defTabSz="790575">
              <a:defRPr i="1">
                <a:solidFill>
                  <a:schemeClr val="bg1"/>
                </a:solidFill>
                <a:latin typeface="Arial" panose="020B0604020202020204" pitchFamily="34" charset="0"/>
                <a:cs typeface="AR PL KaitiM GB" charset="0"/>
              </a:defRPr>
            </a:lvl4pPr>
            <a:lvl5pPr defTabSz="790575">
              <a:defRPr i="1">
                <a:solidFill>
                  <a:schemeClr val="bg1"/>
                </a:solidFill>
                <a:latin typeface="Arial" panose="020B0604020202020204" pitchFamily="34" charset="0"/>
                <a:cs typeface="AR PL KaitiM GB" charset="0"/>
              </a:defRPr>
            </a:lvl5pPr>
            <a:lvl6pPr marL="25146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790575"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r>
              <a:rPr lang="en-US" altLang="lv-LV" sz="1300">
                <a:solidFill>
                  <a:srgbClr val="000000"/>
                </a:solidFill>
              </a:rPr>
              <a:t>Focus</a:t>
            </a:r>
          </a:p>
        </p:txBody>
      </p:sp>
      <p:sp>
        <p:nvSpPr>
          <p:cNvPr id="23579" name="Line 34"/>
          <p:cNvSpPr>
            <a:spLocks noChangeShapeType="1"/>
          </p:cNvSpPr>
          <p:nvPr/>
        </p:nvSpPr>
        <p:spPr bwMode="auto">
          <a:xfrm>
            <a:off x="1163638" y="5160963"/>
            <a:ext cx="6500812" cy="0"/>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lv-LV"/>
          </a:p>
        </p:txBody>
      </p:sp>
      <p:sp>
        <p:nvSpPr>
          <p:cNvPr id="35" name="TextShape 1"/>
          <p:cNvSpPr txBox="1"/>
          <p:nvPr/>
        </p:nvSpPr>
        <p:spPr>
          <a:xfrm>
            <a:off x="457200" y="274638"/>
            <a:ext cx="8229600" cy="1143000"/>
          </a:xfrm>
          <a:prstGeom prst="rect">
            <a:avLst/>
          </a:prstGeom>
          <a:noFill/>
          <a:ln w="9360">
            <a:noFill/>
          </a:ln>
        </p:spPr>
        <p:txBody>
          <a:bodyPr anchor="ctr"/>
          <a:lstStyle/>
          <a:p>
            <a:pPr>
              <a:defRPr/>
            </a:pPr>
            <a:r>
              <a:rPr lang="en-US" sz="4000" b="1" spc="-1" dirty="0">
                <a:solidFill>
                  <a:srgbClr val="C00000"/>
                </a:solidFill>
                <a:uFill>
                  <a:solidFill>
                    <a:srgbClr val="FFFFFF"/>
                  </a:solidFill>
                </a:uFill>
                <a:latin typeface="Calibri"/>
              </a:rPr>
              <a:t>Process Areas by Maturity</a:t>
            </a:r>
            <a:endParaRPr lang="en-US" spc="-1" dirty="0">
              <a:solidFill>
                <a:srgbClr val="000000"/>
              </a:solidFill>
              <a:uFill>
                <a:solidFill>
                  <a:srgbClr val="FFFFFF"/>
                </a:solidFill>
              </a:uFill>
              <a:latin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en-US" sz="4000" b="1" spc="-1" dirty="0" smtClean="0">
                <a:solidFill>
                  <a:srgbClr val="C00000"/>
                </a:solidFill>
                <a:uFill>
                  <a:solidFill>
                    <a:srgbClr val="FFFFFF"/>
                  </a:solidFill>
                </a:uFill>
                <a:latin typeface="Calibri"/>
              </a:rPr>
              <a:t>Class Contribution (200 points)</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342900" indent="-342900">
              <a:buFont typeface="Arial" panose="020B0604020202020204" pitchFamily="34" charset="0"/>
              <a:buChar char="•"/>
            </a:pPr>
            <a:r>
              <a:rPr lang="en-US" sz="2400" b="1" i="0" dirty="0">
                <a:solidFill>
                  <a:srgbClr val="002060"/>
                </a:solidFill>
              </a:rPr>
              <a:t>Working Agreement:</a:t>
            </a:r>
            <a:r>
              <a:rPr lang="en-US" sz="2400" i="0" dirty="0">
                <a:solidFill>
                  <a:srgbClr val="002060"/>
                </a:solidFill>
              </a:rPr>
              <a:t> up to 20 points - update this.</a:t>
            </a:r>
          </a:p>
          <a:p>
            <a:pPr marL="342900" indent="-342900">
              <a:buFont typeface="Arial" panose="020B0604020202020204" pitchFamily="34" charset="0"/>
              <a:buChar char="•"/>
            </a:pPr>
            <a:r>
              <a:rPr lang="en-US" sz="2400" b="1" i="0" dirty="0">
                <a:solidFill>
                  <a:srgbClr val="002060"/>
                </a:solidFill>
              </a:rPr>
              <a:t>Tools and Methods for Productivity:</a:t>
            </a:r>
            <a:r>
              <a:rPr lang="en-US" sz="2400" i="0" dirty="0">
                <a:solidFill>
                  <a:srgbClr val="002060"/>
                </a:solidFill>
              </a:rPr>
              <a:t> up to 30 </a:t>
            </a:r>
            <a:r>
              <a:rPr lang="en-US" sz="2400" i="0" dirty="0" smtClean="0">
                <a:solidFill>
                  <a:srgbClr val="002060"/>
                </a:solidFill>
              </a:rPr>
              <a:t>points; some simple skills that could make you more productive</a:t>
            </a:r>
          </a:p>
          <a:p>
            <a:pPr marL="342900" indent="-342900">
              <a:buFont typeface="Arial" panose="020B0604020202020204" pitchFamily="34" charset="0"/>
              <a:buChar char="•"/>
            </a:pPr>
            <a:r>
              <a:rPr lang="en-US" sz="2400" b="1" i="0" dirty="0" smtClean="0">
                <a:solidFill>
                  <a:srgbClr val="002060"/>
                </a:solidFill>
              </a:rPr>
              <a:t>Agile </a:t>
            </a:r>
            <a:r>
              <a:rPr lang="en-US" sz="2400" b="1" i="0" dirty="0">
                <a:solidFill>
                  <a:srgbClr val="002060"/>
                </a:solidFill>
              </a:rPr>
              <a:t>Development Process: up to 50 </a:t>
            </a:r>
            <a:r>
              <a:rPr lang="en-US" sz="2400" b="1" i="0" dirty="0" smtClean="0">
                <a:solidFill>
                  <a:srgbClr val="002060"/>
                </a:solidFill>
              </a:rPr>
              <a:t>points: </a:t>
            </a:r>
            <a:br>
              <a:rPr lang="en-US" sz="2400" b="1" i="0" dirty="0" smtClean="0">
                <a:solidFill>
                  <a:srgbClr val="002060"/>
                </a:solidFill>
              </a:rPr>
            </a:br>
            <a:r>
              <a:rPr lang="en-US" sz="2400" i="0" dirty="0" smtClean="0">
                <a:solidFill>
                  <a:srgbClr val="002060"/>
                </a:solidFill>
              </a:rPr>
              <a:t>Small </a:t>
            </a:r>
            <a:r>
              <a:rPr lang="en-US" sz="2400" i="0" dirty="0">
                <a:solidFill>
                  <a:srgbClr val="002060"/>
                </a:solidFill>
              </a:rPr>
              <a:t>reading assignments about the software engineering best practices. (Essential </a:t>
            </a:r>
            <a:r>
              <a:rPr lang="en-US" sz="2400" i="0" dirty="0" smtClean="0">
                <a:solidFill>
                  <a:srgbClr val="002060"/>
                </a:solidFill>
              </a:rPr>
              <a:t>Scrum, etc.)</a:t>
            </a:r>
          </a:p>
          <a:p>
            <a:pPr marL="342900" indent="-342900">
              <a:buFont typeface="Arial" panose="020B0604020202020204" pitchFamily="34" charset="0"/>
              <a:buChar char="•"/>
            </a:pPr>
            <a:endParaRPr lang="en-US" sz="2400" i="0" spc="-1" dirty="0">
              <a:solidFill>
                <a:srgbClr val="002060"/>
              </a:solidFill>
              <a:uFill>
                <a:solidFill>
                  <a:srgbClr val="FFFFFF"/>
                </a:solidFill>
              </a:uFill>
            </a:endParaRPr>
          </a:p>
          <a:p>
            <a:pPr marL="342900" indent="-342900">
              <a:buFont typeface="Arial" panose="020B0604020202020204" pitchFamily="34" charset="0"/>
              <a:buChar char="•"/>
            </a:pPr>
            <a:r>
              <a:rPr lang="en-US" sz="2400" i="0" spc="-1" dirty="0" smtClean="0">
                <a:solidFill>
                  <a:srgbClr val="002060"/>
                </a:solidFill>
                <a:uFill>
                  <a:solidFill>
                    <a:srgbClr val="FFFFFF"/>
                  </a:solidFill>
                </a:uFill>
              </a:rPr>
              <a:t>Up to 100 points awarded by Claudio (self-evaluations, etc.).</a:t>
            </a:r>
            <a:endParaRPr lang="en-US" sz="2400" spc="-1" dirty="0">
              <a:solidFill>
                <a:srgbClr val="002060"/>
              </a:solidFill>
              <a:uFill>
                <a:solidFill>
                  <a:srgbClr val="FFFFFF"/>
                </a:solidFill>
              </a:uFill>
            </a:endParaRPr>
          </a:p>
        </p:txBody>
      </p:sp>
    </p:spTree>
    <p:extLst>
      <p:ext uri="{BB962C8B-B14F-4D97-AF65-F5344CB8AC3E}">
        <p14:creationId xmlns:p14="http://schemas.microsoft.com/office/powerpoint/2010/main" val="251909656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en-US" sz="4000" b="1" spc="-1" dirty="0" smtClean="0">
                <a:solidFill>
                  <a:srgbClr val="C00000"/>
                </a:solidFill>
                <a:uFill>
                  <a:solidFill>
                    <a:srgbClr val="FFFFFF"/>
                  </a:solidFill>
                </a:uFill>
                <a:latin typeface="Calibri"/>
              </a:rPr>
              <a:t>Prototype (300 points)</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342900" indent="-342900">
              <a:buFont typeface="Arial" panose="020B0604020202020204" pitchFamily="34" charset="0"/>
              <a:buChar char="•"/>
            </a:pPr>
            <a:r>
              <a:rPr lang="en-US" sz="2400" b="1" i="0" dirty="0" smtClean="0">
                <a:solidFill>
                  <a:srgbClr val="FF0000"/>
                </a:solidFill>
              </a:rPr>
              <a:t>Functional </a:t>
            </a:r>
            <a:r>
              <a:rPr lang="en-US" sz="2400" b="1" i="0" dirty="0">
                <a:solidFill>
                  <a:srgbClr val="FF0000"/>
                </a:solidFill>
              </a:rPr>
              <a:t>Design</a:t>
            </a:r>
            <a:r>
              <a:rPr lang="en-US" sz="2400" i="0" dirty="0">
                <a:solidFill>
                  <a:srgbClr val="002060"/>
                </a:solidFill>
              </a:rPr>
              <a:t> (as Document by November 15):</a:t>
            </a:r>
            <a:br>
              <a:rPr lang="en-US" sz="2400" i="0" dirty="0">
                <a:solidFill>
                  <a:srgbClr val="002060"/>
                </a:solidFill>
              </a:rPr>
            </a:br>
            <a:r>
              <a:rPr lang="en-US" sz="2400" b="1" i="0" dirty="0">
                <a:solidFill>
                  <a:srgbClr val="002060"/>
                </a:solidFill>
              </a:rPr>
              <a:t>up to 50 </a:t>
            </a:r>
            <a:r>
              <a:rPr lang="en-US" sz="2400" b="1" i="0" dirty="0" smtClean="0">
                <a:solidFill>
                  <a:srgbClr val="002060"/>
                </a:solidFill>
              </a:rPr>
              <a:t>points</a:t>
            </a:r>
            <a:r>
              <a:rPr lang="en-US" sz="2400" i="0" dirty="0">
                <a:solidFill>
                  <a:srgbClr val="002060"/>
                </a:solidFill>
              </a:rPr>
              <a:t> </a:t>
            </a:r>
            <a:r>
              <a:rPr lang="en-US" sz="2400" i="0" dirty="0" smtClean="0">
                <a:solidFill>
                  <a:srgbClr val="002060"/>
                </a:solidFill>
              </a:rPr>
              <a:t>– </a:t>
            </a:r>
            <a:r>
              <a:rPr lang="en-US" sz="2400" i="0" dirty="0" smtClean="0">
                <a:solidFill>
                  <a:srgbClr val="FF0000"/>
                </a:solidFill>
              </a:rPr>
              <a:t>Will Set Up a Folder in ORTUS</a:t>
            </a:r>
            <a:endParaRPr lang="en-US" sz="2400" i="0" dirty="0">
              <a:solidFill>
                <a:srgbClr val="FF0000"/>
              </a:solidFill>
            </a:endParaRPr>
          </a:p>
          <a:p>
            <a:pPr marL="342900" indent="-342900">
              <a:buFont typeface="Arial" panose="020B0604020202020204" pitchFamily="34" charset="0"/>
              <a:buChar char="•"/>
            </a:pPr>
            <a:r>
              <a:rPr lang="en-US" sz="2400" b="1" i="0" dirty="0">
                <a:solidFill>
                  <a:srgbClr val="FF0000"/>
                </a:solidFill>
              </a:rPr>
              <a:t>Technical Design</a:t>
            </a:r>
            <a:r>
              <a:rPr lang="en-US" sz="2400" i="0" dirty="0">
                <a:solidFill>
                  <a:srgbClr val="002060"/>
                </a:solidFill>
              </a:rPr>
              <a:t> (as </a:t>
            </a:r>
            <a:r>
              <a:rPr lang="en-US" sz="2400" i="0" dirty="0" smtClean="0">
                <a:solidFill>
                  <a:srgbClr val="002060"/>
                </a:solidFill>
              </a:rPr>
              <a:t>Document </a:t>
            </a:r>
            <a:r>
              <a:rPr lang="en-US" sz="2400" i="0" dirty="0">
                <a:solidFill>
                  <a:srgbClr val="002060"/>
                </a:solidFill>
              </a:rPr>
              <a:t>by November 15): </a:t>
            </a:r>
            <a:r>
              <a:rPr lang="en-US" sz="2400" b="1" i="0" dirty="0">
                <a:solidFill>
                  <a:srgbClr val="002060"/>
                </a:solidFill>
              </a:rPr>
              <a:t>up to 50 </a:t>
            </a:r>
            <a:r>
              <a:rPr lang="en-US" sz="2400" b="1" i="0" dirty="0" smtClean="0">
                <a:solidFill>
                  <a:srgbClr val="002060"/>
                </a:solidFill>
              </a:rPr>
              <a:t>points </a:t>
            </a:r>
            <a:r>
              <a:rPr lang="en-US" sz="2400" i="0" dirty="0" smtClean="0">
                <a:solidFill>
                  <a:srgbClr val="002060"/>
                </a:solidFill>
              </a:rPr>
              <a:t>– </a:t>
            </a:r>
            <a:r>
              <a:rPr lang="en-US" sz="2400" i="0" dirty="0" smtClean="0">
                <a:solidFill>
                  <a:srgbClr val="FF0000"/>
                </a:solidFill>
              </a:rPr>
              <a:t>Will Set Up a Folder in ORTUS</a:t>
            </a:r>
            <a:endParaRPr lang="en-US" sz="2400" i="0" dirty="0">
              <a:solidFill>
                <a:srgbClr val="FF0000"/>
              </a:solidFill>
            </a:endParaRPr>
          </a:p>
          <a:p>
            <a:pPr marL="342900" indent="-342900">
              <a:buFont typeface="Arial" panose="020B0604020202020204" pitchFamily="34" charset="0"/>
              <a:buChar char="•"/>
            </a:pPr>
            <a:r>
              <a:rPr lang="en-US" sz="2400" b="1" i="0" dirty="0">
                <a:solidFill>
                  <a:srgbClr val="FA00D6"/>
                </a:solidFill>
              </a:rPr>
              <a:t>Review of Iteration 1</a:t>
            </a:r>
            <a:r>
              <a:rPr lang="en-US" sz="2400" i="0" dirty="0">
                <a:solidFill>
                  <a:srgbClr val="002060"/>
                </a:solidFill>
              </a:rPr>
              <a:t> (presented near November 22):</a:t>
            </a:r>
            <a:br>
              <a:rPr lang="en-US" sz="2400" i="0" dirty="0">
                <a:solidFill>
                  <a:srgbClr val="002060"/>
                </a:solidFill>
              </a:rPr>
            </a:br>
            <a:r>
              <a:rPr lang="en-US" sz="2400" b="1" i="0" dirty="0">
                <a:solidFill>
                  <a:srgbClr val="002060"/>
                </a:solidFill>
              </a:rPr>
              <a:t>up to 50 points</a:t>
            </a:r>
            <a:endParaRPr lang="en-US" sz="2400" i="0" dirty="0">
              <a:solidFill>
                <a:srgbClr val="002060"/>
              </a:solidFill>
            </a:endParaRPr>
          </a:p>
          <a:p>
            <a:pPr marL="342900" indent="-342900">
              <a:buFont typeface="Arial" panose="020B0604020202020204" pitchFamily="34" charset="0"/>
              <a:buChar char="•"/>
            </a:pPr>
            <a:r>
              <a:rPr lang="en-US" sz="2400" b="1" i="0" dirty="0">
                <a:solidFill>
                  <a:srgbClr val="002060"/>
                </a:solidFill>
              </a:rPr>
              <a:t>Review of Iteration 2</a:t>
            </a:r>
            <a:r>
              <a:rPr lang="en-US" sz="2400" i="0" dirty="0">
                <a:solidFill>
                  <a:srgbClr val="002060"/>
                </a:solidFill>
              </a:rPr>
              <a:t> (presented near December 6): </a:t>
            </a:r>
            <a:r>
              <a:rPr lang="en-US" sz="2400" b="1" i="0" dirty="0">
                <a:solidFill>
                  <a:srgbClr val="002060"/>
                </a:solidFill>
              </a:rPr>
              <a:t>up to 50 points</a:t>
            </a:r>
            <a:endParaRPr lang="en-US" sz="2400" i="0" dirty="0">
              <a:solidFill>
                <a:srgbClr val="002060"/>
              </a:solidFill>
            </a:endParaRPr>
          </a:p>
          <a:p>
            <a:pPr marL="342900" indent="-342900">
              <a:buFont typeface="Arial" panose="020B0604020202020204" pitchFamily="34" charset="0"/>
              <a:buChar char="•"/>
            </a:pPr>
            <a:r>
              <a:rPr lang="en-US" sz="2400" b="1" i="0" dirty="0">
                <a:solidFill>
                  <a:srgbClr val="002060"/>
                </a:solidFill>
              </a:rPr>
              <a:t>Development/Production </a:t>
            </a:r>
            <a:r>
              <a:rPr lang="en-US" sz="2400" b="1" i="0" dirty="0" smtClean="0">
                <a:solidFill>
                  <a:srgbClr val="002060"/>
                </a:solidFill>
              </a:rPr>
              <a:t>Configuration</a:t>
            </a:r>
            <a:r>
              <a:rPr lang="en-US" sz="2400" i="0" dirty="0">
                <a:solidFill>
                  <a:srgbClr val="002060"/>
                </a:solidFill>
              </a:rPr>
              <a:t> </a:t>
            </a:r>
            <a:r>
              <a:rPr lang="en-US" sz="2400" i="0" dirty="0" smtClean="0">
                <a:solidFill>
                  <a:srgbClr val="002060"/>
                </a:solidFill>
              </a:rPr>
              <a:t>(near December 6): </a:t>
            </a:r>
            <a:r>
              <a:rPr lang="en-US" sz="2400" b="1" i="0" dirty="0" smtClean="0">
                <a:solidFill>
                  <a:srgbClr val="002060"/>
                </a:solidFill>
              </a:rPr>
              <a:t>up </a:t>
            </a:r>
            <a:r>
              <a:rPr lang="en-US" sz="2400" b="1" i="0" dirty="0">
                <a:solidFill>
                  <a:srgbClr val="002060"/>
                </a:solidFill>
              </a:rPr>
              <a:t>to 50 points</a:t>
            </a:r>
            <a:r>
              <a:rPr lang="en-US" sz="2400" i="0" dirty="0">
                <a:solidFill>
                  <a:srgbClr val="002060"/>
                </a:solidFill>
              </a:rPr>
              <a:t>.</a:t>
            </a:r>
          </a:p>
          <a:p>
            <a:pPr marL="342900" indent="-342900">
              <a:buFont typeface="Arial" panose="020B0604020202020204" pitchFamily="34" charset="0"/>
              <a:buChar char="•"/>
            </a:pPr>
            <a:r>
              <a:rPr lang="en-US" sz="2400" b="1" i="0" dirty="0">
                <a:solidFill>
                  <a:srgbClr val="002060"/>
                </a:solidFill>
              </a:rPr>
              <a:t>Testing, audit and measurability</a:t>
            </a:r>
            <a:r>
              <a:rPr lang="en-US" sz="2400" i="0" dirty="0">
                <a:solidFill>
                  <a:srgbClr val="002060"/>
                </a:solidFill>
              </a:rPr>
              <a:t> (before December 11): </a:t>
            </a:r>
            <a:r>
              <a:rPr lang="en-US" sz="2400" b="1" i="0" dirty="0">
                <a:solidFill>
                  <a:srgbClr val="002060"/>
                </a:solidFill>
              </a:rPr>
              <a:t>up to 50 </a:t>
            </a:r>
            <a:r>
              <a:rPr lang="en-US" sz="2400" b="1" i="0" dirty="0" smtClean="0">
                <a:solidFill>
                  <a:srgbClr val="002060"/>
                </a:solidFill>
              </a:rPr>
              <a:t>points</a:t>
            </a:r>
            <a:endParaRPr lang="en-US" sz="2400" i="0" dirty="0">
              <a:solidFill>
                <a:srgbClr val="002060"/>
              </a:solidFill>
            </a:endParaRPr>
          </a:p>
        </p:txBody>
      </p:sp>
    </p:spTree>
    <p:extLst>
      <p:ext uri="{BB962C8B-B14F-4D97-AF65-F5344CB8AC3E}">
        <p14:creationId xmlns:p14="http://schemas.microsoft.com/office/powerpoint/2010/main" val="38261532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en-US" sz="4000" b="1" spc="-1" dirty="0" smtClean="0">
                <a:solidFill>
                  <a:srgbClr val="C00000"/>
                </a:solidFill>
                <a:uFill>
                  <a:solidFill>
                    <a:srgbClr val="FFFFFF"/>
                  </a:solidFill>
                </a:uFill>
                <a:latin typeface="Calibri"/>
              </a:rPr>
              <a:t>Iteration 0: Proof of Concept</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342900" indent="-342900">
              <a:buFont typeface="Arial" panose="020B0604020202020204" pitchFamily="34" charset="0"/>
              <a:buChar char="•"/>
            </a:pPr>
            <a:r>
              <a:rPr lang="en-US" sz="2400" b="1" i="0" dirty="0" smtClean="0">
                <a:solidFill>
                  <a:srgbClr val="FF0000"/>
                </a:solidFill>
              </a:rPr>
              <a:t>Youth Development </a:t>
            </a:r>
          </a:p>
          <a:p>
            <a:pPr marL="342900" indent="-342900">
              <a:buFont typeface="Arial" panose="020B0604020202020204" pitchFamily="34" charset="0"/>
              <a:buChar char="•"/>
            </a:pPr>
            <a:r>
              <a:rPr lang="en-US" sz="2400" b="1" i="0" dirty="0" smtClean="0">
                <a:solidFill>
                  <a:srgbClr val="FF0000"/>
                </a:solidFill>
              </a:rPr>
              <a:t>Make </a:t>
            </a:r>
            <a:r>
              <a:rPr lang="en-US" sz="2400" b="1" i="0" dirty="0" err="1" smtClean="0">
                <a:solidFill>
                  <a:srgbClr val="FF0000"/>
                </a:solidFill>
              </a:rPr>
              <a:t>Bauska</a:t>
            </a:r>
            <a:r>
              <a:rPr lang="en-US" sz="2400" b="1" i="0" dirty="0" smtClean="0">
                <a:solidFill>
                  <a:srgbClr val="FF0000"/>
                </a:solidFill>
              </a:rPr>
              <a:t> Great Again</a:t>
            </a:r>
          </a:p>
          <a:p>
            <a:pPr marL="342900" indent="-342900">
              <a:buFont typeface="Arial" panose="020B0604020202020204" pitchFamily="34" charset="0"/>
              <a:buChar char="•"/>
            </a:pPr>
            <a:r>
              <a:rPr lang="en-US" sz="2400" b="1" i="0" dirty="0" err="1" smtClean="0">
                <a:solidFill>
                  <a:srgbClr val="002060"/>
                </a:solidFill>
              </a:rPr>
              <a:t>Bauska</a:t>
            </a:r>
            <a:r>
              <a:rPr lang="en-US" sz="2400" b="1" i="0" dirty="0" smtClean="0">
                <a:solidFill>
                  <a:srgbClr val="002060"/>
                </a:solidFill>
              </a:rPr>
              <a:t> Move (Done)</a:t>
            </a:r>
          </a:p>
          <a:p>
            <a:pPr marL="342900" indent="-342900">
              <a:buFont typeface="Arial" panose="020B0604020202020204" pitchFamily="34" charset="0"/>
              <a:buChar char="•"/>
            </a:pPr>
            <a:r>
              <a:rPr lang="en-US" sz="2400" b="1" i="0" dirty="0" smtClean="0">
                <a:solidFill>
                  <a:srgbClr val="002060"/>
                </a:solidFill>
              </a:rPr>
              <a:t>Vote </a:t>
            </a:r>
            <a:r>
              <a:rPr lang="en-US" sz="2400" b="1" i="0" dirty="0" err="1" smtClean="0">
                <a:solidFill>
                  <a:srgbClr val="002060"/>
                </a:solidFill>
              </a:rPr>
              <a:t>Bauska</a:t>
            </a:r>
            <a:r>
              <a:rPr lang="en-US" sz="2400" b="1" i="0" dirty="0" smtClean="0">
                <a:solidFill>
                  <a:srgbClr val="002060"/>
                </a:solidFill>
              </a:rPr>
              <a:t> (Done)</a:t>
            </a:r>
          </a:p>
          <a:p>
            <a:pPr marL="342900" indent="-342900">
              <a:buFont typeface="Arial" panose="020B0604020202020204" pitchFamily="34" charset="0"/>
              <a:buChar char="•"/>
            </a:pPr>
            <a:r>
              <a:rPr lang="en-US" sz="2400" b="1" i="0" dirty="0" smtClean="0">
                <a:solidFill>
                  <a:srgbClr val="FF0000"/>
                </a:solidFill>
              </a:rPr>
              <a:t>Bunch of Bricks </a:t>
            </a:r>
          </a:p>
          <a:p>
            <a:pPr marL="342900" indent="-342900">
              <a:buFont typeface="Arial" panose="020B0604020202020204" pitchFamily="34" charset="0"/>
              <a:buChar char="•"/>
            </a:pPr>
            <a:r>
              <a:rPr lang="en-US" sz="2400" b="1" i="0" dirty="0" smtClean="0">
                <a:solidFill>
                  <a:srgbClr val="002060"/>
                </a:solidFill>
              </a:rPr>
              <a:t>Career Navigator (Done)</a:t>
            </a:r>
          </a:p>
          <a:p>
            <a:pPr marL="342900" indent="-342900">
              <a:buFont typeface="Arial" panose="020B0604020202020204" pitchFamily="34" charset="0"/>
              <a:buChar char="•"/>
            </a:pPr>
            <a:r>
              <a:rPr lang="en-US" sz="2400" b="1" i="0" dirty="0" err="1" smtClean="0">
                <a:solidFill>
                  <a:srgbClr val="002060"/>
                </a:solidFill>
              </a:rPr>
              <a:t>EduBauska</a:t>
            </a:r>
            <a:r>
              <a:rPr lang="en-US" sz="2400" b="1" i="0" dirty="0" smtClean="0">
                <a:solidFill>
                  <a:srgbClr val="002060"/>
                </a:solidFill>
              </a:rPr>
              <a:t> (Done)</a:t>
            </a:r>
          </a:p>
          <a:p>
            <a:pPr marL="342900" indent="-342900">
              <a:buFont typeface="Arial" panose="020B0604020202020204" pitchFamily="34" charset="0"/>
              <a:buChar char="•"/>
            </a:pPr>
            <a:r>
              <a:rPr lang="en-US" sz="2400" b="1" i="0" dirty="0" err="1" smtClean="0">
                <a:solidFill>
                  <a:srgbClr val="002060"/>
                </a:solidFill>
              </a:rPr>
              <a:t>ProView</a:t>
            </a:r>
            <a:r>
              <a:rPr lang="en-US" sz="2400" b="1" i="0" dirty="0" smtClean="0">
                <a:solidFill>
                  <a:srgbClr val="002060"/>
                </a:solidFill>
              </a:rPr>
              <a:t> (Done)</a:t>
            </a:r>
          </a:p>
          <a:p>
            <a:pPr marL="342900" indent="-342900">
              <a:buFont typeface="Arial" panose="020B0604020202020204" pitchFamily="34" charset="0"/>
              <a:buChar char="•"/>
            </a:pPr>
            <a:r>
              <a:rPr lang="en-US" sz="2400" b="1" i="0" dirty="0" err="1" smtClean="0">
                <a:solidFill>
                  <a:srgbClr val="FF0000"/>
                </a:solidFill>
              </a:rPr>
              <a:t>Bauska</a:t>
            </a:r>
            <a:r>
              <a:rPr lang="en-US" sz="2400" b="1" i="0" dirty="0" smtClean="0">
                <a:solidFill>
                  <a:srgbClr val="FF0000"/>
                </a:solidFill>
              </a:rPr>
              <a:t> Live</a:t>
            </a:r>
          </a:p>
          <a:p>
            <a:pPr marL="342900" indent="-342900">
              <a:buFont typeface="Arial" panose="020B0604020202020204" pitchFamily="34" charset="0"/>
              <a:buChar char="•"/>
            </a:pPr>
            <a:endParaRPr lang="en-US" sz="2400" i="0" dirty="0">
              <a:solidFill>
                <a:srgbClr val="002060"/>
              </a:solidFill>
            </a:endParaRPr>
          </a:p>
        </p:txBody>
      </p:sp>
    </p:spTree>
    <p:extLst>
      <p:ext uri="{BB962C8B-B14F-4D97-AF65-F5344CB8AC3E}">
        <p14:creationId xmlns:p14="http://schemas.microsoft.com/office/powerpoint/2010/main" val="34536713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en-US" sz="4000" b="1" spc="-1" dirty="0" smtClean="0">
                <a:solidFill>
                  <a:srgbClr val="C00000"/>
                </a:solidFill>
                <a:uFill>
                  <a:solidFill>
                    <a:srgbClr val="FFFFFF"/>
                  </a:solidFill>
                </a:uFill>
                <a:latin typeface="Calibri"/>
              </a:rPr>
              <a:t>Iteration 1: Recommended Go-Live</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342900" indent="-342900">
              <a:buFont typeface="Arial" panose="020B0604020202020204" pitchFamily="34" charset="0"/>
              <a:buChar char="•"/>
            </a:pPr>
            <a:r>
              <a:rPr lang="en-US" sz="2400" b="1" i="0" dirty="0" smtClean="0">
                <a:solidFill>
                  <a:srgbClr val="002060"/>
                </a:solidFill>
              </a:rPr>
              <a:t>By November 22:</a:t>
            </a:r>
            <a:r>
              <a:rPr lang="en-US" sz="2400" i="0" dirty="0" smtClean="0">
                <a:solidFill>
                  <a:srgbClr val="002060"/>
                </a:solidFill>
              </a:rPr>
              <a:t> Deploy your project in a live (production system or similar)</a:t>
            </a:r>
          </a:p>
          <a:p>
            <a:pPr marL="342900" indent="-342900">
              <a:buFont typeface="Arial" panose="020B0604020202020204" pitchFamily="34" charset="0"/>
              <a:buChar char="•"/>
            </a:pPr>
            <a:r>
              <a:rPr lang="en-US" sz="2400" i="0" dirty="0" smtClean="0">
                <a:solidFill>
                  <a:srgbClr val="002060"/>
                </a:solidFill>
              </a:rPr>
              <a:t>Arrange a meeting with me (pick a date between </a:t>
            </a:r>
            <a:r>
              <a:rPr lang="en-US" sz="2400" b="1" i="0" dirty="0" smtClean="0">
                <a:solidFill>
                  <a:srgbClr val="002060"/>
                </a:solidFill>
              </a:rPr>
              <a:t>November 20 </a:t>
            </a:r>
            <a:r>
              <a:rPr lang="en-US" sz="2400" i="0" dirty="0" smtClean="0">
                <a:solidFill>
                  <a:srgbClr val="002060"/>
                </a:solidFill>
              </a:rPr>
              <a:t>to </a:t>
            </a:r>
            <a:r>
              <a:rPr lang="en-US" sz="2400" b="1" i="0" dirty="0" smtClean="0">
                <a:solidFill>
                  <a:srgbClr val="002060"/>
                </a:solidFill>
              </a:rPr>
              <a:t>November 28</a:t>
            </a:r>
            <a:r>
              <a:rPr lang="en-US" sz="2400" i="0" dirty="0" smtClean="0">
                <a:solidFill>
                  <a:srgbClr val="002060"/>
                </a:solidFill>
              </a:rPr>
              <a:t>, endpoints inclusive)</a:t>
            </a:r>
          </a:p>
          <a:p>
            <a:pPr marL="1085850" lvl="1" indent="-342900">
              <a:buFont typeface="Arial" panose="020B0604020202020204" pitchFamily="34" charset="0"/>
              <a:buChar char="•"/>
            </a:pPr>
            <a:r>
              <a:rPr lang="en-US" sz="2400" i="0" dirty="0" smtClean="0">
                <a:solidFill>
                  <a:srgbClr val="002060"/>
                </a:solidFill>
              </a:rPr>
              <a:t>Code inspections (not graded, but we should discuss)</a:t>
            </a:r>
          </a:p>
          <a:p>
            <a:pPr marL="1085850" lvl="1" indent="-342900">
              <a:buFont typeface="Arial" panose="020B0604020202020204" pitchFamily="34" charset="0"/>
              <a:buChar char="•"/>
            </a:pPr>
            <a:r>
              <a:rPr lang="en-US" sz="2400" i="0" dirty="0" smtClean="0">
                <a:solidFill>
                  <a:srgbClr val="002060"/>
                </a:solidFill>
              </a:rPr>
              <a:t>Your approach to “validate” – how do you gather feedback from the stakeholders.</a:t>
            </a:r>
          </a:p>
          <a:p>
            <a:pPr marL="1085850" lvl="1" indent="-342900">
              <a:buFont typeface="Arial" panose="020B0604020202020204" pitchFamily="34" charset="0"/>
              <a:buChar char="•"/>
            </a:pPr>
            <a:r>
              <a:rPr lang="en-US" sz="2400" i="0" dirty="0" smtClean="0">
                <a:solidFill>
                  <a:srgbClr val="002060"/>
                </a:solidFill>
              </a:rPr>
              <a:t>Your approach to testing and logging.</a:t>
            </a:r>
          </a:p>
          <a:p>
            <a:pPr marL="1085850" lvl="1" indent="-342900">
              <a:buFont typeface="Arial" panose="020B0604020202020204" pitchFamily="34" charset="0"/>
              <a:buChar char="•"/>
            </a:pPr>
            <a:endParaRPr lang="en-US" sz="2400" i="0" dirty="0">
              <a:solidFill>
                <a:srgbClr val="002060"/>
              </a:solidFill>
            </a:endParaRPr>
          </a:p>
        </p:txBody>
      </p:sp>
    </p:spTree>
    <p:extLst>
      <p:ext uri="{BB962C8B-B14F-4D97-AF65-F5344CB8AC3E}">
        <p14:creationId xmlns:p14="http://schemas.microsoft.com/office/powerpoint/2010/main" val="409250205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en-US" sz="4000" b="1" spc="-1" dirty="0" smtClean="0">
                <a:solidFill>
                  <a:srgbClr val="C00000"/>
                </a:solidFill>
                <a:uFill>
                  <a:solidFill>
                    <a:srgbClr val="FFFFFF"/>
                  </a:solidFill>
                </a:uFill>
                <a:latin typeface="Calibri"/>
              </a:rPr>
              <a:t>Iteration 2: Your Final Product</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342900" indent="-342900">
              <a:buFont typeface="Arial" panose="020B0604020202020204" pitchFamily="34" charset="0"/>
              <a:buChar char="•"/>
            </a:pPr>
            <a:r>
              <a:rPr lang="en-US" sz="2400" b="1" i="0" dirty="0" smtClean="0">
                <a:solidFill>
                  <a:srgbClr val="002060"/>
                </a:solidFill>
              </a:rPr>
              <a:t>By December 6:</a:t>
            </a:r>
            <a:r>
              <a:rPr lang="en-US" sz="2400" i="0" dirty="0" smtClean="0">
                <a:solidFill>
                  <a:srgbClr val="002060"/>
                </a:solidFill>
              </a:rPr>
              <a:t> Update your existing project in a live (production system or similar). </a:t>
            </a:r>
            <a:r>
              <a:rPr lang="en-US" sz="2400" i="0" dirty="0">
                <a:solidFill>
                  <a:srgbClr val="002060"/>
                </a:solidFill>
              </a:rPr>
              <a:t/>
            </a:r>
            <a:br>
              <a:rPr lang="en-US" sz="2400" i="0" dirty="0">
                <a:solidFill>
                  <a:srgbClr val="002060"/>
                </a:solidFill>
              </a:rPr>
            </a:br>
            <a:r>
              <a:rPr lang="en-US" sz="2400" i="0" dirty="0" smtClean="0">
                <a:solidFill>
                  <a:srgbClr val="002060"/>
                </a:solidFill>
              </a:rPr>
              <a:t>Actively involve your stakeholders.</a:t>
            </a:r>
          </a:p>
          <a:p>
            <a:pPr marL="342900" indent="-342900">
              <a:buFont typeface="Arial" panose="020B0604020202020204" pitchFamily="34" charset="0"/>
              <a:buChar char="•"/>
            </a:pPr>
            <a:r>
              <a:rPr lang="en-US" sz="2400" i="0" dirty="0" smtClean="0">
                <a:solidFill>
                  <a:srgbClr val="002060"/>
                </a:solidFill>
              </a:rPr>
              <a:t>Arrange a meeting with me</a:t>
            </a:r>
          </a:p>
          <a:p>
            <a:pPr marL="1085850" lvl="1" indent="-342900">
              <a:buFont typeface="Arial" panose="020B0604020202020204" pitchFamily="34" charset="0"/>
              <a:buChar char="•"/>
            </a:pPr>
            <a:r>
              <a:rPr lang="en-US" sz="2400" i="0" dirty="0" smtClean="0">
                <a:solidFill>
                  <a:srgbClr val="002060"/>
                </a:solidFill>
              </a:rPr>
              <a:t>More code inspections</a:t>
            </a:r>
          </a:p>
          <a:p>
            <a:pPr marL="1085850" lvl="1" indent="-342900">
              <a:buFont typeface="Arial" panose="020B0604020202020204" pitchFamily="34" charset="0"/>
              <a:buChar char="•"/>
            </a:pPr>
            <a:r>
              <a:rPr lang="en-US" sz="2400" i="0" dirty="0" smtClean="0">
                <a:solidFill>
                  <a:srgbClr val="002060"/>
                </a:solidFill>
              </a:rPr>
              <a:t>Your validation and metrics.</a:t>
            </a:r>
          </a:p>
          <a:p>
            <a:pPr marL="1085850" lvl="1" indent="-342900">
              <a:buFont typeface="Arial" panose="020B0604020202020204" pitchFamily="34" charset="0"/>
              <a:buChar char="•"/>
            </a:pPr>
            <a:r>
              <a:rPr lang="en-US" sz="2400" i="0" dirty="0" smtClean="0">
                <a:solidFill>
                  <a:srgbClr val="002060"/>
                </a:solidFill>
              </a:rPr>
              <a:t>Your unit tests, functional tests, acceptance/regression tests.</a:t>
            </a:r>
          </a:p>
          <a:p>
            <a:pPr marL="1085850" lvl="1" indent="-342900">
              <a:buFont typeface="Arial" panose="020B0604020202020204" pitchFamily="34" charset="0"/>
              <a:buChar char="•"/>
            </a:pPr>
            <a:endParaRPr lang="en-US" sz="2400" i="0" dirty="0">
              <a:solidFill>
                <a:srgbClr val="002060"/>
              </a:solidFill>
            </a:endParaRPr>
          </a:p>
        </p:txBody>
      </p:sp>
    </p:spTree>
    <p:extLst>
      <p:ext uri="{BB962C8B-B14F-4D97-AF65-F5344CB8AC3E}">
        <p14:creationId xmlns:p14="http://schemas.microsoft.com/office/powerpoint/2010/main" val="182855665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What is CMM</a:t>
            </a:r>
            <a:endParaRPr lang="en-US" spc="-1" dirty="0">
              <a:solidFill>
                <a:srgbClr val="000000"/>
              </a:solidFill>
              <a:uFill>
                <a:solidFill>
                  <a:srgbClr val="FFFFFF"/>
                </a:solidFill>
              </a:uFill>
              <a:latin typeface="Calibri"/>
            </a:endParaRPr>
          </a:p>
        </p:txBody>
      </p:sp>
      <p:sp>
        <p:nvSpPr>
          <p:cNvPr id="8" name="TextShape 2"/>
          <p:cNvSpPr txBox="1"/>
          <p:nvPr/>
        </p:nvSpPr>
        <p:spPr>
          <a:xfrm>
            <a:off x="457200" y="1524000"/>
            <a:ext cx="8229600" cy="4495800"/>
          </a:xfrm>
          <a:prstGeom prst="rect">
            <a:avLst/>
          </a:prstGeom>
          <a:noFill/>
          <a:ln w="9360">
            <a:noFill/>
          </a:ln>
        </p:spPr>
        <p:txBody>
          <a:bodyPr/>
          <a:lstStyle/>
          <a:p>
            <a:pPr marL="457560" indent="-457200">
              <a:spcBef>
                <a:spcPts val="641"/>
              </a:spcBef>
              <a:buClr>
                <a:srgbClr val="002060"/>
              </a:buClr>
              <a:buFont typeface="Arial" panose="020B0604020202020204" pitchFamily="34" charset="0"/>
              <a:buChar char="•"/>
              <a:defRPr/>
            </a:pPr>
            <a:r>
              <a:rPr lang="lv-LV" sz="3200" spc="-1" dirty="0">
                <a:solidFill>
                  <a:srgbClr val="002060"/>
                </a:solidFill>
                <a:uFill>
                  <a:solidFill>
                    <a:srgbClr val="FFFFFF"/>
                  </a:solidFill>
                </a:uFill>
              </a:rPr>
              <a:t>CMM (Capability and Maturity Model) is developed by Carnegie Mellon University, has been applied in Siemens and other large organizations. </a:t>
            </a:r>
          </a:p>
          <a:p>
            <a:pPr marL="457560" indent="-457200">
              <a:spcBef>
                <a:spcPts val="641"/>
              </a:spcBef>
              <a:buClr>
                <a:srgbClr val="002060"/>
              </a:buClr>
              <a:buFont typeface="Arial" panose="020B0604020202020204" pitchFamily="34" charset="0"/>
              <a:buChar char="•"/>
              <a:defRPr/>
            </a:pPr>
            <a:r>
              <a:rPr lang="lv-LV" sz="3200" spc="-1" dirty="0">
                <a:solidFill>
                  <a:srgbClr val="002060"/>
                </a:solidFill>
                <a:uFill>
                  <a:solidFill>
                    <a:srgbClr val="FFFFFF"/>
                  </a:solidFill>
                </a:uFill>
              </a:rPr>
              <a:t>It is meant to improve </a:t>
            </a:r>
            <a:r>
              <a:rPr lang="en-US" sz="3200" spc="-1" dirty="0">
                <a:solidFill>
                  <a:srgbClr val="002060"/>
                </a:solidFill>
                <a:uFill>
                  <a:solidFill>
                    <a:srgbClr val="FFFFFF"/>
                  </a:solidFill>
                </a:uFill>
              </a:rPr>
              <a:t>the software creation processes</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TextShape 1"/>
          <p:cNvSpPr txBox="1"/>
          <p:nvPr/>
        </p:nvSpPr>
        <p:spPr>
          <a:xfrm>
            <a:off x="457200" y="274638"/>
            <a:ext cx="8229600" cy="1143000"/>
          </a:xfrm>
          <a:prstGeom prst="rect">
            <a:avLst/>
          </a:prstGeom>
          <a:noFill/>
          <a:ln w="9360">
            <a:noFill/>
          </a:ln>
        </p:spPr>
        <p:txBody>
          <a:bodyPr anchor="ctr"/>
          <a:lstStyle/>
          <a:p>
            <a:pPr>
              <a:defRPr/>
            </a:pPr>
            <a:r>
              <a:rPr lang="lv-LV" sz="4000" b="1" spc="-1" dirty="0">
                <a:solidFill>
                  <a:srgbClr val="C00000"/>
                </a:solidFill>
                <a:uFill>
                  <a:solidFill>
                    <a:srgbClr val="FFFFFF"/>
                  </a:solidFill>
                </a:uFill>
                <a:latin typeface="Calibri"/>
              </a:rPr>
              <a:t>What is CMM</a:t>
            </a:r>
            <a:endParaRPr lang="en-US" spc="-1" dirty="0">
              <a:solidFill>
                <a:srgbClr val="000000"/>
              </a:solidFill>
              <a:uFill>
                <a:solidFill>
                  <a:srgbClr val="FFFFFF"/>
                </a:solidFill>
              </a:uFill>
              <a:latin typeface="Calibri"/>
            </a:endParaRPr>
          </a:p>
        </p:txBody>
      </p:sp>
      <p:sp>
        <p:nvSpPr>
          <p:cNvPr id="7171" name="Rectangle 2"/>
          <p:cNvSpPr>
            <a:spLocks noChangeArrowheads="1"/>
          </p:cNvSpPr>
          <p:nvPr/>
        </p:nvSpPr>
        <p:spPr bwMode="auto">
          <a:xfrm>
            <a:off x="1201738" y="1368425"/>
            <a:ext cx="4840287"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492" tIns="25397" rIns="63492" bIns="25397">
            <a:spAutoFit/>
          </a:bodyPr>
          <a:lstStyle>
            <a:lvl1pPr marL="12700" indent="-12700">
              <a:defRPr i="1">
                <a:solidFill>
                  <a:schemeClr val="bg1"/>
                </a:solidFill>
                <a:latin typeface="Arial" panose="020B0604020202020204" pitchFamily="34" charset="0"/>
                <a:cs typeface="AR PL KaitiM GB" charset="0"/>
              </a:defRPr>
            </a:lvl1pPr>
            <a:lvl2pPr>
              <a:defRPr i="1">
                <a:solidFill>
                  <a:schemeClr val="bg1"/>
                </a:solidFill>
                <a:latin typeface="Arial" panose="020B0604020202020204" pitchFamily="34" charset="0"/>
                <a:cs typeface="AR PL KaitiM GB" charset="0"/>
              </a:defRPr>
            </a:lvl2pPr>
            <a:lvl3pPr>
              <a:defRPr i="1">
                <a:solidFill>
                  <a:schemeClr val="bg1"/>
                </a:solidFill>
                <a:latin typeface="Arial" panose="020B0604020202020204" pitchFamily="34" charset="0"/>
                <a:cs typeface="AR PL KaitiM GB" charset="0"/>
              </a:defRPr>
            </a:lvl3pPr>
            <a:lvl4pPr>
              <a:defRPr i="1">
                <a:solidFill>
                  <a:schemeClr val="bg1"/>
                </a:solidFill>
                <a:latin typeface="Arial" panose="020B0604020202020204" pitchFamily="34" charset="0"/>
                <a:cs typeface="AR PL KaitiM GB" charset="0"/>
              </a:defRPr>
            </a:lvl4pPr>
            <a:lvl5pPr>
              <a:defRPr i="1">
                <a:solidFill>
                  <a:schemeClr val="bg1"/>
                </a:solidFill>
                <a:latin typeface="Arial" panose="020B0604020202020204" pitchFamily="34" charset="0"/>
                <a:cs typeface="AR PL KaitiM GB" charset="0"/>
              </a:defRPr>
            </a:lvl5pPr>
            <a:lvl6pPr marL="25146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457200"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a:lnSpc>
                <a:spcPct val="88000"/>
              </a:lnSpc>
              <a:spcBef>
                <a:spcPct val="43000"/>
              </a:spcBef>
            </a:pPr>
            <a:r>
              <a:rPr lang="en-US" altLang="lv-LV" sz="2000">
                <a:solidFill>
                  <a:schemeClr val="tx1"/>
                </a:solidFill>
              </a:rPr>
              <a:t>Everyone realizes the importance of having a motivated, quality work force but...</a:t>
            </a:r>
          </a:p>
        </p:txBody>
      </p:sp>
      <p:sp>
        <p:nvSpPr>
          <p:cNvPr id="6" name="Rectangle 3"/>
          <p:cNvSpPr txBox="1">
            <a:spLocks noChangeArrowheads="1"/>
          </p:cNvSpPr>
          <p:nvPr/>
        </p:nvSpPr>
        <p:spPr bwMode="auto">
          <a:xfrm>
            <a:off x="5599113" y="3508375"/>
            <a:ext cx="3365500" cy="180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476" tIns="44444" rIns="90476" bIns="44444"/>
          <a:lstStyle>
            <a:lvl1pPr marL="342900" indent="-342900" algn="l" defTabSz="457200" rtl="0" eaLnBrk="0" fontAlgn="base" hangingPunct="0">
              <a:spcBef>
                <a:spcPts val="800"/>
              </a:spcBef>
              <a:spcAft>
                <a:spcPct val="0"/>
              </a:spcAft>
              <a:buClr>
                <a:srgbClr val="000000"/>
              </a:buClr>
              <a:buSzPct val="100000"/>
              <a:buFont typeface="Times New Roman" panose="02020603050405020304" pitchFamily="18" charset="0"/>
              <a:defRPr sz="3200">
                <a:solidFill>
                  <a:srgbClr val="FFFFFF"/>
                </a:solidFill>
                <a:latin typeface="+mn-lt"/>
                <a:ea typeface="+mn-ea"/>
                <a:cs typeface="+mn-cs"/>
              </a:defRPr>
            </a:lvl1pPr>
            <a:lvl2pPr marL="742950" indent="-285750" algn="l" defTabSz="457200" rtl="0" eaLnBrk="0" fontAlgn="base" hangingPunct="0">
              <a:spcBef>
                <a:spcPts val="700"/>
              </a:spcBef>
              <a:spcAft>
                <a:spcPct val="0"/>
              </a:spcAft>
              <a:buClr>
                <a:srgbClr val="000000"/>
              </a:buClr>
              <a:buSzPct val="100000"/>
              <a:buFont typeface="Times New Roman" panose="02020603050405020304" pitchFamily="18" charset="0"/>
              <a:defRPr sz="2800">
                <a:solidFill>
                  <a:srgbClr val="FFFFFF"/>
                </a:solidFill>
                <a:latin typeface="+mn-lt"/>
                <a:ea typeface="+mn-ea"/>
                <a:cs typeface="+mn-cs"/>
              </a:defRPr>
            </a:lvl2pPr>
            <a:lvl3pPr marL="1143000" indent="-228600" algn="l" defTabSz="457200" rtl="0" eaLnBrk="0" fontAlgn="base" hangingPunct="0">
              <a:spcBef>
                <a:spcPts val="600"/>
              </a:spcBef>
              <a:spcAft>
                <a:spcPct val="0"/>
              </a:spcAft>
              <a:buClr>
                <a:srgbClr val="000000"/>
              </a:buClr>
              <a:buSzPct val="100000"/>
              <a:buFont typeface="Times New Roman" panose="02020603050405020304" pitchFamily="18" charset="0"/>
              <a:defRPr sz="2400">
                <a:solidFill>
                  <a:srgbClr val="FFFFFF"/>
                </a:solidFill>
                <a:latin typeface="+mn-lt"/>
                <a:ea typeface="+mn-ea"/>
                <a:cs typeface="+mn-cs"/>
              </a:defRPr>
            </a:lvl3pPr>
            <a:lvl4pPr marL="16002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4pPr>
            <a:lvl5pPr marL="2057400" indent="-228600" algn="l" defTabSz="457200" rtl="0" eaLnBrk="0" fontAlgn="base" hangingPunct="0">
              <a:spcBef>
                <a:spcPts val="500"/>
              </a:spcBef>
              <a:spcAft>
                <a:spcPct val="0"/>
              </a:spcAft>
              <a:buClr>
                <a:srgbClr val="000000"/>
              </a:buClr>
              <a:buSzPct val="100000"/>
              <a:buFont typeface="Times New Roman" panose="02020603050405020304" pitchFamily="18" charset="0"/>
              <a:defRPr sz="2000">
                <a:solidFill>
                  <a:srgbClr val="FFFFFF"/>
                </a:solidFill>
                <a:latin typeface="+mn-lt"/>
                <a:ea typeface="+mn-ea"/>
                <a:cs typeface="+mn-cs"/>
              </a:defRPr>
            </a:lvl5pPr>
            <a:lvl6pPr marL="25146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6pPr>
            <a:lvl7pPr marL="29718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7pPr>
            <a:lvl8pPr marL="34290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8pPr>
            <a:lvl9pPr marL="3886200" indent="-228600" algn="l" defTabSz="457200" rtl="0" eaLnBrk="0" fontAlgn="base" hangingPunct="0">
              <a:spcBef>
                <a:spcPts val="500"/>
              </a:spcBef>
              <a:spcAft>
                <a:spcPct val="0"/>
              </a:spcAft>
              <a:buClr>
                <a:srgbClr val="000000"/>
              </a:buClr>
              <a:buSzPct val="100000"/>
              <a:buFont typeface="Times New Roman" pitchFamily="16" charset="0"/>
              <a:defRPr sz="2000">
                <a:solidFill>
                  <a:srgbClr val="FFFFFF"/>
                </a:solidFill>
                <a:latin typeface="+mn-lt"/>
                <a:ea typeface="+mn-ea"/>
                <a:cs typeface="+mn-cs"/>
              </a:defRPr>
            </a:lvl9pPr>
          </a:lstStyle>
          <a:p>
            <a:pPr>
              <a:lnSpc>
                <a:spcPct val="90000"/>
              </a:lnSpc>
              <a:buFont typeface="Arial" panose="020B0604020202020204" pitchFamily="34" charset="0"/>
              <a:buChar char="•"/>
              <a:defRPr/>
            </a:pPr>
            <a:r>
              <a:rPr lang="en-US" sz="2000" i="0" kern="0" dirty="0" smtClean="0">
                <a:solidFill>
                  <a:schemeClr val="tx1"/>
                </a:solidFill>
              </a:rPr>
              <a:t>Even the finest people cannot perform well when the process is not understood or not operating “at its best.”</a:t>
            </a:r>
            <a:endParaRPr lang="en-US" sz="2000" i="0" kern="0" dirty="0">
              <a:solidFill>
                <a:schemeClr val="tx1"/>
              </a:solidFill>
            </a:endParaRPr>
          </a:p>
        </p:txBody>
      </p:sp>
      <p:sp>
        <p:nvSpPr>
          <p:cNvPr id="7173" name="Rectangle 4"/>
          <p:cNvSpPr>
            <a:spLocks noChangeArrowheads="1"/>
          </p:cNvSpPr>
          <p:nvPr/>
        </p:nvSpPr>
        <p:spPr bwMode="auto">
          <a:xfrm>
            <a:off x="1350963" y="2317750"/>
            <a:ext cx="4173537" cy="2727325"/>
          </a:xfrm>
          <a:prstGeom prst="rect">
            <a:avLst/>
          </a:prstGeom>
          <a:solidFill>
            <a:srgbClr val="CCE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lv-LV">
              <a:solidFill>
                <a:schemeClr val="tx1"/>
              </a:solidFill>
            </a:endParaRPr>
          </a:p>
        </p:txBody>
      </p:sp>
      <p:grpSp>
        <p:nvGrpSpPr>
          <p:cNvPr id="7174" name="Group 5"/>
          <p:cNvGrpSpPr>
            <a:grpSpLocks/>
          </p:cNvGrpSpPr>
          <p:nvPr/>
        </p:nvGrpSpPr>
        <p:grpSpPr bwMode="auto">
          <a:xfrm>
            <a:off x="242888" y="3082925"/>
            <a:ext cx="3478212" cy="3332163"/>
            <a:chOff x="627" y="2029"/>
            <a:chExt cx="1041" cy="1033"/>
          </a:xfrm>
        </p:grpSpPr>
        <p:sp>
          <p:nvSpPr>
            <p:cNvPr id="7190" name="Oval 6"/>
            <p:cNvSpPr>
              <a:spLocks noChangeArrowheads="1"/>
            </p:cNvSpPr>
            <p:nvPr/>
          </p:nvSpPr>
          <p:spPr bwMode="auto">
            <a:xfrm>
              <a:off x="1112" y="2029"/>
              <a:ext cx="524" cy="537"/>
            </a:xfrm>
            <a:prstGeom prst="ellipse">
              <a:avLst/>
            </a:pr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91" name="Oval 7"/>
            <p:cNvSpPr>
              <a:spLocks noChangeArrowheads="1"/>
            </p:cNvSpPr>
            <p:nvPr/>
          </p:nvSpPr>
          <p:spPr bwMode="auto">
            <a:xfrm>
              <a:off x="1145" y="2062"/>
              <a:ext cx="523" cy="537"/>
            </a:xfrm>
            <a:prstGeom prst="ellipse">
              <a:avLst/>
            </a:prstGeom>
            <a:noFill/>
            <a:ln w="4127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92" name="Freeform 8"/>
            <p:cNvSpPr>
              <a:spLocks/>
            </p:cNvSpPr>
            <p:nvPr/>
          </p:nvSpPr>
          <p:spPr bwMode="auto">
            <a:xfrm>
              <a:off x="647" y="2446"/>
              <a:ext cx="582" cy="596"/>
            </a:xfrm>
            <a:custGeom>
              <a:avLst/>
              <a:gdLst>
                <a:gd name="T0" fmla="*/ 523 w 582"/>
                <a:gd name="T1" fmla="*/ 0 h 596"/>
                <a:gd name="T2" fmla="*/ 0 w 582"/>
                <a:gd name="T3" fmla="*/ 537 h 596"/>
                <a:gd name="T4" fmla="*/ 58 w 582"/>
                <a:gd name="T5" fmla="*/ 596 h 596"/>
                <a:gd name="T6" fmla="*/ 582 w 582"/>
                <a:gd name="T7" fmla="*/ 60 h 596"/>
                <a:gd name="T8" fmla="*/ 523 w 582"/>
                <a:gd name="T9" fmla="*/ 0 h 59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82" h="596">
                  <a:moveTo>
                    <a:pt x="523" y="0"/>
                  </a:moveTo>
                  <a:lnTo>
                    <a:pt x="0" y="537"/>
                  </a:lnTo>
                  <a:lnTo>
                    <a:pt x="58" y="596"/>
                  </a:lnTo>
                  <a:lnTo>
                    <a:pt x="582" y="60"/>
                  </a:lnTo>
                  <a:lnTo>
                    <a:pt x="523" y="0"/>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lv-LV"/>
            </a:p>
          </p:txBody>
        </p:sp>
        <p:sp>
          <p:nvSpPr>
            <p:cNvPr id="7193" name="Freeform 9"/>
            <p:cNvSpPr>
              <a:spLocks/>
            </p:cNvSpPr>
            <p:nvPr/>
          </p:nvSpPr>
          <p:spPr bwMode="auto">
            <a:xfrm>
              <a:off x="647" y="2446"/>
              <a:ext cx="582" cy="596"/>
            </a:xfrm>
            <a:custGeom>
              <a:avLst/>
              <a:gdLst>
                <a:gd name="T0" fmla="*/ 523 w 582"/>
                <a:gd name="T1" fmla="*/ 0 h 596"/>
                <a:gd name="T2" fmla="*/ 0 w 582"/>
                <a:gd name="T3" fmla="*/ 537 h 596"/>
                <a:gd name="T4" fmla="*/ 58 w 582"/>
                <a:gd name="T5" fmla="*/ 596 h 596"/>
                <a:gd name="T6" fmla="*/ 582 w 582"/>
                <a:gd name="T7" fmla="*/ 60 h 59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82" h="596">
                  <a:moveTo>
                    <a:pt x="523" y="0"/>
                  </a:moveTo>
                  <a:lnTo>
                    <a:pt x="0" y="537"/>
                  </a:lnTo>
                  <a:lnTo>
                    <a:pt x="58" y="596"/>
                  </a:lnTo>
                  <a:lnTo>
                    <a:pt x="582" y="60"/>
                  </a:lnTo>
                </a:path>
              </a:pathLst>
            </a:custGeom>
            <a:noFill/>
            <a:ln w="9525">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7194" name="Arc 10"/>
            <p:cNvSpPr>
              <a:spLocks/>
            </p:cNvSpPr>
            <p:nvPr/>
          </p:nvSpPr>
          <p:spPr bwMode="auto">
            <a:xfrm>
              <a:off x="1278" y="2125"/>
              <a:ext cx="116" cy="60"/>
            </a:xfrm>
            <a:custGeom>
              <a:avLst/>
              <a:gdLst>
                <a:gd name="T0" fmla="*/ 0 w 21599"/>
                <a:gd name="T1" fmla="*/ 59 h 21600"/>
                <a:gd name="T2" fmla="*/ 115 w 21599"/>
                <a:gd name="T3" fmla="*/ 0 h 21600"/>
                <a:gd name="T4" fmla="*/ 116 w 21599"/>
                <a:gd name="T5" fmla="*/ 60 h 21600"/>
                <a:gd name="T6" fmla="*/ 0 60000 65536"/>
                <a:gd name="T7" fmla="*/ 0 60000 65536"/>
                <a:gd name="T8" fmla="*/ 0 60000 65536"/>
              </a:gdLst>
              <a:ahLst/>
              <a:cxnLst>
                <a:cxn ang="T6">
                  <a:pos x="T0" y="T1"/>
                </a:cxn>
                <a:cxn ang="T7">
                  <a:pos x="T2" y="T3"/>
                </a:cxn>
                <a:cxn ang="T8">
                  <a:pos x="T4" y="T5"/>
                </a:cxn>
              </a:cxnLst>
              <a:rect l="0" t="0" r="r" b="b"/>
              <a:pathLst>
                <a:path w="21599" h="21600" fill="none" extrusionOk="0">
                  <a:moveTo>
                    <a:pt x="-1" y="21404"/>
                  </a:moveTo>
                  <a:cubicBezTo>
                    <a:pt x="106" y="9604"/>
                    <a:pt x="9664" y="73"/>
                    <a:pt x="21466" y="0"/>
                  </a:cubicBezTo>
                </a:path>
                <a:path w="21599" h="21600" stroke="0" extrusionOk="0">
                  <a:moveTo>
                    <a:pt x="-1" y="21404"/>
                  </a:moveTo>
                  <a:cubicBezTo>
                    <a:pt x="106" y="9604"/>
                    <a:pt x="9664" y="73"/>
                    <a:pt x="21466" y="0"/>
                  </a:cubicBezTo>
                  <a:lnTo>
                    <a:pt x="21599" y="21600"/>
                  </a:lnTo>
                  <a:lnTo>
                    <a:pt x="-1" y="21404"/>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7195" name="Arc 11"/>
            <p:cNvSpPr>
              <a:spLocks/>
            </p:cNvSpPr>
            <p:nvPr/>
          </p:nvSpPr>
          <p:spPr bwMode="auto">
            <a:xfrm>
              <a:off x="1296" y="2158"/>
              <a:ext cx="65" cy="34"/>
            </a:xfrm>
            <a:custGeom>
              <a:avLst/>
              <a:gdLst>
                <a:gd name="T0" fmla="*/ 0 w 21598"/>
                <a:gd name="T1" fmla="*/ 34 h 21600"/>
                <a:gd name="T2" fmla="*/ 65 w 21598"/>
                <a:gd name="T3" fmla="*/ 0 h 21600"/>
                <a:gd name="T4" fmla="*/ 65 w 21598"/>
                <a:gd name="T5" fmla="*/ 34 h 21600"/>
                <a:gd name="T6" fmla="*/ 0 60000 65536"/>
                <a:gd name="T7" fmla="*/ 0 60000 65536"/>
                <a:gd name="T8" fmla="*/ 0 60000 65536"/>
              </a:gdLst>
              <a:ahLst/>
              <a:cxnLst>
                <a:cxn ang="T6">
                  <a:pos x="T0" y="T1"/>
                </a:cxn>
                <a:cxn ang="T7">
                  <a:pos x="T2" y="T3"/>
                </a:cxn>
                <a:cxn ang="T8">
                  <a:pos x="T4" y="T5"/>
                </a:cxn>
              </a:cxnLst>
              <a:rect l="0" t="0" r="r" b="b"/>
              <a:pathLst>
                <a:path w="21598" h="21600" fill="none" extrusionOk="0">
                  <a:moveTo>
                    <a:pt x="-1" y="21338"/>
                  </a:moveTo>
                  <a:cubicBezTo>
                    <a:pt x="142" y="9550"/>
                    <a:pt x="9710" y="53"/>
                    <a:pt x="21500" y="0"/>
                  </a:cubicBezTo>
                </a:path>
                <a:path w="21598" h="21600" stroke="0" extrusionOk="0">
                  <a:moveTo>
                    <a:pt x="-1" y="21338"/>
                  </a:moveTo>
                  <a:cubicBezTo>
                    <a:pt x="142" y="9550"/>
                    <a:pt x="9710" y="53"/>
                    <a:pt x="21500" y="0"/>
                  </a:cubicBezTo>
                  <a:lnTo>
                    <a:pt x="21598" y="21600"/>
                  </a:lnTo>
                  <a:lnTo>
                    <a:pt x="-1" y="21338"/>
                  </a:lnTo>
                  <a:close/>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lv-LV"/>
            </a:p>
          </p:txBody>
        </p:sp>
        <p:sp>
          <p:nvSpPr>
            <p:cNvPr id="7196" name="Freeform 12"/>
            <p:cNvSpPr>
              <a:spLocks/>
            </p:cNvSpPr>
            <p:nvPr/>
          </p:nvSpPr>
          <p:spPr bwMode="auto">
            <a:xfrm>
              <a:off x="627" y="2671"/>
              <a:ext cx="382" cy="391"/>
            </a:xfrm>
            <a:custGeom>
              <a:avLst/>
              <a:gdLst>
                <a:gd name="T0" fmla="*/ 291 w 382"/>
                <a:gd name="T1" fmla="*/ 0 h 391"/>
                <a:gd name="T2" fmla="*/ 382 w 382"/>
                <a:gd name="T3" fmla="*/ 93 h 391"/>
                <a:gd name="T4" fmla="*/ 91 w 382"/>
                <a:gd name="T5" fmla="*/ 391 h 391"/>
                <a:gd name="T6" fmla="*/ 0 w 382"/>
                <a:gd name="T7" fmla="*/ 298 h 391"/>
                <a:gd name="T8" fmla="*/ 291 w 382"/>
                <a:gd name="T9" fmla="*/ 0 h 39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82" h="391">
                  <a:moveTo>
                    <a:pt x="291" y="0"/>
                  </a:moveTo>
                  <a:lnTo>
                    <a:pt x="382" y="93"/>
                  </a:lnTo>
                  <a:lnTo>
                    <a:pt x="91" y="391"/>
                  </a:lnTo>
                  <a:lnTo>
                    <a:pt x="0" y="298"/>
                  </a:lnTo>
                  <a:lnTo>
                    <a:pt x="291" y="0"/>
                  </a:lnTo>
                  <a:close/>
                </a:path>
              </a:pathLst>
            </a:custGeom>
            <a:blipFill dpi="0" rotWithShape="0">
              <a:blip r:embed="rId2"/>
              <a:srcRect/>
              <a:tile tx="0" ty="0" sx="100000" sy="100000" flip="none" algn="tl"/>
            </a:blipFill>
            <a:ln w="9525">
              <a:solidFill>
                <a:srgbClr val="000000"/>
              </a:solidFill>
              <a:prstDash val="solid"/>
              <a:round/>
              <a:headEnd/>
              <a:tailEnd/>
            </a:ln>
          </p:spPr>
          <p:txBody>
            <a:bodyPr/>
            <a:lstStyle/>
            <a:p>
              <a:endParaRPr lang="lv-LV"/>
            </a:p>
          </p:txBody>
        </p:sp>
      </p:grpSp>
      <p:sp>
        <p:nvSpPr>
          <p:cNvPr id="7175" name="Rectangle 13"/>
          <p:cNvSpPr>
            <a:spLocks noChangeArrowheads="1"/>
          </p:cNvSpPr>
          <p:nvPr/>
        </p:nvSpPr>
        <p:spPr bwMode="auto">
          <a:xfrm>
            <a:off x="3417888" y="2390775"/>
            <a:ext cx="5683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1100">
                <a:solidFill>
                  <a:schemeClr val="tx1"/>
                </a:solidFill>
                <a:latin typeface="Helvetica" panose="020B0604020202020204" pitchFamily="34" charset="0"/>
              </a:rPr>
              <a:t>PEOPLE</a:t>
            </a:r>
            <a:endParaRPr lang="en-US" altLang="lv-LV" sz="2200">
              <a:solidFill>
                <a:schemeClr val="tx1"/>
              </a:solidFill>
            </a:endParaRPr>
          </a:p>
        </p:txBody>
      </p:sp>
      <p:sp>
        <p:nvSpPr>
          <p:cNvPr id="7176" name="Rectangle 14"/>
          <p:cNvSpPr>
            <a:spLocks noChangeArrowheads="1"/>
          </p:cNvSpPr>
          <p:nvPr/>
        </p:nvSpPr>
        <p:spPr bwMode="auto">
          <a:xfrm>
            <a:off x="2241550" y="4024313"/>
            <a:ext cx="1128713" cy="261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1700">
                <a:solidFill>
                  <a:schemeClr val="tx1"/>
                </a:solidFill>
                <a:latin typeface="Helvetica" panose="020B0604020202020204" pitchFamily="34" charset="0"/>
              </a:rPr>
              <a:t> PROCESS</a:t>
            </a:r>
          </a:p>
        </p:txBody>
      </p:sp>
      <p:sp>
        <p:nvSpPr>
          <p:cNvPr id="7177" name="Line 15"/>
          <p:cNvSpPr>
            <a:spLocks noChangeShapeType="1"/>
          </p:cNvSpPr>
          <p:nvPr/>
        </p:nvSpPr>
        <p:spPr bwMode="auto">
          <a:xfrm>
            <a:off x="3302000" y="3698875"/>
            <a:ext cx="1292225" cy="1588"/>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78" name="Rectangle 16"/>
          <p:cNvSpPr>
            <a:spLocks noChangeArrowheads="1"/>
          </p:cNvSpPr>
          <p:nvPr/>
        </p:nvSpPr>
        <p:spPr bwMode="auto">
          <a:xfrm>
            <a:off x="4214813" y="3829050"/>
            <a:ext cx="987425"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1100">
                <a:solidFill>
                  <a:schemeClr val="tx1"/>
                </a:solidFill>
                <a:latin typeface="Helvetica" panose="020B0604020202020204" pitchFamily="34" charset="0"/>
              </a:rPr>
              <a:t>TECHNOLOGY</a:t>
            </a:r>
            <a:endParaRPr lang="en-US" altLang="lv-LV" sz="2200">
              <a:solidFill>
                <a:schemeClr val="tx1"/>
              </a:solidFill>
            </a:endParaRPr>
          </a:p>
        </p:txBody>
      </p:sp>
      <p:sp>
        <p:nvSpPr>
          <p:cNvPr id="7179" name="Line 17"/>
          <p:cNvSpPr>
            <a:spLocks noChangeShapeType="1"/>
          </p:cNvSpPr>
          <p:nvPr/>
        </p:nvSpPr>
        <p:spPr bwMode="auto">
          <a:xfrm>
            <a:off x="3775075" y="2744788"/>
            <a:ext cx="855663" cy="86042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0" name="Oval 18"/>
          <p:cNvSpPr>
            <a:spLocks noChangeArrowheads="1"/>
          </p:cNvSpPr>
          <p:nvPr/>
        </p:nvSpPr>
        <p:spPr bwMode="auto">
          <a:xfrm>
            <a:off x="4606925" y="3581400"/>
            <a:ext cx="196850" cy="201613"/>
          </a:xfrm>
          <a:prstGeom prst="ellipse">
            <a:avLst/>
          </a:pr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lv-LV">
              <a:solidFill>
                <a:schemeClr val="tx1"/>
              </a:solidFill>
            </a:endParaRPr>
          </a:p>
        </p:txBody>
      </p:sp>
      <p:sp>
        <p:nvSpPr>
          <p:cNvPr id="7181" name="Oval 19"/>
          <p:cNvSpPr>
            <a:spLocks noChangeArrowheads="1"/>
          </p:cNvSpPr>
          <p:nvPr/>
        </p:nvSpPr>
        <p:spPr bwMode="auto">
          <a:xfrm>
            <a:off x="4605338" y="3579813"/>
            <a:ext cx="198437" cy="203200"/>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82" name="Line 20"/>
          <p:cNvSpPr>
            <a:spLocks noChangeShapeType="1"/>
          </p:cNvSpPr>
          <p:nvPr/>
        </p:nvSpPr>
        <p:spPr bwMode="auto">
          <a:xfrm flipV="1">
            <a:off x="3024188" y="2744788"/>
            <a:ext cx="600075" cy="612775"/>
          </a:xfrm>
          <a:prstGeom prst="line">
            <a:avLst/>
          </a:prstGeom>
          <a:noFill/>
          <a:ln w="20638">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3" name="Oval 21"/>
          <p:cNvSpPr>
            <a:spLocks noChangeArrowheads="1"/>
          </p:cNvSpPr>
          <p:nvPr/>
        </p:nvSpPr>
        <p:spPr bwMode="auto">
          <a:xfrm>
            <a:off x="3602038" y="2592388"/>
            <a:ext cx="195262" cy="198437"/>
          </a:xfrm>
          <a:prstGeom prst="ellipse">
            <a:avLst/>
          </a:pr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lv-LV">
              <a:solidFill>
                <a:schemeClr val="tx1"/>
              </a:solidFill>
            </a:endParaRPr>
          </a:p>
        </p:txBody>
      </p:sp>
      <p:sp>
        <p:nvSpPr>
          <p:cNvPr id="7184" name="Oval 22"/>
          <p:cNvSpPr>
            <a:spLocks noChangeArrowheads="1"/>
          </p:cNvSpPr>
          <p:nvPr/>
        </p:nvSpPr>
        <p:spPr bwMode="auto">
          <a:xfrm>
            <a:off x="3602038" y="2590800"/>
            <a:ext cx="198437" cy="201613"/>
          </a:xfrm>
          <a:prstGeom prst="ellipse">
            <a:avLst/>
          </a:prstGeom>
          <a:noFill/>
          <a:ln w="20638">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85" name="Oval 23"/>
          <p:cNvSpPr>
            <a:spLocks noChangeArrowheads="1"/>
          </p:cNvSpPr>
          <p:nvPr/>
        </p:nvSpPr>
        <p:spPr bwMode="auto">
          <a:xfrm>
            <a:off x="2505075" y="3509963"/>
            <a:ext cx="404813" cy="400050"/>
          </a:xfrm>
          <a:prstGeom prst="ellipse">
            <a:avLst/>
          </a:prstGeom>
          <a:solidFill>
            <a:srgbClr val="EAEC5E"/>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en-US" altLang="lv-LV">
              <a:solidFill>
                <a:schemeClr val="tx1"/>
              </a:solidFill>
            </a:endParaRPr>
          </a:p>
        </p:txBody>
      </p:sp>
      <p:sp>
        <p:nvSpPr>
          <p:cNvPr id="7186" name="Oval 24"/>
          <p:cNvSpPr>
            <a:spLocks noChangeArrowheads="1"/>
          </p:cNvSpPr>
          <p:nvPr/>
        </p:nvSpPr>
        <p:spPr bwMode="auto">
          <a:xfrm>
            <a:off x="2505075" y="3508375"/>
            <a:ext cx="404813" cy="404813"/>
          </a:xfrm>
          <a:prstGeom prst="ellipse">
            <a:avLst/>
          </a:prstGeom>
          <a:noFill/>
          <a:ln w="61913">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ltLang="lv-LV">
              <a:solidFill>
                <a:schemeClr val="tx1"/>
              </a:solidFill>
            </a:endParaRPr>
          </a:p>
        </p:txBody>
      </p:sp>
      <p:sp>
        <p:nvSpPr>
          <p:cNvPr id="7187" name="Line 25"/>
          <p:cNvSpPr>
            <a:spLocks noChangeShapeType="1"/>
          </p:cNvSpPr>
          <p:nvPr/>
        </p:nvSpPr>
        <p:spPr bwMode="auto">
          <a:xfrm>
            <a:off x="2967038" y="3711575"/>
            <a:ext cx="615950" cy="1588"/>
          </a:xfrm>
          <a:prstGeom prst="line">
            <a:avLst/>
          </a:prstGeom>
          <a:noFill/>
          <a:ln w="61913">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8" name="Line 26"/>
          <p:cNvSpPr>
            <a:spLocks noChangeShapeType="1"/>
          </p:cNvSpPr>
          <p:nvPr/>
        </p:nvSpPr>
        <p:spPr bwMode="auto">
          <a:xfrm flipV="1">
            <a:off x="2841625" y="3271838"/>
            <a:ext cx="282575" cy="263525"/>
          </a:xfrm>
          <a:prstGeom prst="line">
            <a:avLst/>
          </a:prstGeom>
          <a:noFill/>
          <a:ln w="82550">
            <a:solidFill>
              <a:srgbClr val="000000"/>
            </a:solidFill>
            <a:round/>
            <a:headEnd/>
            <a:tailEnd/>
          </a:ln>
          <a:extLst>
            <a:ext uri="{909E8E84-426E-40DD-AFC4-6F175D3DCCD1}">
              <a14:hiddenFill xmlns:a14="http://schemas.microsoft.com/office/drawing/2010/main">
                <a:noFill/>
              </a14:hiddenFill>
            </a:ext>
          </a:extLst>
        </p:spPr>
        <p:txBody>
          <a:bodyPr/>
          <a:lstStyle/>
          <a:p>
            <a:endParaRPr lang="lv-LV"/>
          </a:p>
        </p:txBody>
      </p:sp>
      <p:sp>
        <p:nvSpPr>
          <p:cNvPr id="7189" name="Text Box 28"/>
          <p:cNvSpPr txBox="1">
            <a:spLocks noChangeArrowheads="1"/>
          </p:cNvSpPr>
          <p:nvPr/>
        </p:nvSpPr>
        <p:spPr bwMode="auto">
          <a:xfrm>
            <a:off x="1676400" y="5257800"/>
            <a:ext cx="414178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defTabSz="1027113">
              <a:defRPr i="1">
                <a:solidFill>
                  <a:schemeClr val="bg1"/>
                </a:solidFill>
                <a:latin typeface="Arial" panose="020B0604020202020204" pitchFamily="34" charset="0"/>
                <a:cs typeface="AR PL KaitiM GB" charset="0"/>
              </a:defRPr>
            </a:lvl1pPr>
            <a:lvl2pPr defTabSz="1027113">
              <a:defRPr i="1">
                <a:solidFill>
                  <a:schemeClr val="bg1"/>
                </a:solidFill>
                <a:latin typeface="Arial" panose="020B0604020202020204" pitchFamily="34" charset="0"/>
                <a:cs typeface="AR PL KaitiM GB" charset="0"/>
              </a:defRPr>
            </a:lvl2pPr>
            <a:lvl3pPr defTabSz="1027113">
              <a:defRPr i="1">
                <a:solidFill>
                  <a:schemeClr val="bg1"/>
                </a:solidFill>
                <a:latin typeface="Arial" panose="020B0604020202020204" pitchFamily="34" charset="0"/>
                <a:cs typeface="AR PL KaitiM GB" charset="0"/>
              </a:defRPr>
            </a:lvl3pPr>
            <a:lvl4pPr defTabSz="1027113">
              <a:defRPr i="1">
                <a:solidFill>
                  <a:schemeClr val="bg1"/>
                </a:solidFill>
                <a:latin typeface="Arial" panose="020B0604020202020204" pitchFamily="34" charset="0"/>
                <a:cs typeface="AR PL KaitiM GB" charset="0"/>
              </a:defRPr>
            </a:lvl4pPr>
            <a:lvl5pPr defTabSz="1027113">
              <a:defRPr i="1">
                <a:solidFill>
                  <a:schemeClr val="bg1"/>
                </a:solidFill>
                <a:latin typeface="Arial" panose="020B0604020202020204" pitchFamily="34" charset="0"/>
                <a:cs typeface="AR PL KaitiM GB" charset="0"/>
              </a:defRPr>
            </a:lvl5pPr>
            <a:lvl6pPr marL="25146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6pPr>
            <a:lvl7pPr marL="29718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7pPr>
            <a:lvl8pPr marL="34290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8pPr>
            <a:lvl9pPr marL="3886200" indent="-228600" defTabSz="1027113" eaLnBrk="0" fontAlgn="base" hangingPunct="0">
              <a:spcBef>
                <a:spcPct val="0"/>
              </a:spcBef>
              <a:spcAft>
                <a:spcPct val="0"/>
              </a:spcAft>
              <a:defRPr i="1">
                <a:solidFill>
                  <a:schemeClr val="bg1"/>
                </a:solidFill>
                <a:latin typeface="Arial" panose="020B0604020202020204" pitchFamily="34" charset="0"/>
                <a:cs typeface="AR PL KaitiM GB" charset="0"/>
              </a:defRPr>
            </a:lvl9pPr>
          </a:lstStyle>
          <a:p>
            <a:pPr eaLnBrk="1" hangingPunct="1"/>
            <a:r>
              <a:rPr lang="en-US" altLang="lv-LV" sz="2000">
                <a:solidFill>
                  <a:schemeClr val="tx1"/>
                </a:solidFill>
              </a:rPr>
              <a:t>Major determinants of product cost, schedule, and quality</a:t>
            </a: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Calibri"/>
        <a:ea typeface="AR PL KaitiM GB"/>
        <a:cs typeface="AR PL KaitiM GB"/>
      </a:majorFont>
      <a:minorFont>
        <a:latin typeface="Calibri"/>
        <a:ea typeface="AR PL KaitiM GB"/>
        <a:cs typeface="AR PL KaitiM GB"/>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1"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1"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3998</TotalTime>
  <Words>1019</Words>
  <Application>Microsoft Office PowerPoint</Application>
  <PresentationFormat>On-screen Show (4:3)</PresentationFormat>
  <Paragraphs>182</Paragraphs>
  <Slides>23</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 PL KaitiM GB</vt:lpstr>
      <vt:lpstr>Arial</vt:lpstr>
      <vt:lpstr>Calibri</vt:lpstr>
      <vt:lpstr>Helvetica</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Capability Levels</vt:lpstr>
      <vt:lpstr>Maturity Levels Cannot Be Skipped It Is Organizationally Impossible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Katrina Osleja</dc:creator>
  <cp:lastModifiedBy>Kalvis Apsītis</cp:lastModifiedBy>
  <cp:revision>343</cp:revision>
  <cp:lastPrinted>1601-01-01T00:00:00Z</cp:lastPrinted>
  <dcterms:created xsi:type="dcterms:W3CDTF">2010-04-19T09:30:32Z</dcterms:created>
  <dcterms:modified xsi:type="dcterms:W3CDTF">2019-11-15T09:08:33Z</dcterms:modified>
</cp:coreProperties>
</file>