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65" r:id="rId2"/>
    <p:sldId id="266" r:id="rId3"/>
    <p:sldId id="268" r:id="rId4"/>
    <p:sldId id="269" r:id="rId5"/>
    <p:sldId id="270" r:id="rId6"/>
    <p:sldId id="329" r:id="rId7"/>
    <p:sldId id="271" r:id="rId8"/>
    <p:sldId id="272" r:id="rId9"/>
    <p:sldId id="273" r:id="rId10"/>
    <p:sldId id="274" r:id="rId11"/>
    <p:sldId id="275" r:id="rId12"/>
    <p:sldId id="276" r:id="rId13"/>
    <p:sldId id="278" r:id="rId14"/>
    <p:sldId id="342" r:id="rId15"/>
    <p:sldId id="279" r:id="rId16"/>
    <p:sldId id="280" r:id="rId17"/>
    <p:sldId id="281" r:id="rId18"/>
    <p:sldId id="282" r:id="rId19"/>
    <p:sldId id="283" r:id="rId20"/>
    <p:sldId id="284" r:id="rId21"/>
    <p:sldId id="332" r:id="rId22"/>
    <p:sldId id="335" r:id="rId23"/>
    <p:sldId id="334" r:id="rId24"/>
    <p:sldId id="285" r:id="rId25"/>
    <p:sldId id="286" r:id="rId26"/>
    <p:sldId id="287" r:id="rId27"/>
    <p:sldId id="288" r:id="rId28"/>
    <p:sldId id="333" r:id="rId29"/>
    <p:sldId id="337" r:id="rId30"/>
    <p:sldId id="338" r:id="rId31"/>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3573" autoAdjust="0"/>
  </p:normalViewPr>
  <p:slideViewPr>
    <p:cSldViewPr snapToGrid="0">
      <p:cViewPr varScale="1">
        <p:scale>
          <a:sx n="73" d="100"/>
          <a:sy n="73" d="100"/>
        </p:scale>
        <p:origin x="19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28.01.2021</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A. Statement</a:t>
            </a:r>
            <a:r>
              <a:rPr lang="lv-LV" baseline="0" dirty="0" smtClean="0"/>
              <a:t> (false). But heavily depends on the definition of a swan (does it include all species? All swans that ever lived?)</a:t>
            </a:r>
          </a:p>
          <a:p>
            <a:r>
              <a:rPr lang="lv-LV" baseline="0" dirty="0" smtClean="0"/>
              <a:t>B. Not a statement. </a:t>
            </a:r>
          </a:p>
          <a:p>
            <a:r>
              <a:rPr lang="lv-LV" baseline="0" dirty="0" smtClean="0"/>
              <a:t>C. A statement (true)</a:t>
            </a:r>
          </a:p>
          <a:p>
            <a:r>
              <a:rPr lang="lv-LV" baseline="0" dirty="0" smtClean="0"/>
              <a:t>D. Not a statement. Cannot compare nonexistent numbers (some languages can define this as "False"). </a:t>
            </a:r>
          </a:p>
          <a:p>
            <a:r>
              <a:rPr lang="lv-LV" baseline="0" dirty="0" smtClean="0"/>
              <a:t>E. Externally looks like a statement; but in fact, we cannot assign any truth value to it. </a:t>
            </a:r>
          </a:p>
          <a:p>
            <a:r>
              <a:rPr lang="lv-LV" baseline="0" dirty="0" smtClean="0"/>
              <a:t>F. Objectively should be true or false. But nobody knows, if it is possible to check (and even – will it be proven using the known axioms and theories).</a:t>
            </a:r>
            <a:endParaRPr lang="lv-LV" dirty="0"/>
          </a:p>
        </p:txBody>
      </p:sp>
      <p:sp>
        <p:nvSpPr>
          <p:cNvPr id="4" name="Slide Number Placeholder 3"/>
          <p:cNvSpPr>
            <a:spLocks noGrp="1"/>
          </p:cNvSpPr>
          <p:nvPr>
            <p:ph type="sldNum" sz="quarter" idx="10"/>
          </p:nvPr>
        </p:nvSpPr>
        <p:spPr/>
        <p:txBody>
          <a:bodyPr/>
          <a:lstStyle/>
          <a:p>
            <a:fld id="{5C566039-0D76-41FD-AC12-640C7F3A8E52}" type="slidenum">
              <a:rPr lang="lv-LV" smtClean="0"/>
              <a:t>6</a:t>
            </a:fld>
            <a:endParaRPr lang="lv-LV"/>
          </a:p>
        </p:txBody>
      </p:sp>
    </p:spTree>
    <p:extLst>
      <p:ext uri="{BB962C8B-B14F-4D97-AF65-F5344CB8AC3E}">
        <p14:creationId xmlns:p14="http://schemas.microsoft.com/office/powerpoint/2010/main" val="3909384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28.01.2021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28.01.2021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28.01.2021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28.01.2021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28.01.2021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28.01.2021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28.01.2021</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28.01.2021</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28.01.2021</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28.01.2021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28.01.2021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28.01.2021</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hyperlink" Target="https://www.socrative.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socrative.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Foundations: Logic and Proofs</a:t>
            </a:r>
            <a:endParaRPr lang="en-US" dirty="0"/>
          </a:p>
        </p:txBody>
      </p:sp>
      <p:sp>
        <p:nvSpPr>
          <p:cNvPr id="3" name="Subtitle 2"/>
          <p:cNvSpPr>
            <a:spLocks noGrp="1"/>
          </p:cNvSpPr>
          <p:nvPr>
            <p:ph type="subTitle" idx="1"/>
          </p:nvPr>
        </p:nvSpPr>
        <p:spPr/>
        <p:txBody>
          <a:bodyPr/>
          <a:lstStyle/>
          <a:p>
            <a:r>
              <a:rPr lang="en-US" dirty="0" smtClean="0"/>
              <a:t>Chapter </a:t>
            </a:r>
            <a:r>
              <a:rPr lang="en-US" dirty="0" smtClean="0">
                <a:latin typeface="Cambria Math" pitchFamily="18" charset="0"/>
                <a:ea typeface="Cambria Math" pitchFamily="18" charset="0"/>
              </a:rPr>
              <a:t>1</a:t>
            </a:r>
            <a:r>
              <a:rPr lang="en-US" dirty="0" smtClean="0"/>
              <a:t>, Part I: Propositional Logic</a:t>
            </a:r>
            <a:endParaRPr lang="en-US" dirty="0"/>
          </a:p>
        </p:txBody>
      </p:sp>
    </p:spTree>
    <p:extLst>
      <p:ext uri="{BB962C8B-B14F-4D97-AF65-F5344CB8AC3E}">
        <p14:creationId xmlns:p14="http://schemas.microsoft.com/office/powerpoint/2010/main" val="1084922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Disjunction</a:t>
            </a:r>
            <a:endParaRPr lang="en-US" dirty="0"/>
          </a:p>
        </p:txBody>
      </p:sp>
      <p:sp>
        <p:nvSpPr>
          <p:cNvPr id="3" name="Content Placeholder 2"/>
          <p:cNvSpPr>
            <a:spLocks noGrp="1"/>
          </p:cNvSpPr>
          <p:nvPr>
            <p:ph idx="1"/>
          </p:nvPr>
        </p:nvSpPr>
        <p:spPr>
          <a:xfrm>
            <a:off x="1981200" y="1935480"/>
            <a:ext cx="8229600" cy="4693920"/>
          </a:xfrm>
        </p:spPr>
        <p:txBody>
          <a:bodyPr/>
          <a:lstStyle/>
          <a:p>
            <a:r>
              <a:rPr lang="en-US" dirty="0" smtClean="0"/>
              <a:t>The </a:t>
            </a:r>
            <a:r>
              <a:rPr lang="en-US" i="1" dirty="0" smtClean="0"/>
              <a:t>disjunction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and has this truth table:</a:t>
            </a:r>
          </a:p>
          <a:p>
            <a:endParaRPr lang="en-US" dirty="0" smtClean="0"/>
          </a:p>
          <a:p>
            <a:endParaRPr lang="en-US" dirty="0" smtClean="0"/>
          </a:p>
          <a:p>
            <a:endParaRPr lang="en-US" dirty="0" smtClean="0"/>
          </a:p>
          <a:p>
            <a:pPr>
              <a:buNone/>
            </a:pPr>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or it is raining.”</a:t>
            </a:r>
          </a:p>
        </p:txBody>
      </p:sp>
      <p:graphicFrame>
        <p:nvGraphicFramePr>
          <p:cNvPr id="12" name="Content Placeholder 3"/>
          <p:cNvGraphicFramePr>
            <a:graphicFrameLocks/>
          </p:cNvGraphicFramePr>
          <p:nvPr/>
        </p:nvGraphicFramePr>
        <p:xfrm>
          <a:off x="3048000" y="3124200"/>
          <a:ext cx="5638800" cy="182880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879600">
                  <a:extLst>
                    <a:ext uri="{9D8B030D-6E8A-4147-A177-3AD203B41FA5}">
                      <a16:colId xmlns:a16="http://schemas.microsoft.com/office/drawing/2014/main" val="20002"/>
                    </a:ext>
                  </a:extLst>
                </a:gridCol>
              </a:tblGrid>
              <a:tr h="21336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r>
                        <a:rPr lang="en-US" dirty="0" smtClean="0"/>
                        <a:t> </a:t>
                      </a:r>
                      <a:endParaRPr lang="en-US" dirty="0"/>
                    </a:p>
                  </a:txBody>
                  <a:tcPr marL="91441" marR="91441"/>
                </a:tc>
                <a:tc>
                  <a:txBody>
                    <a:bodyPr/>
                    <a:lstStyle/>
                    <a:p>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1"/>
                  </a:ext>
                </a:extLst>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2"/>
                  </a:ext>
                </a:extLst>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3"/>
                  </a:ext>
                </a:extLst>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63229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r>
            <a:br>
              <a:rPr lang="en-US" dirty="0" smtClean="0"/>
            </a:br>
            <a:r>
              <a:rPr lang="en-US" dirty="0" smtClean="0"/>
              <a:t>The Connective OR in English</a:t>
            </a:r>
            <a:endParaRPr lang="en-US" dirty="0"/>
          </a:p>
        </p:txBody>
      </p:sp>
      <p:sp>
        <p:nvSpPr>
          <p:cNvPr id="3" name="Content Placeholder 2"/>
          <p:cNvSpPr>
            <a:spLocks noGrp="1"/>
          </p:cNvSpPr>
          <p:nvPr>
            <p:ph sz="half" idx="1"/>
          </p:nvPr>
        </p:nvSpPr>
        <p:spPr/>
        <p:txBody>
          <a:bodyPr>
            <a:normAutofit/>
          </a:bodyPr>
          <a:lstStyle/>
          <a:p>
            <a:r>
              <a:rPr lang="en-US" sz="2200" dirty="0" smtClean="0"/>
              <a:t>In English “or” has two distinct meanings.</a:t>
            </a:r>
          </a:p>
          <a:p>
            <a:r>
              <a:rPr lang="en-US" sz="2200" dirty="0" smtClean="0"/>
              <a:t>“</a:t>
            </a:r>
            <a:r>
              <a:rPr lang="en-US" sz="2200" dirty="0"/>
              <a:t>Inclusive Or”  - In the sentence “Students who have taken CS</a:t>
            </a:r>
            <a:r>
              <a:rPr lang="en-US" sz="2200" dirty="0">
                <a:latin typeface="Cambria Math" pitchFamily="18" charset="0"/>
                <a:ea typeface="Cambria Math" pitchFamily="18" charset="0"/>
              </a:rPr>
              <a:t>202 </a:t>
            </a:r>
            <a:r>
              <a:rPr lang="en-US" sz="2200" dirty="0"/>
              <a:t>or Math</a:t>
            </a:r>
            <a:r>
              <a:rPr lang="en-US" sz="2200" dirty="0">
                <a:latin typeface="Cambria Math" pitchFamily="18" charset="0"/>
                <a:ea typeface="Cambria Math" pitchFamily="18" charset="0"/>
              </a:rPr>
              <a:t>120</a:t>
            </a:r>
            <a:r>
              <a:rPr lang="en-US" sz="2200" dirty="0"/>
              <a:t> may take this class,” we assume that students need to have taken one of the prerequisites, but may have taken both. This is the meaning of </a:t>
            </a:r>
            <a:r>
              <a:rPr lang="en-US" sz="2200" dirty="0">
                <a:latin typeface="Cambria Math" pitchFamily="18" charset="0"/>
                <a:ea typeface="Cambria Math" pitchFamily="18" charset="0"/>
              </a:rPr>
              <a:t>disjunction. For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a:ea typeface="Cambria Math"/>
              </a:rPr>
              <a:t>q</a:t>
            </a:r>
            <a:r>
              <a:rPr lang="en-US" sz="2200" dirty="0">
                <a:latin typeface="Cambria Math" pitchFamily="18" charset="0"/>
                <a:ea typeface="Cambria Math" pitchFamily="18" charset="0"/>
              </a:rPr>
              <a:t>  to be true, either one or both of </a:t>
            </a:r>
            <a:r>
              <a:rPr lang="en-US" sz="2200" i="1" dirty="0">
                <a:latin typeface="Cambria Math" pitchFamily="18" charset="0"/>
                <a:ea typeface="Cambria Math" pitchFamily="18" charset="0"/>
              </a:rPr>
              <a:t>p</a:t>
            </a:r>
            <a:r>
              <a:rPr lang="en-US" sz="2200" dirty="0">
                <a:latin typeface="Cambria Math" pitchFamily="18" charset="0"/>
                <a:ea typeface="Cambria Math" pitchFamily="18" charset="0"/>
              </a:rPr>
              <a:t> and </a:t>
            </a:r>
            <a:r>
              <a:rPr lang="en-US" sz="2200" i="1" dirty="0">
                <a:latin typeface="Cambria Math" pitchFamily="18" charset="0"/>
                <a:ea typeface="Cambria Math" pitchFamily="18" charset="0"/>
              </a:rPr>
              <a:t>q </a:t>
            </a:r>
            <a:r>
              <a:rPr lang="en-US" sz="2200" dirty="0">
                <a:latin typeface="Cambria Math" pitchFamily="18" charset="0"/>
                <a:ea typeface="Cambria Math" pitchFamily="18" charset="0"/>
              </a:rPr>
              <a:t>must be true.</a:t>
            </a:r>
            <a:endParaRPr lang="en-US" sz="2200" dirty="0"/>
          </a:p>
          <a:p>
            <a:pPr lvl="1"/>
            <a:endParaRPr lang="en-US" sz="2200" dirty="0"/>
          </a:p>
        </p:txBody>
      </p:sp>
      <p:sp>
        <p:nvSpPr>
          <p:cNvPr id="5" name="Content Placeholder 4"/>
          <p:cNvSpPr>
            <a:spLocks noGrp="1"/>
          </p:cNvSpPr>
          <p:nvPr>
            <p:ph sz="half" idx="2"/>
          </p:nvPr>
        </p:nvSpPr>
        <p:spPr>
          <a:xfrm>
            <a:off x="6172200" y="1825625"/>
            <a:ext cx="5181600" cy="2321502"/>
          </a:xfrm>
        </p:spPr>
        <p:txBody>
          <a:bodyPr>
            <a:noAutofit/>
          </a:bodyPr>
          <a:lstStyle/>
          <a:p>
            <a:pPr marL="228600" lvl="1">
              <a:spcBef>
                <a:spcPts val="1000"/>
              </a:spcBef>
            </a:pPr>
            <a:r>
              <a:rPr lang="en-US" sz="2200" dirty="0"/>
              <a:t>“Exclusive Or”  - When reading the sentence “Soup or salad comes with this entrée,” we do not expect to be able to get both soup and salad. This is the meaning of Exclusive Or (</a:t>
            </a:r>
            <a:r>
              <a:rPr lang="en-US" sz="2200" dirty="0" err="1"/>
              <a:t>Xor</a:t>
            </a:r>
            <a:r>
              <a:rPr lang="en-US" sz="2200" dirty="0"/>
              <a:t>). In </a:t>
            </a:r>
            <a:r>
              <a:rPr lang="en-US" sz="2200" i="1" dirty="0"/>
              <a:t>p</a:t>
            </a:r>
            <a:r>
              <a:rPr lang="en-US" sz="2200" dirty="0">
                <a:latin typeface="Cambria Math"/>
                <a:ea typeface="Cambria Math"/>
              </a:rPr>
              <a:t> ⊕ </a:t>
            </a:r>
            <a:r>
              <a:rPr lang="en-US" sz="2200" i="1" dirty="0">
                <a:latin typeface="Cambria Math"/>
                <a:ea typeface="Cambria Math"/>
              </a:rPr>
              <a:t>q , </a:t>
            </a:r>
            <a:r>
              <a:rPr lang="en-US" sz="2200" dirty="0">
                <a:ea typeface="Cambria Math"/>
              </a:rPr>
              <a:t>one of </a:t>
            </a:r>
            <a:r>
              <a:rPr lang="en-US" sz="2200" i="1" dirty="0">
                <a:ea typeface="Cambria Math"/>
              </a:rPr>
              <a:t>p</a:t>
            </a:r>
            <a:r>
              <a:rPr lang="en-US" sz="2200" dirty="0">
                <a:ea typeface="Cambria Math"/>
              </a:rPr>
              <a:t> and </a:t>
            </a:r>
            <a:r>
              <a:rPr lang="en-US" sz="2200" i="1" dirty="0">
                <a:ea typeface="Cambria Math"/>
              </a:rPr>
              <a:t>q</a:t>
            </a:r>
            <a:r>
              <a:rPr lang="en-US" sz="2200" dirty="0">
                <a:ea typeface="Cambria Math"/>
              </a:rPr>
              <a:t> must be true</a:t>
            </a:r>
            <a:r>
              <a:rPr lang="en-US" sz="2200" dirty="0">
                <a:latin typeface="Cambria Math"/>
                <a:ea typeface="Cambria Math"/>
              </a:rPr>
              <a:t>, but not both.  The truth table for ⊕ is:</a:t>
            </a:r>
            <a:endParaRPr lang="en-US" sz="2200" i="1" dirty="0"/>
          </a:p>
          <a:p>
            <a:endParaRPr lang="lv-LV" sz="2200" dirty="0"/>
          </a:p>
        </p:txBody>
      </p:sp>
      <p:graphicFrame>
        <p:nvGraphicFramePr>
          <p:cNvPr id="4" name="Content Placeholder 3"/>
          <p:cNvGraphicFramePr>
            <a:graphicFrameLocks/>
          </p:cNvGraphicFramePr>
          <p:nvPr>
            <p:extLst>
              <p:ext uri="{D42A27DB-BD31-4B8C-83A1-F6EECF244321}">
                <p14:modId xmlns:p14="http://schemas.microsoft.com/office/powerpoint/2010/main" val="2585087115"/>
              </p:ext>
            </p:extLst>
          </p:nvPr>
        </p:nvGraphicFramePr>
        <p:xfrm>
          <a:off x="6438900" y="4348163"/>
          <a:ext cx="4648200" cy="182880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tblGrid>
              <a:tr h="274320">
                <a:tc>
                  <a:txBody>
                    <a:bodyPr/>
                    <a:lstStyle/>
                    <a:p>
                      <a:r>
                        <a:rPr lang="en-US" i="1" dirty="0" smtClean="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q</a:t>
                      </a:r>
                      <a:endParaRPr lang="en-US" dirty="0" smtClean="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 </a:t>
                      </a:r>
                      <a:r>
                        <a:rPr lang="en-US" i="0" dirty="0" smtClean="0">
                          <a:latin typeface="Cambria Math"/>
                          <a:ea typeface="Cambria Math"/>
                        </a:rPr>
                        <a:t>⊕</a:t>
                      </a:r>
                      <a:r>
                        <a:rPr lang="en-US" i="1" dirty="0" smtClean="0">
                          <a:latin typeface="Cambria Math" pitchFamily="18" charset="0"/>
                          <a:ea typeface="Cambria Math" pitchFamily="18" charset="0"/>
                        </a:rPr>
                        <a:t>q</a:t>
                      </a:r>
                      <a:endParaRPr lang="en-US" dirty="0" smtClean="0"/>
                    </a:p>
                  </a:txBody>
                  <a:tcPr marL="91441" marR="91441"/>
                </a:tc>
                <a:extLst>
                  <a:ext uri="{0D108BD9-81ED-4DB2-BD59-A6C34878D82A}">
                    <a16:rowId xmlns:a16="http://schemas.microsoft.com/office/drawing/2014/main" val="10000"/>
                  </a:ext>
                </a:extLst>
              </a:tr>
              <a:tr h="2743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1"/>
                  </a:ext>
                </a:extLst>
              </a:tr>
              <a:tr h="2743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2"/>
                  </a:ext>
                </a:extLst>
              </a:tr>
              <a:tr h="2743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3"/>
                  </a:ext>
                </a:extLst>
              </a:tr>
              <a:tr h="2743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83042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Implication</a:t>
            </a:r>
            <a:endParaRPr lang="en-US" dirty="0"/>
          </a:p>
        </p:txBody>
      </p:sp>
      <p:sp>
        <p:nvSpPr>
          <p:cNvPr id="3" name="Content Placeholder 2"/>
          <p:cNvSpPr>
            <a:spLocks noGrp="1"/>
          </p:cNvSpPr>
          <p:nvPr>
            <p:ph idx="1"/>
          </p:nvPr>
        </p:nvSpPr>
        <p:spPr/>
        <p:txBody>
          <a:bodyPr>
            <a:normAutofit lnSpcReduction="10000"/>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is a </a:t>
            </a:r>
            <a:r>
              <a:rPr lang="en-US" sz="2000" i="1" dirty="0"/>
              <a:t>conditional statement </a:t>
            </a:r>
            <a:r>
              <a:rPr lang="en-US" sz="2000" dirty="0"/>
              <a:t>or </a:t>
            </a:r>
            <a:r>
              <a:rPr lang="en-US" sz="2000" i="1" dirty="0"/>
              <a:t>implication </a:t>
            </a:r>
            <a:r>
              <a:rPr lang="en-US" sz="2000" dirty="0"/>
              <a:t> which is read as “if </a:t>
            </a:r>
            <a:r>
              <a:rPr lang="en-US" sz="2000" i="1" dirty="0">
                <a:latin typeface="Cambria Math" pitchFamily="18" charset="0"/>
                <a:ea typeface="Cambria Math" pitchFamily="18" charset="0"/>
              </a:rPr>
              <a:t>p</a:t>
            </a:r>
            <a:r>
              <a:rPr lang="en-US" sz="2000" dirty="0"/>
              <a:t>, then </a:t>
            </a:r>
            <a:r>
              <a:rPr lang="en-US" sz="2000" i="1" dirty="0">
                <a:latin typeface="Cambria Math" pitchFamily="18" charset="0"/>
                <a:ea typeface="Cambria Math" pitchFamily="18" charset="0"/>
              </a:rPr>
              <a:t>q</a:t>
            </a:r>
            <a:r>
              <a:rPr lang="en-US" sz="2000" dirty="0"/>
              <a:t> ” and has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b="1" dirty="0"/>
              <a:t>Example</a:t>
            </a:r>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“If I am at home then it is raining.” </a:t>
            </a:r>
          </a:p>
          <a:p>
            <a:r>
              <a:rPr lang="en-US" sz="2200" dirty="0"/>
              <a:t>In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 </a:t>
            </a:r>
            <a:r>
              <a:rPr lang="en-US" sz="2000" i="1" dirty="0">
                <a:latin typeface="Cambria Math" pitchFamily="18" charset="0"/>
                <a:ea typeface="Cambria Math" pitchFamily="18" charset="0"/>
              </a:rPr>
              <a:t>p</a:t>
            </a:r>
            <a:r>
              <a:rPr lang="en-US" sz="2200" dirty="0"/>
              <a:t>  is the </a:t>
            </a:r>
            <a:r>
              <a:rPr lang="en-US" sz="2200" i="1" dirty="0"/>
              <a:t>hypothesis</a:t>
            </a:r>
            <a:r>
              <a:rPr lang="en-US" sz="2200" dirty="0"/>
              <a:t> (</a:t>
            </a:r>
            <a:r>
              <a:rPr lang="en-US" sz="2200" i="1" dirty="0"/>
              <a:t>antecedent</a:t>
            </a:r>
            <a:r>
              <a:rPr lang="en-US" sz="2200" dirty="0"/>
              <a:t> or </a:t>
            </a:r>
            <a:r>
              <a:rPr lang="en-US" sz="2200" i="1" dirty="0"/>
              <a:t>premise</a:t>
            </a:r>
            <a:r>
              <a:rPr lang="en-US" sz="2200" dirty="0"/>
              <a:t>) and </a:t>
            </a:r>
            <a:r>
              <a:rPr lang="en-US" sz="2000" i="1" dirty="0">
                <a:latin typeface="Cambria Math" pitchFamily="18" charset="0"/>
                <a:ea typeface="Cambria Math" pitchFamily="18" charset="0"/>
              </a:rPr>
              <a:t>q</a:t>
            </a:r>
            <a:r>
              <a:rPr lang="en-US" sz="2200" dirty="0"/>
              <a:t>  is the </a:t>
            </a:r>
            <a:r>
              <a:rPr lang="en-US" sz="2200" i="1" dirty="0"/>
              <a:t>conclusion</a:t>
            </a:r>
            <a:r>
              <a:rPr lang="en-US" sz="2200" dirty="0"/>
              <a:t> (or </a:t>
            </a:r>
            <a:r>
              <a:rPr lang="en-US" sz="2200" i="1" dirty="0"/>
              <a:t>consequence</a:t>
            </a:r>
            <a:r>
              <a:rPr lang="en-US" sz="2200" dirty="0"/>
              <a:t>). </a:t>
            </a:r>
          </a:p>
          <a:p>
            <a:pPr lvl="1"/>
            <a:endParaRPr lang="en-US" sz="2000" dirty="0"/>
          </a:p>
        </p:txBody>
      </p:sp>
      <p:graphicFrame>
        <p:nvGraphicFramePr>
          <p:cNvPr id="18" name="Content Placeholder 3"/>
          <p:cNvGraphicFramePr>
            <a:graphicFrameLocks/>
          </p:cNvGraphicFramePr>
          <p:nvPr/>
        </p:nvGraphicFramePr>
        <p:xfrm>
          <a:off x="3505201" y="2743200"/>
          <a:ext cx="5181601" cy="1828800"/>
        </p:xfrm>
        <a:graphic>
          <a:graphicData uri="http://schemas.openxmlformats.org/drawingml/2006/table">
            <a:tbl>
              <a:tblPr firstRow="1" bandRow="1">
                <a:tableStyleId>{5C22544A-7EE6-4342-B048-85BDC9FD1C3A}</a:tableStyleId>
              </a:tblPr>
              <a:tblGrid>
                <a:gridCol w="1843903">
                  <a:extLst>
                    <a:ext uri="{9D8B030D-6E8A-4147-A177-3AD203B41FA5}">
                      <a16:colId xmlns:a16="http://schemas.microsoft.com/office/drawing/2014/main" val="20000"/>
                    </a:ext>
                  </a:extLst>
                </a:gridCol>
                <a:gridCol w="1843903">
                  <a:extLst>
                    <a:ext uri="{9D8B030D-6E8A-4147-A177-3AD203B41FA5}">
                      <a16:colId xmlns:a16="http://schemas.microsoft.com/office/drawing/2014/main" val="20001"/>
                    </a:ext>
                  </a:extLst>
                </a:gridCol>
                <a:gridCol w="1493795">
                  <a:extLst>
                    <a:ext uri="{9D8B030D-6E8A-4147-A177-3AD203B41FA5}">
                      <a16:colId xmlns:a16="http://schemas.microsoft.com/office/drawing/2014/main" val="20002"/>
                    </a:ext>
                  </a:extLst>
                </a:gridCol>
              </a:tblGrid>
              <a:tr h="350520">
                <a:tc>
                  <a:txBody>
                    <a:bodyPr/>
                    <a:lstStyle/>
                    <a:p>
                      <a:r>
                        <a:rPr lang="en-US" sz="1800" i="1" dirty="0" smtClean="0">
                          <a:latin typeface="Cambria Math" pitchFamily="18" charset="0"/>
                          <a:ea typeface="Cambria Math" pitchFamily="18" charset="0"/>
                        </a:rPr>
                        <a:t>p</a:t>
                      </a:r>
                      <a:r>
                        <a:rPr lang="en-US" sz="1800" dirty="0" smtClean="0"/>
                        <a:t> </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505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1"/>
                  </a:ext>
                </a:extLst>
              </a:tr>
              <a:tr h="3505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2"/>
                  </a:ext>
                </a:extLst>
              </a:tr>
              <a:tr h="3505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3"/>
                  </a:ext>
                </a:extLst>
              </a:tr>
              <a:tr h="3505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79816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Understanding Implication (cont)</a:t>
            </a:r>
            <a:endParaRPr lang="en-US" dirty="0"/>
          </a:p>
        </p:txBody>
      </p:sp>
      <p:sp>
        <p:nvSpPr>
          <p:cNvPr id="3" name="Content Placeholder 2"/>
          <p:cNvSpPr>
            <a:spLocks noGrp="1"/>
          </p:cNvSpPr>
          <p:nvPr>
            <p:ph idx="1"/>
          </p:nvPr>
        </p:nvSpPr>
        <p:spPr/>
        <p:txBody>
          <a:bodyPr>
            <a:normAutofit/>
          </a:bodyPr>
          <a:lstStyle/>
          <a:p>
            <a:r>
              <a:rPr lang="en-US" dirty="0" smtClean="0"/>
              <a:t>One way to view the logical conditional is to think of an obligation or contract.</a:t>
            </a:r>
          </a:p>
          <a:p>
            <a:pPr lvl="1"/>
            <a:r>
              <a:rPr lang="en-US" dirty="0" smtClean="0"/>
              <a:t>“If I am elected, then I will lower taxes.”</a:t>
            </a:r>
          </a:p>
          <a:p>
            <a:pPr lvl="1"/>
            <a:r>
              <a:rPr lang="en-US" dirty="0" smtClean="0"/>
              <a:t>“If you get 100% on the final, then you will get an A.”</a:t>
            </a:r>
          </a:p>
          <a:p>
            <a:r>
              <a:rPr lang="en-US" dirty="0" smtClean="0"/>
              <a:t>If the politician is elected and does not lower taxes, then the voters can say that he or she has broken the campaign pledge. Something similar holds for the professor. This corresponds to the case where </a:t>
            </a:r>
            <a:r>
              <a:rPr lang="en-US" i="1" dirty="0" smtClean="0">
                <a:latin typeface="Cambria Math" pitchFamily="18" charset="0"/>
                <a:ea typeface="Cambria Math" pitchFamily="18" charset="0"/>
              </a:rPr>
              <a:t>p</a:t>
            </a:r>
            <a:r>
              <a:rPr lang="en-US" dirty="0" smtClean="0"/>
              <a:t> is true and </a:t>
            </a:r>
            <a:r>
              <a:rPr lang="en-US" i="1" dirty="0" smtClean="0">
                <a:latin typeface="Cambria Math" pitchFamily="18" charset="0"/>
                <a:ea typeface="Cambria Math" pitchFamily="18" charset="0"/>
              </a:rPr>
              <a:t>q</a:t>
            </a:r>
            <a:r>
              <a:rPr lang="en-US" dirty="0" smtClean="0"/>
              <a:t> is false. </a:t>
            </a:r>
          </a:p>
          <a:p>
            <a:pPr>
              <a:buNone/>
            </a:pPr>
            <a:endParaRPr lang="en-US" dirty="0" smtClean="0"/>
          </a:p>
          <a:p>
            <a:pPr>
              <a:buNone/>
            </a:pPr>
            <a:r>
              <a:rPr lang="en-US" dirty="0" smtClean="0"/>
              <a:t>                </a:t>
            </a:r>
            <a:endParaRPr lang="en-US" dirty="0"/>
          </a:p>
        </p:txBody>
      </p:sp>
    </p:spTree>
    <p:extLst>
      <p:ext uri="{BB962C8B-B14F-4D97-AF65-F5344CB8AC3E}">
        <p14:creationId xmlns:p14="http://schemas.microsoft.com/office/powerpoint/2010/main" val="959426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Implication in Mathematics</a:t>
            </a:r>
            <a:endParaRPr lang="lv-LV" dirty="0"/>
          </a:p>
        </p:txBody>
      </p:sp>
      <mc:AlternateContent xmlns:mc="http://schemas.openxmlformats.org/markup-compatibility/2006" xmlns:a14="http://schemas.microsoft.com/office/drawing/2010/main">
        <mc:Choice Requires="a14">
          <p:graphicFrame>
            <p:nvGraphicFramePr>
              <p:cNvPr id="4" name="Content Placeholder 4"/>
              <p:cNvGraphicFramePr>
                <a:graphicFrameLocks noGrp="1"/>
              </p:cNvGraphicFramePr>
              <p:nvPr>
                <p:ph idx="1"/>
                <p:extLst>
                  <p:ext uri="{D42A27DB-BD31-4B8C-83A1-F6EECF244321}">
                    <p14:modId xmlns:p14="http://schemas.microsoft.com/office/powerpoint/2010/main" val="3369818987"/>
                  </p:ext>
                </p:extLst>
              </p:nvPr>
            </p:nvGraphicFramePr>
            <p:xfrm>
              <a:off x="1428203" y="3816604"/>
              <a:ext cx="9335593" cy="2286000"/>
            </p:xfrm>
            <a:graphic>
              <a:graphicData uri="http://schemas.openxmlformats.org/drawingml/2006/table">
                <a:tbl>
                  <a:tblPr firstRow="1" bandRow="1">
                    <a:tableStyleId>{5C22544A-7EE6-4342-B048-85BDC9FD1C3A}</a:tableStyleId>
                  </a:tblPr>
                  <a:tblGrid>
                    <a:gridCol w="1145180">
                      <a:extLst>
                        <a:ext uri="{9D8B030D-6E8A-4147-A177-3AD203B41FA5}">
                          <a16:colId xmlns:a16="http://schemas.microsoft.com/office/drawing/2014/main" val="1786751419"/>
                        </a:ext>
                      </a:extLst>
                    </a:gridCol>
                    <a:gridCol w="1280160">
                      <a:extLst>
                        <a:ext uri="{9D8B030D-6E8A-4147-A177-3AD203B41FA5}">
                          <a16:colId xmlns:a16="http://schemas.microsoft.com/office/drawing/2014/main" val="3210667969"/>
                        </a:ext>
                      </a:extLst>
                    </a:gridCol>
                    <a:gridCol w="1088568">
                      <a:extLst>
                        <a:ext uri="{9D8B030D-6E8A-4147-A177-3AD203B41FA5}">
                          <a16:colId xmlns:a16="http://schemas.microsoft.com/office/drawing/2014/main" val="3026158346"/>
                        </a:ext>
                      </a:extLst>
                    </a:gridCol>
                    <a:gridCol w="1423852">
                      <a:extLst>
                        <a:ext uri="{9D8B030D-6E8A-4147-A177-3AD203B41FA5}">
                          <a16:colId xmlns:a16="http://schemas.microsoft.com/office/drawing/2014/main" val="3068541958"/>
                        </a:ext>
                      </a:extLst>
                    </a:gridCol>
                    <a:gridCol w="1384662">
                      <a:extLst>
                        <a:ext uri="{9D8B030D-6E8A-4147-A177-3AD203B41FA5}">
                          <a16:colId xmlns:a16="http://schemas.microsoft.com/office/drawing/2014/main" val="2642126587"/>
                        </a:ext>
                      </a:extLst>
                    </a:gridCol>
                    <a:gridCol w="3013171">
                      <a:extLst>
                        <a:ext uri="{9D8B030D-6E8A-4147-A177-3AD203B41FA5}">
                          <a16:colId xmlns:a16="http://schemas.microsoft.com/office/drawing/2014/main" val="3795407737"/>
                        </a:ext>
                      </a:extLst>
                    </a:gridCol>
                  </a:tblGrid>
                  <a:tr h="370840">
                    <a:tc>
                      <a:txBody>
                        <a:bodyPr/>
                        <a:lstStyle/>
                        <a:p>
                          <a:pPr/>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𝑎</m:t>
                                </m:r>
                              </m:oMath>
                            </m:oMathPara>
                          </a14:m>
                          <a:endParaRPr lang="lv-LV"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𝑏</m:t>
                                </m:r>
                              </m:oMath>
                            </m:oMathPara>
                          </a14:m>
                          <a:endParaRPr lang="lv-LV"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sz="2400" b="1" i="1" dirty="0" smtClean="0">
                                    <a:latin typeface="Cambria Math" panose="02040503050406030204" pitchFamily="18" charset="0"/>
                                  </a:rPr>
                                  <m:t>𝒄</m:t>
                                </m:r>
                              </m:oMath>
                            </m:oMathPara>
                          </a14:m>
                          <a:endParaRPr lang="lv-LV" sz="2400" dirty="0"/>
                        </a:p>
                      </a:txBody>
                      <a:tcPr/>
                    </a:tc>
                    <a:tc>
                      <a:txBody>
                        <a:bodyPr/>
                        <a:lstStyle/>
                        <a:p>
                          <a:pPr/>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𝑎</m:t>
                                </m:r>
                                <m:r>
                                  <a:rPr lang="lv-LV" sz="2400" i="1" dirty="0" smtClean="0">
                                    <a:latin typeface="Cambria Math" panose="02040503050406030204" pitchFamily="18" charset="0"/>
                                  </a:rPr>
                                  <m:t>=</m:t>
                                </m:r>
                                <m:r>
                                  <a:rPr lang="lv-LV" sz="2400" i="1" dirty="0" smtClean="0">
                                    <a:latin typeface="Cambria Math" panose="02040503050406030204" pitchFamily="18" charset="0"/>
                                  </a:rPr>
                                  <m:t>𝑏</m:t>
                                </m:r>
                              </m:oMath>
                            </m:oMathPara>
                          </a14:m>
                          <a:endParaRPr lang="lv-LV" sz="2400" dirty="0"/>
                        </a:p>
                      </a:txBody>
                      <a:tcPr/>
                    </a:tc>
                    <a:tc>
                      <a:txBody>
                        <a:bodyPr/>
                        <a:lstStyle/>
                        <a:p>
                          <a:pPr/>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𝑎</m:t>
                                </m:r>
                                <m:r>
                                  <a:rPr lang="lv-LV" sz="2400" b="0" i="1" dirty="0" smtClean="0">
                                    <a:latin typeface="Cambria Math" panose="02040503050406030204" pitchFamily="18" charset="0"/>
                                  </a:rPr>
                                  <m:t>𝑐</m:t>
                                </m:r>
                                <m:r>
                                  <a:rPr lang="lv-LV" sz="2400" i="1" dirty="0">
                                    <a:latin typeface="Cambria Math" panose="02040503050406030204" pitchFamily="18" charset="0"/>
                                  </a:rPr>
                                  <m:t>=</m:t>
                                </m:r>
                                <m:r>
                                  <a:rPr lang="lv-LV" sz="2400" i="1" dirty="0">
                                    <a:latin typeface="Cambria Math" panose="02040503050406030204" pitchFamily="18" charset="0"/>
                                  </a:rPr>
                                  <m:t>𝑏𝑐</m:t>
                                </m:r>
                              </m:oMath>
                            </m:oMathPara>
                          </a14:m>
                          <a:endParaRPr lang="lv-LV"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lv-LV" sz="2400" dirty="0" smtClean="0"/>
                            <a:t>(</a:t>
                          </a:r>
                          <a14:m>
                            <m:oMath xmlns:m="http://schemas.openxmlformats.org/officeDocument/2006/math">
                              <m:r>
                                <a:rPr lang="lv-LV" sz="2400" i="1" dirty="0" smtClean="0">
                                  <a:latin typeface="Cambria Math" panose="02040503050406030204" pitchFamily="18" charset="0"/>
                                </a:rPr>
                                <m:t>𝑎</m:t>
                              </m:r>
                              <m:r>
                                <a:rPr lang="lv-LV" sz="2400" i="1" dirty="0" smtClean="0">
                                  <a:latin typeface="Cambria Math" panose="02040503050406030204" pitchFamily="18" charset="0"/>
                                </a:rPr>
                                <m:t>=</m:t>
                              </m:r>
                              <m:r>
                                <a:rPr lang="lv-LV" sz="2400" i="1" dirty="0" smtClean="0">
                                  <a:latin typeface="Cambria Math" panose="02040503050406030204" pitchFamily="18" charset="0"/>
                                </a:rPr>
                                <m:t>𝑏</m:t>
                              </m:r>
                              <m:r>
                                <a:rPr lang="lv-LV" sz="2400" b="0" i="1" dirty="0" smtClean="0">
                                  <a:latin typeface="Cambria Math" panose="02040503050406030204" pitchFamily="18" charset="0"/>
                                </a:rPr>
                                <m:t>)</m:t>
                              </m:r>
                            </m:oMath>
                          </a14:m>
                          <a:r>
                            <a:rPr lang="lv-LV" sz="2400" dirty="0" smtClean="0"/>
                            <a:t> </a:t>
                          </a:r>
                          <a14:m>
                            <m:oMath xmlns:m="http://schemas.openxmlformats.org/officeDocument/2006/math">
                              <m:r>
                                <a:rPr lang="lv-LV"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m:t>
                              </m:r>
                              <m:r>
                                <a:rPr lang="lv-LV" sz="2400" i="1" dirty="0">
                                  <a:latin typeface="Cambria Math" panose="02040503050406030204" pitchFamily="18" charset="0"/>
                                </a:rPr>
                                <m:t>𝑎</m:t>
                              </m:r>
                              <m:r>
                                <a:rPr lang="lv-LV" sz="2400" b="0" i="1" dirty="0" smtClean="0">
                                  <a:latin typeface="Cambria Math" panose="02040503050406030204" pitchFamily="18" charset="0"/>
                                </a:rPr>
                                <m:t>𝑐</m:t>
                              </m:r>
                              <m:r>
                                <a:rPr lang="lv-LV" sz="2400" i="1" dirty="0">
                                  <a:latin typeface="Cambria Math" panose="02040503050406030204" pitchFamily="18" charset="0"/>
                                </a:rPr>
                                <m:t>=</m:t>
                              </m:r>
                              <m:r>
                                <a:rPr lang="lv-LV" sz="2400" i="1" dirty="0">
                                  <a:latin typeface="Cambria Math" panose="02040503050406030204" pitchFamily="18" charset="0"/>
                                </a:rPr>
                                <m:t>𝑏𝑐</m:t>
                              </m:r>
                              <m:r>
                                <a:rPr lang="lv-LV" sz="2400" b="0" i="1" dirty="0" smtClean="0">
                                  <a:latin typeface="Cambria Math" panose="02040503050406030204" pitchFamily="18" charset="0"/>
                                </a:rPr>
                                <m:t>)</m:t>
                              </m:r>
                            </m:oMath>
                          </a14:m>
                          <a:endParaRPr lang="lv-LV" sz="2400" dirty="0"/>
                        </a:p>
                      </a:txBody>
                      <a:tcPr/>
                    </a:tc>
                    <a:extLst>
                      <a:ext uri="{0D108BD9-81ED-4DB2-BD59-A6C34878D82A}">
                        <a16:rowId xmlns:a16="http://schemas.microsoft.com/office/drawing/2014/main" val="3027642474"/>
                      </a:ext>
                    </a:extLst>
                  </a:tr>
                  <a:tr h="370840">
                    <a:tc>
                      <a:txBody>
                        <a:bodyPr/>
                        <a:lstStyle/>
                        <a:p>
                          <a:pPr algn="ctr"/>
                          <a:endParaRPr lang="lv-LV" sz="24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algn="ctr"/>
                          <a:r>
                            <a:rPr lang="lv-LV" sz="2400" dirty="0" smtClean="0"/>
                            <a:t>F</a:t>
                          </a:r>
                          <a:endParaRPr lang="lv-LV" sz="2400" dirty="0"/>
                        </a:p>
                      </a:txBody>
                      <a:tcPr/>
                    </a:tc>
                    <a:tc>
                      <a:txBody>
                        <a:bodyPr/>
                        <a:lstStyle/>
                        <a:p>
                          <a:pPr algn="ctr"/>
                          <a:r>
                            <a:rPr lang="lv-LV" sz="2400" dirty="0" smtClean="0"/>
                            <a:t>F</a:t>
                          </a:r>
                          <a:endParaRPr lang="lv-LV" sz="2400" dirty="0"/>
                        </a:p>
                      </a:txBody>
                      <a:tcPr/>
                    </a:tc>
                    <a:tc>
                      <a:txBody>
                        <a:bodyPr/>
                        <a:lstStyle/>
                        <a:p>
                          <a:pPr algn="ctr"/>
                          <a:r>
                            <a:rPr lang="lv-LV" sz="2400" dirty="0" smtClean="0"/>
                            <a:t>T</a:t>
                          </a:r>
                          <a:endParaRPr lang="lv-LV" sz="2400" dirty="0"/>
                        </a:p>
                      </a:txBody>
                      <a:tcPr/>
                    </a:tc>
                    <a:extLst>
                      <a:ext uri="{0D108BD9-81ED-4DB2-BD59-A6C34878D82A}">
                        <a16:rowId xmlns:a16="http://schemas.microsoft.com/office/drawing/2014/main" val="277262739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algn="ctr"/>
                          <a:r>
                            <a:rPr lang="lv-LV" sz="2400" dirty="0" smtClean="0"/>
                            <a:t>F</a:t>
                          </a:r>
                          <a:endParaRPr lang="lv-LV" sz="2400" dirty="0"/>
                        </a:p>
                      </a:txBody>
                      <a:tcPr/>
                    </a:tc>
                    <a:tc>
                      <a:txBody>
                        <a:bodyPr/>
                        <a:lstStyle/>
                        <a:p>
                          <a:pPr algn="ctr"/>
                          <a:r>
                            <a:rPr lang="lv-LV" sz="2400" dirty="0" smtClean="0"/>
                            <a:t>T</a:t>
                          </a:r>
                          <a:endParaRPr lang="lv-LV" sz="2400" dirty="0"/>
                        </a:p>
                      </a:txBody>
                      <a:tcPr/>
                    </a:tc>
                    <a:tc>
                      <a:txBody>
                        <a:bodyPr/>
                        <a:lstStyle/>
                        <a:p>
                          <a:pPr algn="ctr"/>
                          <a:r>
                            <a:rPr lang="lv-LV" sz="2400" dirty="0" smtClean="0"/>
                            <a:t>T</a:t>
                          </a:r>
                          <a:endParaRPr lang="lv-LV" sz="2400" dirty="0"/>
                        </a:p>
                      </a:txBody>
                      <a:tcPr/>
                    </a:tc>
                    <a:extLst>
                      <a:ext uri="{0D108BD9-81ED-4DB2-BD59-A6C34878D82A}">
                        <a16:rowId xmlns:a16="http://schemas.microsoft.com/office/drawing/2014/main" val="4116229227"/>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algn="ctr"/>
                          <a:r>
                            <a:rPr lang="lv-LV" sz="2400" dirty="0" smtClean="0"/>
                            <a:t>T</a:t>
                          </a:r>
                          <a:endParaRPr lang="lv-LV" sz="2400" dirty="0"/>
                        </a:p>
                      </a:txBody>
                      <a:tcPr/>
                    </a:tc>
                    <a:tc>
                      <a:txBody>
                        <a:bodyPr/>
                        <a:lstStyle/>
                        <a:p>
                          <a:pPr algn="ctr"/>
                          <a:r>
                            <a:rPr lang="lv-LV" sz="2400" dirty="0" smtClean="0"/>
                            <a:t>F</a:t>
                          </a:r>
                          <a:endParaRPr lang="lv-LV" sz="2400" dirty="0"/>
                        </a:p>
                      </a:txBody>
                      <a:tcPr/>
                    </a:tc>
                    <a:tc>
                      <a:txBody>
                        <a:bodyPr/>
                        <a:lstStyle/>
                        <a:p>
                          <a:pPr algn="ctr"/>
                          <a:r>
                            <a:rPr lang="lv-LV" sz="2400" dirty="0" smtClean="0"/>
                            <a:t>F</a:t>
                          </a:r>
                          <a:endParaRPr lang="lv-LV" sz="2400" dirty="0"/>
                        </a:p>
                      </a:txBody>
                      <a:tcPr/>
                    </a:tc>
                    <a:extLst>
                      <a:ext uri="{0D108BD9-81ED-4DB2-BD59-A6C34878D82A}">
                        <a16:rowId xmlns:a16="http://schemas.microsoft.com/office/drawing/2014/main" val="2977366158"/>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algn="ctr"/>
                          <a:r>
                            <a:rPr lang="lv-LV" sz="2400" dirty="0" smtClean="0"/>
                            <a:t>T</a:t>
                          </a:r>
                          <a:endParaRPr lang="lv-LV" sz="2400" dirty="0"/>
                        </a:p>
                      </a:txBody>
                      <a:tcPr/>
                    </a:tc>
                    <a:tc>
                      <a:txBody>
                        <a:bodyPr/>
                        <a:lstStyle/>
                        <a:p>
                          <a:pPr algn="ctr"/>
                          <a:r>
                            <a:rPr lang="lv-LV" sz="2400" dirty="0" smtClean="0"/>
                            <a:t>T</a:t>
                          </a:r>
                          <a:endParaRPr lang="lv-LV" sz="2400" dirty="0"/>
                        </a:p>
                      </a:txBody>
                      <a:tcPr/>
                    </a:tc>
                    <a:tc>
                      <a:txBody>
                        <a:bodyPr/>
                        <a:lstStyle/>
                        <a:p>
                          <a:pPr algn="ctr"/>
                          <a:r>
                            <a:rPr lang="lv-LV" sz="2400" dirty="0" smtClean="0"/>
                            <a:t>T</a:t>
                          </a:r>
                          <a:endParaRPr lang="lv-LV" sz="2400" dirty="0"/>
                        </a:p>
                      </a:txBody>
                      <a:tcPr/>
                    </a:tc>
                    <a:extLst>
                      <a:ext uri="{0D108BD9-81ED-4DB2-BD59-A6C34878D82A}">
                        <a16:rowId xmlns:a16="http://schemas.microsoft.com/office/drawing/2014/main" val="1141243436"/>
                      </a:ext>
                    </a:extLst>
                  </a:tr>
                </a:tbl>
              </a:graphicData>
            </a:graphic>
          </p:graphicFrame>
        </mc:Choice>
        <mc:Fallback xmlns="">
          <p:graphicFrame>
            <p:nvGraphicFramePr>
              <p:cNvPr id="4" name="Content Placeholder 4"/>
              <p:cNvGraphicFramePr>
                <a:graphicFrameLocks noGrp="1"/>
              </p:cNvGraphicFramePr>
              <p:nvPr>
                <p:ph idx="1"/>
                <p:extLst>
                  <p:ext uri="{D42A27DB-BD31-4B8C-83A1-F6EECF244321}">
                    <p14:modId xmlns:p14="http://schemas.microsoft.com/office/powerpoint/2010/main" val="3369818987"/>
                  </p:ext>
                </p:extLst>
              </p:nvPr>
            </p:nvGraphicFramePr>
            <p:xfrm>
              <a:off x="1428203" y="3816604"/>
              <a:ext cx="9335593" cy="2286000"/>
            </p:xfrm>
            <a:graphic>
              <a:graphicData uri="http://schemas.openxmlformats.org/drawingml/2006/table">
                <a:tbl>
                  <a:tblPr firstRow="1" bandRow="1">
                    <a:tableStyleId>{5C22544A-7EE6-4342-B048-85BDC9FD1C3A}</a:tableStyleId>
                  </a:tblPr>
                  <a:tblGrid>
                    <a:gridCol w="1145180">
                      <a:extLst>
                        <a:ext uri="{9D8B030D-6E8A-4147-A177-3AD203B41FA5}">
                          <a16:colId xmlns:a16="http://schemas.microsoft.com/office/drawing/2014/main" val="1786751419"/>
                        </a:ext>
                      </a:extLst>
                    </a:gridCol>
                    <a:gridCol w="1280160">
                      <a:extLst>
                        <a:ext uri="{9D8B030D-6E8A-4147-A177-3AD203B41FA5}">
                          <a16:colId xmlns:a16="http://schemas.microsoft.com/office/drawing/2014/main" val="3210667969"/>
                        </a:ext>
                      </a:extLst>
                    </a:gridCol>
                    <a:gridCol w="1088568">
                      <a:extLst>
                        <a:ext uri="{9D8B030D-6E8A-4147-A177-3AD203B41FA5}">
                          <a16:colId xmlns:a16="http://schemas.microsoft.com/office/drawing/2014/main" val="3026158346"/>
                        </a:ext>
                      </a:extLst>
                    </a:gridCol>
                    <a:gridCol w="1423852">
                      <a:extLst>
                        <a:ext uri="{9D8B030D-6E8A-4147-A177-3AD203B41FA5}">
                          <a16:colId xmlns:a16="http://schemas.microsoft.com/office/drawing/2014/main" val="3068541958"/>
                        </a:ext>
                      </a:extLst>
                    </a:gridCol>
                    <a:gridCol w="1384662">
                      <a:extLst>
                        <a:ext uri="{9D8B030D-6E8A-4147-A177-3AD203B41FA5}">
                          <a16:colId xmlns:a16="http://schemas.microsoft.com/office/drawing/2014/main" val="2642126587"/>
                        </a:ext>
                      </a:extLst>
                    </a:gridCol>
                    <a:gridCol w="3013171">
                      <a:extLst>
                        <a:ext uri="{9D8B030D-6E8A-4147-A177-3AD203B41FA5}">
                          <a16:colId xmlns:a16="http://schemas.microsoft.com/office/drawing/2014/main" val="3795407737"/>
                        </a:ext>
                      </a:extLst>
                    </a:gridCol>
                  </a:tblGrid>
                  <a:tr h="457200">
                    <a:tc>
                      <a:txBody>
                        <a:bodyPr/>
                        <a:lstStyle/>
                        <a:p>
                          <a:endParaRPr lang="lv-LV"/>
                        </a:p>
                      </a:txBody>
                      <a:tcPr>
                        <a:blipFill>
                          <a:blip r:embed="rId2"/>
                          <a:stretch>
                            <a:fillRect l="-532" t="-10667" r="-717021" b="-430667"/>
                          </a:stretch>
                        </a:blipFill>
                      </a:tcPr>
                    </a:tc>
                    <a:tc>
                      <a:txBody>
                        <a:bodyPr/>
                        <a:lstStyle/>
                        <a:p>
                          <a:endParaRPr lang="lv-LV"/>
                        </a:p>
                      </a:txBody>
                      <a:tcPr>
                        <a:blipFill>
                          <a:blip r:embed="rId2"/>
                          <a:stretch>
                            <a:fillRect l="-90000" t="-10667" r="-541905" b="-430667"/>
                          </a:stretch>
                        </a:blipFill>
                      </a:tcPr>
                    </a:tc>
                    <a:tc>
                      <a:txBody>
                        <a:bodyPr/>
                        <a:lstStyle/>
                        <a:p>
                          <a:endParaRPr lang="lv-LV"/>
                        </a:p>
                      </a:txBody>
                      <a:tcPr>
                        <a:blipFill>
                          <a:blip r:embed="rId2"/>
                          <a:stretch>
                            <a:fillRect l="-222905" t="-10667" r="-535754" b="-430667"/>
                          </a:stretch>
                        </a:blipFill>
                      </a:tcPr>
                    </a:tc>
                    <a:tc>
                      <a:txBody>
                        <a:bodyPr/>
                        <a:lstStyle/>
                        <a:p>
                          <a:endParaRPr lang="lv-LV"/>
                        </a:p>
                      </a:txBody>
                      <a:tcPr>
                        <a:blipFill>
                          <a:blip r:embed="rId2"/>
                          <a:stretch>
                            <a:fillRect l="-248069" t="-10667" r="-311588" b="-430667"/>
                          </a:stretch>
                        </a:blipFill>
                      </a:tcPr>
                    </a:tc>
                    <a:tc>
                      <a:txBody>
                        <a:bodyPr/>
                        <a:lstStyle/>
                        <a:p>
                          <a:endParaRPr lang="lv-LV"/>
                        </a:p>
                      </a:txBody>
                      <a:tcPr>
                        <a:blipFill>
                          <a:blip r:embed="rId2"/>
                          <a:stretch>
                            <a:fillRect l="-355702" t="-10667" r="-218421" b="-430667"/>
                          </a:stretch>
                        </a:blipFill>
                      </a:tcPr>
                    </a:tc>
                    <a:tc>
                      <a:txBody>
                        <a:bodyPr/>
                        <a:lstStyle/>
                        <a:p>
                          <a:endParaRPr lang="lv-LV"/>
                        </a:p>
                      </a:txBody>
                      <a:tcPr>
                        <a:blipFill>
                          <a:blip r:embed="rId2"/>
                          <a:stretch>
                            <a:fillRect l="-210324" t="-10667" r="-810" b="-430667"/>
                          </a:stretch>
                        </a:blipFill>
                      </a:tcPr>
                    </a:tc>
                    <a:extLst>
                      <a:ext uri="{0D108BD9-81ED-4DB2-BD59-A6C34878D82A}">
                        <a16:rowId xmlns:a16="http://schemas.microsoft.com/office/drawing/2014/main" val="3027642474"/>
                      </a:ext>
                    </a:extLst>
                  </a:tr>
                  <a:tr h="457200">
                    <a:tc>
                      <a:txBody>
                        <a:bodyPr/>
                        <a:lstStyle/>
                        <a:p>
                          <a:pPr algn="ctr"/>
                          <a:endParaRPr lang="lv-LV" sz="24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algn="ctr"/>
                          <a:r>
                            <a:rPr lang="lv-LV" sz="2400" dirty="0" smtClean="0"/>
                            <a:t>F</a:t>
                          </a:r>
                          <a:endParaRPr lang="lv-LV" sz="2400" dirty="0"/>
                        </a:p>
                      </a:txBody>
                      <a:tcPr/>
                    </a:tc>
                    <a:tc>
                      <a:txBody>
                        <a:bodyPr/>
                        <a:lstStyle/>
                        <a:p>
                          <a:pPr algn="ctr"/>
                          <a:r>
                            <a:rPr lang="lv-LV" sz="2400" dirty="0" smtClean="0"/>
                            <a:t>F</a:t>
                          </a:r>
                          <a:endParaRPr lang="lv-LV" sz="2400" dirty="0"/>
                        </a:p>
                      </a:txBody>
                      <a:tcPr/>
                    </a:tc>
                    <a:tc>
                      <a:txBody>
                        <a:bodyPr/>
                        <a:lstStyle/>
                        <a:p>
                          <a:pPr algn="ctr"/>
                          <a:r>
                            <a:rPr lang="lv-LV" sz="2400" dirty="0" smtClean="0"/>
                            <a:t>T</a:t>
                          </a:r>
                          <a:endParaRPr lang="lv-LV" sz="2400" dirty="0"/>
                        </a:p>
                      </a:txBody>
                      <a:tcPr/>
                    </a:tc>
                    <a:extLst>
                      <a:ext uri="{0D108BD9-81ED-4DB2-BD59-A6C34878D82A}">
                        <a16:rowId xmlns:a16="http://schemas.microsoft.com/office/drawing/2014/main" val="2772627391"/>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algn="ctr"/>
                          <a:r>
                            <a:rPr lang="lv-LV" sz="2400" dirty="0" smtClean="0"/>
                            <a:t>F</a:t>
                          </a:r>
                          <a:endParaRPr lang="lv-LV" sz="2400" dirty="0"/>
                        </a:p>
                      </a:txBody>
                      <a:tcPr/>
                    </a:tc>
                    <a:tc>
                      <a:txBody>
                        <a:bodyPr/>
                        <a:lstStyle/>
                        <a:p>
                          <a:pPr algn="ctr"/>
                          <a:r>
                            <a:rPr lang="lv-LV" sz="2400" dirty="0" smtClean="0"/>
                            <a:t>T</a:t>
                          </a:r>
                          <a:endParaRPr lang="lv-LV" sz="2400" dirty="0"/>
                        </a:p>
                      </a:txBody>
                      <a:tcPr/>
                    </a:tc>
                    <a:tc>
                      <a:txBody>
                        <a:bodyPr/>
                        <a:lstStyle/>
                        <a:p>
                          <a:pPr algn="ctr"/>
                          <a:r>
                            <a:rPr lang="lv-LV" sz="2400" dirty="0" smtClean="0"/>
                            <a:t>T</a:t>
                          </a:r>
                          <a:endParaRPr lang="lv-LV" sz="2400" dirty="0"/>
                        </a:p>
                      </a:txBody>
                      <a:tcPr/>
                    </a:tc>
                    <a:extLst>
                      <a:ext uri="{0D108BD9-81ED-4DB2-BD59-A6C34878D82A}">
                        <a16:rowId xmlns:a16="http://schemas.microsoft.com/office/drawing/2014/main" val="4116229227"/>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algn="ctr"/>
                          <a:r>
                            <a:rPr lang="lv-LV" sz="2400" dirty="0" smtClean="0"/>
                            <a:t>T</a:t>
                          </a:r>
                          <a:endParaRPr lang="lv-LV" sz="2400" dirty="0"/>
                        </a:p>
                      </a:txBody>
                      <a:tcPr/>
                    </a:tc>
                    <a:tc>
                      <a:txBody>
                        <a:bodyPr/>
                        <a:lstStyle/>
                        <a:p>
                          <a:pPr algn="ctr"/>
                          <a:r>
                            <a:rPr lang="lv-LV" sz="2400" dirty="0" smtClean="0"/>
                            <a:t>F</a:t>
                          </a:r>
                          <a:endParaRPr lang="lv-LV" sz="2400" dirty="0"/>
                        </a:p>
                      </a:txBody>
                      <a:tcPr/>
                    </a:tc>
                    <a:tc>
                      <a:txBody>
                        <a:bodyPr/>
                        <a:lstStyle/>
                        <a:p>
                          <a:pPr algn="ctr"/>
                          <a:r>
                            <a:rPr lang="lv-LV" sz="2400" dirty="0" smtClean="0"/>
                            <a:t>F</a:t>
                          </a:r>
                          <a:endParaRPr lang="lv-LV" sz="2400" dirty="0"/>
                        </a:p>
                      </a:txBody>
                      <a:tcPr/>
                    </a:tc>
                    <a:extLst>
                      <a:ext uri="{0D108BD9-81ED-4DB2-BD59-A6C34878D82A}">
                        <a16:rowId xmlns:a16="http://schemas.microsoft.com/office/drawing/2014/main" val="2977366158"/>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lv-LV" sz="2400" dirty="0" smtClean="0">
                            <a:solidFill>
                              <a:srgbClr val="FF0000"/>
                            </a:solidFill>
                          </a:endParaRPr>
                        </a:p>
                      </a:txBody>
                      <a:tcPr/>
                    </a:tc>
                    <a:tc>
                      <a:txBody>
                        <a:bodyPr/>
                        <a:lstStyle/>
                        <a:p>
                          <a:pPr algn="ctr"/>
                          <a:r>
                            <a:rPr lang="lv-LV" sz="2400" dirty="0" smtClean="0"/>
                            <a:t>T</a:t>
                          </a:r>
                          <a:endParaRPr lang="lv-LV" sz="2400" dirty="0"/>
                        </a:p>
                      </a:txBody>
                      <a:tcPr/>
                    </a:tc>
                    <a:tc>
                      <a:txBody>
                        <a:bodyPr/>
                        <a:lstStyle/>
                        <a:p>
                          <a:pPr algn="ctr"/>
                          <a:r>
                            <a:rPr lang="lv-LV" sz="2400" dirty="0" smtClean="0"/>
                            <a:t>T</a:t>
                          </a:r>
                          <a:endParaRPr lang="lv-LV" sz="2400" dirty="0"/>
                        </a:p>
                      </a:txBody>
                      <a:tcPr/>
                    </a:tc>
                    <a:tc>
                      <a:txBody>
                        <a:bodyPr/>
                        <a:lstStyle/>
                        <a:p>
                          <a:pPr algn="ctr"/>
                          <a:r>
                            <a:rPr lang="lv-LV" sz="2400" dirty="0" smtClean="0"/>
                            <a:t>T</a:t>
                          </a:r>
                          <a:endParaRPr lang="lv-LV" sz="2400" dirty="0"/>
                        </a:p>
                      </a:txBody>
                      <a:tcPr/>
                    </a:tc>
                    <a:extLst>
                      <a:ext uri="{0D108BD9-81ED-4DB2-BD59-A6C34878D82A}">
                        <a16:rowId xmlns:a16="http://schemas.microsoft.com/office/drawing/2014/main" val="1141243436"/>
                      </a:ext>
                    </a:extLst>
                  </a:tr>
                </a:tbl>
              </a:graphicData>
            </a:graphic>
          </p:graphicFrame>
        </mc:Fallback>
      </mc:AlternateContent>
      <mc:AlternateContent xmlns:mc="http://schemas.openxmlformats.org/markup-compatibility/2006" xmlns:a14="http://schemas.microsoft.com/office/drawing/2010/main">
        <mc:Choice Requires="a14">
          <p:sp>
            <p:nvSpPr>
              <p:cNvPr id="5" name="Rounded Rectangle 4"/>
              <p:cNvSpPr/>
              <p:nvPr/>
            </p:nvSpPr>
            <p:spPr>
              <a:xfrm>
                <a:off x="2288179" y="1454331"/>
                <a:ext cx="77724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3200" b="1" dirty="0" smtClean="0"/>
                  <a:t>Theorem: </a:t>
                </a:r>
                <a:r>
                  <a:rPr lang="lv-LV" sz="3200" dirty="0" smtClean="0"/>
                  <a:t>Let </a:t>
                </a:r>
                <a14:m>
                  <m:oMath xmlns:m="http://schemas.openxmlformats.org/officeDocument/2006/math">
                    <m:r>
                      <a:rPr lang="lv-LV" sz="3200" i="1" dirty="0" smtClean="0">
                        <a:latin typeface="Cambria Math" panose="02040503050406030204" pitchFamily="18" charset="0"/>
                      </a:rPr>
                      <m:t>𝑎</m:t>
                    </m:r>
                    <m:r>
                      <a:rPr lang="lv-LV" sz="3200" i="1" dirty="0" smtClean="0">
                        <a:latin typeface="Cambria Math" panose="02040503050406030204" pitchFamily="18" charset="0"/>
                      </a:rPr>
                      <m:t>,</m:t>
                    </m:r>
                    <m:r>
                      <a:rPr lang="lv-LV" sz="3200" i="1" dirty="0" smtClean="0">
                        <a:latin typeface="Cambria Math" panose="02040503050406030204" pitchFamily="18" charset="0"/>
                      </a:rPr>
                      <m:t>𝑏</m:t>
                    </m:r>
                    <m:r>
                      <a:rPr lang="lv-LV" sz="3200" i="1" dirty="0" smtClean="0">
                        <a:latin typeface="Cambria Math" panose="02040503050406030204" pitchFamily="18" charset="0"/>
                      </a:rPr>
                      <m:t>,</m:t>
                    </m:r>
                    <m:r>
                      <a:rPr lang="lv-LV" sz="3200" i="1" dirty="0" smtClean="0">
                        <a:latin typeface="Cambria Math" panose="02040503050406030204" pitchFamily="18" charset="0"/>
                      </a:rPr>
                      <m:t>𝑐</m:t>
                    </m:r>
                  </m:oMath>
                </a14:m>
                <a:r>
                  <a:rPr lang="lv-LV" sz="3200" dirty="0" smtClean="0"/>
                  <a:t> be some real numbers. </a:t>
                </a:r>
              </a:p>
              <a:p>
                <a:pPr algn="ctr"/>
                <a:r>
                  <a:rPr lang="lv-LV" sz="3200" dirty="0" smtClean="0"/>
                  <a:t>If </a:t>
                </a:r>
                <a14:m>
                  <m:oMath xmlns:m="http://schemas.openxmlformats.org/officeDocument/2006/math">
                    <m:r>
                      <a:rPr lang="lv-LV" sz="3200" i="1" dirty="0" smtClean="0">
                        <a:latin typeface="Cambria Math" panose="02040503050406030204" pitchFamily="18" charset="0"/>
                      </a:rPr>
                      <m:t>𝑎</m:t>
                    </m:r>
                    <m:r>
                      <a:rPr lang="lv-LV" sz="3200" i="1" dirty="0" smtClean="0">
                        <a:latin typeface="Cambria Math" panose="02040503050406030204" pitchFamily="18" charset="0"/>
                      </a:rPr>
                      <m:t>=</m:t>
                    </m:r>
                    <m:r>
                      <a:rPr lang="lv-LV" sz="3200" i="1" dirty="0" smtClean="0">
                        <a:latin typeface="Cambria Math" panose="02040503050406030204" pitchFamily="18" charset="0"/>
                      </a:rPr>
                      <m:t>𝑏</m:t>
                    </m:r>
                  </m:oMath>
                </a14:m>
                <a:r>
                  <a:rPr lang="lv-LV" sz="3200" dirty="0" smtClean="0"/>
                  <a:t>, then </a:t>
                </a:r>
                <a14:m>
                  <m:oMath xmlns:m="http://schemas.openxmlformats.org/officeDocument/2006/math">
                    <m:r>
                      <a:rPr lang="lv-LV" sz="3200" i="1" dirty="0" smtClean="0">
                        <a:latin typeface="Cambria Math" panose="02040503050406030204" pitchFamily="18" charset="0"/>
                      </a:rPr>
                      <m:t>𝑎𝑐</m:t>
                    </m:r>
                    <m:r>
                      <a:rPr lang="lv-LV" sz="3200" i="1" dirty="0" smtClean="0">
                        <a:latin typeface="Cambria Math" panose="02040503050406030204" pitchFamily="18" charset="0"/>
                      </a:rPr>
                      <m:t> = </m:t>
                    </m:r>
                    <m:r>
                      <a:rPr lang="lv-LV" sz="3200" i="1" dirty="0" smtClean="0">
                        <a:latin typeface="Cambria Math" panose="02040503050406030204" pitchFamily="18" charset="0"/>
                      </a:rPr>
                      <m:t>𝑏𝑐</m:t>
                    </m:r>
                  </m:oMath>
                </a14:m>
                <a:r>
                  <a:rPr lang="lv-LV" sz="3200" dirty="0" smtClean="0"/>
                  <a:t>.</a:t>
                </a:r>
                <a:endParaRPr lang="lv-LV" sz="3200" dirty="0"/>
              </a:p>
            </p:txBody>
          </p:sp>
        </mc:Choice>
        <mc:Fallback xmlns="">
          <p:sp>
            <p:nvSpPr>
              <p:cNvPr id="5" name="Rounded Rectangle 4"/>
              <p:cNvSpPr>
                <a:spLocks noRot="1" noChangeAspect="1" noMove="1" noResize="1" noEditPoints="1" noAdjustHandles="1" noChangeArrowheads="1" noChangeShapeType="1" noTextEdit="1"/>
              </p:cNvSpPr>
              <p:nvPr/>
            </p:nvSpPr>
            <p:spPr>
              <a:xfrm>
                <a:off x="2288179" y="1454331"/>
                <a:ext cx="7772400" cy="990600"/>
              </a:xfrm>
              <a:prstGeom prst="roundRect">
                <a:avLst/>
              </a:prstGeom>
              <a:blipFill>
                <a:blip r:embed="rId3"/>
                <a:stretch>
                  <a:fillRect t="-10976" r="-392" b="-23780"/>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409887" y="3181608"/>
                <a:ext cx="7528984" cy="461665"/>
              </a:xfrm>
              <a:prstGeom prst="rect">
                <a:avLst/>
              </a:prstGeom>
              <a:noFill/>
            </p:spPr>
            <p:txBody>
              <a:bodyPr wrap="none" rtlCol="0">
                <a:spAutoFit/>
              </a:bodyPr>
              <a:lstStyle/>
              <a:p>
                <a:r>
                  <a:rPr lang="lv-LV" sz="2400" dirty="0" smtClean="0"/>
                  <a:t>Can you find example values </a:t>
                </a:r>
                <a14:m>
                  <m:oMath xmlns:m="http://schemas.openxmlformats.org/officeDocument/2006/math">
                    <m:r>
                      <a:rPr lang="lv-LV" sz="2400" i="1" dirty="0" smtClean="0">
                        <a:latin typeface="Cambria Math" panose="02040503050406030204" pitchFamily="18" charset="0"/>
                      </a:rPr>
                      <m:t>𝑎</m:t>
                    </m:r>
                    <m:r>
                      <a:rPr lang="lv-LV" sz="2400" i="1" dirty="0" smtClean="0">
                        <a:latin typeface="Cambria Math" panose="02040503050406030204" pitchFamily="18" charset="0"/>
                      </a:rPr>
                      <m:t>,</m:t>
                    </m:r>
                    <m:r>
                      <a:rPr lang="lv-LV" sz="2400" i="1" dirty="0" smtClean="0">
                        <a:latin typeface="Cambria Math" panose="02040503050406030204" pitchFamily="18" charset="0"/>
                      </a:rPr>
                      <m:t>𝑏</m:t>
                    </m:r>
                    <m:r>
                      <a:rPr lang="lv-LV" sz="2400" i="1" dirty="0" smtClean="0">
                        <a:latin typeface="Cambria Math" panose="02040503050406030204" pitchFamily="18" charset="0"/>
                      </a:rPr>
                      <m:t>,</m:t>
                    </m:r>
                    <m:r>
                      <a:rPr lang="lv-LV" sz="2400" i="1" dirty="0" smtClean="0">
                        <a:latin typeface="Cambria Math" panose="02040503050406030204" pitchFamily="18" charset="0"/>
                      </a:rPr>
                      <m:t>𝑐</m:t>
                    </m:r>
                  </m:oMath>
                </a14:m>
                <a:r>
                  <a:rPr lang="lv-LV" sz="2400" dirty="0" smtClean="0"/>
                  <a:t> for all truth table rows?</a:t>
                </a:r>
                <a:endParaRPr lang="lv-LV"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409887" y="3181608"/>
                <a:ext cx="7528984" cy="461665"/>
              </a:xfrm>
              <a:prstGeom prst="rect">
                <a:avLst/>
              </a:prstGeom>
              <a:blipFill>
                <a:blip r:embed="rId4"/>
                <a:stretch>
                  <a:fillRect l="-1215" t="-10526" r="-405" b="-28947"/>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574179" y="2509280"/>
                <a:ext cx="3348737" cy="523220"/>
              </a:xfrm>
              <a:prstGeom prst="rect">
                <a:avLst/>
              </a:prstGeom>
              <a:noFill/>
            </p:spPr>
            <p:txBody>
              <a:bodyPr wrap="none" rtlCol="0">
                <a:spAutoFit/>
              </a:bodyPr>
              <a:lstStyle/>
              <a:p>
                <a:r>
                  <a:rPr lang="lv-LV" sz="2800" dirty="0" smtClean="0"/>
                  <a:t>(</a:t>
                </a:r>
                <a14:m>
                  <m:oMath xmlns:m="http://schemas.openxmlformats.org/officeDocument/2006/math">
                    <m:r>
                      <a:rPr lang="lv-LV" sz="2800" i="1" dirty="0" smtClean="0">
                        <a:latin typeface="Cambria Math" panose="02040503050406030204" pitchFamily="18" charset="0"/>
                      </a:rPr>
                      <m:t>𝑎</m:t>
                    </m:r>
                    <m:r>
                      <a:rPr lang="lv-LV" sz="2800" i="1" dirty="0" smtClean="0">
                        <a:latin typeface="Cambria Math" panose="02040503050406030204" pitchFamily="18" charset="0"/>
                      </a:rPr>
                      <m:t>=</m:t>
                    </m:r>
                    <m:r>
                      <a:rPr lang="lv-LV" sz="2800" i="1" dirty="0" smtClean="0">
                        <a:latin typeface="Cambria Math" panose="02040503050406030204" pitchFamily="18" charset="0"/>
                      </a:rPr>
                      <m:t>𝑏</m:t>
                    </m:r>
                    <m:r>
                      <a:rPr lang="lv-LV" sz="2800" b="0" i="1" dirty="0" smtClean="0">
                        <a:latin typeface="Cambria Math" panose="02040503050406030204" pitchFamily="18" charset="0"/>
                      </a:rPr>
                      <m:t>)</m:t>
                    </m:r>
                  </m:oMath>
                </a14:m>
                <a:r>
                  <a:rPr lang="lv-LV" sz="2800" dirty="0" smtClean="0"/>
                  <a:t> </a:t>
                </a:r>
                <a14:m>
                  <m:oMath xmlns:m="http://schemas.openxmlformats.org/officeDocument/2006/math">
                    <m:r>
                      <a:rPr lang="lv-LV" sz="2800" i="1" smtClean="0">
                        <a:latin typeface="Cambria Math" panose="02040503050406030204" pitchFamily="18" charset="0"/>
                        <a:ea typeface="Cambria Math" panose="02040503050406030204" pitchFamily="18" charset="0"/>
                      </a:rPr>
                      <m:t>→</m:t>
                    </m:r>
                    <m:r>
                      <a:rPr lang="lv-LV" sz="2800" b="0" i="1" smtClean="0">
                        <a:latin typeface="Cambria Math" panose="02040503050406030204" pitchFamily="18" charset="0"/>
                        <a:ea typeface="Cambria Math" panose="02040503050406030204" pitchFamily="18" charset="0"/>
                      </a:rPr>
                      <m:t>(</m:t>
                    </m:r>
                    <m:r>
                      <a:rPr lang="lv-LV" sz="2800" i="1" dirty="0">
                        <a:latin typeface="Cambria Math" panose="02040503050406030204" pitchFamily="18" charset="0"/>
                      </a:rPr>
                      <m:t>𝑎</m:t>
                    </m:r>
                    <m:r>
                      <a:rPr lang="lv-LV" sz="2800" b="0" i="1" dirty="0" smtClean="0">
                        <a:latin typeface="Cambria Math" panose="02040503050406030204" pitchFamily="18" charset="0"/>
                      </a:rPr>
                      <m:t>𝑐</m:t>
                    </m:r>
                    <m:r>
                      <a:rPr lang="lv-LV" sz="2800" i="1" dirty="0">
                        <a:latin typeface="Cambria Math" panose="02040503050406030204" pitchFamily="18" charset="0"/>
                      </a:rPr>
                      <m:t>=</m:t>
                    </m:r>
                    <m:r>
                      <a:rPr lang="lv-LV" sz="2800" i="1" dirty="0">
                        <a:latin typeface="Cambria Math" panose="02040503050406030204" pitchFamily="18" charset="0"/>
                      </a:rPr>
                      <m:t>𝑏𝑐</m:t>
                    </m:r>
                    <m:r>
                      <a:rPr lang="lv-LV" sz="2800" b="0" i="1" dirty="0" smtClean="0">
                        <a:latin typeface="Cambria Math" panose="02040503050406030204" pitchFamily="18" charset="0"/>
                      </a:rPr>
                      <m:t>)</m:t>
                    </m:r>
                  </m:oMath>
                </a14:m>
                <a:endParaRPr lang="lv-LV"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4574179" y="2509280"/>
                <a:ext cx="3348737" cy="523220"/>
              </a:xfrm>
              <a:prstGeom prst="rect">
                <a:avLst/>
              </a:prstGeom>
              <a:blipFill>
                <a:blip r:embed="rId5"/>
                <a:stretch>
                  <a:fillRect l="-3636" t="-11765" b="-34118"/>
                </a:stretch>
              </a:blipFill>
            </p:spPr>
            <p:txBody>
              <a:bodyPr/>
              <a:lstStyle/>
              <a:p>
                <a:r>
                  <a:rPr lang="lv-LV">
                    <a:noFill/>
                  </a:rPr>
                  <a:t> </a:t>
                </a:r>
              </a:p>
            </p:txBody>
          </p:sp>
        </mc:Fallback>
      </mc:AlternateContent>
    </p:spTree>
    <p:extLst>
      <p:ext uri="{BB962C8B-B14F-4D97-AF65-F5344CB8AC3E}">
        <p14:creationId xmlns:p14="http://schemas.microsoft.com/office/powerpoint/2010/main" val="517336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Different Ways of Expressing </a:t>
            </a:r>
            <a:r>
              <a:rPr lang="en-US" sz="5400" i="1" dirty="0">
                <a:latin typeface="Cambria Math" pitchFamily="18" charset="0"/>
                <a:ea typeface="Cambria Math" pitchFamily="18" charset="0"/>
              </a:rPr>
              <a:t>p </a:t>
            </a:r>
            <a:r>
              <a:rPr lang="en-US" sz="5400" dirty="0">
                <a:latin typeface="Cambria Math"/>
                <a:ea typeface="Cambria Math"/>
              </a:rPr>
              <a:t>→</a:t>
            </a:r>
            <a:r>
              <a:rPr lang="en-US" sz="5400" i="1" dirty="0">
                <a:latin typeface="Cambria Math" pitchFamily="18" charset="0"/>
                <a:ea typeface="Cambria Math" pitchFamily="18" charset="0"/>
              </a:rPr>
              <a:t>q</a:t>
            </a:r>
            <a:r>
              <a:rPr lang="en-US" dirty="0" smtClean="0"/>
              <a:t>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a:t>
            </a:r>
          </a:p>
          <a:p>
            <a:pPr>
              <a:buNone/>
            </a:pPr>
            <a:r>
              <a:rPr lang="en-US" b="1" dirty="0" smtClean="0"/>
              <a:t>    if</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then</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implies</a:t>
            </a:r>
            <a:r>
              <a:rPr lang="en-US" dirty="0" smtClean="0"/>
              <a:t>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b="1" dirty="0" smtClean="0"/>
              <a:t>if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only if </a:t>
            </a:r>
            <a:r>
              <a:rPr lang="en-US" i="1" dirty="0" smtClean="0">
                <a:latin typeface="Cambria Math" pitchFamily="18" charset="0"/>
                <a:ea typeface="Cambria Math" pitchFamily="18" charset="0"/>
              </a:rPr>
              <a:t>q</a:t>
            </a:r>
            <a:r>
              <a:rPr lang="en-US" dirty="0" smtClean="0"/>
              <a:t>         </a:t>
            </a:r>
          </a:p>
          <a:p>
            <a:pPr>
              <a:buNone/>
            </a:pPr>
            <a:r>
              <a:rPr lang="en-US" dirty="0" smtClean="0">
                <a:latin typeface="Cambria Math" pitchFamily="18" charset="0"/>
                <a:ea typeface="Cambria Math" pitchFamily="18" charset="0"/>
              </a:rPr>
              <a:t>     q</a:t>
            </a:r>
            <a:r>
              <a:rPr lang="en-US" dirty="0" smtClean="0"/>
              <a:t> </a:t>
            </a:r>
            <a:r>
              <a:rPr lang="en-US" b="1" dirty="0" smtClean="0"/>
              <a:t>unless </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a:t>
            </a:r>
            <a:r>
              <a:rPr lang="en-US" dirty="0" smtClean="0"/>
              <a:t> </a:t>
            </a:r>
            <a:r>
              <a:rPr lang="en-US" i="1" dirty="0" smtClean="0">
                <a:latin typeface="Cambria Math" pitchFamily="18" charset="0"/>
                <a:ea typeface="Cambria Math" pitchFamily="18" charset="0"/>
              </a:rPr>
              <a:t>p</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if</a:t>
            </a:r>
            <a:r>
              <a:rPr lang="en-US" dirty="0" smtClean="0"/>
              <a:t> </a:t>
            </a:r>
            <a:r>
              <a:rPr lang="en-US" i="1" dirty="0" smtClean="0">
                <a:latin typeface="Cambria Math" pitchFamily="18" charset="0"/>
                <a:ea typeface="Cambria Math" pitchFamily="18" charset="0"/>
              </a:rPr>
              <a:t>p                                     </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whenever</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        </a:t>
            </a:r>
            <a:r>
              <a:rPr lang="en-US" i="1" dirty="0" err="1" smtClean="0">
                <a:latin typeface="Cambria Math" pitchFamily="18" charset="0"/>
                <a:ea typeface="Cambria Math" pitchFamily="18" charset="0"/>
              </a:rPr>
              <a:t>p</a:t>
            </a:r>
            <a:r>
              <a:rPr lang="en-US" dirty="0" smtClean="0"/>
              <a:t> </a:t>
            </a:r>
            <a:r>
              <a:rPr lang="en-US" b="1" dirty="0" smtClean="0"/>
              <a:t>is sufficient for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follows from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is necessary for </a:t>
            </a:r>
            <a:r>
              <a:rPr lang="en-US" i="1" dirty="0" smtClean="0">
                <a:latin typeface="Cambria Math" pitchFamily="18" charset="0"/>
                <a:ea typeface="Cambria Math" pitchFamily="18" charset="0"/>
              </a:rPr>
              <a:t>p</a:t>
            </a:r>
          </a:p>
          <a:p>
            <a:pPr>
              <a:buNone/>
            </a:pPr>
            <a:endParaRPr lang="en-US" dirty="0" smtClean="0"/>
          </a:p>
          <a:p>
            <a:pPr>
              <a:buNone/>
            </a:pPr>
            <a:r>
              <a:rPr lang="en-US" dirty="0" smtClean="0"/>
              <a:t>     </a:t>
            </a:r>
            <a:r>
              <a:rPr lang="en-US" b="1" dirty="0" smtClean="0"/>
              <a:t>a necessary condition for </a:t>
            </a:r>
            <a:r>
              <a:rPr lang="en-US" i="1" dirty="0" smtClean="0">
                <a:latin typeface="Cambria Math" pitchFamily="18" charset="0"/>
                <a:ea typeface="Cambria Math" pitchFamily="18" charset="0"/>
              </a:rPr>
              <a:t>p</a:t>
            </a:r>
            <a:r>
              <a:rPr lang="en-US" dirty="0" smtClean="0"/>
              <a:t> </a:t>
            </a:r>
            <a:r>
              <a:rPr lang="en-US" b="1" dirty="0" smtClean="0"/>
              <a:t>is</a:t>
            </a:r>
            <a:r>
              <a:rPr lang="en-US" dirty="0" smtClean="0"/>
              <a:t> </a:t>
            </a:r>
            <a:r>
              <a:rPr lang="en-US" i="1" dirty="0" smtClean="0"/>
              <a:t>q</a:t>
            </a:r>
            <a:endParaRPr lang="en-US" dirty="0" smtClean="0"/>
          </a:p>
          <a:p>
            <a:pPr>
              <a:buNone/>
            </a:pPr>
            <a:r>
              <a:rPr lang="en-US" dirty="0" smtClean="0"/>
              <a:t>     </a:t>
            </a:r>
            <a:r>
              <a:rPr lang="en-US" b="1" dirty="0" smtClean="0"/>
              <a:t>a sufficient condition for </a:t>
            </a:r>
            <a:r>
              <a:rPr lang="en-US" i="1" dirty="0" smtClean="0">
                <a:latin typeface="Cambria Math" pitchFamily="18" charset="0"/>
                <a:ea typeface="Cambria Math" pitchFamily="18" charset="0"/>
              </a:rPr>
              <a:t>q</a:t>
            </a:r>
            <a:r>
              <a:rPr lang="en-US" dirty="0" smtClean="0"/>
              <a:t> </a:t>
            </a:r>
            <a:r>
              <a:rPr lang="en-US" b="1" dirty="0" smtClean="0"/>
              <a:t>is</a:t>
            </a:r>
            <a:r>
              <a:rPr lang="en-US" dirty="0" smtClean="0"/>
              <a:t> </a:t>
            </a:r>
            <a:r>
              <a:rPr lang="en-US" i="1" dirty="0" smtClean="0">
                <a:latin typeface="Cambria Math" pitchFamily="18" charset="0"/>
                <a:ea typeface="Cambria Math" pitchFamily="18" charset="0"/>
              </a:rPr>
              <a:t>p</a:t>
            </a:r>
            <a:endParaRPr lang="en-US" dirty="0" smtClean="0"/>
          </a:p>
          <a:p>
            <a:pPr>
              <a:buNone/>
            </a:pPr>
            <a:endParaRPr lang="en-US" dirty="0"/>
          </a:p>
        </p:txBody>
      </p:sp>
    </p:spTree>
    <p:extLst>
      <p:ext uri="{BB962C8B-B14F-4D97-AF65-F5344CB8AC3E}">
        <p14:creationId xmlns:p14="http://schemas.microsoft.com/office/powerpoint/2010/main" val="3439499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Converse, </a:t>
            </a:r>
            <a:r>
              <a:rPr lang="en-US" sz="4000" dirty="0" err="1"/>
              <a:t>Contrapositive</a:t>
            </a:r>
            <a:r>
              <a:rPr lang="en-US" sz="4000" dirty="0"/>
              <a:t>, and Inverse</a:t>
            </a:r>
          </a:p>
        </p:txBody>
      </p:sp>
      <p:sp>
        <p:nvSpPr>
          <p:cNvPr id="3" name="Content Placeholder 2"/>
          <p:cNvSpPr>
            <a:spLocks noGrp="1"/>
          </p:cNvSpPr>
          <p:nvPr>
            <p:ph idx="1"/>
          </p:nvPr>
        </p:nvSpPr>
        <p:spPr/>
        <p:txBody>
          <a:bodyPr>
            <a:normAutofit/>
          </a:bodyPr>
          <a:lstStyle/>
          <a:p>
            <a:r>
              <a:rPr lang="en-US" dirty="0" smtClean="0"/>
              <a:t>From </a:t>
            </a:r>
            <a:r>
              <a:rPr lang="en-US" sz="2400" i="1" dirty="0">
                <a:latin typeface="Cambria Math" pitchFamily="18" charset="0"/>
                <a:ea typeface="Cambria Math" pitchFamily="18" charset="0"/>
              </a:rPr>
              <a:t>p </a:t>
            </a:r>
            <a:r>
              <a:rPr lang="en-US" sz="2400" dirty="0">
                <a:latin typeface="Cambria Math"/>
                <a:ea typeface="Cambria Math"/>
              </a:rPr>
              <a:t>→</a:t>
            </a:r>
            <a:r>
              <a:rPr lang="en-US" sz="2400" i="1" dirty="0">
                <a:latin typeface="Cambria Math" pitchFamily="18" charset="0"/>
                <a:ea typeface="Cambria Math" pitchFamily="18" charset="0"/>
              </a:rPr>
              <a:t>q</a:t>
            </a:r>
            <a:r>
              <a:rPr lang="en-US" dirty="0" smtClean="0"/>
              <a:t>  we can form new conditional statements .</a:t>
            </a:r>
          </a:p>
          <a:p>
            <a:pPr lvl="1"/>
            <a:r>
              <a:rPr lang="en-US" dirty="0" smtClean="0"/>
              <a:t> </a:t>
            </a:r>
            <a:r>
              <a:rPr lang="en-US" i="1" dirty="0" smtClean="0">
                <a:latin typeface="Cambria Math" pitchFamily="18" charset="0"/>
                <a:ea typeface="Cambria Math" pitchFamily="18" charset="0"/>
              </a:rPr>
              <a:t>q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is the </a:t>
            </a:r>
            <a:r>
              <a:rPr lang="en-US" b="1" dirty="0" smtClean="0"/>
              <a:t>converse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r>
              <a:rPr lang="en-US" dirty="0" smtClean="0"/>
              <a:t> </a:t>
            </a:r>
          </a:p>
          <a:p>
            <a:pPr lvl="1"/>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is the </a:t>
            </a:r>
            <a:r>
              <a:rPr lang="en-US" b="1" dirty="0" err="1" smtClean="0"/>
              <a:t>contrapositive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lvl="1"/>
            <a:r>
              <a:rPr lang="en-US" dirty="0" smtClean="0">
                <a:latin typeface="Cambria Math"/>
                <a:ea typeface="Cambria Math"/>
              </a:rPr>
              <a:t>¬ </a:t>
            </a:r>
            <a:r>
              <a:rPr lang="en-US" i="1" dirty="0" smtClean="0">
                <a:latin typeface="Cambria Math" pitchFamily="18" charset="0"/>
                <a:ea typeface="Cambria Math" pitchFamily="18" charset="0"/>
              </a:rPr>
              <a:t>p </a:t>
            </a:r>
            <a:r>
              <a:rPr lang="en-US" dirty="0" smtClean="0">
                <a:latin typeface="Cambria Math"/>
                <a:ea typeface="Cambria Math"/>
              </a:rPr>
              <a:t>→ ¬ </a:t>
            </a:r>
            <a:r>
              <a:rPr lang="en-US" i="1" dirty="0" smtClean="0">
                <a:latin typeface="Cambria Math" pitchFamily="18" charset="0"/>
                <a:ea typeface="Cambria Math" pitchFamily="18" charset="0"/>
              </a:rPr>
              <a:t>q</a:t>
            </a:r>
            <a:r>
              <a:rPr lang="en-US" dirty="0" smtClean="0"/>
              <a:t>     is the </a:t>
            </a:r>
            <a:r>
              <a:rPr lang="en-US" b="1" dirty="0" smtClean="0"/>
              <a:t>inverse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a:buNone/>
            </a:pPr>
            <a:r>
              <a:rPr lang="en-US" b="1" dirty="0" smtClean="0"/>
              <a:t>   Example</a:t>
            </a:r>
            <a:r>
              <a:rPr lang="en-US" dirty="0" smtClean="0"/>
              <a:t>: Find the converse, inverse, and </a:t>
            </a:r>
            <a:r>
              <a:rPr lang="en-US" dirty="0" err="1" smtClean="0"/>
              <a:t>contrapositive</a:t>
            </a:r>
            <a:r>
              <a:rPr lang="en-US" dirty="0" smtClean="0"/>
              <a:t> of “It raining is a sufficient condition for my not going to town.”</a:t>
            </a:r>
          </a:p>
          <a:p>
            <a:pPr>
              <a:buNone/>
            </a:pPr>
            <a:r>
              <a:rPr lang="en-US" b="1" dirty="0" smtClean="0"/>
              <a:t>    Solution:</a:t>
            </a:r>
            <a:r>
              <a:rPr lang="en-US" dirty="0" smtClean="0"/>
              <a:t> </a:t>
            </a:r>
          </a:p>
          <a:p>
            <a:pPr lvl="1">
              <a:buNone/>
            </a:pPr>
            <a:r>
              <a:rPr lang="en-US" b="1" dirty="0" smtClean="0"/>
              <a:t>converse</a:t>
            </a:r>
            <a:r>
              <a:rPr lang="en-US" dirty="0" smtClean="0"/>
              <a:t>: If I do not go to town, then it is  raining.</a:t>
            </a:r>
          </a:p>
          <a:p>
            <a:pPr lvl="1">
              <a:buNone/>
            </a:pPr>
            <a:r>
              <a:rPr lang="en-US" b="1" dirty="0" smtClean="0"/>
              <a:t>inverse</a:t>
            </a:r>
            <a:r>
              <a:rPr lang="en-US" dirty="0" smtClean="0"/>
              <a:t>:  If it is not raining, then I will go to town.</a:t>
            </a:r>
          </a:p>
          <a:p>
            <a:pPr lvl="1">
              <a:buNone/>
            </a:pPr>
            <a:r>
              <a:rPr lang="en-US" b="1" dirty="0" err="1" smtClean="0"/>
              <a:t>contrapositive</a:t>
            </a:r>
            <a:r>
              <a:rPr lang="en-US" dirty="0" smtClean="0"/>
              <a:t>: If I go to town, then it is not raining. </a:t>
            </a:r>
          </a:p>
        </p:txBody>
      </p:sp>
    </p:spTree>
    <p:extLst>
      <p:ext uri="{BB962C8B-B14F-4D97-AF65-F5344CB8AC3E}">
        <p14:creationId xmlns:p14="http://schemas.microsoft.com/office/powerpoint/2010/main" val="220727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Biconditional</a:t>
            </a:r>
            <a:endParaRPr lang="en-US" dirty="0"/>
          </a:p>
        </p:txBody>
      </p:sp>
      <p:sp>
        <p:nvSpPr>
          <p:cNvPr id="3" name="Content Placeholder 2"/>
          <p:cNvSpPr>
            <a:spLocks noGrp="1"/>
          </p:cNvSpPr>
          <p:nvPr>
            <p:ph idx="1"/>
          </p:nvPr>
        </p:nvSpPr>
        <p:spPr/>
        <p:txBody>
          <a:bodyPr/>
          <a:lstStyle/>
          <a:p>
            <a:r>
              <a:rPr lang="en-US" sz="2000" dirty="0"/>
              <a:t>If </a:t>
            </a:r>
            <a:r>
              <a:rPr lang="en-US" sz="2000" i="1" dirty="0">
                <a:latin typeface="Cambria Math" pitchFamily="18" charset="0"/>
                <a:ea typeface="Cambria Math" pitchFamily="18" charset="0"/>
              </a:rPr>
              <a:t>p</a:t>
            </a:r>
            <a:r>
              <a:rPr lang="en-US" sz="2000" dirty="0"/>
              <a:t>  and </a:t>
            </a:r>
            <a:r>
              <a:rPr lang="en-US" sz="2000" i="1" dirty="0">
                <a:latin typeface="Cambria Math" pitchFamily="18" charset="0"/>
                <a:ea typeface="Cambria Math" pitchFamily="18" charset="0"/>
              </a:rPr>
              <a:t>q</a:t>
            </a:r>
            <a:r>
              <a:rPr lang="en-US" sz="2000" dirty="0"/>
              <a:t>  are propositions, then  we can form the </a:t>
            </a:r>
            <a:r>
              <a:rPr lang="en-US" sz="2000" i="1" dirty="0" err="1"/>
              <a:t>biconditional</a:t>
            </a:r>
            <a:r>
              <a:rPr lang="en-US" sz="2000" i="1" dirty="0"/>
              <a:t> </a:t>
            </a:r>
            <a:r>
              <a:rPr lang="en-US" sz="2000" dirty="0"/>
              <a:t>proposition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 read as “</a:t>
            </a:r>
            <a:r>
              <a:rPr lang="en-US" sz="2000" i="1" dirty="0">
                <a:latin typeface="Cambria Math" pitchFamily="18" charset="0"/>
                <a:ea typeface="Cambria Math" pitchFamily="18" charset="0"/>
              </a:rPr>
              <a:t>p</a:t>
            </a:r>
            <a:r>
              <a:rPr lang="en-US" sz="2000" dirty="0"/>
              <a:t>  if and only if </a:t>
            </a:r>
            <a:r>
              <a:rPr lang="en-US" sz="2000" i="1" dirty="0">
                <a:latin typeface="Cambria Math" pitchFamily="18" charset="0"/>
                <a:ea typeface="Cambria Math" pitchFamily="18" charset="0"/>
              </a:rPr>
              <a:t>q</a:t>
            </a:r>
            <a:r>
              <a:rPr lang="en-US" sz="2000" dirty="0"/>
              <a:t> .” The  </a:t>
            </a:r>
            <a:r>
              <a:rPr lang="en-US" sz="2000" dirty="0" err="1"/>
              <a:t>biconditional</a:t>
            </a:r>
            <a:r>
              <a:rPr lang="en-US" sz="2000" dirty="0"/>
              <a:t>          </a:t>
            </a:r>
            <a:r>
              <a:rPr lang="en-US" sz="2000" i="1" dirty="0">
                <a:latin typeface="Cambria Math" pitchFamily="18" charset="0"/>
                <a:ea typeface="Cambria Math" pitchFamily="18" charset="0"/>
              </a:rPr>
              <a:t>p </a:t>
            </a:r>
            <a:r>
              <a:rPr lang="en-US" sz="2000" dirty="0">
                <a:latin typeface="Cambria Math"/>
                <a:ea typeface="Cambria Math"/>
              </a:rPr>
              <a:t>↔</a:t>
            </a:r>
            <a:r>
              <a:rPr lang="en-US" sz="2000" i="1" dirty="0">
                <a:latin typeface="Cambria Math" pitchFamily="18" charset="0"/>
                <a:ea typeface="Cambria Math" pitchFamily="18" charset="0"/>
              </a:rPr>
              <a:t>q</a:t>
            </a:r>
            <a:r>
              <a:rPr lang="en-US" sz="2000" dirty="0"/>
              <a:t>  denotes the proposition with this truth table:</a:t>
            </a:r>
          </a:p>
          <a:p>
            <a:endParaRPr lang="en-US" sz="2000" dirty="0"/>
          </a:p>
          <a:p>
            <a:endParaRPr lang="en-US" sz="2000" dirty="0"/>
          </a:p>
          <a:p>
            <a:endParaRPr lang="en-US" sz="2000" dirty="0"/>
          </a:p>
          <a:p>
            <a:endParaRPr lang="en-US" sz="2000" dirty="0"/>
          </a:p>
          <a:p>
            <a:endParaRPr lang="en-US" sz="2000" dirty="0"/>
          </a:p>
          <a:p>
            <a:endParaRPr lang="en-US" sz="2000" dirty="0"/>
          </a:p>
          <a:p>
            <a:r>
              <a:rPr lang="en-US" sz="2200" dirty="0"/>
              <a:t> If </a:t>
            </a:r>
            <a:r>
              <a:rPr lang="en-US" sz="2200" i="1" dirty="0">
                <a:latin typeface="Cambria Math" pitchFamily="18" charset="0"/>
                <a:ea typeface="Cambria Math" pitchFamily="18" charset="0"/>
              </a:rPr>
              <a:t>p</a:t>
            </a:r>
            <a:r>
              <a:rPr lang="en-US" sz="2200" dirty="0"/>
              <a:t>  denotes “I am at home.” and </a:t>
            </a:r>
            <a:r>
              <a:rPr lang="en-US" sz="2200" i="1" dirty="0">
                <a:latin typeface="Cambria Math" pitchFamily="18" charset="0"/>
                <a:ea typeface="Cambria Math" pitchFamily="18" charset="0"/>
              </a:rPr>
              <a:t>q</a:t>
            </a:r>
            <a:r>
              <a:rPr lang="en-US" sz="2200" dirty="0"/>
              <a:t>   denotes “It is raining.” then       </a:t>
            </a:r>
            <a:r>
              <a:rPr lang="en-US" sz="2200" i="1" dirty="0">
                <a:latin typeface="Cambria Math" pitchFamily="18" charset="0"/>
                <a:ea typeface="Cambria Math" pitchFamily="18" charset="0"/>
              </a:rPr>
              <a:t>p </a:t>
            </a:r>
            <a:r>
              <a:rPr lang="en-US" sz="2200" dirty="0">
                <a:latin typeface="Cambria Math"/>
                <a:ea typeface="Cambria Math"/>
              </a:rPr>
              <a:t>↔</a:t>
            </a:r>
            <a:r>
              <a:rPr lang="en-US" sz="2200" i="1" dirty="0">
                <a:latin typeface="Cambria Math" pitchFamily="18" charset="0"/>
                <a:ea typeface="Cambria Math" pitchFamily="18" charset="0"/>
              </a:rPr>
              <a:t>q</a:t>
            </a:r>
            <a:r>
              <a:rPr lang="en-US" sz="2200" dirty="0"/>
              <a:t>   denotes “I am at home if and only if it is raining.”</a:t>
            </a:r>
          </a:p>
        </p:txBody>
      </p:sp>
      <p:graphicFrame>
        <p:nvGraphicFramePr>
          <p:cNvPr id="13" name="Content Placeholder 3"/>
          <p:cNvGraphicFramePr>
            <a:graphicFrameLocks/>
          </p:cNvGraphicFramePr>
          <p:nvPr/>
        </p:nvGraphicFramePr>
        <p:xfrm>
          <a:off x="3124200" y="3124200"/>
          <a:ext cx="5791200" cy="182880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tblGrid>
              <a:tr h="299720">
                <a:tc>
                  <a:txBody>
                    <a:bodyPr/>
                    <a:lstStyle/>
                    <a:p>
                      <a:r>
                        <a:rPr lang="en-US" sz="1800" i="1" dirty="0" smtClean="0">
                          <a:latin typeface="Cambria Math" pitchFamily="18" charset="0"/>
                          <a:ea typeface="Cambria Math" pitchFamily="18" charset="0"/>
                        </a:rPr>
                        <a:t>p</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t>
                      </a:r>
                      <a:endParaRPr lang="en-US" dirty="0"/>
                    </a:p>
                  </a:txBody>
                  <a:tcPr marL="91441" marR="91441"/>
                </a:tc>
                <a:extLst>
                  <a:ext uri="{0D108BD9-81ED-4DB2-BD59-A6C34878D82A}">
                    <a16:rowId xmlns:a16="http://schemas.microsoft.com/office/drawing/2014/main" val="10000"/>
                  </a:ext>
                </a:extLst>
              </a:tr>
              <a:tr h="2997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1"/>
                  </a:ext>
                </a:extLst>
              </a:tr>
              <a:tr h="2997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2"/>
                  </a:ext>
                </a:extLst>
              </a:tr>
              <a:tr h="2997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3"/>
                  </a:ext>
                </a:extLst>
              </a:tr>
              <a:tr h="2997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182497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the </a:t>
            </a:r>
            <a:r>
              <a:rPr lang="en-US" dirty="0" err="1" smtClean="0"/>
              <a:t>Biconditional</a:t>
            </a:r>
            <a:endParaRPr lang="en-US" dirty="0"/>
          </a:p>
        </p:txBody>
      </p:sp>
      <p:sp>
        <p:nvSpPr>
          <p:cNvPr id="3" name="Content Placeholder 2"/>
          <p:cNvSpPr>
            <a:spLocks noGrp="1"/>
          </p:cNvSpPr>
          <p:nvPr>
            <p:ph idx="1"/>
          </p:nvPr>
        </p:nvSpPr>
        <p:spPr/>
        <p:txBody>
          <a:bodyPr/>
          <a:lstStyle/>
          <a:p>
            <a:r>
              <a:rPr lang="en-US" dirty="0" smtClean="0"/>
              <a:t>Some alternative ways “</a:t>
            </a:r>
            <a:r>
              <a:rPr lang="en-US" i="1" dirty="0" smtClean="0"/>
              <a:t>p</a:t>
            </a:r>
            <a:r>
              <a:rPr lang="en-US" dirty="0" smtClean="0"/>
              <a:t> if and only if </a:t>
            </a:r>
            <a:r>
              <a:rPr lang="en-US" i="1" dirty="0" smtClean="0"/>
              <a:t>q</a:t>
            </a:r>
            <a:r>
              <a:rPr lang="en-US" dirty="0" smtClean="0"/>
              <a:t>” is expressed in English:</a:t>
            </a:r>
          </a:p>
          <a:p>
            <a:pPr>
              <a:buNone/>
            </a:pPr>
            <a:endParaRPr lang="en-US" dirty="0" smtClean="0"/>
          </a:p>
          <a:p>
            <a:pPr lvl="1"/>
            <a:r>
              <a:rPr lang="en-US" dirty="0" smtClean="0"/>
              <a:t>  </a:t>
            </a:r>
            <a:r>
              <a:rPr lang="en-US" i="1" dirty="0" smtClean="0"/>
              <a:t>p</a:t>
            </a:r>
            <a:r>
              <a:rPr lang="en-US" dirty="0" smtClean="0"/>
              <a:t> </a:t>
            </a:r>
            <a:r>
              <a:rPr lang="en-US" b="1" dirty="0" smtClean="0"/>
              <a:t>is necessary and sufficient for </a:t>
            </a:r>
            <a:r>
              <a:rPr lang="en-US" i="1" dirty="0" smtClean="0"/>
              <a:t>q</a:t>
            </a:r>
            <a:endParaRPr lang="en-US" dirty="0" smtClean="0"/>
          </a:p>
          <a:p>
            <a:pPr lvl="1"/>
            <a:r>
              <a:rPr lang="en-US" dirty="0" smtClean="0"/>
              <a:t>  </a:t>
            </a:r>
            <a:r>
              <a:rPr lang="en-US" b="1" dirty="0" smtClean="0"/>
              <a:t>if</a:t>
            </a:r>
            <a:r>
              <a:rPr lang="en-US" dirty="0" smtClean="0"/>
              <a:t> </a:t>
            </a:r>
            <a:r>
              <a:rPr lang="en-US" i="1" dirty="0" smtClean="0"/>
              <a:t>p</a:t>
            </a:r>
            <a:r>
              <a:rPr lang="en-US" dirty="0" smtClean="0"/>
              <a:t> </a:t>
            </a:r>
            <a:r>
              <a:rPr lang="en-US" b="1" dirty="0" smtClean="0"/>
              <a:t>then</a:t>
            </a:r>
            <a:r>
              <a:rPr lang="en-US" dirty="0" smtClean="0"/>
              <a:t> </a:t>
            </a:r>
            <a:r>
              <a:rPr lang="en-US" i="1" dirty="0" smtClean="0"/>
              <a:t>q</a:t>
            </a:r>
            <a:r>
              <a:rPr lang="en-US" dirty="0" smtClean="0"/>
              <a:t> , </a:t>
            </a:r>
            <a:r>
              <a:rPr lang="en-US" b="1" dirty="0" smtClean="0"/>
              <a:t>and conversely</a:t>
            </a:r>
          </a:p>
          <a:p>
            <a:pPr lvl="1"/>
            <a:r>
              <a:rPr lang="en-US" dirty="0" smtClean="0"/>
              <a:t>  </a:t>
            </a:r>
            <a:r>
              <a:rPr lang="en-US" i="1" dirty="0" smtClean="0"/>
              <a:t>p</a:t>
            </a:r>
            <a:r>
              <a:rPr lang="en-US" dirty="0" smtClean="0"/>
              <a:t> </a:t>
            </a:r>
            <a:r>
              <a:rPr lang="en-US" b="1" dirty="0" err="1" smtClean="0"/>
              <a:t>iff</a:t>
            </a:r>
            <a:r>
              <a:rPr lang="en-US" dirty="0" smtClean="0"/>
              <a:t> </a:t>
            </a:r>
            <a:r>
              <a:rPr lang="en-US" i="1" dirty="0" smtClean="0"/>
              <a:t>q</a:t>
            </a:r>
            <a:endParaRPr lang="en-US" dirty="0"/>
          </a:p>
        </p:txBody>
      </p:sp>
    </p:spTree>
    <p:extLst>
      <p:ext uri="{BB962C8B-B14F-4D97-AF65-F5344CB8AC3E}">
        <p14:creationId xmlns:p14="http://schemas.microsoft.com/office/powerpoint/2010/main" val="42233163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Truth Tables For Compound Propositions</a:t>
            </a:r>
            <a:endParaRPr lang="en-US" dirty="0"/>
          </a:p>
        </p:txBody>
      </p:sp>
      <p:sp>
        <p:nvSpPr>
          <p:cNvPr id="3" name="Content Placeholder 2"/>
          <p:cNvSpPr>
            <a:spLocks noGrp="1"/>
          </p:cNvSpPr>
          <p:nvPr>
            <p:ph idx="1"/>
          </p:nvPr>
        </p:nvSpPr>
        <p:spPr/>
        <p:txBody>
          <a:bodyPr>
            <a:normAutofit/>
          </a:bodyPr>
          <a:lstStyle/>
          <a:p>
            <a:r>
              <a:rPr lang="en-US" dirty="0" smtClean="0"/>
              <a:t>Construction of a truth table:</a:t>
            </a:r>
          </a:p>
          <a:p>
            <a:r>
              <a:rPr lang="en-US" dirty="0" smtClean="0"/>
              <a:t>Rows</a:t>
            </a:r>
          </a:p>
          <a:p>
            <a:pPr lvl="1"/>
            <a:r>
              <a:rPr lang="en-US" dirty="0" smtClean="0"/>
              <a:t> Need a row for every possible combination of values  for the  atomic propositions.</a:t>
            </a:r>
          </a:p>
          <a:p>
            <a:r>
              <a:rPr lang="en-US" dirty="0" smtClean="0"/>
              <a:t>Columns</a:t>
            </a:r>
          </a:p>
          <a:p>
            <a:pPr lvl="1"/>
            <a:r>
              <a:rPr lang="en-US" dirty="0" smtClean="0"/>
              <a:t>Need a column for the compound proposition (usually at far right)</a:t>
            </a:r>
          </a:p>
          <a:p>
            <a:pPr lvl="1"/>
            <a:r>
              <a:rPr lang="en-US" dirty="0" smtClean="0"/>
              <a:t>Need a column for the truth value of each expression that occurs in the compound proposition as it is built up.</a:t>
            </a:r>
          </a:p>
          <a:p>
            <a:pPr lvl="2"/>
            <a:r>
              <a:rPr lang="en-US" dirty="0" smtClean="0"/>
              <a:t>This includes the atomic propositions </a:t>
            </a:r>
            <a:endParaRPr lang="en-US" dirty="0"/>
          </a:p>
        </p:txBody>
      </p:sp>
    </p:spTree>
    <p:extLst>
      <p:ext uri="{BB962C8B-B14F-4D97-AF65-F5344CB8AC3E}">
        <p14:creationId xmlns:p14="http://schemas.microsoft.com/office/powerpoint/2010/main" val="2674265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Propositional Logic</a:t>
            </a:r>
          </a:p>
          <a:p>
            <a:pPr lvl="1"/>
            <a:r>
              <a:rPr lang="en-US" dirty="0" smtClean="0"/>
              <a:t>The Language of Propositions</a:t>
            </a:r>
          </a:p>
          <a:p>
            <a:pPr lvl="1"/>
            <a:r>
              <a:rPr lang="en-US" dirty="0" smtClean="0"/>
              <a:t>Applications</a:t>
            </a:r>
          </a:p>
          <a:p>
            <a:pPr lvl="1"/>
            <a:r>
              <a:rPr lang="en-US" dirty="0" smtClean="0"/>
              <a:t>Logical Equivalences</a:t>
            </a:r>
          </a:p>
          <a:p>
            <a:r>
              <a:rPr lang="en-US" dirty="0" smtClean="0"/>
              <a:t>Predicate Logic</a:t>
            </a:r>
          </a:p>
          <a:p>
            <a:pPr lvl="1"/>
            <a:r>
              <a:rPr lang="en-US" dirty="0" smtClean="0"/>
              <a:t>The Language of Quantifiers</a:t>
            </a:r>
          </a:p>
          <a:p>
            <a:pPr lvl="1"/>
            <a:r>
              <a:rPr lang="en-US" dirty="0" smtClean="0"/>
              <a:t>Logical Equivalences</a:t>
            </a:r>
          </a:p>
          <a:p>
            <a:pPr lvl="1"/>
            <a:r>
              <a:rPr lang="en-US" dirty="0" smtClean="0"/>
              <a:t>Nested Quantifiers</a:t>
            </a:r>
          </a:p>
          <a:p>
            <a:r>
              <a:rPr lang="en-US" dirty="0" smtClean="0"/>
              <a:t>Proofs</a:t>
            </a:r>
          </a:p>
          <a:p>
            <a:pPr lvl="1"/>
            <a:r>
              <a:rPr lang="en-US" dirty="0" smtClean="0"/>
              <a:t>Rules of Inference</a:t>
            </a:r>
          </a:p>
          <a:p>
            <a:pPr lvl="1"/>
            <a:r>
              <a:rPr lang="en-US" dirty="0" smtClean="0"/>
              <a:t>Proof Methods</a:t>
            </a:r>
          </a:p>
          <a:p>
            <a:pPr lvl="1"/>
            <a:r>
              <a:rPr lang="en-US" dirty="0" smtClean="0"/>
              <a:t>Proof Strategy</a:t>
            </a:r>
          </a:p>
          <a:p>
            <a:endParaRPr lang="en-US" dirty="0" smtClean="0"/>
          </a:p>
          <a:p>
            <a:pPr lvl="1">
              <a:buNone/>
            </a:pPr>
            <a:endParaRPr lang="en-US" dirty="0" smtClean="0"/>
          </a:p>
          <a:p>
            <a:endParaRPr lang="en-US" dirty="0"/>
          </a:p>
        </p:txBody>
      </p:sp>
      <p:sp>
        <p:nvSpPr>
          <p:cNvPr id="4" name="Content Placeholder 3"/>
          <p:cNvSpPr>
            <a:spLocks noGrp="1"/>
          </p:cNvSpPr>
          <p:nvPr>
            <p:ph sz="half" idx="2"/>
          </p:nvPr>
        </p:nvSpPr>
        <p:spPr/>
        <p:txBody>
          <a:bodyPr>
            <a:normAutofit fontScale="92500" lnSpcReduction="20000"/>
          </a:bodyPr>
          <a:lstStyle/>
          <a:p>
            <a:r>
              <a:rPr lang="en-US" dirty="0"/>
              <a:t>The Language of Propositions</a:t>
            </a:r>
          </a:p>
          <a:p>
            <a:pPr lvl="1"/>
            <a:r>
              <a:rPr lang="en-US" dirty="0"/>
              <a:t>Connectives</a:t>
            </a:r>
          </a:p>
          <a:p>
            <a:pPr lvl="1"/>
            <a:r>
              <a:rPr lang="en-US" dirty="0"/>
              <a:t>Truth Values</a:t>
            </a:r>
          </a:p>
          <a:p>
            <a:pPr lvl="1"/>
            <a:r>
              <a:rPr lang="en-US" dirty="0"/>
              <a:t>Truth Tables</a:t>
            </a:r>
          </a:p>
          <a:p>
            <a:r>
              <a:rPr lang="en-US" dirty="0"/>
              <a:t>Applications</a:t>
            </a:r>
          </a:p>
          <a:p>
            <a:pPr lvl="1"/>
            <a:r>
              <a:rPr lang="en-US" dirty="0"/>
              <a:t>Translating English Sentences</a:t>
            </a:r>
          </a:p>
          <a:p>
            <a:pPr lvl="1"/>
            <a:r>
              <a:rPr lang="en-US" dirty="0"/>
              <a:t>System Specifications</a:t>
            </a:r>
          </a:p>
          <a:p>
            <a:pPr lvl="1"/>
            <a:r>
              <a:rPr lang="en-US" dirty="0"/>
              <a:t>Logic Puzzles</a:t>
            </a:r>
          </a:p>
          <a:p>
            <a:pPr lvl="1"/>
            <a:r>
              <a:rPr lang="en-US" dirty="0"/>
              <a:t>Logic Circuits </a:t>
            </a:r>
          </a:p>
          <a:p>
            <a:r>
              <a:rPr lang="en-US" dirty="0"/>
              <a:t>Logical Equivalences</a:t>
            </a:r>
          </a:p>
          <a:p>
            <a:pPr lvl="1"/>
            <a:r>
              <a:rPr lang="en-US" dirty="0"/>
              <a:t>Important Equivalences</a:t>
            </a:r>
          </a:p>
          <a:p>
            <a:pPr lvl="1"/>
            <a:r>
              <a:rPr lang="en-US" dirty="0"/>
              <a:t>Showing Equivalence</a:t>
            </a:r>
          </a:p>
          <a:p>
            <a:pPr lvl="1"/>
            <a:r>
              <a:rPr lang="en-US" dirty="0"/>
              <a:t>Satisfiability</a:t>
            </a:r>
          </a:p>
          <a:p>
            <a:endParaRPr lang="lv-LV" dirty="0"/>
          </a:p>
        </p:txBody>
      </p:sp>
      <p:sp>
        <p:nvSpPr>
          <p:cNvPr id="5" name="Rectangle 4"/>
          <p:cNvSpPr/>
          <p:nvPr/>
        </p:nvSpPr>
        <p:spPr>
          <a:xfrm>
            <a:off x="739833" y="1753985"/>
            <a:ext cx="4555374" cy="132172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6" name="Rectangle 5"/>
          <p:cNvSpPr/>
          <p:nvPr/>
        </p:nvSpPr>
        <p:spPr>
          <a:xfrm>
            <a:off x="5734819" y="1762327"/>
            <a:ext cx="5471245" cy="441463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Tree>
    <p:extLst>
      <p:ext uri="{BB962C8B-B14F-4D97-AF65-F5344CB8AC3E}">
        <p14:creationId xmlns:p14="http://schemas.microsoft.com/office/powerpoint/2010/main" val="29909851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Truth Table</a:t>
            </a:r>
            <a:endParaRPr lang="en-US" dirty="0"/>
          </a:p>
        </p:txBody>
      </p:sp>
      <p:sp>
        <p:nvSpPr>
          <p:cNvPr id="3" name="Content Placeholder 2"/>
          <p:cNvSpPr>
            <a:spLocks noGrp="1"/>
          </p:cNvSpPr>
          <p:nvPr>
            <p:ph idx="1"/>
          </p:nvPr>
        </p:nvSpPr>
        <p:spPr/>
        <p:txBody>
          <a:bodyPr/>
          <a:lstStyle/>
          <a:p>
            <a:r>
              <a:rPr lang="en-US" dirty="0" smtClean="0"/>
              <a:t>Construct a truth table for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6629400" y="2057401"/>
            <a:ext cx="1820228" cy="302895"/>
          </a:xfrm>
          <a:prstGeom prst="rect">
            <a:avLst/>
          </a:prstGeom>
        </p:spPr>
      </p:pic>
      <p:graphicFrame>
        <p:nvGraphicFramePr>
          <p:cNvPr id="9" name="Table 8"/>
          <p:cNvGraphicFramePr>
            <a:graphicFrameLocks noGrp="1"/>
          </p:cNvGraphicFramePr>
          <p:nvPr/>
        </p:nvGraphicFramePr>
        <p:xfrm>
          <a:off x="2438400" y="2590800"/>
          <a:ext cx="7467600" cy="333756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370840">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latin typeface="Cambria Math"/>
                          <a:ea typeface="Cambria Math"/>
                          <a:sym typeface="Symbol"/>
                        </a:rPr>
                        <a:t></a:t>
                      </a:r>
                      <a:r>
                        <a:rPr lang="en-US" dirty="0" smtClean="0">
                          <a:latin typeface="Cambria Math"/>
                          <a:ea typeface="Cambria Math"/>
                        </a:rPr>
                        <a:t>r</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 → </a:t>
                      </a:r>
                      <a:r>
                        <a:rPr lang="en-US" dirty="0" smtClean="0">
                          <a:latin typeface="Cambria Math"/>
                          <a:ea typeface="Cambria Math"/>
                          <a:sym typeface="Symbol"/>
                        </a:rPr>
                        <a:t></a:t>
                      </a:r>
                      <a:r>
                        <a:rPr lang="en-US" dirty="0" smtClean="0">
                          <a:latin typeface="Cambria Math"/>
                          <a:ea typeface="Cambria Math"/>
                        </a:rPr>
                        <a:t>r</a:t>
                      </a:r>
                      <a:endParaRPr lang="en-US" dirty="0"/>
                    </a:p>
                  </a:txBody>
                  <a:tcPr/>
                </a:tc>
                <a:extLst>
                  <a:ext uri="{0D108BD9-81ED-4DB2-BD59-A6C34878D82A}">
                    <a16:rowId xmlns:a16="http://schemas.microsoft.com/office/drawing/2014/main" val="10000"/>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1"/>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2"/>
                  </a:ext>
                </a:extLst>
              </a:tr>
              <a:tr h="370840">
                <a:tc>
                  <a:txBody>
                    <a:bodyPr/>
                    <a:lstStyle/>
                    <a:p>
                      <a:r>
                        <a:rPr lang="en-US" dirty="0" smtClean="0"/>
                        <a:t>T </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3"/>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4"/>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5"/>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6"/>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7"/>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767256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CCFF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Socrative Quiz 1A</a:t>
            </a:r>
            <a:endParaRPr lang="lv-LV" dirty="0"/>
          </a:p>
        </p:txBody>
      </p:sp>
      <p:sp>
        <p:nvSpPr>
          <p:cNvPr id="3" name="Content Placeholder 2"/>
          <p:cNvSpPr>
            <a:spLocks noGrp="1"/>
          </p:cNvSpPr>
          <p:nvPr>
            <p:ph idx="1"/>
          </p:nvPr>
        </p:nvSpPr>
        <p:spPr/>
        <p:txBody>
          <a:bodyPr/>
          <a:lstStyle/>
          <a:p>
            <a:r>
              <a:rPr lang="lv-LV" dirty="0"/>
              <a:t>Visit </a:t>
            </a:r>
            <a:r>
              <a:rPr lang="lv-LV" dirty="0">
                <a:hlinkClick r:id="rId2"/>
              </a:rPr>
              <a:t>https://www.socrative.com</a:t>
            </a:r>
            <a:r>
              <a:rPr lang="lv-LV" dirty="0" smtClean="0">
                <a:hlinkClick r:id="rId2"/>
              </a:rPr>
              <a:t>/</a:t>
            </a:r>
            <a:endParaRPr lang="lv-LV" dirty="0" smtClean="0"/>
          </a:p>
          <a:p>
            <a:r>
              <a:rPr lang="lv-LV" dirty="0" smtClean="0"/>
              <a:t>Select  </a:t>
            </a:r>
            <a:r>
              <a:rPr lang="lv-LV" b="1" dirty="0" smtClean="0"/>
              <a:t>Student Login</a:t>
            </a:r>
          </a:p>
          <a:p>
            <a:r>
              <a:rPr lang="lv-LV" dirty="0" smtClean="0"/>
              <a:t>In the textbox enter room name </a:t>
            </a:r>
            <a:r>
              <a:rPr lang="lv-LV" b="1" dirty="0" smtClean="0"/>
              <a:t>APSITIS</a:t>
            </a:r>
          </a:p>
          <a:p>
            <a:r>
              <a:rPr lang="lv-LV" dirty="0" smtClean="0"/>
              <a:t>Write your own name as a test taker.</a:t>
            </a:r>
            <a:endParaRPr lang="lv-LV" dirty="0"/>
          </a:p>
          <a:p>
            <a:r>
              <a:rPr lang="lv-LV" dirty="0" smtClean="0"/>
              <a:t>Just do the test (3 questions)</a:t>
            </a:r>
            <a:endParaRPr lang="lv-LV" dirty="0"/>
          </a:p>
        </p:txBody>
      </p:sp>
    </p:spTree>
    <p:extLst>
      <p:ext uri="{BB962C8B-B14F-4D97-AF65-F5344CB8AC3E}">
        <p14:creationId xmlns:p14="http://schemas.microsoft.com/office/powerpoint/2010/main" val="3982505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lv-LV" dirty="0" smtClean="0"/>
              <a:t>Natural Language Example</a:t>
            </a:r>
            <a:endParaRPr lang="lv-LV" dirty="0"/>
          </a:p>
        </p:txBody>
      </p:sp>
      <p:sp>
        <p:nvSpPr>
          <p:cNvPr id="4" name="Content Placeholder 2"/>
          <p:cNvSpPr>
            <a:spLocks noGrp="1"/>
          </p:cNvSpPr>
          <p:nvPr>
            <p:ph idx="1"/>
          </p:nvPr>
        </p:nvSpPr>
        <p:spPr/>
        <p:txBody>
          <a:bodyPr>
            <a:normAutofit/>
          </a:bodyPr>
          <a:lstStyle/>
          <a:p>
            <a:r>
              <a:rPr lang="lv-LV" sz="3200" b="1" dirty="0" smtClean="0"/>
              <a:t>IF</a:t>
            </a:r>
            <a:r>
              <a:rPr lang="en-US" sz="3200" dirty="0" smtClean="0"/>
              <a:t> today is Thursday, </a:t>
            </a:r>
            <a:r>
              <a:rPr lang="lv-LV" sz="3200" b="1" dirty="0" smtClean="0"/>
              <a:t>THEN</a:t>
            </a:r>
            <a:r>
              <a:rPr lang="en-US" sz="3200" dirty="0" smtClean="0"/>
              <a:t> tomorrow is Sunday.</a:t>
            </a:r>
          </a:p>
          <a:p>
            <a:endParaRPr lang="en-US" sz="3200" dirty="0" smtClean="0"/>
          </a:p>
          <a:p>
            <a:pPr marL="0" indent="0">
              <a:buNone/>
            </a:pPr>
            <a:endParaRPr lang="en-US" sz="3200" dirty="0"/>
          </a:p>
          <a:p>
            <a:endParaRPr lang="en-US" sz="3200" dirty="0"/>
          </a:p>
          <a:p>
            <a:r>
              <a:rPr lang="lv-LV" sz="3200" dirty="0" smtClean="0"/>
              <a:t>Is this a proposition?</a:t>
            </a:r>
          </a:p>
          <a:p>
            <a:r>
              <a:rPr lang="lv-LV" sz="3200" dirty="0" smtClean="0"/>
              <a:t>If so, is it true or false?  </a:t>
            </a:r>
            <a:br>
              <a:rPr lang="lv-LV" sz="3200" dirty="0" smtClean="0"/>
            </a:br>
            <a:r>
              <a:rPr lang="lv-LV" sz="3200" dirty="0" smtClean="0"/>
              <a:t>(Assume that today is Monday.)</a:t>
            </a:r>
            <a:endParaRPr lang="lv-LV" sz="3200" dirty="0"/>
          </a:p>
        </p:txBody>
      </p:sp>
      <p:sp>
        <p:nvSpPr>
          <p:cNvPr id="5" name="Right Brace 4"/>
          <p:cNvSpPr/>
          <p:nvPr/>
        </p:nvSpPr>
        <p:spPr>
          <a:xfrm rot="5400000">
            <a:off x="2784100" y="1325724"/>
            <a:ext cx="381000" cy="24539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lv-LV"/>
          </a:p>
        </p:txBody>
      </p:sp>
      <p:sp>
        <p:nvSpPr>
          <p:cNvPr id="6" name="Rectangle 5"/>
          <p:cNvSpPr/>
          <p:nvPr/>
        </p:nvSpPr>
        <p:spPr>
          <a:xfrm>
            <a:off x="1858970" y="2866072"/>
            <a:ext cx="2231261" cy="10527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Premise</a:t>
            </a:r>
            <a:r>
              <a:rPr lang="lv-LV" sz="3200" dirty="0" smtClean="0"/>
              <a:t> /</a:t>
            </a:r>
          </a:p>
          <a:p>
            <a:pPr algn="ctr"/>
            <a:r>
              <a:rPr lang="lv-LV" sz="3200" dirty="0" smtClean="0"/>
              <a:t>Hypothesis</a:t>
            </a:r>
            <a:endParaRPr lang="lv-LV" dirty="0"/>
          </a:p>
        </p:txBody>
      </p:sp>
      <p:sp>
        <p:nvSpPr>
          <p:cNvPr id="7" name="Right Brace 6"/>
          <p:cNvSpPr/>
          <p:nvPr/>
        </p:nvSpPr>
        <p:spPr>
          <a:xfrm rot="5400000">
            <a:off x="7163888" y="854528"/>
            <a:ext cx="381000" cy="33963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lv-LV"/>
          </a:p>
        </p:txBody>
      </p:sp>
      <p:sp>
        <p:nvSpPr>
          <p:cNvPr id="8" name="Rectangle 7"/>
          <p:cNvSpPr/>
          <p:nvPr/>
        </p:nvSpPr>
        <p:spPr>
          <a:xfrm>
            <a:off x="6122125" y="2912971"/>
            <a:ext cx="2464527" cy="1005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Conclusion</a:t>
            </a:r>
            <a:r>
              <a:rPr lang="lv-LV" sz="2800" dirty="0" smtClean="0"/>
              <a:t> / Consequence</a:t>
            </a:r>
            <a:endParaRPr lang="lv-LV" sz="2000" dirty="0"/>
          </a:p>
        </p:txBody>
      </p:sp>
    </p:spTree>
    <p:extLst>
      <p:ext uri="{BB962C8B-B14F-4D97-AF65-F5344CB8AC3E}">
        <p14:creationId xmlns:p14="http://schemas.microsoft.com/office/powerpoint/2010/main" val="3298104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Understanding Implication</a:t>
            </a:r>
            <a:endParaRPr lang="en-US" dirty="0"/>
          </a:p>
        </p:txBody>
      </p:sp>
      <p:sp>
        <p:nvSpPr>
          <p:cNvPr id="3" name="Content Placeholder 2"/>
          <p:cNvSpPr>
            <a:spLocks noGrp="1"/>
          </p:cNvSpPr>
          <p:nvPr>
            <p:ph idx="1"/>
          </p:nvPr>
        </p:nvSpPr>
        <p:spPr/>
        <p:txBody>
          <a:bodyPr>
            <a:normAutofit/>
          </a:bodyPr>
          <a:lstStyle/>
          <a:p>
            <a:pPr marL="274320" lvl="1" indent="-274320">
              <a:buClr>
                <a:schemeClr val="accent3"/>
              </a:buClr>
              <a:buSzPct val="95000"/>
            </a:pPr>
            <a:r>
              <a:rPr lang="en-US" sz="2800" dirty="0"/>
              <a:t>In </a:t>
            </a:r>
            <a:r>
              <a:rPr lang="en-US" sz="2800" i="1" dirty="0">
                <a:latin typeface="Cambria Math" pitchFamily="18" charset="0"/>
                <a:ea typeface="Cambria Math" pitchFamily="18" charset="0"/>
              </a:rPr>
              <a:t>p </a:t>
            </a:r>
            <a:r>
              <a:rPr lang="en-US" sz="2800" dirty="0">
                <a:latin typeface="Cambria Math"/>
                <a:ea typeface="Cambria Math"/>
              </a:rPr>
              <a:t>→</a:t>
            </a:r>
            <a:r>
              <a:rPr lang="en-US" sz="2800" i="1" dirty="0">
                <a:latin typeface="Cambria Math" pitchFamily="18" charset="0"/>
                <a:ea typeface="Cambria Math" pitchFamily="18" charset="0"/>
              </a:rPr>
              <a:t>q </a:t>
            </a:r>
            <a:r>
              <a:rPr lang="en-US" sz="2800" dirty="0">
                <a:ea typeface="Cambria Math" pitchFamily="18" charset="0"/>
              </a:rPr>
              <a:t>there does not need to be any connection between the antecedent or the consequent</a:t>
            </a:r>
            <a:r>
              <a:rPr lang="en-US" sz="2800" dirty="0">
                <a:latin typeface="Cambria Math" pitchFamily="18" charset="0"/>
                <a:ea typeface="Cambria Math" pitchFamily="18" charset="0"/>
              </a:rPr>
              <a:t>. The “meaning” of </a:t>
            </a:r>
            <a:r>
              <a:rPr lang="en-US" sz="2800" i="1" dirty="0">
                <a:latin typeface="Cambria Math" pitchFamily="18" charset="0"/>
                <a:ea typeface="Cambria Math" pitchFamily="18" charset="0"/>
              </a:rPr>
              <a:t>p </a:t>
            </a:r>
            <a:r>
              <a:rPr lang="en-US" sz="2800" dirty="0">
                <a:latin typeface="Cambria Math"/>
                <a:ea typeface="Cambria Math"/>
              </a:rPr>
              <a:t>→</a:t>
            </a:r>
            <a:r>
              <a:rPr lang="en-US" sz="2800" i="1" dirty="0">
                <a:latin typeface="Cambria Math" pitchFamily="18" charset="0"/>
                <a:ea typeface="Cambria Math" pitchFamily="18" charset="0"/>
              </a:rPr>
              <a:t>q </a:t>
            </a:r>
            <a:r>
              <a:rPr lang="en-US" sz="2800" dirty="0">
                <a:ea typeface="Cambria Math" pitchFamily="18" charset="0"/>
              </a:rPr>
              <a:t>depends only on the truth values of </a:t>
            </a:r>
            <a:r>
              <a:rPr lang="en-US" sz="2800" i="1" dirty="0">
                <a:latin typeface="Cambria Math" pitchFamily="18" charset="0"/>
                <a:ea typeface="Cambria Math" pitchFamily="18" charset="0"/>
              </a:rPr>
              <a:t>p</a:t>
            </a:r>
            <a:r>
              <a:rPr lang="en-US" sz="2800" dirty="0">
                <a:ea typeface="Cambria Math" pitchFamily="18" charset="0"/>
              </a:rPr>
              <a:t> and </a:t>
            </a:r>
            <a:r>
              <a:rPr lang="en-US" sz="2800" i="1" dirty="0">
                <a:latin typeface="Cambria Math" pitchFamily="18" charset="0"/>
                <a:ea typeface="Cambria Math" pitchFamily="18" charset="0"/>
              </a:rPr>
              <a:t>q</a:t>
            </a:r>
            <a:r>
              <a:rPr lang="en-US" sz="2800" dirty="0">
                <a:ea typeface="Cambria Math" pitchFamily="18" charset="0"/>
              </a:rPr>
              <a:t>. </a:t>
            </a:r>
            <a:endParaRPr lang="en-US" sz="2800" dirty="0"/>
          </a:p>
          <a:p>
            <a:r>
              <a:rPr lang="en-US" sz="3200" dirty="0" smtClean="0"/>
              <a:t>These implications are perfectly fine, but would not be used in ordinary English.</a:t>
            </a:r>
          </a:p>
          <a:p>
            <a:pPr lvl="1"/>
            <a:r>
              <a:rPr lang="en-US" sz="2800" dirty="0"/>
              <a:t>“If my grandma had wheels, then 1+1 = 3.”</a:t>
            </a:r>
          </a:p>
          <a:p>
            <a:pPr lvl="1"/>
            <a:r>
              <a:rPr lang="en-US" sz="2800" dirty="0"/>
              <a:t>“If the moon is made of cheese then </a:t>
            </a:r>
            <a:r>
              <a:rPr lang="lv-LV" sz="2800" dirty="0" smtClean="0"/>
              <a:t>I receive food stamps.</a:t>
            </a:r>
            <a:r>
              <a:rPr lang="en-US" sz="2800" dirty="0" smtClean="0"/>
              <a:t>”</a:t>
            </a:r>
            <a:endParaRPr lang="lv-LV" sz="2800" dirty="0"/>
          </a:p>
          <a:p>
            <a:pPr lvl="1"/>
            <a:r>
              <a:rPr lang="lv-LV" sz="2800" dirty="0"/>
              <a:t>"I</a:t>
            </a:r>
            <a:r>
              <a:rPr lang="en-US" sz="2800" dirty="0"/>
              <a:t>f you don't work you die</a:t>
            </a:r>
            <a:r>
              <a:rPr lang="lv-LV" sz="2800" dirty="0"/>
              <a:t>" (R.Kipling)</a:t>
            </a:r>
          </a:p>
        </p:txBody>
      </p:sp>
    </p:spTree>
    <p:extLst>
      <p:ext uri="{BB962C8B-B14F-4D97-AF65-F5344CB8AC3E}">
        <p14:creationId xmlns:p14="http://schemas.microsoft.com/office/powerpoint/2010/main" val="41892530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Propositions</a:t>
            </a:r>
            <a:endParaRPr lang="en-US" dirty="0"/>
          </a:p>
        </p:txBody>
      </p:sp>
      <p:sp>
        <p:nvSpPr>
          <p:cNvPr id="3" name="Content Placeholder 2"/>
          <p:cNvSpPr>
            <a:spLocks noGrp="1"/>
          </p:cNvSpPr>
          <p:nvPr>
            <p:ph idx="1"/>
          </p:nvPr>
        </p:nvSpPr>
        <p:spPr/>
        <p:txBody>
          <a:bodyPr/>
          <a:lstStyle/>
          <a:p>
            <a:r>
              <a:rPr lang="en-US" dirty="0" smtClean="0"/>
              <a:t>Two propositions are </a:t>
            </a:r>
            <a:r>
              <a:rPr lang="en-US" b="1" dirty="0" smtClean="0"/>
              <a:t>e</a:t>
            </a:r>
            <a:r>
              <a:rPr lang="en-US" i="1" dirty="0" smtClean="0"/>
              <a:t>quivalent</a:t>
            </a:r>
            <a:r>
              <a:rPr lang="en-US" b="1" dirty="0" smtClean="0"/>
              <a:t> </a:t>
            </a:r>
            <a:r>
              <a:rPr lang="en-US" dirty="0" smtClean="0"/>
              <a:t>if they always have the same truth value.</a:t>
            </a:r>
            <a:endParaRPr lang="en-US" b="1" dirty="0" smtClean="0"/>
          </a:p>
          <a:p>
            <a:r>
              <a:rPr lang="en-US" b="1" dirty="0" smtClean="0"/>
              <a:t>Example</a:t>
            </a:r>
            <a:r>
              <a:rPr lang="en-US" dirty="0" smtClean="0"/>
              <a:t>: Show using a truth table that the conditional is equivalent to the </a:t>
            </a:r>
            <a:r>
              <a:rPr lang="en-US" dirty="0" err="1" smtClean="0"/>
              <a:t>contrapositive</a:t>
            </a:r>
            <a:r>
              <a:rPr lang="en-US" dirty="0" smtClean="0"/>
              <a:t>.</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2362200" y="4343400"/>
          <a:ext cx="7315200" cy="18491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endParaRPr lang="en-US" dirty="0"/>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a:t>
                      </a:r>
                      <a:endParaRPr lang="en-US" dirty="0"/>
                    </a:p>
                  </a:txBody>
                  <a:tcPr/>
                </a:tc>
                <a:extLst>
                  <a:ext uri="{0D108BD9-81ED-4DB2-BD59-A6C34878D82A}">
                    <a16:rowId xmlns:a16="http://schemas.microsoft.com/office/drawing/2014/main" val="10000"/>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1"/>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2"/>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3"/>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4021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a Truth Table to Show  Non-Equivalence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using truth tables that neither  the converse nor inverse of an implication are not equivalent to the implication.</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2057401" y="3733800"/>
          <a:ext cx="8458198" cy="1940560"/>
        </p:xfrm>
        <a:graphic>
          <a:graphicData uri="http://schemas.openxmlformats.org/drawingml/2006/table">
            <a:tbl>
              <a:tblPr firstRow="1" bandRow="1">
                <a:tableStyleId>{5C22544A-7EE6-4342-B048-85BDC9FD1C3A}</a:tableStyleId>
              </a:tblPr>
              <a:tblGrid>
                <a:gridCol w="1208314">
                  <a:extLst>
                    <a:ext uri="{9D8B030D-6E8A-4147-A177-3AD203B41FA5}">
                      <a16:colId xmlns:a16="http://schemas.microsoft.com/office/drawing/2014/main" val="20000"/>
                    </a:ext>
                  </a:extLst>
                </a:gridCol>
                <a:gridCol w="1208314">
                  <a:extLst>
                    <a:ext uri="{9D8B030D-6E8A-4147-A177-3AD203B41FA5}">
                      <a16:colId xmlns:a16="http://schemas.microsoft.com/office/drawing/2014/main" val="20001"/>
                    </a:ext>
                  </a:extLst>
                </a:gridCol>
                <a:gridCol w="1208314">
                  <a:extLst>
                    <a:ext uri="{9D8B030D-6E8A-4147-A177-3AD203B41FA5}">
                      <a16:colId xmlns:a16="http://schemas.microsoft.com/office/drawing/2014/main" val="20002"/>
                    </a:ext>
                  </a:extLst>
                </a:gridCol>
                <a:gridCol w="1208314">
                  <a:extLst>
                    <a:ext uri="{9D8B030D-6E8A-4147-A177-3AD203B41FA5}">
                      <a16:colId xmlns:a16="http://schemas.microsoft.com/office/drawing/2014/main" val="20003"/>
                    </a:ext>
                  </a:extLst>
                </a:gridCol>
                <a:gridCol w="1208314">
                  <a:extLst>
                    <a:ext uri="{9D8B030D-6E8A-4147-A177-3AD203B41FA5}">
                      <a16:colId xmlns:a16="http://schemas.microsoft.com/office/drawing/2014/main" val="20004"/>
                    </a:ext>
                  </a:extLst>
                </a:gridCol>
                <a:gridCol w="1208314">
                  <a:extLst>
                    <a:ext uri="{9D8B030D-6E8A-4147-A177-3AD203B41FA5}">
                      <a16:colId xmlns:a16="http://schemas.microsoft.com/office/drawing/2014/main" val="20005"/>
                    </a:ext>
                  </a:extLst>
                </a:gridCol>
                <a:gridCol w="1208314">
                  <a:extLst>
                    <a:ext uri="{9D8B030D-6E8A-4147-A177-3AD203B41FA5}">
                      <a16:colId xmlns:a16="http://schemas.microsoft.com/office/drawing/2014/main" val="20006"/>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 </a:t>
                      </a:r>
                      <a:r>
                        <a:rPr lang="en-US" i="1" dirty="0" smtClean="0">
                          <a:latin typeface="Cambria Math" pitchFamily="18" charset="0"/>
                          <a:ea typeface="Cambria Math" pitchFamily="18" charset="0"/>
                        </a:rPr>
                        <a:t>p </a:t>
                      </a:r>
                      <a:r>
                        <a:rPr lang="en-US" sz="1800" dirty="0" smtClean="0">
                          <a:latin typeface="Cambria Math"/>
                          <a:ea typeface="Cambria Math"/>
                        </a:rPr>
                        <a:t>→</a:t>
                      </a:r>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smtClean="0"/>
                    </a:p>
                  </a:txBody>
                  <a:tcPr/>
                </a:tc>
                <a:tc>
                  <a:txBody>
                    <a:bodyPr/>
                    <a:lstStyle/>
                    <a:p>
                      <a:r>
                        <a:rPr lang="en-US" i="1" dirty="0" smtClean="0">
                          <a:latin typeface="Cambria Math" pitchFamily="18" charset="0"/>
                          <a:ea typeface="Cambria Math" pitchFamily="18" charset="0"/>
                        </a:rPr>
                        <a:t>q </a:t>
                      </a:r>
                      <a:r>
                        <a:rPr lang="en-US" dirty="0" smtClean="0">
                          <a:latin typeface="Cambria Math"/>
                          <a:ea typeface="Cambria Math"/>
                        </a:rPr>
                        <a:t>→ </a:t>
                      </a:r>
                      <a:r>
                        <a:rPr lang="en-US" i="1" dirty="0" smtClean="0">
                          <a:latin typeface="Cambria Math" pitchFamily="18" charset="0"/>
                          <a:ea typeface="Cambria Math" pitchFamily="18" charset="0"/>
                        </a:rPr>
                        <a:t>p</a:t>
                      </a:r>
                      <a:r>
                        <a:rPr lang="en-US" dirty="0" smtClean="0"/>
                        <a:t> </a:t>
                      </a:r>
                      <a:endParaRPr lang="en-US" dirty="0"/>
                    </a:p>
                  </a:txBody>
                  <a:tcPr/>
                </a:tc>
                <a:extLst>
                  <a:ext uri="{0D108BD9-81ED-4DB2-BD59-A6C34878D82A}">
                    <a16:rowId xmlns:a16="http://schemas.microsoft.com/office/drawing/2014/main" val="10000"/>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1"/>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2"/>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3"/>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6934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335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dirty="0" smtClean="0"/>
              <a:t>How many rows are there in a truth table with </a:t>
            </a:r>
            <a:r>
              <a:rPr lang="en-US" i="1" dirty="0" smtClean="0"/>
              <a:t>n</a:t>
            </a:r>
            <a:r>
              <a:rPr lang="en-US" dirty="0" smtClean="0"/>
              <a:t> propositional variables?</a:t>
            </a:r>
          </a:p>
          <a:p>
            <a:pPr>
              <a:buNone/>
            </a:pPr>
            <a:endParaRPr lang="en-US" b="1" dirty="0" smtClean="0"/>
          </a:p>
          <a:p>
            <a:pPr>
              <a:buNone/>
            </a:pPr>
            <a:r>
              <a:rPr lang="en-US" b="1" dirty="0" smtClean="0"/>
              <a:t>    Solution</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We will see how to do this in Chapter 6.</a:t>
            </a:r>
          </a:p>
          <a:p>
            <a:endParaRPr lang="en-US" dirty="0" smtClean="0"/>
          </a:p>
          <a:p>
            <a:r>
              <a:rPr lang="en-US" dirty="0" smtClean="0"/>
              <a:t>Note that this means that with n propositional variables, we can construct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distinct (i.e., not equivalent) propositions. </a:t>
            </a:r>
            <a:endParaRPr lang="en-US" dirty="0" smtClean="0"/>
          </a:p>
          <a:p>
            <a:pPr>
              <a:buNone/>
            </a:pPr>
            <a:r>
              <a:rPr lang="en-US" dirty="0" smtClean="0"/>
              <a:t>           </a:t>
            </a:r>
          </a:p>
        </p:txBody>
      </p:sp>
    </p:spTree>
    <p:extLst>
      <p:ext uri="{BB962C8B-B14F-4D97-AF65-F5344CB8AC3E}">
        <p14:creationId xmlns:p14="http://schemas.microsoft.com/office/powerpoint/2010/main" val="421013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Precedence of Logical Operators</a:t>
            </a:r>
            <a:endParaRPr lang="en-US" dirty="0"/>
          </a:p>
        </p:txBody>
      </p:sp>
      <p:graphicFrame>
        <p:nvGraphicFramePr>
          <p:cNvPr id="4" name="Content Placeholder 3"/>
          <p:cNvGraphicFramePr>
            <a:graphicFrameLocks noGrp="1"/>
          </p:cNvGraphicFramePr>
          <p:nvPr>
            <p:ph idx="1"/>
          </p:nvPr>
        </p:nvGraphicFramePr>
        <p:xfrm>
          <a:off x="4114800" y="2057400"/>
          <a:ext cx="4038600" cy="201168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360218">
                <a:tc>
                  <a:txBody>
                    <a:bodyPr/>
                    <a:lstStyle/>
                    <a:p>
                      <a:r>
                        <a:rPr lang="en-US" dirty="0" smtClean="0"/>
                        <a:t>Operator</a:t>
                      </a:r>
                      <a:endParaRPr lang="en-US" dirty="0"/>
                    </a:p>
                  </a:txBody>
                  <a:tcPr marL="91441" marR="91441"/>
                </a:tc>
                <a:tc>
                  <a:txBody>
                    <a:bodyPr/>
                    <a:lstStyle/>
                    <a:p>
                      <a:r>
                        <a:rPr lang="en-US" dirty="0" smtClean="0"/>
                        <a:t>Precedence</a:t>
                      </a:r>
                      <a:endParaRPr lang="en-US" dirty="0"/>
                    </a:p>
                  </a:txBody>
                  <a:tcPr marL="91441" marR="91441"/>
                </a:tc>
                <a:extLst>
                  <a:ext uri="{0D108BD9-81ED-4DB2-BD59-A6C34878D82A}">
                    <a16:rowId xmlns:a16="http://schemas.microsoft.com/office/drawing/2014/main" val="10000"/>
                  </a:ext>
                </a:extLst>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marL="91441" marR="91441"/>
                </a:tc>
                <a:tc>
                  <a:txBody>
                    <a:bodyPr/>
                    <a:lstStyle/>
                    <a:p>
                      <a:r>
                        <a:rPr lang="en-US" dirty="0" smtClean="0"/>
                        <a:t>1</a:t>
                      </a:r>
                      <a:endParaRPr lang="en-US" dirty="0"/>
                    </a:p>
                  </a:txBody>
                  <a:tcPr marL="91441" marR="91441"/>
                </a:tc>
                <a:extLst>
                  <a:ext uri="{0D108BD9-81ED-4DB2-BD59-A6C34878D82A}">
                    <a16:rowId xmlns:a16="http://schemas.microsoft.com/office/drawing/2014/main" val="10001"/>
                  </a:ext>
                </a:extLst>
              </a:tr>
              <a:tr h="630382">
                <a:tc>
                  <a:txBody>
                    <a:bodyPr/>
                    <a:lstStyle/>
                    <a:p>
                      <a:r>
                        <a:rPr lang="en-US" b="1" dirty="0" smtClean="0">
                          <a:sym typeface="Symbol"/>
                        </a:rPr>
                        <a:t>   </a:t>
                      </a:r>
                    </a:p>
                    <a:p>
                      <a:r>
                        <a:rPr lang="en-US" b="1" dirty="0" smtClean="0">
                          <a:sym typeface="Symbol"/>
                        </a:rPr>
                        <a:t> </a:t>
                      </a:r>
                      <a:endParaRPr lang="en-US" b="1" dirty="0"/>
                    </a:p>
                  </a:txBody>
                  <a:tcPr marL="91441" marR="91441"/>
                </a:tc>
                <a:tc>
                  <a:txBody>
                    <a:bodyPr/>
                    <a:lstStyle/>
                    <a:p>
                      <a:r>
                        <a:rPr lang="en-US" dirty="0" smtClean="0"/>
                        <a:t>2</a:t>
                      </a:r>
                    </a:p>
                    <a:p>
                      <a:r>
                        <a:rPr lang="en-US" dirty="0" smtClean="0"/>
                        <a:t>3</a:t>
                      </a:r>
                      <a:endParaRPr lang="en-US" dirty="0"/>
                    </a:p>
                  </a:txBody>
                  <a:tcPr marL="91441" marR="91441"/>
                </a:tc>
                <a:extLst>
                  <a:ext uri="{0D108BD9-81ED-4DB2-BD59-A6C34878D82A}">
                    <a16:rowId xmlns:a16="http://schemas.microsoft.com/office/drawing/2014/main" val="10002"/>
                  </a:ext>
                </a:extLst>
              </a:tr>
              <a:tr h="630382">
                <a:tc>
                  <a:txBody>
                    <a:bodyPr/>
                    <a:lstStyle/>
                    <a:p>
                      <a:r>
                        <a:rPr lang="en-US" b="1" dirty="0" smtClean="0">
                          <a:sym typeface="Symbol"/>
                        </a:rPr>
                        <a:t> </a:t>
                      </a:r>
                    </a:p>
                    <a:p>
                      <a:r>
                        <a:rPr lang="en-US" dirty="0" smtClean="0">
                          <a:sym typeface="Symbol"/>
                        </a:rPr>
                        <a:t> </a:t>
                      </a:r>
                      <a:endParaRPr lang="en-US" dirty="0"/>
                    </a:p>
                  </a:txBody>
                  <a:tcPr marL="91441" marR="91441"/>
                </a:tc>
                <a:tc>
                  <a:txBody>
                    <a:bodyPr/>
                    <a:lstStyle/>
                    <a:p>
                      <a:r>
                        <a:rPr lang="en-US" dirty="0" smtClean="0"/>
                        <a:t>4</a:t>
                      </a:r>
                    </a:p>
                    <a:p>
                      <a:r>
                        <a:rPr lang="en-US" dirty="0" smtClean="0"/>
                        <a:t>5</a:t>
                      </a:r>
                      <a:endParaRPr lang="en-US" dirty="0"/>
                    </a:p>
                  </a:txBody>
                  <a:tcPr marL="91441" marR="91441"/>
                </a:tc>
                <a:extLst>
                  <a:ext uri="{0D108BD9-81ED-4DB2-BD59-A6C34878D82A}">
                    <a16:rowId xmlns:a16="http://schemas.microsoft.com/office/drawing/2014/main" val="10003"/>
                  </a:ext>
                </a:extLst>
              </a:tr>
            </a:tbl>
          </a:graphicData>
        </a:graphic>
      </p:graphicFrame>
      <p:sp>
        <p:nvSpPr>
          <p:cNvPr id="5" name="TextBox 4"/>
          <p:cNvSpPr txBox="1"/>
          <p:nvPr/>
        </p:nvSpPr>
        <p:spPr>
          <a:xfrm>
            <a:off x="5029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3352800" y="4343400"/>
            <a:ext cx="5715000" cy="1938992"/>
          </a:xfrm>
          <a:prstGeom prst="rect">
            <a:avLst/>
          </a:prstGeom>
          <a:noFill/>
        </p:spPr>
        <p:txBody>
          <a:bodyPr wrap="square" rtlCol="0">
            <a:spAutoFit/>
          </a:bodyPr>
          <a:lstStyle/>
          <a:p>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r>
              <a:rPr lang="en-US" sz="2400" dirty="0">
                <a:ea typeface="Cambria Math" pitchFamily="18" charset="0"/>
                <a:sym typeface="Symbol"/>
              </a:rPr>
              <a:t>is equivalent to</a:t>
            </a:r>
            <a:r>
              <a:rPr lang="en-US" sz="2400" dirty="0">
                <a:ea typeface="Cambria Math" pitchFamily="18" charset="0"/>
              </a:rPr>
              <a:t>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a:t>
            </a:r>
            <a:r>
              <a:rPr lang="en-US" sz="2400" b="1" i="1" dirty="0">
                <a:latin typeface="Cambria Math" pitchFamily="18" charset="0"/>
                <a:ea typeface="Cambria Math" pitchFamily="18" charset="0"/>
                <a:sym typeface="Symbol"/>
              </a:rPr>
              <a:t>   </a:t>
            </a:r>
            <a:r>
              <a:rPr lang="en-US" sz="2400" i="1" dirty="0">
                <a:latin typeface="Cambria Math" pitchFamily="18" charset="0"/>
                <a:ea typeface="Cambria Math" pitchFamily="18" charset="0"/>
                <a:sym typeface="Symbol"/>
              </a:rPr>
              <a:t>r</a:t>
            </a:r>
          </a:p>
          <a:p>
            <a:r>
              <a:rPr lang="en-US" sz="2400" dirty="0">
                <a:ea typeface="Cambria Math" pitchFamily="18" charset="0"/>
                <a:sym typeface="Symbol"/>
              </a:rPr>
              <a:t>If the intended meaning is </a:t>
            </a:r>
            <a:r>
              <a:rPr lang="en-US" sz="2400" i="1" dirty="0">
                <a:latin typeface="Cambria Math" pitchFamily="18" charset="0"/>
                <a:ea typeface="Cambria Math" pitchFamily="18" charset="0"/>
              </a:rPr>
              <a:t>p  </a:t>
            </a:r>
            <a:r>
              <a:rPr lang="en-US" sz="2400" b="1" dirty="0">
                <a:latin typeface="Cambria Math" pitchFamily="18" charset="0"/>
                <a:ea typeface="Cambria Math" pitchFamily="18" charset="0"/>
                <a:sym typeface="Symbol"/>
              </a:rPr>
              <a:t>(</a:t>
            </a:r>
            <a:r>
              <a:rPr lang="en-US" sz="2400" i="1" dirty="0">
                <a:latin typeface="Cambria Math" pitchFamily="18" charset="0"/>
                <a:ea typeface="Cambria Math" pitchFamily="18" charset="0"/>
                <a:sym typeface="Symbol"/>
              </a:rPr>
              <a:t>q </a:t>
            </a:r>
            <a:r>
              <a:rPr lang="en-US" sz="2400" b="1" i="1" dirty="0">
                <a:latin typeface="Cambria Math" pitchFamily="18" charset="0"/>
                <a:ea typeface="Cambria Math" pitchFamily="18" charset="0"/>
                <a:sym typeface="Symbol"/>
              </a:rPr>
              <a:t>  </a:t>
            </a:r>
            <a:r>
              <a:rPr lang="en-US" sz="2400" i="1" dirty="0">
                <a:latin typeface="Cambria Math" pitchFamily="18" charset="0"/>
                <a:ea typeface="Cambria Math" pitchFamily="18" charset="0"/>
                <a:sym typeface="Symbol"/>
              </a:rPr>
              <a:t>r )</a:t>
            </a:r>
          </a:p>
          <a:p>
            <a:r>
              <a:rPr lang="en-US" sz="2400" dirty="0">
                <a:ea typeface="Cambria Math" pitchFamily="18" charset="0"/>
                <a:sym typeface="Symbol"/>
              </a:rPr>
              <a:t>then parentheses must be used.</a:t>
            </a:r>
          </a:p>
          <a:p>
            <a:endParaRPr lang="en-US" sz="2400" i="1" dirty="0">
              <a:ea typeface="Cambria Math" pitchFamily="18" charset="0"/>
              <a:sym typeface="Symbol"/>
            </a:endParaRPr>
          </a:p>
          <a:p>
            <a:r>
              <a:rPr lang="en-US" sz="2400" i="1" dirty="0">
                <a:ea typeface="Cambria Math" pitchFamily="18" charset="0"/>
                <a:sym typeface="Symbol"/>
              </a:rPr>
              <a:t>    </a:t>
            </a:r>
            <a:endParaRPr lang="en-US" sz="2400" i="1" dirty="0">
              <a:ea typeface="Cambria Math" pitchFamily="18" charset="0"/>
            </a:endParaRPr>
          </a:p>
        </p:txBody>
      </p:sp>
    </p:spTree>
    <p:extLst>
      <p:ext uri="{BB962C8B-B14F-4D97-AF65-F5344CB8AC3E}">
        <p14:creationId xmlns:p14="http://schemas.microsoft.com/office/powerpoint/2010/main" val="25012072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CCFF9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Socrative Quiz 1B</a:t>
            </a:r>
            <a:endParaRPr lang="lv-LV" dirty="0"/>
          </a:p>
        </p:txBody>
      </p:sp>
      <p:sp>
        <p:nvSpPr>
          <p:cNvPr id="3" name="Content Placeholder 2"/>
          <p:cNvSpPr>
            <a:spLocks noGrp="1"/>
          </p:cNvSpPr>
          <p:nvPr>
            <p:ph idx="1"/>
          </p:nvPr>
        </p:nvSpPr>
        <p:spPr/>
        <p:txBody>
          <a:bodyPr/>
          <a:lstStyle/>
          <a:p>
            <a:r>
              <a:rPr lang="lv-LV" dirty="0"/>
              <a:t>Visit </a:t>
            </a:r>
            <a:r>
              <a:rPr lang="lv-LV" dirty="0">
                <a:hlinkClick r:id="rId2"/>
              </a:rPr>
              <a:t>https://www.socrative.com</a:t>
            </a:r>
            <a:r>
              <a:rPr lang="lv-LV" dirty="0" smtClean="0">
                <a:hlinkClick r:id="rId2"/>
              </a:rPr>
              <a:t>/</a:t>
            </a:r>
            <a:endParaRPr lang="lv-LV" dirty="0" smtClean="0"/>
          </a:p>
          <a:p>
            <a:r>
              <a:rPr lang="lv-LV" dirty="0" smtClean="0"/>
              <a:t>Select  </a:t>
            </a:r>
            <a:r>
              <a:rPr lang="lv-LV" b="1" dirty="0" smtClean="0"/>
              <a:t>Student Login</a:t>
            </a:r>
          </a:p>
          <a:p>
            <a:r>
              <a:rPr lang="lv-LV" dirty="0" smtClean="0"/>
              <a:t>In the textbox enter room name </a:t>
            </a:r>
            <a:r>
              <a:rPr lang="lv-LV" b="1" dirty="0" smtClean="0"/>
              <a:t>APSITIS</a:t>
            </a:r>
          </a:p>
          <a:p>
            <a:r>
              <a:rPr lang="lv-LV" dirty="0" smtClean="0"/>
              <a:t>Write your own name as a test taker.</a:t>
            </a:r>
            <a:endParaRPr lang="lv-LV" dirty="0"/>
          </a:p>
          <a:p>
            <a:r>
              <a:rPr lang="lv-LV" dirty="0" smtClean="0"/>
              <a:t>Just do the test (3 questions)</a:t>
            </a:r>
            <a:endParaRPr lang="lv-LV" dirty="0"/>
          </a:p>
        </p:txBody>
      </p:sp>
    </p:spTree>
    <p:extLst>
      <p:ext uri="{BB962C8B-B14F-4D97-AF65-F5344CB8AC3E}">
        <p14:creationId xmlns:p14="http://schemas.microsoft.com/office/powerpoint/2010/main" val="999455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Real-world Scenario</a:t>
            </a:r>
            <a:endParaRPr lang="lv-LV" dirty="0"/>
          </a:p>
        </p:txBody>
      </p:sp>
      <p:sp>
        <p:nvSpPr>
          <p:cNvPr id="3" name="Content Placeholder 2"/>
          <p:cNvSpPr>
            <a:spLocks noGrp="1"/>
          </p:cNvSpPr>
          <p:nvPr>
            <p:ph idx="1"/>
          </p:nvPr>
        </p:nvSpPr>
        <p:spPr>
          <a:xfrm>
            <a:off x="838200" y="1528354"/>
            <a:ext cx="10515600" cy="4648609"/>
          </a:xfrm>
        </p:spPr>
        <p:txBody>
          <a:bodyPr>
            <a:normAutofit fontScale="92500" lnSpcReduction="20000"/>
          </a:bodyPr>
          <a:lstStyle/>
          <a:p>
            <a:pPr marL="0" indent="0">
              <a:buNone/>
            </a:pPr>
            <a:r>
              <a:rPr lang="lv-LV" dirty="0" smtClean="0"/>
              <a:t>(E.Levits: </a:t>
            </a:r>
            <a:r>
              <a:rPr lang="lv-LV" i="1" dirty="0" smtClean="0"/>
              <a:t>"People who die from Covid-19 will not have Christmas."  </a:t>
            </a:r>
            <a:br>
              <a:rPr lang="lv-LV" i="1" dirty="0" smtClean="0"/>
            </a:br>
            <a:r>
              <a:rPr lang="lv-LV" i="1" dirty="0" smtClean="0"/>
              <a:t>"Cilvēkiem</a:t>
            </a:r>
            <a:r>
              <a:rPr lang="lv-LV" i="1" dirty="0"/>
              <a:t>, kuri nomiruši no Covid-19, Ziemassvētku nebūs</a:t>
            </a:r>
            <a:r>
              <a:rPr lang="lv-LV" i="1" dirty="0" smtClean="0"/>
              <a:t>."</a:t>
            </a:r>
            <a:r>
              <a:rPr lang="lv-LV" dirty="0" smtClean="0"/>
              <a:t>)</a:t>
            </a:r>
          </a:p>
          <a:p>
            <a:pPr marL="0" indent="0">
              <a:buNone/>
            </a:pPr>
            <a:r>
              <a:rPr lang="lv-LV" b="1" dirty="0" smtClean="0"/>
              <a:t>Original implication (</a:t>
            </a:r>
            <a:r>
              <a:rPr lang="en-US" i="1" dirty="0">
                <a:latin typeface="Cambria Math" pitchFamily="18" charset="0"/>
                <a:ea typeface="Cambria Math" pitchFamily="18" charset="0"/>
              </a:rPr>
              <a:t>p </a:t>
            </a:r>
            <a:r>
              <a:rPr lang="en-US" dirty="0">
                <a:latin typeface="Cambria Math"/>
                <a:ea typeface="Cambria Math"/>
              </a:rPr>
              <a:t>→</a:t>
            </a:r>
            <a:r>
              <a:rPr lang="en-US" i="1" dirty="0" smtClean="0">
                <a:latin typeface="Cambria Math" pitchFamily="18" charset="0"/>
                <a:ea typeface="Cambria Math" pitchFamily="18" charset="0"/>
              </a:rPr>
              <a:t>q</a:t>
            </a:r>
            <a:r>
              <a:rPr lang="lv-LV" b="1" dirty="0" smtClean="0"/>
              <a:t>): </a:t>
            </a:r>
            <a:br>
              <a:rPr lang="lv-LV" b="1" dirty="0" smtClean="0"/>
            </a:br>
            <a:r>
              <a:rPr lang="lv-LV" i="1" dirty="0" smtClean="0"/>
              <a:t>"If one dies from Covid-19, then s/he does not celebrate Christmas"</a:t>
            </a:r>
          </a:p>
          <a:p>
            <a:pPr marL="0" indent="0">
              <a:buNone/>
            </a:pPr>
            <a:r>
              <a:rPr lang="lv-LV" dirty="0" smtClean="0"/>
              <a:t>Write modified implications in natural language:</a:t>
            </a:r>
            <a:r>
              <a:rPr lang="lv-LV" b="1" smtClean="0"/>
              <a:t/>
            </a:r>
            <a:br>
              <a:rPr lang="lv-LV" b="1" smtClean="0"/>
            </a:br>
            <a:r>
              <a:rPr lang="lv-LV" b="1" smtClean="0"/>
              <a:t>Contrapositive </a:t>
            </a:r>
            <a:r>
              <a:rPr lang="lv-LV" b="1" dirty="0" smtClean="0"/>
              <a:t>implication (</a:t>
            </a:r>
            <a:r>
              <a:rPr lang="en-US" dirty="0">
                <a:latin typeface="Cambria Math"/>
                <a:ea typeface="Cambria Math"/>
              </a:rPr>
              <a:t>¬ </a:t>
            </a:r>
            <a:r>
              <a:rPr lang="lv-LV" i="1" dirty="0">
                <a:latin typeface="Cambria Math" pitchFamily="18" charset="0"/>
                <a:ea typeface="Cambria Math" pitchFamily="18" charset="0"/>
              </a:rPr>
              <a:t>q</a:t>
            </a:r>
            <a:r>
              <a:rPr lang="en-US" i="1" dirty="0" smtClean="0">
                <a:latin typeface="Cambria Math" pitchFamily="18" charset="0"/>
                <a:ea typeface="Cambria Math" pitchFamily="18" charset="0"/>
              </a:rPr>
              <a:t> </a:t>
            </a:r>
            <a:r>
              <a:rPr lang="en-US" dirty="0">
                <a:latin typeface="Cambria Math"/>
                <a:ea typeface="Cambria Math"/>
              </a:rPr>
              <a:t>→ ¬ </a:t>
            </a:r>
            <a:r>
              <a:rPr lang="en-US" i="1" dirty="0">
                <a:latin typeface="Cambria Math" pitchFamily="18" charset="0"/>
                <a:ea typeface="Cambria Math" pitchFamily="18" charset="0"/>
              </a:rPr>
              <a:t>p</a:t>
            </a:r>
            <a:r>
              <a:rPr lang="lv-LV" b="1" dirty="0" smtClean="0"/>
              <a:t>): </a:t>
            </a:r>
            <a:r>
              <a:rPr lang="lv-LV" dirty="0" smtClean="0"/>
              <a:t>______</a:t>
            </a:r>
          </a:p>
          <a:p>
            <a:pPr marL="0" indent="0">
              <a:buNone/>
            </a:pPr>
            <a:r>
              <a:rPr lang="lv-LV" b="1" dirty="0" smtClean="0"/>
              <a:t>Inverse implication</a:t>
            </a:r>
            <a:r>
              <a:rPr lang="lv-LV" dirty="0" smtClean="0"/>
              <a:t> (</a:t>
            </a:r>
            <a:r>
              <a:rPr lang="en-US" dirty="0">
                <a:latin typeface="Cambria Math"/>
                <a:ea typeface="Cambria Math"/>
              </a:rPr>
              <a:t>¬ </a:t>
            </a:r>
            <a:r>
              <a:rPr lang="en-US" i="1" dirty="0">
                <a:latin typeface="Cambria Math" pitchFamily="18" charset="0"/>
                <a:ea typeface="Cambria Math" pitchFamily="18" charset="0"/>
              </a:rPr>
              <a:t>p </a:t>
            </a:r>
            <a:r>
              <a:rPr lang="en-US" dirty="0">
                <a:latin typeface="Cambria Math"/>
                <a:ea typeface="Cambria Math"/>
              </a:rPr>
              <a:t>→ ¬ </a:t>
            </a:r>
            <a:r>
              <a:rPr lang="en-US" i="1" dirty="0">
                <a:latin typeface="Cambria Math" pitchFamily="18" charset="0"/>
                <a:ea typeface="Cambria Math" pitchFamily="18" charset="0"/>
              </a:rPr>
              <a:t>q</a:t>
            </a:r>
            <a:r>
              <a:rPr lang="en-US" dirty="0"/>
              <a:t> </a:t>
            </a:r>
            <a:r>
              <a:rPr lang="lv-LV" dirty="0" smtClean="0"/>
              <a:t>):  </a:t>
            </a:r>
            <a:r>
              <a:rPr lang="lv-LV" b="1" dirty="0"/>
              <a:t> </a:t>
            </a:r>
            <a:r>
              <a:rPr lang="lv-LV" dirty="0"/>
              <a:t>______</a:t>
            </a:r>
          </a:p>
          <a:p>
            <a:pPr marL="0" indent="0">
              <a:buNone/>
            </a:pPr>
            <a:r>
              <a:rPr lang="lv-LV" b="1" dirty="0" smtClean="0"/>
              <a:t>Converse implication</a:t>
            </a:r>
            <a:r>
              <a:rPr lang="lv-LV" dirty="0" smtClean="0"/>
              <a:t>(</a:t>
            </a:r>
            <a:r>
              <a:rPr lang="lv-LV" i="1" dirty="0" smtClean="0">
                <a:latin typeface="Cambria Math" pitchFamily="18" charset="0"/>
                <a:ea typeface="Cambria Math" pitchFamily="18" charset="0"/>
              </a:rPr>
              <a:t>q</a:t>
            </a:r>
            <a:r>
              <a:rPr lang="en-US" i="1" dirty="0" smtClean="0">
                <a:latin typeface="Cambria Math" pitchFamily="18" charset="0"/>
                <a:ea typeface="Cambria Math" pitchFamily="18" charset="0"/>
              </a:rPr>
              <a:t> </a:t>
            </a:r>
            <a:r>
              <a:rPr lang="en-US" dirty="0">
                <a:latin typeface="Cambria Math"/>
                <a:ea typeface="Cambria Math"/>
              </a:rPr>
              <a:t>→ </a:t>
            </a:r>
            <a:r>
              <a:rPr lang="en-US" i="1" dirty="0" smtClean="0">
                <a:latin typeface="Cambria Math" pitchFamily="18" charset="0"/>
                <a:ea typeface="Cambria Math" pitchFamily="18" charset="0"/>
              </a:rPr>
              <a:t>p</a:t>
            </a:r>
            <a:r>
              <a:rPr lang="lv-LV" dirty="0" smtClean="0">
                <a:latin typeface="Cambria Math" pitchFamily="18" charset="0"/>
                <a:ea typeface="Cambria Math" pitchFamily="18" charset="0"/>
              </a:rPr>
              <a:t>):  </a:t>
            </a:r>
            <a:r>
              <a:rPr lang="lv-LV" b="1" dirty="0"/>
              <a:t> </a:t>
            </a:r>
            <a:r>
              <a:rPr lang="lv-LV" dirty="0" smtClean="0"/>
              <a:t>______</a:t>
            </a:r>
            <a:endParaRPr lang="lv-LV" b="1" dirty="0" smtClean="0"/>
          </a:p>
          <a:p>
            <a:pPr marL="0" indent="0">
              <a:buNone/>
            </a:pPr>
            <a:r>
              <a:rPr lang="lv-LV" dirty="0"/>
              <a:t>Which one is </a:t>
            </a:r>
            <a:r>
              <a:rPr lang="lv-LV" dirty="0" smtClean="0"/>
              <a:t>logically equivalent to the original proposition?</a:t>
            </a:r>
          </a:p>
          <a:p>
            <a:pPr marL="0" indent="0">
              <a:buNone/>
            </a:pPr>
            <a:r>
              <a:rPr lang="lv-LV" b="1" dirty="0" smtClean="0"/>
              <a:t/>
            </a:r>
            <a:br>
              <a:rPr lang="lv-LV" b="1" dirty="0" smtClean="0"/>
            </a:br>
            <a:r>
              <a:rPr lang="lv-LV" b="1" dirty="0" smtClean="0"/>
              <a:t>Note: </a:t>
            </a:r>
            <a:r>
              <a:rPr lang="lv-LV" dirty="0" smtClean="0"/>
              <a:t>When writing contrapositives etc. – avoid double negatives.</a:t>
            </a:r>
            <a:br>
              <a:rPr lang="lv-LV" dirty="0" smtClean="0"/>
            </a:br>
            <a:r>
              <a:rPr lang="lv-LV" dirty="0" smtClean="0"/>
              <a:t>(</a:t>
            </a:r>
            <a:r>
              <a:rPr lang="lv-LV" dirty="0" smtClean="0">
                <a:latin typeface="Cambria Math" pitchFamily="18" charset="0"/>
                <a:ea typeface="Cambria Math" pitchFamily="18" charset="0"/>
              </a:rPr>
              <a:t>"</a:t>
            </a:r>
            <a:r>
              <a:rPr lang="lv-LV" i="1" dirty="0" smtClean="0">
                <a:latin typeface="Cambria Math" pitchFamily="18" charset="0"/>
                <a:ea typeface="Cambria Math" pitchFamily="18" charset="0"/>
              </a:rPr>
              <a:t>It is </a:t>
            </a:r>
            <a:r>
              <a:rPr lang="lv-LV" i="1" dirty="0" smtClean="0">
                <a:solidFill>
                  <a:srgbClr val="FF0000"/>
                </a:solidFill>
                <a:latin typeface="Cambria Math" pitchFamily="18" charset="0"/>
                <a:ea typeface="Cambria Math" pitchFamily="18" charset="0"/>
              </a:rPr>
              <a:t>not</a:t>
            </a:r>
            <a:r>
              <a:rPr lang="lv-LV" i="1" dirty="0" smtClean="0">
                <a:latin typeface="Cambria Math" pitchFamily="18" charset="0"/>
                <a:ea typeface="Cambria Math" pitchFamily="18" charset="0"/>
              </a:rPr>
              <a:t> the case that one does </a:t>
            </a:r>
            <a:r>
              <a:rPr lang="lv-LV" i="1" dirty="0" smtClean="0">
                <a:solidFill>
                  <a:srgbClr val="FF0000"/>
                </a:solidFill>
                <a:latin typeface="Cambria Math" pitchFamily="18" charset="0"/>
                <a:ea typeface="Cambria Math" pitchFamily="18" charset="0"/>
              </a:rPr>
              <a:t>not</a:t>
            </a:r>
            <a:r>
              <a:rPr lang="lv-LV" i="1" dirty="0" smtClean="0">
                <a:latin typeface="Cambria Math" pitchFamily="18" charset="0"/>
                <a:ea typeface="Cambria Math" pitchFamily="18" charset="0"/>
              </a:rPr>
              <a:t> celebrate Christmas</a:t>
            </a:r>
            <a:r>
              <a:rPr lang="lv-LV" dirty="0" smtClean="0">
                <a:latin typeface="Cambria Math" pitchFamily="18" charset="0"/>
                <a:ea typeface="Cambria Math" pitchFamily="18" charset="0"/>
              </a:rPr>
              <a:t>" etc. – such expressions should be avoided.)</a:t>
            </a:r>
          </a:p>
        </p:txBody>
      </p:sp>
    </p:spTree>
    <p:extLst>
      <p:ext uri="{BB962C8B-B14F-4D97-AF65-F5344CB8AC3E}">
        <p14:creationId xmlns:p14="http://schemas.microsoft.com/office/powerpoint/2010/main" val="982582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Propositional Logic</a:t>
            </a:r>
            <a:endParaRPr lang="en-US" dirty="0"/>
          </a:p>
        </p:txBody>
      </p:sp>
      <p:sp>
        <p:nvSpPr>
          <p:cNvPr id="3" name="Subtitle 2"/>
          <p:cNvSpPr>
            <a:spLocks noGrp="1"/>
          </p:cNvSpPr>
          <p:nvPr>
            <p:ph type="subTitle" idx="1"/>
          </p:nvPr>
        </p:nvSpPr>
        <p:spPr/>
        <p:txBody>
          <a:bodyPr/>
          <a:lstStyle/>
          <a:p>
            <a:r>
              <a:rPr lang="en-US" dirty="0" smtClean="0"/>
              <a:t>Section 1.1</a:t>
            </a:r>
            <a:endParaRPr lang="en-US" dirty="0"/>
          </a:p>
        </p:txBody>
      </p:sp>
    </p:spTree>
    <p:extLst>
      <p:ext uri="{BB962C8B-B14F-4D97-AF65-F5344CB8AC3E}">
        <p14:creationId xmlns:p14="http://schemas.microsoft.com/office/powerpoint/2010/main" val="5173198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Use Natural Language</a:t>
            </a:r>
            <a:endParaRPr lang="lv-LV" dirty="0"/>
          </a:p>
        </p:txBody>
      </p:sp>
      <p:sp>
        <p:nvSpPr>
          <p:cNvPr id="3" name="Content Placeholder 2"/>
          <p:cNvSpPr>
            <a:spLocks noGrp="1"/>
          </p:cNvSpPr>
          <p:nvPr>
            <p:ph idx="1"/>
          </p:nvPr>
        </p:nvSpPr>
        <p:spPr/>
        <p:txBody>
          <a:bodyPr/>
          <a:lstStyle/>
          <a:p>
            <a:r>
              <a:rPr lang="lv-LV" b="1" dirty="0" smtClean="0"/>
              <a:t>Being dead from Covid-19 is the:</a:t>
            </a:r>
          </a:p>
          <a:p>
            <a:pPr marL="914400" lvl="1" indent="-457200">
              <a:buFont typeface="+mj-lt"/>
              <a:buAutoNum type="alphaUcPeriod"/>
            </a:pPr>
            <a:r>
              <a:rPr lang="lv-LV" dirty="0" smtClean="0"/>
              <a:t>Necessary condition for not celebrating Christmas?</a:t>
            </a:r>
          </a:p>
          <a:p>
            <a:pPr marL="914400" lvl="1" indent="-457200">
              <a:buFont typeface="+mj-lt"/>
              <a:buAutoNum type="alphaUcPeriod"/>
            </a:pPr>
            <a:r>
              <a:rPr lang="lv-LV" dirty="0" smtClean="0"/>
              <a:t>Sufficient condition for not celebrating Christmas?</a:t>
            </a:r>
          </a:p>
          <a:p>
            <a:pPr marL="0" indent="0">
              <a:buNone/>
            </a:pPr>
            <a:r>
              <a:rPr lang="lv-LV" b="1" dirty="0" smtClean="0"/>
              <a:t>Formulate in two ways (using original and </a:t>
            </a:r>
            <a:r>
              <a:rPr lang="lv-LV" b="1" dirty="0" smtClean="0"/>
              <a:t>contrapositive</a:t>
            </a:r>
            <a:r>
              <a:rPr lang="lv-LV" b="1" dirty="0" smtClean="0"/>
              <a:t>): </a:t>
            </a:r>
          </a:p>
          <a:p>
            <a:pPr lvl="1"/>
            <a:r>
              <a:rPr lang="lv-LV" dirty="0" smtClean="0"/>
              <a:t>One is ...., only if ... </a:t>
            </a:r>
          </a:p>
          <a:p>
            <a:pPr lvl="1"/>
            <a:r>
              <a:rPr lang="lv-LV" dirty="0" smtClean="0"/>
              <a:t>One is ...., </a:t>
            </a:r>
            <a:r>
              <a:rPr lang="lv-LV" dirty="0"/>
              <a:t>only if ... </a:t>
            </a:r>
          </a:p>
          <a:p>
            <a:pPr marL="0" indent="0">
              <a:buNone/>
            </a:pPr>
            <a:r>
              <a:rPr lang="lv-LV" b="1" dirty="0"/>
              <a:t>Formulate in two ways (using original and </a:t>
            </a:r>
            <a:r>
              <a:rPr lang="lv-LV" b="1" dirty="0" smtClean="0"/>
              <a:t>contrapositive</a:t>
            </a:r>
            <a:r>
              <a:rPr lang="lv-LV" b="1" dirty="0"/>
              <a:t>): </a:t>
            </a:r>
          </a:p>
          <a:p>
            <a:pPr lvl="1"/>
            <a:r>
              <a:rPr lang="lv-LV" dirty="0"/>
              <a:t>One is ...., </a:t>
            </a:r>
            <a:r>
              <a:rPr lang="lv-LV" dirty="0" smtClean="0"/>
              <a:t>whenever one is  </a:t>
            </a:r>
            <a:r>
              <a:rPr lang="lv-LV" dirty="0"/>
              <a:t>... </a:t>
            </a:r>
          </a:p>
          <a:p>
            <a:pPr lvl="1"/>
            <a:r>
              <a:rPr lang="lv-LV" dirty="0"/>
              <a:t>One is ...., </a:t>
            </a:r>
            <a:r>
              <a:rPr lang="lv-LV" dirty="0" smtClean="0"/>
              <a:t>whenever one is ... </a:t>
            </a:r>
            <a:endParaRPr lang="lv-LV" dirty="0"/>
          </a:p>
          <a:p>
            <a:pPr marL="0" indent="0">
              <a:buNone/>
            </a:pPr>
            <a:endParaRPr lang="lv-LV" dirty="0"/>
          </a:p>
        </p:txBody>
      </p:sp>
    </p:spTree>
    <p:extLst>
      <p:ext uri="{BB962C8B-B14F-4D97-AF65-F5344CB8AC3E}">
        <p14:creationId xmlns:p14="http://schemas.microsoft.com/office/powerpoint/2010/main" val="1576476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Propositions</a:t>
            </a:r>
          </a:p>
          <a:p>
            <a:r>
              <a:rPr lang="en-US" dirty="0" smtClean="0"/>
              <a:t>Connectives</a:t>
            </a:r>
          </a:p>
          <a:p>
            <a:pPr lvl="1"/>
            <a:r>
              <a:rPr lang="en-US" dirty="0" smtClean="0"/>
              <a:t>Negation</a:t>
            </a:r>
          </a:p>
          <a:p>
            <a:pPr lvl="1"/>
            <a:r>
              <a:rPr lang="en-US" dirty="0" smtClean="0"/>
              <a:t>Conjunction</a:t>
            </a:r>
          </a:p>
          <a:p>
            <a:pPr lvl="1"/>
            <a:r>
              <a:rPr lang="en-US" dirty="0" smtClean="0"/>
              <a:t>Disjunction</a:t>
            </a:r>
          </a:p>
          <a:p>
            <a:pPr lvl="1"/>
            <a:r>
              <a:rPr lang="en-US" dirty="0" smtClean="0"/>
              <a:t>Implication; </a:t>
            </a:r>
            <a:r>
              <a:rPr lang="en-US" dirty="0" err="1" smtClean="0"/>
              <a:t>contrapositive</a:t>
            </a:r>
            <a:r>
              <a:rPr lang="en-US" dirty="0" smtClean="0"/>
              <a:t>, inverse, converse</a:t>
            </a:r>
          </a:p>
          <a:p>
            <a:pPr lvl="1"/>
            <a:r>
              <a:rPr lang="en-US" dirty="0" err="1" smtClean="0"/>
              <a:t>Biconditional</a:t>
            </a:r>
            <a:endParaRPr lang="en-US" dirty="0" smtClean="0"/>
          </a:p>
          <a:p>
            <a:r>
              <a:rPr lang="en-US" dirty="0" smtClean="0"/>
              <a:t>Truth Tables</a:t>
            </a:r>
          </a:p>
          <a:p>
            <a:endParaRPr lang="en-US" dirty="0" smtClean="0"/>
          </a:p>
          <a:p>
            <a:pPr lvl="1">
              <a:buNone/>
            </a:pPr>
            <a:endParaRPr lang="en-US" dirty="0" smtClean="0"/>
          </a:p>
          <a:p>
            <a:endParaRPr lang="en-US" dirty="0"/>
          </a:p>
        </p:txBody>
      </p:sp>
    </p:spTree>
    <p:extLst>
      <p:ext uri="{BB962C8B-B14F-4D97-AF65-F5344CB8AC3E}">
        <p14:creationId xmlns:p14="http://schemas.microsoft.com/office/powerpoint/2010/main" val="3625942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Propositions</a:t>
            </a:r>
            <a:r>
              <a:rPr lang="lv-LV" dirty="0" smtClean="0"/>
              <a:t> (Boolean statements)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i="1" dirty="0" smtClean="0"/>
              <a:t>proposition</a:t>
            </a:r>
            <a:r>
              <a:rPr lang="en-US" dirty="0" smtClean="0"/>
              <a:t> is a declarative sentence that is either true or false.</a:t>
            </a:r>
          </a:p>
          <a:p>
            <a:r>
              <a:rPr lang="en-US" dirty="0" smtClean="0"/>
              <a:t>Examples of propositions:</a:t>
            </a:r>
          </a:p>
          <a:p>
            <a:pPr marL="880110" lvl="1" indent="-514350">
              <a:buFont typeface="+mj-lt"/>
              <a:buAutoNum type="alphaLcParenR"/>
            </a:pPr>
            <a:r>
              <a:rPr lang="en-US" dirty="0" smtClean="0"/>
              <a:t>The Moon is made of cheese.</a:t>
            </a:r>
          </a:p>
          <a:p>
            <a:pPr marL="880110" lvl="1" indent="-514350">
              <a:buFont typeface="+mj-lt"/>
              <a:buAutoNum type="alphaLcParenR"/>
            </a:pPr>
            <a:r>
              <a:rPr lang="en-US" dirty="0" smtClean="0"/>
              <a:t>Trenton is the capital of New Jersey.</a:t>
            </a:r>
          </a:p>
          <a:p>
            <a:pPr marL="880110" lvl="1" indent="-514350">
              <a:buFont typeface="+mj-lt"/>
              <a:buAutoNum type="alphaLcParenR"/>
            </a:pPr>
            <a:r>
              <a:rPr lang="en-US" dirty="0" smtClean="0"/>
              <a:t>Toronto is the capital of Canada.</a:t>
            </a:r>
          </a:p>
          <a:p>
            <a:pPr marL="880110" lvl="1" indent="-514350">
              <a:buFont typeface="+mj-lt"/>
              <a:buAutoNum type="alphaLcParenR"/>
            </a:pP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880110" lvl="1" indent="-514350">
              <a:buFont typeface="+mj-lt"/>
              <a:buAutoNum type="alphaLcParenR"/>
            </a:pP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2</a:t>
            </a:r>
          </a:p>
          <a:p>
            <a:r>
              <a:rPr lang="en-US" dirty="0" smtClean="0"/>
              <a:t>Examples that are not propositions.</a:t>
            </a:r>
          </a:p>
          <a:p>
            <a:pPr marL="880110" lvl="1" indent="-514350">
              <a:buFont typeface="+mj-lt"/>
              <a:buAutoNum type="alphaLcParenR"/>
            </a:pPr>
            <a:r>
              <a:rPr lang="lv-LV" dirty="0" smtClean="0"/>
              <a:t>Merry Christmas</a:t>
            </a:r>
            <a:r>
              <a:rPr lang="en-US" dirty="0" smtClean="0"/>
              <a:t>!</a:t>
            </a:r>
          </a:p>
          <a:p>
            <a:pPr marL="880110" lvl="1" indent="-514350">
              <a:buFont typeface="+mj-lt"/>
              <a:buAutoNum type="alphaLcParenR"/>
            </a:pPr>
            <a:r>
              <a:rPr lang="en-US" dirty="0" smtClean="0"/>
              <a:t>What time is it?</a:t>
            </a:r>
          </a:p>
          <a:p>
            <a:pPr marL="880110" lvl="1" indent="-514350">
              <a:buFont typeface="+mj-lt"/>
              <a:buAutoNum type="alphaLcParenR"/>
            </a:pPr>
            <a:r>
              <a:rPr lang="en-US" i="1" dirty="0" smtClean="0"/>
              <a:t>x</a:t>
            </a:r>
            <a:r>
              <a:rPr lang="en-US" dirty="0" smtClean="0"/>
              <a:t> + 1 = 2</a:t>
            </a:r>
          </a:p>
          <a:p>
            <a:pPr marL="880110" lvl="1" indent="-514350">
              <a:buFont typeface="+mj-lt"/>
              <a:buAutoNum type="alphaLcParenR"/>
            </a:pPr>
            <a:r>
              <a:rPr lang="en-US" i="1" dirty="0" smtClean="0"/>
              <a:t>x</a:t>
            </a:r>
            <a:r>
              <a:rPr lang="en-US" dirty="0" smtClean="0"/>
              <a:t> + </a:t>
            </a:r>
            <a:r>
              <a:rPr lang="en-US" i="1" dirty="0" smtClean="0"/>
              <a:t>y </a:t>
            </a:r>
            <a:r>
              <a:rPr lang="en-US" dirty="0" smtClean="0"/>
              <a:t>= </a:t>
            </a:r>
            <a:r>
              <a:rPr lang="en-US" i="1" dirty="0" smtClean="0"/>
              <a:t>z</a:t>
            </a:r>
          </a:p>
          <a:p>
            <a:endParaRPr lang="en-US" dirty="0" smtClean="0"/>
          </a:p>
        </p:txBody>
      </p:sp>
    </p:spTree>
    <p:extLst>
      <p:ext uri="{BB962C8B-B14F-4D97-AF65-F5344CB8AC3E}">
        <p14:creationId xmlns:p14="http://schemas.microsoft.com/office/powerpoint/2010/main" val="3702723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Are these Sentences Propositions?</a:t>
            </a:r>
            <a:endParaRPr lang="lv-LV"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lphaUcPeriod"/>
            </a:pPr>
            <a:r>
              <a:rPr lang="en-US" dirty="0">
                <a:solidFill>
                  <a:srgbClr val="0000FF"/>
                </a:solidFill>
              </a:rPr>
              <a:t>All swans are white</a:t>
            </a:r>
            <a:r>
              <a:rPr lang="en-US" dirty="0"/>
              <a:t>.</a:t>
            </a:r>
            <a:endParaRPr lang="lv-LV" dirty="0"/>
          </a:p>
          <a:p>
            <a:pPr marL="514350" indent="-514350">
              <a:buFont typeface="+mj-lt"/>
              <a:buAutoNum type="alphaUcPeriod"/>
            </a:pPr>
            <a:r>
              <a:rPr lang="lv-LV" dirty="0">
                <a:solidFill>
                  <a:srgbClr val="0000FF"/>
                </a:solidFill>
              </a:rPr>
              <a:t>12 : 4   </a:t>
            </a:r>
            <a:r>
              <a:rPr lang="lv-LV" dirty="0"/>
              <a:t>("12 divided by 4")</a:t>
            </a:r>
          </a:p>
          <a:p>
            <a:pPr marL="514350" indent="-514350">
              <a:buFont typeface="+mj-lt"/>
              <a:buAutoNum type="alphaUcPeriod"/>
            </a:pPr>
            <a:r>
              <a:rPr lang="lv-LV" dirty="0">
                <a:solidFill>
                  <a:srgbClr val="0000FF"/>
                </a:solidFill>
              </a:rPr>
              <a:t>4 | 12  </a:t>
            </a:r>
            <a:r>
              <a:rPr lang="lv-LV" dirty="0"/>
              <a:t>("4 divides 12" i.e. "12 is divisible by 4</a:t>
            </a:r>
            <a:r>
              <a:rPr lang="lv-LV" dirty="0" smtClean="0"/>
              <a:t>")</a:t>
            </a:r>
          </a:p>
          <a:p>
            <a:pPr marL="514350" indent="-514350">
              <a:buFont typeface="+mj-lt"/>
              <a:buAutoNum type="alphaUcPeriod"/>
            </a:pPr>
            <a:r>
              <a:rPr lang="lv-LV" dirty="0" smtClean="0">
                <a:solidFill>
                  <a:srgbClr val="0000FF"/>
                </a:solidFill>
              </a:rPr>
              <a:t>0 : 0 = 17  </a:t>
            </a:r>
            <a:r>
              <a:rPr lang="lv-LV" dirty="0" smtClean="0"/>
              <a:t>("0 divided by 0 equals 17")</a:t>
            </a:r>
            <a:endParaRPr lang="lv-LV" dirty="0" smtClean="0">
              <a:solidFill>
                <a:srgbClr val="0000FF"/>
              </a:solidFill>
            </a:endParaRPr>
          </a:p>
          <a:p>
            <a:pPr marL="514350" indent="-514350">
              <a:buFont typeface="+mj-lt"/>
              <a:buAutoNum type="alphaUcPeriod"/>
            </a:pPr>
            <a:r>
              <a:rPr lang="lv-LV" dirty="0" smtClean="0">
                <a:solidFill>
                  <a:srgbClr val="0000FF"/>
                </a:solidFill>
              </a:rPr>
              <a:t>The </a:t>
            </a:r>
            <a:r>
              <a:rPr lang="en-US" dirty="0" smtClean="0">
                <a:solidFill>
                  <a:srgbClr val="0000FF"/>
                </a:solidFill>
              </a:rPr>
              <a:t>Cretans are liars</a:t>
            </a:r>
            <a:r>
              <a:rPr lang="lv-LV" dirty="0">
                <a:solidFill>
                  <a:srgbClr val="0000FF"/>
                </a:solidFill>
              </a:rPr>
              <a:t> </a:t>
            </a:r>
            <a:r>
              <a:rPr lang="lv-LV" dirty="0"/>
              <a:t>(Epimenides </a:t>
            </a:r>
            <a:r>
              <a:rPr lang="lv-LV" dirty="0" smtClean="0"/>
              <a:t>paradox).</a:t>
            </a:r>
            <a:br>
              <a:rPr lang="lv-LV" dirty="0" smtClean="0"/>
            </a:br>
            <a:r>
              <a:rPr lang="lv-LV" dirty="0" smtClean="0">
                <a:solidFill>
                  <a:srgbClr val="0000FF"/>
                </a:solidFill>
              </a:rPr>
              <a:t>The </a:t>
            </a:r>
            <a:r>
              <a:rPr lang="lv-LV" dirty="0">
                <a:solidFill>
                  <a:srgbClr val="0000FF"/>
                </a:solidFill>
              </a:rPr>
              <a:t>Latvians are l</a:t>
            </a:r>
            <a:r>
              <a:rPr lang="lv-LV" dirty="0" smtClean="0">
                <a:solidFill>
                  <a:srgbClr val="0000FF"/>
                </a:solidFill>
              </a:rPr>
              <a:t>iars as well </a:t>
            </a:r>
            <a:r>
              <a:rPr lang="lv-LV" dirty="0" smtClean="0"/>
              <a:t>(if they deny immortality of Zeus). </a:t>
            </a:r>
            <a:br>
              <a:rPr lang="lv-LV" dirty="0" smtClean="0"/>
            </a:br>
            <a:r>
              <a:rPr lang="en-US" sz="2000" i="1" dirty="0"/>
              <a:t>They fashioned a tomb for thee, O holy and high one</a:t>
            </a:r>
            <a:br>
              <a:rPr lang="en-US" sz="2000" i="1" dirty="0"/>
            </a:br>
            <a:r>
              <a:rPr lang="en-US" sz="2000" i="1" dirty="0"/>
              <a:t>The Cretans, always liars, evil beasts, idle bellies!</a:t>
            </a:r>
            <a:br>
              <a:rPr lang="en-US" sz="2000" i="1" dirty="0"/>
            </a:br>
            <a:r>
              <a:rPr lang="en-US" sz="2000" i="1" dirty="0"/>
              <a:t>But thou art not dead: thou </a:t>
            </a:r>
            <a:r>
              <a:rPr lang="en-US" sz="2000" i="1" dirty="0" err="1"/>
              <a:t>livest</a:t>
            </a:r>
            <a:r>
              <a:rPr lang="en-US" sz="2000" i="1" dirty="0"/>
              <a:t> and </a:t>
            </a:r>
            <a:r>
              <a:rPr lang="en-US" sz="2000" i="1" dirty="0" err="1"/>
              <a:t>abidest</a:t>
            </a:r>
            <a:r>
              <a:rPr lang="en-US" sz="2000" i="1" dirty="0"/>
              <a:t> forever,</a:t>
            </a:r>
            <a:br>
              <a:rPr lang="en-US" sz="2000" i="1" dirty="0"/>
            </a:br>
            <a:r>
              <a:rPr lang="en-US" sz="2000" i="1" dirty="0"/>
              <a:t>For in thee we live and move and have our being.</a:t>
            </a:r>
          </a:p>
          <a:p>
            <a:pPr marL="514350" indent="-514350">
              <a:buFont typeface="+mj-lt"/>
              <a:buAutoNum type="alphaUcPeriod"/>
            </a:pPr>
            <a:r>
              <a:rPr lang="en-US" dirty="0">
                <a:solidFill>
                  <a:srgbClr val="0000FF"/>
                </a:solidFill>
              </a:rPr>
              <a:t>There are infinitely many twin primes </a:t>
            </a:r>
            <a:r>
              <a:rPr lang="en-US" dirty="0"/>
              <a:t>(such as (3,5), (5,7), (11,13), (17,19), (41,43), etc.). </a:t>
            </a:r>
          </a:p>
          <a:p>
            <a:endParaRPr lang="lv-LV" dirty="0"/>
          </a:p>
        </p:txBody>
      </p:sp>
    </p:spTree>
    <p:extLst>
      <p:ext uri="{BB962C8B-B14F-4D97-AF65-F5344CB8AC3E}">
        <p14:creationId xmlns:p14="http://schemas.microsoft.com/office/powerpoint/2010/main" val="3660070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Propositional Logic</a:t>
            </a:r>
            <a:endParaRPr lang="en-US" dirty="0"/>
          </a:p>
        </p:txBody>
      </p:sp>
      <p:sp>
        <p:nvSpPr>
          <p:cNvPr id="3" name="Content Placeholder 2"/>
          <p:cNvSpPr>
            <a:spLocks noGrp="1"/>
          </p:cNvSpPr>
          <p:nvPr>
            <p:ph idx="1"/>
          </p:nvPr>
        </p:nvSpPr>
        <p:spPr/>
        <p:txBody>
          <a:bodyPr>
            <a:normAutofit/>
          </a:bodyPr>
          <a:lstStyle/>
          <a:p>
            <a:r>
              <a:rPr lang="en-US" dirty="0" smtClean="0"/>
              <a:t>Constructing Propositions</a:t>
            </a:r>
          </a:p>
          <a:p>
            <a:pPr lvl="1"/>
            <a:r>
              <a:rPr lang="en-US" dirty="0" smtClean="0"/>
              <a:t>Propositional Variables: </a:t>
            </a:r>
            <a:r>
              <a:rPr lang="en-US" i="1" dirty="0" smtClean="0"/>
              <a:t>p</a:t>
            </a:r>
            <a:r>
              <a:rPr lang="en-US" dirty="0" smtClean="0"/>
              <a:t>, </a:t>
            </a:r>
            <a:r>
              <a:rPr lang="en-US" i="1" dirty="0" smtClean="0"/>
              <a:t>q, r</a:t>
            </a:r>
            <a:r>
              <a:rPr lang="en-US" dirty="0" smtClean="0"/>
              <a:t>, </a:t>
            </a:r>
            <a:r>
              <a:rPr lang="en-US" i="1" dirty="0" smtClean="0"/>
              <a:t>s</a:t>
            </a:r>
            <a:r>
              <a:rPr lang="en-US" dirty="0" smtClean="0"/>
              <a:t>, …</a:t>
            </a:r>
          </a:p>
          <a:p>
            <a:pPr lvl="1"/>
            <a:r>
              <a:rPr lang="en-US" dirty="0" smtClean="0"/>
              <a:t>The proposition that is always true is denoted by </a:t>
            </a:r>
            <a:r>
              <a:rPr lang="en-US" b="1" dirty="0" smtClean="0"/>
              <a:t>T</a:t>
            </a:r>
            <a:r>
              <a:rPr lang="en-US" dirty="0" smtClean="0"/>
              <a:t> and the proposition that is always false is denoted by </a:t>
            </a:r>
            <a:r>
              <a:rPr lang="en-US" b="1" dirty="0" smtClean="0"/>
              <a:t>F</a:t>
            </a:r>
            <a:r>
              <a:rPr lang="en-US" dirty="0" smtClean="0"/>
              <a:t>.</a:t>
            </a:r>
          </a:p>
          <a:p>
            <a:pPr lvl="1"/>
            <a:r>
              <a:rPr lang="en-US" dirty="0" smtClean="0"/>
              <a:t>Compound Propositions; constructed from logical connectives and other propositions</a:t>
            </a:r>
          </a:p>
          <a:p>
            <a:pPr lvl="2"/>
            <a:r>
              <a:rPr lang="en-US" dirty="0" smtClean="0"/>
              <a:t>Negation </a:t>
            </a:r>
            <a:r>
              <a:rPr lang="en-US" dirty="0" smtClean="0">
                <a:latin typeface="Cambria Math"/>
                <a:ea typeface="Cambria Math"/>
              </a:rPr>
              <a:t>¬</a:t>
            </a:r>
            <a:endParaRPr lang="en-US" dirty="0" smtClean="0"/>
          </a:p>
          <a:p>
            <a:pPr lvl="2"/>
            <a:r>
              <a:rPr lang="en-US" dirty="0" smtClean="0"/>
              <a:t>Conjunction </a:t>
            </a:r>
            <a:r>
              <a:rPr lang="en-US" dirty="0" smtClean="0">
                <a:latin typeface="Cambria Math" pitchFamily="18" charset="0"/>
                <a:ea typeface="Cambria Math" pitchFamily="18" charset="0"/>
              </a:rPr>
              <a:t>∧</a:t>
            </a:r>
            <a:endParaRPr lang="en-US" dirty="0" smtClean="0"/>
          </a:p>
          <a:p>
            <a:pPr lvl="2"/>
            <a:r>
              <a:rPr lang="en-US" dirty="0" smtClean="0"/>
              <a:t>Disjunction </a:t>
            </a:r>
            <a:r>
              <a:rPr lang="en-US" dirty="0" smtClean="0">
                <a:latin typeface="Cambria Math" pitchFamily="18" charset="0"/>
                <a:ea typeface="Cambria Math" pitchFamily="18" charset="0"/>
              </a:rPr>
              <a:t>∨</a:t>
            </a:r>
            <a:endParaRPr lang="en-US" dirty="0" smtClean="0"/>
          </a:p>
          <a:p>
            <a:pPr lvl="2"/>
            <a:r>
              <a:rPr lang="en-US" dirty="0" smtClean="0"/>
              <a:t>Implication </a:t>
            </a:r>
            <a:r>
              <a:rPr lang="en-US" sz="2400" dirty="0">
                <a:latin typeface="Cambria Math"/>
                <a:ea typeface="Cambria Math"/>
              </a:rPr>
              <a:t>→</a:t>
            </a:r>
            <a:endParaRPr lang="en-US" dirty="0" smtClean="0"/>
          </a:p>
          <a:p>
            <a:pPr lvl="2"/>
            <a:r>
              <a:rPr lang="en-US" dirty="0" err="1" smtClean="0"/>
              <a:t>Biconditional</a:t>
            </a:r>
            <a:r>
              <a:rPr lang="en-US" dirty="0" smtClean="0"/>
              <a:t> </a:t>
            </a:r>
            <a:r>
              <a:rPr lang="en-US" sz="2400" dirty="0">
                <a:latin typeface="Cambria Math"/>
                <a:ea typeface="Cambria Math"/>
              </a:rPr>
              <a:t>↔</a:t>
            </a:r>
            <a:endParaRPr lang="en-US" dirty="0" smtClean="0"/>
          </a:p>
        </p:txBody>
      </p:sp>
    </p:spTree>
    <p:extLst>
      <p:ext uri="{BB962C8B-B14F-4D97-AF65-F5344CB8AC3E}">
        <p14:creationId xmlns:p14="http://schemas.microsoft.com/office/powerpoint/2010/main" val="1367808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Compound Propositions: Negation</a:t>
            </a:r>
            <a:endParaRPr lang="en-US" dirty="0"/>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smtClean="0"/>
              <a:t>The </a:t>
            </a:r>
            <a:r>
              <a:rPr lang="en-US" i="1" dirty="0" smtClean="0"/>
              <a:t>negation</a:t>
            </a:r>
            <a:r>
              <a:rPr lang="en-US" dirty="0" smtClean="0"/>
              <a:t> of a proposition  </a:t>
            </a:r>
            <a:r>
              <a:rPr lang="en-US" i="1" dirty="0" smtClean="0">
                <a:latin typeface="Cambria Math" pitchFamily="18" charset="0"/>
                <a:ea typeface="Cambria Math" pitchFamily="18" charset="0"/>
              </a:rPr>
              <a:t>p</a:t>
            </a:r>
            <a:r>
              <a:rPr lang="en-US" dirty="0" smtClean="0"/>
              <a:t>  is  denoted by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and has this truth table:</a:t>
            </a:r>
          </a:p>
          <a:p>
            <a:pPr marL="274320" lvl="1" indent="-274320">
              <a:buClr>
                <a:schemeClr val="accent3"/>
              </a:buClr>
              <a:buSzPct val="95000"/>
            </a:pPr>
            <a:endParaRPr lang="en-US" dirty="0" smtClean="0"/>
          </a:p>
          <a:p>
            <a:pPr marL="274320" lvl="1" indent="-274320">
              <a:buClr>
                <a:schemeClr val="accent3"/>
              </a:buClr>
              <a:buSzPct val="95000"/>
            </a:pPr>
            <a:endParaRPr lang="en-US" dirty="0" smtClean="0"/>
          </a:p>
          <a:p>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“The earth is round.”, then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denotes “It is not the case that the earth is round,” or more simply “The earth is not round.”  </a:t>
            </a:r>
          </a:p>
        </p:txBody>
      </p:sp>
      <p:graphicFrame>
        <p:nvGraphicFramePr>
          <p:cNvPr id="6" name="Content Placeholder 3"/>
          <p:cNvGraphicFramePr>
            <a:graphicFrameLocks/>
          </p:cNvGraphicFramePr>
          <p:nvPr/>
        </p:nvGraphicFramePr>
        <p:xfrm>
          <a:off x="3352800" y="2971800"/>
          <a:ext cx="5638800" cy="11125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37084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extLst>
                  <a:ext uri="{0D108BD9-81ED-4DB2-BD59-A6C34878D82A}">
                    <a16:rowId xmlns:a16="http://schemas.microsoft.com/office/drawing/2014/main" val="10000"/>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1"/>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31969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Conjunction</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i="1" dirty="0" smtClean="0"/>
              <a:t>conjunction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r>
              <a:rPr lang="en-US" dirty="0" smtClean="0"/>
              <a:t>and has this truth table:</a:t>
            </a:r>
          </a:p>
          <a:p>
            <a:endParaRPr lang="en-US" dirty="0" smtClean="0"/>
          </a:p>
          <a:p>
            <a:endParaRPr lang="en-US" dirty="0" smtClean="0"/>
          </a:p>
          <a:p>
            <a:endParaRPr lang="en-US" dirty="0" smtClean="0"/>
          </a:p>
          <a:p>
            <a:endParaRPr lang="en-US"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and it is raining.”</a:t>
            </a:r>
          </a:p>
        </p:txBody>
      </p:sp>
      <p:graphicFrame>
        <p:nvGraphicFramePr>
          <p:cNvPr id="10" name="Content Placeholder 3"/>
          <p:cNvGraphicFramePr>
            <a:graphicFrameLocks/>
          </p:cNvGraphicFramePr>
          <p:nvPr/>
        </p:nvGraphicFramePr>
        <p:xfrm>
          <a:off x="2819400" y="2819400"/>
          <a:ext cx="6096000"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0480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endParaRPr lang="en-US" dirty="0"/>
                    </a:p>
                  </a:txBody>
                  <a:tcPr marL="91441" marR="91441"/>
                </a:tc>
                <a:tc>
                  <a:txBody>
                    <a:bodyPr/>
                    <a:lstStyle/>
                    <a:p>
                      <a:r>
                        <a:rPr lang="en-US" i="1" baseline="0"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1"/>
                  </a:ext>
                </a:extLst>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2"/>
                  </a:ext>
                </a:extLst>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3"/>
                  </a:ext>
                </a:extLst>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5622417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TotalTime>
  <Words>2078</Words>
  <Application>Microsoft Office PowerPoint</Application>
  <PresentationFormat>Widescreen</PresentationFormat>
  <Paragraphs>469</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Symbol</vt:lpstr>
      <vt:lpstr>Office Theme</vt:lpstr>
      <vt:lpstr>The Foundations: Logic and Proofs</vt:lpstr>
      <vt:lpstr>Chapter Summary</vt:lpstr>
      <vt:lpstr>Propositional Logic</vt:lpstr>
      <vt:lpstr>Section Summary</vt:lpstr>
      <vt:lpstr>Propositions (Boolean statements)</vt:lpstr>
      <vt:lpstr>Are these Sentences Propositions?</vt:lpstr>
      <vt:lpstr>Propositional Logic</vt:lpstr>
      <vt:lpstr>Compound Propositions: Negation</vt:lpstr>
      <vt:lpstr>Conjunction</vt:lpstr>
      <vt:lpstr>Disjunction</vt:lpstr>
      <vt:lpstr> The Connective OR in English</vt:lpstr>
      <vt:lpstr> Implication</vt:lpstr>
      <vt:lpstr>Understanding Implication (cont)</vt:lpstr>
      <vt:lpstr>Implication in Mathematics</vt:lpstr>
      <vt:lpstr>Different Ways of Expressing p →q  </vt:lpstr>
      <vt:lpstr>Converse, Contrapositive, and Inverse</vt:lpstr>
      <vt:lpstr>Biconditional</vt:lpstr>
      <vt:lpstr>Expressing the Biconditional</vt:lpstr>
      <vt:lpstr>Truth Tables For Compound Propositions</vt:lpstr>
      <vt:lpstr>Example Truth Table</vt:lpstr>
      <vt:lpstr>Socrative Quiz 1A</vt:lpstr>
      <vt:lpstr>Natural Language Example</vt:lpstr>
      <vt:lpstr> Understanding Implication</vt:lpstr>
      <vt:lpstr>Equivalent Propositions</vt:lpstr>
      <vt:lpstr>Using a Truth Table to Show  Non-Equivalence</vt:lpstr>
      <vt:lpstr>Problem</vt:lpstr>
      <vt:lpstr>Precedence of Logical Operators</vt:lpstr>
      <vt:lpstr>Socrative Quiz 1B</vt:lpstr>
      <vt:lpstr>Real-world Scenario</vt:lpstr>
      <vt:lpstr>Use Natural Language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26</cp:revision>
  <dcterms:created xsi:type="dcterms:W3CDTF">2021-01-03T18:25:44Z</dcterms:created>
  <dcterms:modified xsi:type="dcterms:W3CDTF">2021-01-28T14:11:56Z</dcterms:modified>
</cp:coreProperties>
</file>