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684" r:id="rId2"/>
    <p:sldId id="685" r:id="rId3"/>
    <p:sldId id="686" r:id="rId4"/>
    <p:sldId id="687" r:id="rId5"/>
    <p:sldId id="688" r:id="rId6"/>
    <p:sldId id="689" r:id="rId7"/>
    <p:sldId id="690" r:id="rId8"/>
    <p:sldId id="691" r:id="rId9"/>
    <p:sldId id="722" r:id="rId10"/>
    <p:sldId id="723" r:id="rId11"/>
    <p:sldId id="714" r:id="rId12"/>
    <p:sldId id="692" r:id="rId13"/>
    <p:sldId id="693" r:id="rId14"/>
    <p:sldId id="694" r:id="rId15"/>
    <p:sldId id="695" r:id="rId16"/>
    <p:sldId id="696" r:id="rId17"/>
    <p:sldId id="697" r:id="rId18"/>
    <p:sldId id="698" r:id="rId19"/>
    <p:sldId id="699" r:id="rId20"/>
    <p:sldId id="700" r:id="rId21"/>
    <p:sldId id="701" r:id="rId22"/>
    <p:sldId id="702" r:id="rId23"/>
    <p:sldId id="703" r:id="rId24"/>
    <p:sldId id="704" r:id="rId25"/>
    <p:sldId id="705" r:id="rId26"/>
    <p:sldId id="706" r:id="rId27"/>
    <p:sldId id="717" r:id="rId28"/>
    <p:sldId id="715" r:id="rId29"/>
    <p:sldId id="716" r:id="rId30"/>
    <p:sldId id="724" r:id="rId31"/>
    <p:sldId id="725" r:id="rId32"/>
    <p:sldId id="721" r:id="rId33"/>
    <p:sldId id="707" r:id="rId34"/>
    <p:sldId id="708" r:id="rId35"/>
    <p:sldId id="709" r:id="rId36"/>
    <p:sldId id="710" r:id="rId37"/>
    <p:sldId id="711" r:id="rId38"/>
    <p:sldId id="720" r:id="rId39"/>
    <p:sldId id="718" r:id="rId40"/>
    <p:sldId id="719" r:id="rId41"/>
    <p:sldId id="712" r:id="rId4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B3BBC06-A3F6-4199-B16A-66D8FC7C9DE4}">
          <p14:sldIdLst>
            <p14:sldId id="684"/>
            <p14:sldId id="685"/>
            <p14:sldId id="686"/>
            <p14:sldId id="687"/>
            <p14:sldId id="688"/>
            <p14:sldId id="689"/>
            <p14:sldId id="690"/>
            <p14:sldId id="691"/>
            <p14:sldId id="722"/>
            <p14:sldId id="723"/>
            <p14:sldId id="714"/>
          </p14:sldIdLst>
        </p14:section>
        <p14:section name="Recurrence Relations" id="{94D86DD0-ACA4-452B-A0F4-80FC4E99DEA4}">
          <p14:sldIdLst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17"/>
          </p14:sldIdLst>
        </p14:section>
        <p14:section name="Some Properties of Sequences" id="{43D50258-04F6-443E-B3B9-32ABE5E660EF}">
          <p14:sldIdLst>
            <p14:sldId id="715"/>
            <p14:sldId id="716"/>
            <p14:sldId id="724"/>
            <p14:sldId id="725"/>
            <p14:sldId id="721"/>
          </p14:sldIdLst>
        </p14:section>
        <p14:section name="Long Sums" id="{94777C4C-986B-4EF1-B220-3243A01C4B98}">
          <p14:sldIdLst>
            <p14:sldId id="707"/>
            <p14:sldId id="708"/>
            <p14:sldId id="709"/>
            <p14:sldId id="710"/>
            <p14:sldId id="711"/>
            <p14:sldId id="720"/>
            <p14:sldId id="718"/>
            <p14:sldId id="719"/>
            <p14:sldId id="71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99"/>
    <a:srgbClr val="3333CC"/>
    <a:srgbClr val="FFFFFF"/>
    <a:srgbClr val="0099FF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3573" autoAdjust="0"/>
  </p:normalViewPr>
  <p:slideViewPr>
    <p:cSldViewPr snapToGrid="0">
      <p:cViewPr varScale="1">
        <p:scale>
          <a:sx n="73" d="100"/>
          <a:sy n="73" d="100"/>
        </p:scale>
        <p:origin x="1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25.01.2021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1. Predicates. </a:t>
            </a:r>
          </a:p>
          <a:p>
            <a:r>
              <a:rPr lang="lv-LV" dirty="0" smtClean="0"/>
              <a:t>2. Boolean expressions</a:t>
            </a:r>
          </a:p>
          <a:p>
            <a:r>
              <a:rPr lang="lv-LV" dirty="0" smtClean="0"/>
              <a:t>3. Calculus functions</a:t>
            </a:r>
          </a:p>
          <a:p>
            <a:r>
              <a:rPr lang="lv-LV" dirty="0" smtClean="0"/>
              <a:t>4. Geometric</a:t>
            </a:r>
            <a:r>
              <a:rPr lang="lv-LV" baseline="0" dirty="0" smtClean="0"/>
              <a:t> shapes</a:t>
            </a:r>
          </a:p>
          <a:p>
            <a:r>
              <a:rPr lang="lv-LV" baseline="0" dirty="0" smtClean="0"/>
              <a:t>5. Sequences</a:t>
            </a:r>
          </a:p>
          <a:p>
            <a:r>
              <a:rPr lang="lv-LV" baseline="0" dirty="0" smtClean="0"/>
              <a:t>6. Computer programs (on numeric or symbolic inputs)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11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15756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2021/(37*125)</a:t>
            </a:r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40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4868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25.01.2021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25.01.2021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25.01.2021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25.01.2021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25.01.2021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25.01.2021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25.01.2021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25.01.2021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25.01.2021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25.01.2021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25.01.2021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25.01.2021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oeis.org/Spuzzle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oeis.org/Spuzzle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tags" Target="../tags/tag1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7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26.png"/><Relationship Id="rId5" Type="http://schemas.openxmlformats.org/officeDocument/2006/relationships/tags" Target="../tags/tag17.xml"/><Relationship Id="rId10" Type="http://schemas.openxmlformats.org/officeDocument/2006/relationships/image" Target="../media/image25.png"/><Relationship Id="rId4" Type="http://schemas.openxmlformats.org/officeDocument/2006/relationships/tags" Target="../tags/tag16.xml"/><Relationship Id="rId9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21.xml"/><Relationship Id="rId7" Type="http://schemas.openxmlformats.org/officeDocument/2006/relationships/image" Target="../media/image3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9" Type="http://schemas.openxmlformats.org/officeDocument/2006/relationships/image" Target="../media/image3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6.png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5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34.png"/><Relationship Id="rId5" Type="http://schemas.openxmlformats.org/officeDocument/2006/relationships/tags" Target="../tags/tag27.xml"/><Relationship Id="rId10" Type="http://schemas.openxmlformats.org/officeDocument/2006/relationships/image" Target="../media/image33.png"/><Relationship Id="rId4" Type="http://schemas.openxmlformats.org/officeDocument/2006/relationships/tags" Target="../tags/tag26.xml"/><Relationship Id="rId9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tags" Target="../tags/tag31.xml"/><Relationship Id="rId7" Type="http://schemas.openxmlformats.org/officeDocument/2006/relationships/image" Target="../media/image340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7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0.png"/><Relationship Id="rId4" Type="http://schemas.openxmlformats.org/officeDocument/2006/relationships/tags" Target="../tags/tag32.xml"/><Relationship Id="rId9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4.png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43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42.png"/><Relationship Id="rId5" Type="http://schemas.openxmlformats.org/officeDocument/2006/relationships/tags" Target="../tags/tag37.xml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tags" Target="../tags/tag36.xml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1.xml"/><Relationship Id="rId7" Type="http://schemas.openxmlformats.org/officeDocument/2006/relationships/image" Target="../media/image10.png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Sequences and Summations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2.4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smtClean="0"/>
              <a:t>Lexicographic and Shortlex Order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Strings can be arranged by alphabet (</a:t>
            </a:r>
            <a:r>
              <a:rPr lang="lv-LV" i="1" dirty="0" smtClean="0"/>
              <a:t>lexicographic</a:t>
            </a:r>
            <a:r>
              <a:rPr lang="lv-LV" dirty="0" smtClean="0"/>
              <a:t> order). </a:t>
            </a:r>
            <a:r>
              <a:rPr lang="lv-LV" b="1" dirty="0" smtClean="0"/>
              <a:t>Examples:</a:t>
            </a:r>
          </a:p>
          <a:p>
            <a:r>
              <a:rPr lang="lv-LV" dirty="0" smtClean="0"/>
              <a:t>"</a:t>
            </a:r>
            <a:r>
              <a:rPr lang="lv-LV" dirty="0" smtClean="0">
                <a:solidFill>
                  <a:srgbClr val="0000FF"/>
                </a:solidFill>
              </a:rPr>
              <a:t>aaa</a:t>
            </a:r>
            <a:r>
              <a:rPr lang="lv-LV" dirty="0" smtClean="0"/>
              <a:t>" &lt; "</a:t>
            </a:r>
            <a:r>
              <a:rPr lang="lv-LV" dirty="0" smtClean="0">
                <a:solidFill>
                  <a:srgbClr val="0000FF"/>
                </a:solidFill>
              </a:rPr>
              <a:t>aaba</a:t>
            </a:r>
            <a:r>
              <a:rPr lang="lv-LV" dirty="0" smtClean="0"/>
              <a:t>"&lt; "</a:t>
            </a:r>
            <a:r>
              <a:rPr lang="lv-LV" dirty="0" smtClean="0">
                <a:solidFill>
                  <a:srgbClr val="0000FF"/>
                </a:solidFill>
              </a:rPr>
              <a:t>aabb</a:t>
            </a:r>
            <a:r>
              <a:rPr lang="lv-LV" dirty="0" smtClean="0"/>
              <a:t>" &lt; "</a:t>
            </a:r>
            <a:r>
              <a:rPr lang="lv-LV" dirty="0" smtClean="0">
                <a:solidFill>
                  <a:srgbClr val="0000FF"/>
                </a:solidFill>
              </a:rPr>
              <a:t>ab</a:t>
            </a:r>
            <a:r>
              <a:rPr lang="lv-LV" dirty="0" smtClean="0"/>
              <a:t>"  &lt; "</a:t>
            </a:r>
            <a:r>
              <a:rPr lang="lv-LV" dirty="0" smtClean="0">
                <a:solidFill>
                  <a:srgbClr val="0000FF"/>
                </a:solidFill>
              </a:rPr>
              <a:t>aba</a:t>
            </a:r>
            <a:r>
              <a:rPr lang="lv-LV" dirty="0" smtClean="0"/>
              <a:t>" &lt; "</a:t>
            </a:r>
            <a:r>
              <a:rPr lang="lv-LV" dirty="0" smtClean="0">
                <a:solidFill>
                  <a:srgbClr val="0000FF"/>
                </a:solidFill>
              </a:rPr>
              <a:t>abaa</a:t>
            </a:r>
            <a:r>
              <a:rPr lang="lv-LV" dirty="0" smtClean="0"/>
              <a:t>" &lt; "</a:t>
            </a:r>
            <a:r>
              <a:rPr lang="lv-LV" dirty="0" smtClean="0">
                <a:solidFill>
                  <a:srgbClr val="0000FF"/>
                </a:solidFill>
              </a:rPr>
              <a:t>b</a:t>
            </a:r>
            <a:r>
              <a:rPr lang="lv-LV" dirty="0" smtClean="0"/>
              <a:t>" &lt; "</a:t>
            </a:r>
            <a:r>
              <a:rPr lang="lv-LV" dirty="0" smtClean="0">
                <a:solidFill>
                  <a:srgbClr val="0000FF"/>
                </a:solidFill>
              </a:rPr>
              <a:t>ba</a:t>
            </a:r>
            <a:r>
              <a:rPr lang="lv-LV" dirty="0" smtClean="0"/>
              <a:t>" &lt; ...</a:t>
            </a:r>
          </a:p>
          <a:p>
            <a:endParaRPr lang="lv-LV" dirty="0"/>
          </a:p>
          <a:p>
            <a:r>
              <a:rPr lang="lv-LV" dirty="0" smtClean="0"/>
              <a:t>Can we arrange lexicographically (by alphabet) all strings in this alphabet {</a:t>
            </a:r>
            <a:r>
              <a:rPr lang="lv-LV" dirty="0" smtClean="0">
                <a:solidFill>
                  <a:srgbClr val="0000FF"/>
                </a:solidFill>
              </a:rPr>
              <a:t>a</a:t>
            </a:r>
            <a:r>
              <a:rPr lang="lv-LV" dirty="0" smtClean="0"/>
              <a:t>,</a:t>
            </a:r>
            <a:r>
              <a:rPr lang="lv-LV" dirty="0" smtClean="0">
                <a:solidFill>
                  <a:srgbClr val="0000FF"/>
                </a:solidFill>
              </a:rPr>
              <a:t>b</a:t>
            </a:r>
            <a:r>
              <a:rPr lang="lv-LV" dirty="0" smtClean="0"/>
              <a:t>} in an infinite sequence? </a:t>
            </a:r>
          </a:p>
          <a:p>
            <a:r>
              <a:rPr lang="lv-LV" i="1" dirty="0" smtClean="0"/>
              <a:t>Lexicographic</a:t>
            </a:r>
            <a:r>
              <a:rPr lang="lv-LV" dirty="0" smtClean="0"/>
              <a:t> vs. </a:t>
            </a:r>
            <a:r>
              <a:rPr lang="lv-LV" i="1" dirty="0" smtClean="0"/>
              <a:t>Shortlex</a:t>
            </a:r>
            <a:r>
              <a:rPr lang="lv-LV" dirty="0" smtClean="0"/>
              <a:t> order.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54791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Find the Names for the Functions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1825625"/>
                <a:ext cx="6045927" cy="4351338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v-LV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lv-LV" sz="2400" dirty="0">
                        <a:latin typeface="Cambria Math" panose="02040503050406030204" pitchFamily="18" charset="0"/>
                      </a:rPr>
                      <m:t>Prop</m:t>
                    </m:r>
                  </m:oMath>
                </a14:m>
                <a:r>
                  <a:rPr lang="lv-LV" sz="2400" dirty="0"/>
                  <a:t/>
                </a:r>
                <a:br>
                  <a:rPr lang="lv-LV" sz="2400" dirty="0"/>
                </a:br>
                <a:r>
                  <a:rPr lang="lv-LV" sz="2400" dirty="0"/>
                  <a:t>(any set to propositions</a:t>
                </a:r>
                <a:r>
                  <a:rPr lang="lv-LV" sz="2400" dirty="0" smtClean="0"/>
                  <a:t>)</a:t>
                </a:r>
                <a:endParaRPr lang="lv-LV" sz="2400" i="1" dirty="0" smtClean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lv-LV" sz="240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lv-LV" sz="2400" b="0" i="0" dirty="0" smtClean="0">
                        <a:latin typeface="Cambria Math" panose="02040503050406030204" pitchFamily="18" charset="0"/>
                      </a:rPr>
                      <m:t>rop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lv-LV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Prop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lv-LV" sz="2400" b="0" i="0" dirty="0" smtClean="0">
                        <a:latin typeface="Cambria Math" panose="02040503050406030204" pitchFamily="18" charset="0"/>
                      </a:rPr>
                      <m:t>Prop</m:t>
                    </m:r>
                  </m:oMath>
                </a14:m>
                <a:r>
                  <a:rPr lang="lv-LV" sz="2400" dirty="0" smtClean="0"/>
                  <a:t/>
                </a:r>
                <a:br>
                  <a:rPr lang="lv-LV" sz="2400" dirty="0" smtClean="0"/>
                </a:br>
                <a:r>
                  <a:rPr lang="lv-LV" sz="2400" dirty="0" smtClean="0"/>
                  <a:t>(pairs of propositions to propositions)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lv-LV" sz="2400" b="1" i="0" dirty="0" smtClean="0">
                        <a:latin typeface="Cambria Math" panose="02040503050406030204" pitchFamily="18" charset="0"/>
                      </a:rPr>
                      <m:t>𝐑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lv-LV" sz="2400" b="1" i="0" dirty="0" smtClean="0"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lv-LV" sz="2400" b="1" dirty="0" smtClean="0"/>
                  <a:t/>
                </a:r>
                <a:br>
                  <a:rPr lang="lv-LV" sz="2400" b="1" dirty="0" smtClean="0"/>
                </a:br>
                <a:r>
                  <a:rPr lang="lv-LV" sz="2400" dirty="0" smtClean="0"/>
                  <a:t>(real numbers to real numbers)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v-LV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1" i="0" dirty="0" smtClean="0"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  <m:sup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lv-LV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𝑃𝑟𝑜𝑝</m:t>
                    </m:r>
                  </m:oMath>
                </a14:m>
                <a:r>
                  <a:rPr lang="lv-LV" sz="2400" b="1" dirty="0"/>
                  <a:t/>
                </a:r>
                <a:br>
                  <a:rPr lang="lv-LV" sz="2400" b="1" dirty="0"/>
                </a:br>
                <a:r>
                  <a:rPr lang="lv-LV" sz="2400" dirty="0" smtClean="0"/>
                  <a:t>(triples of real </a:t>
                </a:r>
                <a:r>
                  <a:rPr lang="lv-LV" sz="2400" dirty="0"/>
                  <a:t>numbers to </a:t>
                </a:r>
                <a:r>
                  <a:rPr lang="lv-LV" sz="2400" dirty="0" smtClean="0"/>
                  <a:t>propositions)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lv-LV" sz="2400" b="1" i="0" dirty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sz="2400" dirty="0" smtClean="0"/>
                  <a:t> or </a:t>
                </a:r>
                <a14:m>
                  <m:oMath xmlns:m="http://schemas.openxmlformats.org/officeDocument/2006/math">
                    <m:r>
                      <a:rPr lang="lv-LV" sz="24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sz="2400" b="1" i="0" dirty="0" smtClean="0"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  <m:sup>
                        <m:r>
                          <a:rPr lang="lv-LV" sz="2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lv-LV" sz="2400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lv-LV" sz="24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lv-LV" sz="2400" dirty="0" smtClean="0"/>
                  <a:t/>
                </a:r>
                <a:br>
                  <a:rPr lang="lv-LV" sz="2400" dirty="0" smtClean="0"/>
                </a:br>
                <a:r>
                  <a:rPr lang="lv-LV" sz="2400" dirty="0" smtClean="0"/>
                  <a:t>(Naturals or positive integers to any set)</a:t>
                </a:r>
              </a:p>
              <a:p>
                <a:pPr marL="457200" indent="-4572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lv-LV" sz="2400" b="1" i="0" dirty="0" smtClean="0">
                        <a:latin typeface="Cambria Math" panose="02040503050406030204" pitchFamily="18" charset="0"/>
                      </a:rPr>
                      <m:t>𝐍</m:t>
                    </m:r>
                    <m:r>
                      <a:rPr lang="lv-LV" sz="24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lv-LV" sz="2400" b="1" i="0" dirty="0" smtClean="0"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lv-LV" sz="2400" b="1" dirty="0" smtClean="0"/>
                  <a:t/>
                </a:r>
                <a:br>
                  <a:rPr lang="lv-LV" sz="2400" b="1" dirty="0" smtClean="0"/>
                </a:br>
                <a:r>
                  <a:rPr lang="lv-LV" sz="2400" dirty="0" smtClean="0"/>
                  <a:t>(Naturals to naturals or strings to strings)</a:t>
                </a:r>
              </a:p>
              <a:p>
                <a:endParaRPr lang="lv-LV" sz="24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1825625"/>
                <a:ext cx="6045927" cy="4351338"/>
              </a:xfrm>
              <a:blipFill>
                <a:blip r:embed="rId3"/>
                <a:stretch>
                  <a:fillRect l="-1411" t="-2661" b="-70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884126" y="1825625"/>
            <a:ext cx="446967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lv-LV" sz="2400" dirty="0"/>
              <a:t>Boolean </a:t>
            </a:r>
            <a:r>
              <a:rPr lang="lv-LV" sz="2400" dirty="0" smtClean="0"/>
              <a:t>expressions</a:t>
            </a:r>
            <a:br>
              <a:rPr lang="lv-LV" sz="2400" dirty="0" smtClean="0"/>
            </a:br>
            <a:endParaRPr lang="lv-LV" sz="2400" dirty="0" smtClean="0"/>
          </a:p>
          <a:p>
            <a:pPr marL="514350" indent="-514350">
              <a:buFont typeface="+mj-lt"/>
              <a:buAutoNum type="alphaUcPeriod"/>
            </a:pPr>
            <a:r>
              <a:rPr lang="lv-LV" sz="2400" dirty="0" smtClean="0"/>
              <a:t>Computer programs in Python or Scala</a:t>
            </a:r>
          </a:p>
          <a:p>
            <a:pPr marL="514350" indent="-514350">
              <a:buFont typeface="+mj-lt"/>
              <a:buAutoNum type="alphaUcPeriod"/>
            </a:pPr>
            <a:r>
              <a:rPr lang="lv-LV" sz="2400" dirty="0" smtClean="0"/>
              <a:t>Functions from Kristine's calculus classes</a:t>
            </a:r>
          </a:p>
          <a:p>
            <a:pPr marL="514350" indent="-514350">
              <a:buFont typeface="+mj-lt"/>
              <a:buAutoNum type="alphaUcPeriod"/>
            </a:pPr>
            <a:r>
              <a:rPr lang="lv-LV" sz="2400" dirty="0" smtClean="0"/>
              <a:t>Geometric shapes</a:t>
            </a:r>
            <a:br>
              <a:rPr lang="lv-LV" sz="2400" dirty="0" smtClean="0"/>
            </a:br>
            <a:endParaRPr lang="lv-LV" sz="2400" dirty="0" smtClean="0"/>
          </a:p>
          <a:p>
            <a:pPr marL="514350" indent="-514350">
              <a:buFont typeface="+mj-lt"/>
              <a:buAutoNum type="alphaUcPeriod"/>
            </a:pPr>
            <a:r>
              <a:rPr lang="lv-LV" sz="2400" dirty="0" smtClean="0"/>
              <a:t>Predicates</a:t>
            </a:r>
            <a:br>
              <a:rPr lang="lv-LV" sz="2400" dirty="0" smtClean="0"/>
            </a:br>
            <a:endParaRPr lang="lv-LV" sz="2400" dirty="0" smtClean="0"/>
          </a:p>
          <a:p>
            <a:pPr marL="514350" indent="-514350">
              <a:buFont typeface="+mj-lt"/>
              <a:buAutoNum type="alphaUcPeriod"/>
            </a:pPr>
            <a:r>
              <a:rPr lang="lv-LV" sz="2400" dirty="0" smtClean="0"/>
              <a:t>Sequences</a:t>
            </a:r>
          </a:p>
          <a:p>
            <a:pPr marL="514350" indent="-514350">
              <a:buFont typeface="+mj-lt"/>
              <a:buAutoNum type="alphaUcPeriod"/>
            </a:pPr>
            <a:endParaRPr lang="lv-LV" sz="2400" dirty="0" smtClean="0"/>
          </a:p>
          <a:p>
            <a:pPr marL="0" indent="0">
              <a:buNone/>
            </a:pP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3112459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Definition: </a:t>
            </a:r>
            <a:r>
              <a:rPr lang="en-US" dirty="0" smtClean="0"/>
              <a:t>A </a:t>
            </a:r>
            <a:r>
              <a:rPr lang="en-US" i="1" dirty="0" smtClean="0"/>
              <a:t>recurrence relation </a:t>
            </a:r>
            <a:r>
              <a:rPr lang="en-US" dirty="0" smtClean="0"/>
              <a:t>for the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is an equation that expresses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in terms of one or more of the previous terms of the sequence, namely, </a:t>
            </a:r>
            <a:r>
              <a:rPr lang="en-US" i="1" dirty="0" smtClean="0"/>
              <a:t>a</a:t>
            </a:r>
            <a:r>
              <a:rPr lang="en-US" i="1" baseline="-25000" dirty="0" smtClean="0"/>
              <a:t>0</a:t>
            </a:r>
            <a:r>
              <a:rPr lang="en-US" i="1" dirty="0" smtClean="0"/>
              <a:t>, a</a:t>
            </a:r>
            <a:r>
              <a:rPr lang="en-US" i="1" baseline="-25000" dirty="0" smtClean="0"/>
              <a:t>1</a:t>
            </a:r>
            <a:r>
              <a:rPr lang="en-US" i="1" dirty="0" smtClean="0"/>
              <a:t>, …, a</a:t>
            </a:r>
            <a:r>
              <a:rPr lang="en-US" i="1" baseline="-25000" dirty="0" smtClean="0"/>
              <a:t>n-1</a:t>
            </a:r>
            <a:r>
              <a:rPr lang="en-US" dirty="0" smtClean="0"/>
              <a:t>, for all integers </a:t>
            </a:r>
            <a:r>
              <a:rPr lang="en-US" i="1" dirty="0" smtClean="0"/>
              <a:t>n</a:t>
            </a:r>
            <a:r>
              <a:rPr lang="en-US" dirty="0" smtClean="0"/>
              <a:t> with </a:t>
            </a:r>
            <a:r>
              <a:rPr lang="en-US" i="1" dirty="0" smtClean="0"/>
              <a:t>n ≥ n</a:t>
            </a:r>
            <a:r>
              <a:rPr lang="en-US" i="1" baseline="-25000" dirty="0" smtClean="0"/>
              <a:t>0</a:t>
            </a:r>
            <a:r>
              <a:rPr lang="en-US" dirty="0" smtClean="0"/>
              <a:t>, where </a:t>
            </a:r>
            <a:r>
              <a:rPr lang="en-US" i="1" dirty="0" smtClean="0"/>
              <a:t>n</a:t>
            </a:r>
            <a:r>
              <a:rPr lang="en-US" i="1" baseline="-25000" dirty="0" smtClean="0"/>
              <a:t>0</a:t>
            </a:r>
            <a:r>
              <a:rPr lang="en-US" dirty="0" smtClean="0"/>
              <a:t> is a nonnegative integer. </a:t>
            </a:r>
          </a:p>
          <a:p>
            <a:r>
              <a:rPr lang="en-US" dirty="0" smtClean="0"/>
              <a:t>A sequence is called a </a:t>
            </a:r>
            <a:r>
              <a:rPr lang="en-US" i="1" dirty="0" smtClean="0"/>
              <a:t>solution</a:t>
            </a:r>
            <a:r>
              <a:rPr lang="en-US" dirty="0" smtClean="0"/>
              <a:t> of a recurrence relation if its terms satisfy the recurrence relation.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initial conditions </a:t>
            </a:r>
            <a:r>
              <a:rPr lang="en-US" dirty="0" smtClean="0"/>
              <a:t>for a sequence specify the terms that precede the first term where the recurrence relation takes effect. </a:t>
            </a:r>
          </a:p>
        </p:txBody>
      </p:sp>
    </p:spTree>
    <p:extLst>
      <p:ext uri="{BB962C8B-B14F-4D97-AF65-F5344CB8AC3E}">
        <p14:creationId xmlns:p14="http://schemas.microsoft.com/office/powerpoint/2010/main" val="335085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 about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Let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be a sequence that satisfies the recurrence relation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= a</a:t>
            </a:r>
            <a:r>
              <a:rPr lang="en-US" i="1" baseline="-25000" dirty="0" smtClean="0"/>
              <a:t>n-1</a:t>
            </a:r>
            <a:r>
              <a:rPr lang="en-US" i="1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-25000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1,2,3,4,</a:t>
            </a:r>
            <a:r>
              <a:rPr lang="en-US" dirty="0" smtClean="0"/>
              <a:t>….  and suppose that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. </a:t>
            </a:r>
            <a:r>
              <a:rPr lang="en-US" dirty="0" smtClean="0"/>
              <a:t> What are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i="1" baseline="-25000" dirty="0" smtClean="0"/>
              <a:t>2</a:t>
            </a:r>
            <a:r>
              <a:rPr lang="en-US" baseline="-25000" dirty="0" smtClean="0"/>
              <a:t> 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i="1" baseline="-25000" dirty="0" smtClean="0"/>
              <a:t>3</a:t>
            </a:r>
            <a:r>
              <a:rPr lang="en-US" dirty="0" smtClean="0"/>
              <a:t>? </a:t>
            </a:r>
          </a:p>
          <a:p>
            <a:pPr>
              <a:buNone/>
            </a:pPr>
            <a:r>
              <a:rPr lang="en-US" dirty="0" smtClean="0"/>
              <a:t>     [Here </a:t>
            </a:r>
            <a:r>
              <a:rPr lang="en-US" i="1" dirty="0" smtClean="0"/>
              <a:t>a</a:t>
            </a:r>
            <a:r>
              <a:rPr lang="en-US" i="1" baseline="-25000" dirty="0" smtClean="0"/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is the initial condition</a:t>
            </a:r>
            <a:r>
              <a:rPr lang="en-US" i="1" dirty="0" smtClean="0"/>
              <a:t>.</a:t>
            </a:r>
            <a:r>
              <a:rPr lang="en-US" dirty="0" smtClean="0"/>
              <a:t>]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We see from the recurrence relation that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baseline="-25000" dirty="0" smtClean="0"/>
              <a:t> </a:t>
            </a:r>
            <a:r>
              <a:rPr lang="en-US" i="1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/>
              <a:t>  a</a:t>
            </a:r>
            <a:r>
              <a:rPr lang="en-US" i="1" baseline="-25000" dirty="0" smtClean="0"/>
              <a:t>0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+ 3 = 2 + 3 = 5</a:t>
            </a:r>
          </a:p>
          <a:p>
            <a:pPr lvl="1">
              <a:buNone/>
            </a:pPr>
            <a:r>
              <a:rPr lang="en-US" i="1" dirty="0" smtClean="0"/>
              <a:t>      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/>
              <a:t> </a:t>
            </a:r>
            <a:r>
              <a:rPr lang="en-US" i="1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 + 3 = 8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-25000" dirty="0" smtClean="0"/>
              <a:t> </a:t>
            </a:r>
            <a:r>
              <a:rPr lang="en-US" i="1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8 + 3 = 11</a:t>
            </a:r>
          </a:p>
          <a:p>
            <a:pPr lvl="1">
              <a:buNone/>
            </a:pPr>
            <a:endParaRPr lang="en-US" i="1" dirty="0" smtClean="0"/>
          </a:p>
          <a:p>
            <a:pPr lvl="1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93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Questions about Recurrence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Let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 be a sequence that satisfies the recurrence relation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i="1" dirty="0" smtClean="0"/>
              <a:t> = a</a:t>
            </a:r>
            <a:r>
              <a:rPr lang="en-US" i="1" baseline="-25000" dirty="0" smtClean="0"/>
              <a:t>n-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i="1" dirty="0" smtClean="0"/>
              <a:t> – a</a:t>
            </a:r>
            <a:r>
              <a:rPr lang="en-US" i="1" baseline="-25000" dirty="0" smtClean="0"/>
              <a:t>n-</a:t>
            </a:r>
            <a:r>
              <a:rPr lang="en-US" baseline="-25000" dirty="0" smtClean="0"/>
              <a:t>2</a:t>
            </a:r>
            <a:r>
              <a:rPr lang="en-US" i="1" baseline="-25000" dirty="0" smtClean="0"/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for </a:t>
            </a:r>
            <a:r>
              <a:rPr lang="en-US" i="1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2,3,4,…. </a:t>
            </a:r>
            <a:r>
              <a:rPr lang="en-US" dirty="0" smtClean="0"/>
              <a:t> and suppose that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 What are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? </a:t>
            </a:r>
          </a:p>
          <a:p>
            <a:pPr>
              <a:buNone/>
            </a:pPr>
            <a:r>
              <a:rPr lang="en-US" dirty="0" smtClean="0"/>
              <a:t>    [Here the initial conditions are </a:t>
            </a:r>
            <a:r>
              <a:rPr lang="en-US" i="1" dirty="0" smtClean="0"/>
              <a:t>a</a:t>
            </a:r>
            <a:r>
              <a:rPr lang="en-US" i="1" baseline="-25000" dirty="0" smtClean="0"/>
              <a:t>0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 ]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b="1" dirty="0" smtClean="0"/>
              <a:t>Solution</a:t>
            </a:r>
            <a:r>
              <a:rPr lang="en-US" dirty="0" smtClean="0"/>
              <a:t>: We see from the recurrence relation that</a:t>
            </a:r>
          </a:p>
          <a:p>
            <a:pPr>
              <a:buNone/>
            </a:pPr>
            <a:r>
              <a:rPr lang="en-US" dirty="0" smtClean="0"/>
              <a:t>              </a:t>
            </a:r>
            <a:r>
              <a:rPr lang="en-US" i="1" dirty="0" smtClean="0"/>
              <a:t>a</a:t>
            </a:r>
            <a:r>
              <a:rPr lang="en-US" i="1" baseline="-25000" dirty="0" smtClean="0"/>
              <a:t>2 </a:t>
            </a:r>
            <a:r>
              <a:rPr lang="en-US" i="1" dirty="0" smtClean="0"/>
              <a:t> = a</a:t>
            </a:r>
            <a:r>
              <a:rPr lang="en-US" i="1" baseline="-25000" dirty="0" smtClean="0"/>
              <a:t>1</a:t>
            </a:r>
            <a:r>
              <a:rPr lang="en-US" i="1" dirty="0" smtClean="0"/>
              <a:t> - a</a:t>
            </a:r>
            <a:r>
              <a:rPr lang="en-US" i="1" baseline="-25000" dirty="0" smtClean="0"/>
              <a:t>0 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dirty="0" smtClean="0"/>
              <a:t> 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i="1" dirty="0" smtClean="0"/>
              <a:t>               a</a:t>
            </a:r>
            <a:r>
              <a:rPr lang="en-US" i="1" baseline="-25000" dirty="0" smtClean="0"/>
              <a:t>3 </a:t>
            </a:r>
            <a:r>
              <a:rPr lang="en-US" i="1" dirty="0" smtClean="0"/>
              <a:t> = a</a:t>
            </a:r>
            <a:r>
              <a:rPr lang="en-US" i="1" baseline="-25000" dirty="0" smtClean="0"/>
              <a:t>2</a:t>
            </a:r>
            <a:r>
              <a:rPr lang="en-US" i="1" dirty="0" smtClean="0"/>
              <a:t> – a</a:t>
            </a:r>
            <a:r>
              <a:rPr lang="en-US" i="1" baseline="-25000" dirty="0" smtClean="0"/>
              <a:t>1 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–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</a:t>
            </a:r>
          </a:p>
          <a:p>
            <a:pPr lvl="1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2945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Fibonacci 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Definition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 smtClean="0">
                <a:ea typeface="Cambria Math" pitchFamily="18" charset="0"/>
              </a:rPr>
              <a:t>Define the  </a:t>
            </a:r>
            <a:r>
              <a:rPr lang="en-US" i="1" dirty="0" smtClean="0">
                <a:ea typeface="Cambria Math" pitchFamily="18" charset="0"/>
              </a:rPr>
              <a:t>Fibonacci sequence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,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-25000" dirty="0" smtClean="0"/>
              <a:t> </a:t>
            </a:r>
            <a:r>
              <a:rPr lang="en-US" i="1" dirty="0" smtClean="0"/>
              <a:t>,f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 </a:t>
            </a:r>
            <a:r>
              <a:rPr lang="en-US" i="1" dirty="0" smtClean="0"/>
              <a:t>,f</a:t>
            </a:r>
            <a:r>
              <a:rPr lang="en-US" baseline="-25000" dirty="0" smtClean="0"/>
              <a:t>2</a:t>
            </a:r>
            <a:r>
              <a:rPr lang="en-US" i="1" dirty="0" smtClean="0"/>
              <a:t>,…,</a:t>
            </a:r>
            <a:r>
              <a:rPr lang="en-US" dirty="0" smtClean="0"/>
              <a:t> by</a:t>
            </a:r>
            <a:r>
              <a:rPr lang="en-US" i="1" dirty="0" smtClean="0"/>
              <a:t>:</a:t>
            </a:r>
          </a:p>
          <a:p>
            <a:pPr lvl="1"/>
            <a:r>
              <a:rPr lang="en-US" dirty="0" smtClean="0"/>
              <a:t>Initial Conditions: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baseline="-25000" dirty="0" smtClean="0"/>
              <a:t> </a:t>
            </a:r>
            <a:r>
              <a:rPr lang="en-US" i="1" dirty="0" smtClean="0"/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i="1" dirty="0" smtClean="0"/>
              <a:t>, f</a:t>
            </a:r>
            <a:r>
              <a:rPr lang="en-US" baseline="-25000" dirty="0" smtClean="0"/>
              <a:t>1</a:t>
            </a:r>
            <a:r>
              <a:rPr lang="en-US" i="1" baseline="-25000" dirty="0" smtClean="0"/>
              <a:t>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1</a:t>
            </a:r>
          </a:p>
          <a:p>
            <a:pPr lvl="1"/>
            <a:r>
              <a:rPr lang="en-US" dirty="0" smtClean="0"/>
              <a:t>Recurrence Relation: </a:t>
            </a:r>
            <a:r>
              <a:rPr lang="en-US" i="1" dirty="0" smtClean="0"/>
              <a:t>f</a:t>
            </a:r>
            <a:r>
              <a:rPr lang="en-US" i="1" baseline="-25000" dirty="0" smtClean="0"/>
              <a:t>n </a:t>
            </a:r>
            <a:r>
              <a:rPr lang="en-US" i="1" dirty="0" smtClean="0"/>
              <a:t> = f</a:t>
            </a:r>
            <a:r>
              <a:rPr lang="en-US" i="1" baseline="-25000" dirty="0" smtClean="0"/>
              <a:t>n-</a:t>
            </a:r>
            <a:r>
              <a:rPr lang="en-US" baseline="-25000" dirty="0" smtClean="0"/>
              <a:t>1</a:t>
            </a:r>
            <a:r>
              <a:rPr lang="en-US" i="1" dirty="0" smtClean="0"/>
              <a:t> </a:t>
            </a:r>
            <a:r>
              <a:rPr lang="en-US" i="1" baseline="-25000" dirty="0" smtClean="0"/>
              <a:t> </a:t>
            </a:r>
            <a:r>
              <a:rPr lang="en-US" i="1" dirty="0" smtClean="0"/>
              <a:t>+ f</a:t>
            </a:r>
            <a:r>
              <a:rPr lang="en-US" i="1" baseline="-25000" dirty="0" smtClean="0"/>
              <a:t>n-</a:t>
            </a:r>
            <a:r>
              <a:rPr lang="en-US" baseline="-25000" dirty="0" smtClean="0"/>
              <a:t>2</a:t>
            </a:r>
          </a:p>
          <a:p>
            <a:pPr lvl="1">
              <a:buNone/>
            </a:pPr>
            <a:endParaRPr lang="en-US" baseline="-25000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Example</a:t>
            </a:r>
            <a:r>
              <a:rPr lang="en-US" dirty="0" smtClean="0"/>
              <a:t>: Find  </a:t>
            </a:r>
            <a:r>
              <a:rPr lang="en-US" i="1" dirty="0" smtClean="0"/>
              <a:t> f</a:t>
            </a:r>
            <a:r>
              <a:rPr lang="en-US" i="1" baseline="-25000" dirty="0" smtClean="0"/>
              <a:t>2 </a:t>
            </a:r>
            <a:r>
              <a:rPr lang="en-US" i="1" dirty="0" smtClean="0"/>
              <a:t>,f</a:t>
            </a:r>
            <a:r>
              <a:rPr lang="en-US" i="1" baseline="-25000" dirty="0" smtClean="0"/>
              <a:t>3 </a:t>
            </a:r>
            <a:r>
              <a:rPr lang="en-US" i="1" dirty="0" smtClean="0"/>
              <a:t>,f</a:t>
            </a:r>
            <a:r>
              <a:rPr lang="en-US" i="1" baseline="-25000" dirty="0" smtClean="0"/>
              <a:t>4</a:t>
            </a:r>
            <a:r>
              <a:rPr lang="en-US" i="1" dirty="0" smtClean="0"/>
              <a:t> , f</a:t>
            </a:r>
            <a:r>
              <a:rPr lang="en-US" i="1" baseline="-25000" dirty="0" smtClean="0"/>
              <a:t>5 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f</a:t>
            </a:r>
            <a:r>
              <a:rPr lang="en-US" i="1" baseline="-25000" dirty="0" smtClean="0"/>
              <a:t>6</a:t>
            </a:r>
            <a:r>
              <a:rPr lang="en-US" i="1" dirty="0" smtClean="0"/>
              <a:t>  .</a:t>
            </a:r>
          </a:p>
          <a:p>
            <a:pPr>
              <a:buNone/>
            </a:pPr>
            <a:r>
              <a:rPr lang="en-US" i="1" dirty="0" smtClean="0"/>
              <a:t>     </a:t>
            </a:r>
          </a:p>
          <a:p>
            <a:pPr>
              <a:buNone/>
            </a:pPr>
            <a:r>
              <a:rPr lang="en-US" i="1" dirty="0" smtClean="0"/>
              <a:t>     </a:t>
            </a:r>
            <a:r>
              <a:rPr lang="en-US" b="1" dirty="0" smtClean="0"/>
              <a:t>Answer: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0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 + 0 = 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 + 1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 + 1 = 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3 + 2 = 5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,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5 + 3 = 8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.</a:t>
            </a:r>
          </a:p>
          <a:p>
            <a:pPr>
              <a:buNone/>
            </a:pPr>
            <a:r>
              <a:rPr lang="en-US" i="1" dirty="0" smtClean="0"/>
              <a:t>    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07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Recurrence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Finding a formula for the </a:t>
            </a:r>
            <a:r>
              <a:rPr lang="en-US" i="1" dirty="0" smtClean="0"/>
              <a:t>n</a:t>
            </a:r>
            <a:r>
              <a:rPr lang="en-US" dirty="0" smtClean="0"/>
              <a:t>th term of the sequence generated by a recurrence relation is called </a:t>
            </a:r>
            <a:r>
              <a:rPr lang="en-US" i="1" dirty="0" smtClean="0"/>
              <a:t>solving the recurrence relation</a:t>
            </a:r>
            <a:r>
              <a:rPr lang="en-US" dirty="0" smtClean="0"/>
              <a:t>. </a:t>
            </a:r>
          </a:p>
          <a:p>
            <a:r>
              <a:rPr lang="en-US" dirty="0" smtClean="0"/>
              <a:t>Such a formula is called a </a:t>
            </a:r>
            <a:r>
              <a:rPr lang="en-US" i="1" dirty="0" smtClean="0"/>
              <a:t>closed formula</a:t>
            </a:r>
            <a:r>
              <a:rPr lang="en-US" dirty="0" smtClean="0"/>
              <a:t>.</a:t>
            </a:r>
          </a:p>
          <a:p>
            <a:r>
              <a:rPr lang="en-US" dirty="0" smtClean="0"/>
              <a:t>Various methods for solving recurrence relations will be covered in Chapter 8 where recurrence relations will be studied in greater depth.</a:t>
            </a:r>
          </a:p>
          <a:p>
            <a:r>
              <a:rPr lang="en-US" dirty="0" smtClean="0"/>
              <a:t>Here we illustrate by example the method of iteration in which we need to guess the formula. The guess can be proved correct by the method of induction (Chapter 5).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9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Iterative Solution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Method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Working upward, forward substitution</a:t>
            </a:r>
          </a:p>
          <a:p>
            <a:pPr>
              <a:buNone/>
            </a:pPr>
            <a:r>
              <a:rPr lang="en-US" dirty="0" smtClean="0"/>
              <a:t>   Let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be a sequence that satisfies the recurrence relation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for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2,3,4,….  </a:t>
            </a:r>
            <a:r>
              <a:rPr lang="en-US" dirty="0" smtClean="0"/>
              <a:t>and suppose that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.</a:t>
            </a:r>
          </a:p>
          <a:p>
            <a:pPr lvl="1">
              <a:buNone/>
            </a:pPr>
            <a:r>
              <a:rPr lang="en-US" i="1" dirty="0" smtClean="0"/>
              <a:t>    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+ 3</a:t>
            </a: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(2 + 3) + 3 = 2 + 3 ∙ 2 </a:t>
            </a:r>
          </a:p>
          <a:p>
            <a:pPr lvl="1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(2 + 2 ∙ 3) + 3 = 2 + 3 ∙ 3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                .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+ 3 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(2 + 3 ∙ (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–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2))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3(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– 1)</a:t>
            </a:r>
          </a:p>
          <a:p>
            <a:pPr lvl="1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8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Iterative Solution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   Method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Working downward, backward substitution</a:t>
            </a:r>
          </a:p>
          <a:p>
            <a:pPr>
              <a:buNone/>
            </a:pPr>
            <a:r>
              <a:rPr lang="en-US" dirty="0" smtClean="0"/>
              <a:t>    Let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{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}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be a sequence that satisfies the recurrence relation                  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-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-25000" dirty="0" smtClean="0"/>
              <a:t> </a:t>
            </a:r>
            <a:r>
              <a:rPr lang="en-US" dirty="0" smtClean="0"/>
              <a:t>for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2,3,4,….  </a:t>
            </a:r>
            <a:r>
              <a:rPr lang="en-US" dirty="0" smtClean="0"/>
              <a:t>and suppose that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.</a:t>
            </a:r>
            <a:endParaRPr 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i="1" dirty="0" smtClean="0"/>
              <a:t>          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</a:p>
          <a:p>
            <a:pPr>
              <a:buNone/>
            </a:pPr>
            <a:r>
              <a:rPr lang="en-US" i="1" dirty="0">
                <a:latin typeface="Cambria Math" pitchFamily="18" charset="0"/>
                <a:ea typeface="Cambria Math" pitchFamily="18" charset="0"/>
              </a:rPr>
              <a:t>     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3)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+ 3 ∙ 2 </a:t>
            </a:r>
            <a:endParaRPr lang="en-US" dirty="0"/>
          </a:p>
          <a:p>
            <a:pPr lvl="1">
              <a:buNone/>
            </a:pPr>
            <a:r>
              <a:rPr lang="en-US" sz="2800" i="1" dirty="0"/>
              <a:t>          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3 )+ 3 ∙ 2  =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latin typeface="Cambria Math" pitchFamily="18" charset="0"/>
                <a:ea typeface="Cambria Math" pitchFamily="18" charset="0"/>
              </a:rPr>
              <a:t>n-</a:t>
            </a:r>
            <a:r>
              <a:rPr lang="en-US" sz="28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+ 3 ∙ 3</a:t>
            </a:r>
          </a:p>
          <a:p>
            <a:pPr lvl="1">
              <a:buNone/>
            </a:pP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                   .</a:t>
            </a:r>
          </a:p>
          <a:p>
            <a:pPr lvl="1">
              <a:buNone/>
            </a:pP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      </a:t>
            </a:r>
            <a:endParaRPr lang="en-US" sz="28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             = 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 –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2)   =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a</a:t>
            </a:r>
            <a:r>
              <a:rPr lang="en-US" i="1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+ 3) + 3(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 –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2)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+ 3(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– 1)</a:t>
            </a:r>
          </a:p>
          <a:p>
            <a:pPr lvl="1">
              <a:buNone/>
            </a:pPr>
            <a:r>
              <a:rPr lang="en-US" sz="28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83889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Financial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Suppose that a person deposits $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10,000.00</a:t>
            </a:r>
            <a:r>
              <a:rPr lang="en-US" dirty="0" smtClean="0"/>
              <a:t> in a savings account at a bank yielding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dirty="0" smtClean="0"/>
              <a:t>% per year with interest compounded annually. How much will be in the account after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 smtClean="0"/>
              <a:t> years?</a:t>
            </a:r>
          </a:p>
          <a:p>
            <a:pPr>
              <a:buNone/>
            </a:pPr>
            <a:r>
              <a:rPr lang="en-US" dirty="0" smtClean="0"/>
              <a:t>   Let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denote the amount in the account after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30</a:t>
            </a:r>
            <a:r>
              <a:rPr lang="en-US" dirty="0" smtClean="0"/>
              <a:t> years.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baseline="-25000" dirty="0" smtClean="0"/>
              <a:t> </a:t>
            </a:r>
            <a:r>
              <a:rPr lang="en-US" dirty="0" smtClean="0"/>
              <a:t> satisfies the following recurrence relation:</a:t>
            </a:r>
          </a:p>
          <a:p>
            <a:pPr>
              <a:buNone/>
            </a:pPr>
            <a:r>
              <a:rPr lang="en-US" i="1" dirty="0" smtClean="0"/>
              <a:t>             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= P</a:t>
            </a:r>
            <a:r>
              <a:rPr lang="en-US" i="1" baseline="-25000" dirty="0" smtClean="0"/>
              <a:t>n-1</a:t>
            </a:r>
            <a:r>
              <a:rPr lang="en-US" i="1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0.11</a:t>
            </a:r>
            <a:r>
              <a:rPr lang="en-US" i="1" dirty="0" smtClean="0"/>
              <a:t>P</a:t>
            </a:r>
            <a:r>
              <a:rPr lang="en-US" i="1" baseline="-25000" dirty="0" smtClean="0"/>
              <a:t>n-1</a:t>
            </a:r>
            <a:r>
              <a:rPr lang="en-US" i="1" dirty="0" smtClean="0"/>
              <a:t> =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 </a:t>
            </a:r>
            <a:r>
              <a:rPr lang="en-US" i="1" dirty="0" smtClean="0"/>
              <a:t>P</a:t>
            </a:r>
            <a:r>
              <a:rPr lang="en-US" i="1" baseline="-25000" dirty="0" smtClean="0"/>
              <a:t>n-1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         with the initial condition  </a:t>
            </a:r>
            <a:r>
              <a:rPr lang="en-US" i="1" dirty="0" smtClean="0"/>
              <a:t>P</a:t>
            </a:r>
            <a:r>
              <a:rPr lang="en-US" baseline="-25000" dirty="0" smtClean="0"/>
              <a:t>0 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038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Sequences.</a:t>
            </a:r>
          </a:p>
          <a:p>
            <a:pPr lvl="1"/>
            <a:r>
              <a:rPr lang="en-US" dirty="0" smtClean="0"/>
              <a:t>Examples: Geometric Progression, Arithmetic Progression</a:t>
            </a:r>
          </a:p>
          <a:p>
            <a:r>
              <a:rPr lang="en-US" dirty="0" smtClean="0"/>
              <a:t>Recurrence Relations</a:t>
            </a:r>
          </a:p>
          <a:p>
            <a:pPr lvl="1"/>
            <a:r>
              <a:rPr lang="en-US" dirty="0" smtClean="0"/>
              <a:t>Example: Fibonacci Sequence</a:t>
            </a:r>
          </a:p>
          <a:p>
            <a:r>
              <a:rPr lang="en-US" dirty="0" smtClean="0"/>
              <a:t>Summations</a:t>
            </a:r>
          </a:p>
          <a:p>
            <a:r>
              <a:rPr lang="en-US" dirty="0" smtClean="0"/>
              <a:t>Special Integer Sequences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72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Financial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i="1" dirty="0" smtClean="0"/>
              <a:t>       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 = P</a:t>
            </a:r>
            <a:r>
              <a:rPr lang="en-US" i="1" baseline="-25000" dirty="0" smtClean="0"/>
              <a:t>n-1</a:t>
            </a:r>
            <a:r>
              <a:rPr lang="en-US" i="1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0.11</a:t>
            </a:r>
            <a:r>
              <a:rPr lang="en-US" i="1" dirty="0" smtClean="0"/>
              <a:t>P</a:t>
            </a:r>
            <a:r>
              <a:rPr lang="en-US" i="1" baseline="-25000" dirty="0" smtClean="0"/>
              <a:t>n-1</a:t>
            </a:r>
            <a:r>
              <a:rPr lang="en-US" i="1" dirty="0" smtClean="0"/>
              <a:t> =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 </a:t>
            </a:r>
            <a:r>
              <a:rPr lang="en-US" i="1" dirty="0" smtClean="0"/>
              <a:t>P</a:t>
            </a:r>
            <a:r>
              <a:rPr lang="en-US" i="1" baseline="-25000" dirty="0" smtClean="0"/>
              <a:t>n-1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         with the initial condition  </a:t>
            </a:r>
            <a:r>
              <a:rPr lang="en-US" i="1" dirty="0" smtClean="0"/>
              <a:t>P</a:t>
            </a:r>
            <a:r>
              <a:rPr lang="en-US" baseline="-25000" dirty="0" smtClean="0"/>
              <a:t>0  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</a:t>
            </a:r>
            <a:endParaRPr lang="en-US" i="1" dirty="0" smtClean="0"/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Forward Substitution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1</a:t>
            </a:r>
            <a:r>
              <a:rPr lang="en-US" dirty="0" smtClean="0"/>
              <a:t> 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2</a:t>
            </a:r>
            <a:r>
              <a:rPr lang="en-US" dirty="0" smtClean="0"/>
              <a:t> 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dirty="0" smtClean="0"/>
              <a:t>P</a:t>
            </a:r>
            <a:r>
              <a:rPr lang="en-US" baseline="-25000" dirty="0" smtClean="0"/>
              <a:t>1 </a:t>
            </a:r>
            <a:r>
              <a:rPr lang="en-US" dirty="0" smtClean="0"/>
              <a:t>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baseline="30000" dirty="0" smtClean="0"/>
              <a:t>2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3</a:t>
            </a:r>
            <a:r>
              <a:rPr lang="en-US" dirty="0" smtClean="0"/>
              <a:t> 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dirty="0" smtClean="0"/>
              <a:t>P</a:t>
            </a:r>
            <a:r>
              <a:rPr lang="en-US" baseline="-25000" dirty="0" smtClean="0"/>
              <a:t>2 </a:t>
            </a:r>
            <a:r>
              <a:rPr lang="en-US" dirty="0" smtClean="0"/>
              <a:t>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baseline="30000" dirty="0" smtClean="0"/>
              <a:t>3</a:t>
            </a:r>
            <a:r>
              <a:rPr lang="en-US" i="1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              :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dirty="0" smtClean="0"/>
              <a:t>P</a:t>
            </a:r>
            <a:r>
              <a:rPr lang="en-US" i="1" baseline="-25000" dirty="0" smtClean="0"/>
              <a:t>n</a:t>
            </a:r>
            <a:r>
              <a:rPr lang="en-US" baseline="-25000" dirty="0" smtClean="0"/>
              <a:t>-1 </a:t>
            </a:r>
            <a:r>
              <a:rPr lang="en-US" dirty="0" smtClean="0"/>
              <a:t>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baseline="30000" dirty="0" smtClean="0"/>
              <a:t>n</a:t>
            </a:r>
            <a:r>
              <a:rPr lang="en-US" dirty="0" smtClean="0"/>
              <a:t>P</a:t>
            </a:r>
            <a:r>
              <a:rPr lang="en-US" baseline="-25000" dirty="0" smtClean="0"/>
              <a:t>0</a:t>
            </a:r>
            <a:r>
              <a:rPr lang="en-US" dirty="0" smtClean="0"/>
              <a:t>    =    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n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i="1" baseline="30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</a:t>
            </a:r>
            <a:r>
              <a:rPr lang="en-US" dirty="0" smtClean="0"/>
              <a:t> (</a:t>
            </a:r>
            <a:r>
              <a:rPr lang="en-US" sz="2200" dirty="0"/>
              <a:t>Can prove by induction, covered in Chapter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baseline="-25000" dirty="0" smtClean="0"/>
              <a:t>30</a:t>
            </a:r>
            <a:r>
              <a:rPr lang="en-US" dirty="0" smtClean="0"/>
              <a:t>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1.11</a:t>
            </a:r>
            <a:r>
              <a:rPr lang="en-US" dirty="0" smtClean="0"/>
              <a:t>)</a:t>
            </a:r>
            <a:r>
              <a:rPr lang="en-US" baseline="30000" dirty="0" smtClean="0"/>
              <a:t>30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10,000</a:t>
            </a:r>
            <a:r>
              <a:rPr lang="en-US" dirty="0" smtClean="0"/>
              <a:t> = $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228,992.97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41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Integer Sequences (</a:t>
            </a:r>
            <a:r>
              <a:rPr lang="en-US" i="1" dirty="0" smtClean="0"/>
              <a:t>opt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Given a few terms of a sequence, try to identify the sequence. Conjecture a formula, recurrence relation, or some other rule.</a:t>
            </a:r>
          </a:p>
          <a:p>
            <a:r>
              <a:rPr lang="en-US" dirty="0" smtClean="0"/>
              <a:t>Some questions to ask?</a:t>
            </a:r>
          </a:p>
          <a:p>
            <a:pPr lvl="1"/>
            <a:r>
              <a:rPr lang="en-US" dirty="0" smtClean="0"/>
              <a:t>Are there repeated terms of the same value?</a:t>
            </a:r>
          </a:p>
          <a:p>
            <a:pPr lvl="1"/>
            <a:r>
              <a:rPr lang="en-US" dirty="0" smtClean="0"/>
              <a:t>Can you obtain a term from the previous term by adding an amount or multiplying by an amount?</a:t>
            </a:r>
          </a:p>
          <a:p>
            <a:pPr lvl="1"/>
            <a:r>
              <a:rPr lang="en-US" dirty="0" smtClean="0"/>
              <a:t>Can you obtain a term by combining the previous terms in some way?</a:t>
            </a:r>
          </a:p>
          <a:p>
            <a:pPr lvl="1"/>
            <a:r>
              <a:rPr lang="en-US" dirty="0" smtClean="0"/>
              <a:t>Are they cycles among the terms?</a:t>
            </a:r>
          </a:p>
          <a:p>
            <a:pPr lvl="1"/>
            <a:r>
              <a:rPr lang="en-US" dirty="0" smtClean="0"/>
              <a:t>Do the terms match those of a well known sequence?</a:t>
            </a:r>
          </a:p>
        </p:txBody>
      </p:sp>
    </p:spTree>
    <p:extLst>
      <p:ext uri="{BB962C8B-B14F-4D97-AF65-F5344CB8AC3E}">
        <p14:creationId xmlns:p14="http://schemas.microsoft.com/office/powerpoint/2010/main" val="330579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on Special Integer Sequences (</a:t>
            </a:r>
            <a:r>
              <a:rPr lang="en-US" i="1" dirty="0" smtClean="0"/>
              <a:t>opt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Find formulae for the sequences with the following first five terms: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½, ¼, 1/8, 1/16</a:t>
            </a:r>
          </a:p>
          <a:p>
            <a:pPr>
              <a:buNone/>
            </a:pP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 smtClean="0">
                <a:ea typeface="Cambria Math" pitchFamily="18" charset="0"/>
              </a:rPr>
              <a:t>Solution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: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Note that the denominators are powers of 2. The sequence with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is a possible match. This is a geometric progression with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½.</a:t>
            </a:r>
          </a:p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Consider 1,3,5,7,9</a:t>
            </a: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b="1" dirty="0" smtClean="0">
                <a:ea typeface="Cambria Math" pitchFamily="18" charset="0"/>
              </a:rPr>
              <a:t>Solution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Note that each term is obtained by adding 2 to the previous term.  A possible formula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=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.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This is an arithmetic progression with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=1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 2.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-1, 1, -1,1</a:t>
            </a:r>
          </a:p>
          <a:p>
            <a:pPr>
              <a:buNone/>
            </a:pP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 smtClean="0">
                <a:ea typeface="Cambria Math" pitchFamily="18" charset="0"/>
              </a:rPr>
              <a:t>Solution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The terms alternate between 1 and -1. A possible sequence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. This is a geometric progression with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7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Sequences</a:t>
            </a:r>
            <a:endParaRPr lang="en-US" dirty="0"/>
          </a:p>
        </p:txBody>
      </p:sp>
      <p:pic>
        <p:nvPicPr>
          <p:cNvPr id="4" name="Content Placeholder 3" descr="table2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14601" y="2286000"/>
            <a:ext cx="7505071" cy="3581400"/>
          </a:xfrm>
        </p:spPr>
      </p:pic>
    </p:spTree>
    <p:extLst>
      <p:ext uri="{BB962C8B-B14F-4D97-AF65-F5344CB8AC3E}">
        <p14:creationId xmlns:p14="http://schemas.microsoft.com/office/powerpoint/2010/main" val="332579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Guessing Sequences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Example</a:t>
            </a:r>
            <a:r>
              <a:rPr lang="en-US" dirty="0" smtClean="0"/>
              <a:t>: Conjecture a simple formula for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if the first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dirty="0" smtClean="0"/>
              <a:t> terms of the sequence {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}</a:t>
            </a:r>
            <a:r>
              <a:rPr lang="en-US" i="1" dirty="0" smtClean="0"/>
              <a:t> </a:t>
            </a:r>
            <a:r>
              <a:rPr lang="en-US" dirty="0" smtClean="0"/>
              <a:t>are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1, 7, 25, 79, 241, 727, 2185, 6559, 19681, 59047.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Note the ratio of each term to the previous approximates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So now compare with the  sequence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30000" dirty="0" smtClean="0"/>
              <a:t>n</a:t>
            </a:r>
            <a:r>
              <a:rPr lang="en-US" dirty="0" smtClean="0"/>
              <a:t> .  We notice that the </a:t>
            </a:r>
            <a:r>
              <a:rPr lang="en-US" i="1" dirty="0" smtClean="0"/>
              <a:t>n</a:t>
            </a:r>
            <a:r>
              <a:rPr lang="en-US" dirty="0" smtClean="0"/>
              <a:t>th term is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less than the corresponding power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.  So a good conjecture is   that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baseline="30000" dirty="0" smtClean="0"/>
              <a:t>n</a:t>
            </a:r>
            <a:r>
              <a:rPr lang="en-US" baseline="30000" dirty="0" smtClean="0"/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76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Sequences (</a:t>
            </a:r>
            <a:r>
              <a:rPr lang="en-US" i="1" dirty="0" smtClean="0"/>
              <a:t>optional</a:t>
            </a:r>
            <a:r>
              <a:rPr lang="en-US" dirty="0" smtClean="0"/>
              <a:t>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Integer sequences appear in a wide range of contexts. Later we will see the sequence of prime numbers (Chapter 4), the number of ways to order </a:t>
            </a:r>
            <a:r>
              <a:rPr lang="en-US" i="1" dirty="0" smtClean="0"/>
              <a:t>n</a:t>
            </a:r>
            <a:r>
              <a:rPr lang="en-US" dirty="0" smtClean="0"/>
              <a:t> discrete objects (Chapter 6), the number of moves needed to solve the Tower of Hanoi puzzle with </a:t>
            </a:r>
            <a:r>
              <a:rPr lang="en-US" i="1" dirty="0" smtClean="0"/>
              <a:t>n</a:t>
            </a:r>
            <a:r>
              <a:rPr lang="en-US" dirty="0" smtClean="0"/>
              <a:t> disks (Chapter 8), and the number of rabbits on an island after </a:t>
            </a:r>
            <a:r>
              <a:rPr lang="en-US" i="1" dirty="0" smtClean="0"/>
              <a:t>n</a:t>
            </a:r>
            <a:r>
              <a:rPr lang="en-US" dirty="0" smtClean="0"/>
              <a:t> months (Chapter 8).</a:t>
            </a:r>
          </a:p>
          <a:p>
            <a:r>
              <a:rPr lang="en-US" dirty="0" smtClean="0"/>
              <a:t>Integer sequences are useful in many fields such as biology, engineering, chemistry and physics.</a:t>
            </a:r>
          </a:p>
          <a:p>
            <a:r>
              <a:rPr lang="en-US" dirty="0" smtClean="0"/>
              <a:t>On-Line Encyclopedia of Integer Sequences (OESIS) contains over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200,000</a:t>
            </a:r>
            <a:r>
              <a:rPr lang="en-US" dirty="0" smtClean="0"/>
              <a:t> sequences. Began by Neil Stone in the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1960</a:t>
            </a:r>
            <a:r>
              <a:rPr lang="en-US" dirty="0" smtClean="0"/>
              <a:t>s (printed form). Now found at </a:t>
            </a:r>
            <a:r>
              <a:rPr lang="en-US" dirty="0" smtClean="0">
                <a:latin typeface="Cambria Math"/>
                <a:ea typeface="Cambria Math"/>
                <a:hlinkClick r:id="rId2"/>
              </a:rPr>
              <a:t>http://oeis.org/Spuzzle.html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Integer Sequences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Here are three interesting sequences to try from the  OESIS site. To solve each puzzle, find a rule that determines the terms of the sequence.</a:t>
            </a:r>
          </a:p>
          <a:p>
            <a:r>
              <a:rPr lang="en-US" dirty="0" smtClean="0"/>
              <a:t>Guess the rules for forming for the following sequences: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2, 3, 3, 5, 10, 13, 39, 43, 172, 177, ...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</a:rPr>
              <a:t>Hint: Think of adding and multiplying by numbers to generate this sequence.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0, 0, 0, 0, 4, 9, 5, 1, 1, 0, 55, ...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</a:rPr>
              <a:t>Hint: Think of the English names for the numbers representing the position in the sequence and the Roman Numerals for the same number.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2, 4, 6, 30, 32, 34, 36, 40, 42, 44, 46, ...</a:t>
            </a:r>
          </a:p>
          <a:p>
            <a:pPr lvl="2"/>
            <a:r>
              <a:rPr lang="en-US" dirty="0" smtClean="0">
                <a:latin typeface="Cambria Math" pitchFamily="18" charset="0"/>
                <a:ea typeface="Cambria Math" pitchFamily="18" charset="0"/>
              </a:rPr>
              <a:t>Hint: Think of the English names for numbers, and whether or not they have the letter ‘e.’</a:t>
            </a:r>
          </a:p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The answers and many more can be found at</a:t>
            </a: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hlinkClick r:id="rId2"/>
              </a:rPr>
              <a:t> http://oeis.org/Spuzzle.html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7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An Entertaining Problem on Sequences</a:t>
            </a:r>
            <a:endParaRPr lang="lv-LV" dirty="0"/>
          </a:p>
        </p:txBody>
      </p:sp>
      <p:pic>
        <p:nvPicPr>
          <p:cNvPr id="1026" name="Picture 2" descr="What parking spot # is the car parked in? Please answer within 20 seconds. 19, 18, 17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" y="1538242"/>
            <a:ext cx="66675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620" y="1364796"/>
            <a:ext cx="5109370" cy="49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08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Properties of Sequences of Natural Numbers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9166"/>
                <a:ext cx="10515600" cy="458506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lv-LV" b="1" dirty="0" smtClean="0"/>
                  <a:t>Surjections</a:t>
                </a:r>
                <a:r>
                  <a:rPr lang="lv-LV" dirty="0" smtClean="0"/>
                  <a:t> from </a:t>
                </a:r>
                <a14:m>
                  <m:oMath xmlns:m="http://schemas.openxmlformats.org/officeDocument/2006/math">
                    <m:r>
                      <a:rPr lang="lv-LV" b="1" i="0" dirty="0" smtClean="0"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lv-LV" dirty="0" smtClean="0"/>
                  <a:t> to </a:t>
                </a:r>
                <a14:m>
                  <m:oMath xmlns:m="http://schemas.openxmlformats.org/officeDocument/2006/math">
                    <m:r>
                      <a:rPr lang="lv-LV" b="1" dirty="0"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lv-LV" dirty="0" smtClean="0"/>
                  <a:t>. (All natural numbers appear at least once):</a:t>
                </a:r>
                <a:br>
                  <a:rPr lang="lv-LV" dirty="0" smtClean="0"/>
                </a:br>
                <a:r>
                  <a:rPr lang="lv-LV" dirty="0" smtClean="0"/>
                  <a:t>For example: </a:t>
                </a:r>
                <a14:m>
                  <m:oMath xmlns:m="http://schemas.openxmlformats.org/officeDocument/2006/math">
                    <m:r>
                      <a:rPr lang="lv-LV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0,</m:t>
                    </m:r>
                    <m:r>
                      <a:rPr lang="lv-LV" i="1" dirty="0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</a:rPr>
                      <m:t>1,1,</m:t>
                    </m:r>
                    <m:r>
                      <a:rPr lang="lv-LV" i="1" dirty="0" smtClean="0">
                        <a:solidFill>
                          <a:srgbClr val="92D050"/>
                        </a:solidFill>
                        <a:latin typeface="Cambria Math" panose="02040503050406030204" pitchFamily="18" charset="0"/>
                      </a:rPr>
                      <m:t>2,2,2,</m:t>
                    </m:r>
                    <m:r>
                      <a:rPr lang="lv-LV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3,3,3,3,</m:t>
                    </m:r>
                    <m:r>
                      <a:rPr lang="lv-LV" i="1" dirty="0" smtClean="0">
                        <a:solidFill>
                          <a:srgbClr val="0099FF"/>
                        </a:solidFill>
                        <a:latin typeface="Cambria Math" panose="02040503050406030204" pitchFamily="18" charset="0"/>
                      </a:rPr>
                      <m:t>4,4,4,4,4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b="0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5,5,5,5,5,5,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lv-LV" b="1" dirty="0" smtClean="0"/>
              </a:p>
              <a:p>
                <a:r>
                  <a:rPr lang="lv-LV" b="1" dirty="0" smtClean="0"/>
                  <a:t>Injections </a:t>
                </a:r>
                <a:r>
                  <a:rPr lang="lv-LV" dirty="0" smtClean="0"/>
                  <a:t>from </a:t>
                </a:r>
                <a:r>
                  <a:rPr lang="lv-LV" dirty="0"/>
                  <a:t> </a:t>
                </a:r>
                <a14:m>
                  <m:oMath xmlns:m="http://schemas.openxmlformats.org/officeDocument/2006/math">
                    <m:r>
                      <a:rPr lang="lv-LV" b="1" dirty="0"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lv-LV" dirty="0"/>
                  <a:t> </a:t>
                </a:r>
                <a:r>
                  <a:rPr lang="lv-LV" dirty="0" smtClean="0"/>
                  <a:t>onto </a:t>
                </a:r>
                <a14:m>
                  <m:oMath xmlns:m="http://schemas.openxmlformats.org/officeDocument/2006/math">
                    <m:r>
                      <a:rPr lang="lv-LV" b="1" dirty="0">
                        <a:latin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lv-LV" dirty="0" smtClean="0"/>
                  <a:t>. (No number appears twice):</a:t>
                </a:r>
                <a:br>
                  <a:rPr lang="lv-LV" dirty="0" smtClean="0"/>
                </a:br>
                <a:r>
                  <a:rPr lang="lv-LV" dirty="0" smtClean="0"/>
                  <a:t>For example: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1,3,6,10,15,21,28,36,45,55,66,78,91,105,…</m:t>
                    </m:r>
                  </m:oMath>
                </a14:m>
                <a:endParaRPr lang="lv-LV" b="1" dirty="0" smtClean="0"/>
              </a:p>
              <a:p>
                <a:r>
                  <a:rPr lang="lv-LV" b="1" dirty="0" smtClean="0"/>
                  <a:t>Constant Sequences </a:t>
                </a:r>
                <a:r>
                  <a:rPr lang="lv-LV" dirty="0" smtClean="0"/>
                  <a:t>(all terms equal the same constant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lv-LV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lv-LV" dirty="0" smtClean="0"/>
                  <a:t>)</a:t>
                </a:r>
                <a:br>
                  <a:rPr lang="lv-LV" dirty="0" smtClean="0"/>
                </a:br>
                <a:r>
                  <a:rPr lang="lv-LV" dirty="0" smtClean="0"/>
                  <a:t>For example: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1,</m:t>
                    </m:r>
                    <m:sSub>
                      <m:sSub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41,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41,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41,</m:t>
                    </m:r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41,…</m:t>
                    </m:r>
                  </m:oMath>
                </a14:m>
                <a:endParaRPr lang="lv-LV" dirty="0" smtClean="0"/>
              </a:p>
              <a:p>
                <a:r>
                  <a:rPr lang="lv-LV" b="1" dirty="0" smtClean="0"/>
                  <a:t>Eventually Constant Sequences </a:t>
                </a:r>
                <a:r>
                  <a:rPr lang="lv-LV" dirty="0" smtClean="0"/>
                  <a:t>(starting from some nonnegative integer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lv-LV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lv-LV" dirty="0" smtClean="0"/>
                  <a:t>, all </a:t>
                </a:r>
                <a:r>
                  <a:rPr lang="en-US" dirty="0" smtClean="0"/>
                  <a:t>terms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lv-LV" dirty="0" smtClean="0"/>
                  <a:t>are equal the same constant </a:t>
                </a:r>
                <a14:m>
                  <m:oMath xmlns:m="http://schemas.openxmlformats.org/officeDocument/2006/math">
                    <m:r>
                      <a:rPr lang="lv-LV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lv-LV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lv-LV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𝐍</m:t>
                    </m:r>
                  </m:oMath>
                </a14:m>
                <a:r>
                  <a:rPr lang="lv-LV" dirty="0" smtClean="0"/>
                  <a:t> whenever </a:t>
                </a:r>
                <a14:m>
                  <m:oMath xmlns:m="http://schemas.openxmlformats.org/officeDocument/2006/math">
                    <m:r>
                      <a:rPr lang="lv-LV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lv-LV" dirty="0" smtClean="0"/>
                  <a:t>). For example, if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lv-LV" dirty="0" smtClean="0"/>
                  <a:t> and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lv-LV" dirty="0" smtClean="0"/>
                  <a:t>: 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2,3,5,17,17,17,17,…</m:t>
                    </m:r>
                  </m:oMath>
                </a14:m>
                <a:endParaRPr lang="lv-LV" dirty="0" smtClean="0"/>
              </a:p>
              <a:p>
                <a:r>
                  <a:rPr lang="lv-LV" b="1" dirty="0" smtClean="0"/>
                  <a:t>Periodic Sequences</a:t>
                </a:r>
                <a:r>
                  <a:rPr lang="lv-LV" dirty="0" smtClean="0"/>
                  <a:t> (there is a period </a:t>
                </a:r>
                <a14:m>
                  <m:oMath xmlns:m="http://schemas.openxmlformats.org/officeDocument/2006/math">
                    <m:r>
                      <a:rPr lang="lv-LV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lv-LV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lv-LV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𝐙</m:t>
                        </m:r>
                      </m:e>
                      <m:sup>
                        <m:r>
                          <a:rPr lang="lv-LV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lv-LV" dirty="0" smtClean="0"/>
                  <a:t> such that terms repeat after every T steps: always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lv-LV" dirty="0" smtClean="0"/>
                  <a:t>. For, example, if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lv-LV" dirty="0" smtClean="0"/>
                  <a:t>: </a:t>
                </a:r>
                <a:br>
                  <a:rPr lang="lv-LV" dirty="0" smtClean="0"/>
                </a:br>
                <a14:m>
                  <m:oMath xmlns:m="http://schemas.openxmlformats.org/officeDocument/2006/math">
                    <m:r>
                      <a:rPr lang="lv-LV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4,2,1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4,2,1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4,2,1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4,2,1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lv-LV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4,2,1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lv-LV" dirty="0" smtClean="0"/>
                  <a:t> </a:t>
                </a:r>
              </a:p>
              <a:p>
                <a:r>
                  <a:rPr lang="lv-LV" b="1" dirty="0" smtClean="0"/>
                  <a:t>Eventually Periodic Sequences:</a:t>
                </a:r>
                <a:r>
                  <a:rPr lang="lv-LV" dirty="0" smtClean="0"/>
                  <a:t> Erasing the first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lv-LV" dirty="0" smtClean="0"/>
                  <a:t> terms (where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lv-LV" dirty="0" smtClean="0"/>
                  <a:t>) the sequence becomes periodic. For example, erase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lv-LV" dirty="0" smtClean="0"/>
                  <a:t> terms, period is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lv-LV" dirty="0" smtClean="0"/>
                  <a:t>:</a:t>
                </a:r>
                <a:br>
                  <a:rPr lang="lv-LV" dirty="0" smtClean="0"/>
                </a:b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0,8,3,3,3,3,3,….</m:t>
                    </m:r>
                  </m:oMath>
                </a14:m>
                <a:r>
                  <a:rPr lang="lv-LV" dirty="0" smtClean="0"/>
                  <a:t> </a:t>
                </a:r>
                <a:endParaRPr lang="lv-LV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9166"/>
                <a:ext cx="10515600" cy="4585063"/>
              </a:xfrm>
              <a:blipFill>
                <a:blip r:embed="rId2"/>
                <a:stretch>
                  <a:fillRect l="-812" t="-3059" r="-133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6692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</a:t>
            </a:r>
            <a:r>
              <a:rPr lang="lv-LV" dirty="0" smtClean="0"/>
              <a:t>Properties </a:t>
            </a:r>
            <a:r>
              <a:rPr lang="lv-LV" dirty="0"/>
              <a:t>of </a:t>
            </a:r>
            <a:r>
              <a:rPr lang="en-US" dirty="0" smtClean="0"/>
              <a:t>Number </a:t>
            </a:r>
            <a:r>
              <a:rPr lang="lv-LV" dirty="0" smtClean="0"/>
              <a:t>Sequences</a:t>
            </a:r>
            <a:endParaRPr lang="lv-LV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lv-LV" b="1" dirty="0" smtClean="0"/>
                  <a:t>Computable by a Computer Program:</a:t>
                </a:r>
                <a:r>
                  <a:rPr lang="lv-LV" dirty="0" smtClean="0"/>
                  <a:t> There exists an algorithm that receives an input n and produces the value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lv-LV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lv-LV" dirty="0" smtClean="0"/>
                  <a:t>after finitely many </a:t>
                </a:r>
                <a:r>
                  <a:rPr lang="lv-LV" dirty="0" smtClean="0"/>
                  <a:t>steps.</a:t>
                </a:r>
                <a:r>
                  <a:rPr lang="en-US" i="1" dirty="0" smtClean="0"/>
                  <a:t> Usuall</a:t>
                </a:r>
                <a:r>
                  <a:rPr lang="en-US" i="1" dirty="0" smtClean="0"/>
                  <a:t>y, the</a:t>
                </a:r>
                <a:r>
                  <a:rPr lang="lv-LV" i="1" dirty="0" smtClean="0"/>
                  <a:t> </a:t>
                </a:r>
                <a:r>
                  <a:rPr lang="lv-LV" i="1" dirty="0" smtClean="0"/>
                  <a:t>sequences that we can precisely </a:t>
                </a:r>
                <a:r>
                  <a:rPr lang="lv-LV" i="1" dirty="0" smtClean="0"/>
                  <a:t>de</a:t>
                </a:r>
                <a:r>
                  <a:rPr lang="en-US" i="1" dirty="0" smtClean="0"/>
                  <a:t>fine</a:t>
                </a:r>
                <a:r>
                  <a:rPr lang="lv-LV" i="1" dirty="0" smtClean="0"/>
                  <a:t> </a:t>
                </a:r>
                <a:r>
                  <a:rPr lang="lv-LV" i="1" dirty="0" smtClean="0"/>
                  <a:t>mathematically, are also </a:t>
                </a:r>
                <a:r>
                  <a:rPr lang="lv-LV" i="1" dirty="0" smtClean="0"/>
                  <a:t>computable</a:t>
                </a:r>
                <a:r>
                  <a:rPr lang="en-US" i="1" dirty="0" smtClean="0"/>
                  <a:t>, </a:t>
                </a:r>
                <a:r>
                  <a:rPr lang="lv-LV" i="1" dirty="0" smtClean="0"/>
                  <a:t>but </a:t>
                </a:r>
                <a:r>
                  <a:rPr lang="lv-LV" i="1" dirty="0" smtClean="0"/>
                  <a:t>not </a:t>
                </a:r>
                <a:r>
                  <a:rPr lang="lv-LV" i="1" dirty="0" smtClean="0"/>
                  <a:t>all</a:t>
                </a:r>
                <a:r>
                  <a:rPr lang="en-US" i="1" dirty="0"/>
                  <a:t>.</a:t>
                </a:r>
                <a:r>
                  <a:rPr lang="en-US" i="1" dirty="0" smtClean="0"/>
                  <a:t/>
                </a:r>
                <a:br>
                  <a:rPr lang="en-US" i="1" dirty="0" smtClean="0"/>
                </a:br>
                <a:r>
                  <a:rPr lang="en-US" b="1" i="1" dirty="0" smtClean="0"/>
                  <a:t>Non-constructive proofs:</a:t>
                </a:r>
                <a:r>
                  <a:rPr lang="en-US" i="1" dirty="0" smtClean="0"/>
                  <a:t> Some things exist just because they cannot be non-existent (not because we know how to construct them.)</a:t>
                </a:r>
                <a:endParaRPr lang="lv-LV" i="1" dirty="0" smtClean="0"/>
              </a:p>
              <a:p>
                <a:r>
                  <a:rPr lang="lv-LV" b="1" dirty="0" smtClean="0"/>
                  <a:t>Arithmetic progressions:</a:t>
                </a:r>
                <a:r>
                  <a:rPr lang="lv-LV" dirty="0" smtClean="0"/>
                  <a:t> </a:t>
                </a:r>
                <a:r>
                  <a:rPr lang="en-US" dirty="0" smtClean="0"/>
                  <a:t>Every next term obtaine</a:t>
                </a:r>
                <a:r>
                  <a:rPr lang="en-US" dirty="0" smtClean="0"/>
                  <a:t>d by adding the same difference. </a:t>
                </a:r>
              </a:p>
              <a:p>
                <a:r>
                  <a:rPr lang="en-US" b="1" dirty="0" smtClean="0"/>
                  <a:t>Geometric progressions:</a:t>
                </a:r>
                <a:r>
                  <a:rPr lang="en-US" dirty="0" smtClean="0"/>
                  <a:t> … by multiplying by the same number. </a:t>
                </a:r>
                <a:endParaRPr lang="lv-LV" dirty="0" smtClean="0"/>
              </a:p>
              <a:p>
                <a:r>
                  <a:rPr lang="en-US" b="1" dirty="0" smtClean="0"/>
                  <a:t>Recurrent sequences:</a:t>
                </a:r>
                <a:r>
                  <a:rPr lang="en-US" dirty="0" smtClean="0"/>
                  <a:t> Every next member can be computed from the previous one (somehow).</a:t>
                </a:r>
                <a:endParaRPr lang="lv-LV" dirty="0" smtClean="0"/>
              </a:p>
              <a:p>
                <a:endParaRPr lang="lv-LV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870" b="-140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289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Sequences are ordered lists of elements. </a:t>
            </a:r>
          </a:p>
          <a:p>
            <a:pPr lvl="1"/>
            <a:r>
              <a:rPr lang="en-US" dirty="0" smtClean="0"/>
              <a:t>  1, 2, 3, 5, 8</a:t>
            </a:r>
          </a:p>
          <a:p>
            <a:pPr lvl="1"/>
            <a:r>
              <a:rPr lang="en-US" dirty="0" smtClean="0"/>
              <a:t>   1, 3,  9, 27, 81, …….</a:t>
            </a:r>
          </a:p>
          <a:p>
            <a:r>
              <a:rPr lang="en-US" dirty="0" smtClean="0"/>
              <a:t>Sequences arise throughout mathematics, computer science, and in many other disciplines, ranging from botany to music.</a:t>
            </a:r>
          </a:p>
          <a:p>
            <a:r>
              <a:rPr lang="en-US" dirty="0" smtClean="0"/>
              <a:t>We will introduce the  terminology to represent sequences and sums of the terms in the sequences.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28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lv-LV" dirty="0"/>
              <a:t>Properties of </a:t>
            </a:r>
            <a:r>
              <a:rPr lang="en-US" dirty="0"/>
              <a:t>Number </a:t>
            </a:r>
            <a:r>
              <a:rPr lang="lv-LV" dirty="0"/>
              <a:t>Sequences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 smtClean="0"/>
                  <a:t>Strictly increasing sequences: </a:t>
                </a:r>
                <a:r>
                  <a:rPr lang="en-US" dirty="0" smtClean="0"/>
                  <a:t>next term strictly greater than the previous one.</a:t>
                </a:r>
              </a:p>
              <a:p>
                <a:r>
                  <a:rPr lang="en-US" b="1" dirty="0" smtClean="0"/>
                  <a:t>Non-increasing sequences:</a:t>
                </a:r>
                <a:r>
                  <a:rPr lang="en-US" dirty="0" smtClean="0"/>
                  <a:t> next term less-or-equal than the previous one.</a:t>
                </a:r>
              </a:p>
              <a:p>
                <a:r>
                  <a:rPr lang="en-US" b="1" dirty="0" smtClean="0"/>
                  <a:t>Bounded sequences:</a:t>
                </a:r>
                <a:r>
                  <a:rPr lang="en-US" dirty="0" smtClean="0"/>
                  <a:t> all terms between two numbers A and B (called bounds).</a:t>
                </a:r>
              </a:p>
              <a:p>
                <a:r>
                  <a:rPr lang="en-US" b="1" dirty="0" smtClean="0"/>
                  <a:t>Sequences having limit:</a:t>
                </a:r>
                <a:r>
                  <a:rPr lang="en-US" dirty="0" smtClean="0"/>
                  <a:t> Exists limit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lv-LV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157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these formulas OK?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100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(A) Points A,B,C are all on the plane "alpha":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41" y="2300675"/>
            <a:ext cx="11012917" cy="102529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086858" y="5013784"/>
            <a:ext cx="10515600" cy="591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/>
              <a:t>(D) There exist points A,B,C,D that are not on the same plane</a:t>
            </a:r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845" y="5484864"/>
            <a:ext cx="7315200" cy="781050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3270959"/>
            <a:ext cx="10515600" cy="591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(B) Planes "alpha" and "beta" are parallel</a:t>
            </a:r>
            <a:endParaRPr lang="lv-LV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040" y="3787694"/>
            <a:ext cx="10397220" cy="105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717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/>
          <a:lstStyle/>
          <a:p>
            <a:r>
              <a:rPr lang="lv-LV" dirty="0" smtClean="0"/>
              <a:t>Quiz4A: Expressing Sequences with Predicates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 into </a:t>
            </a:r>
            <a:r>
              <a:rPr lang="en-US" dirty="0" err="1" smtClean="0"/>
              <a:t>Socrative</a:t>
            </a:r>
            <a:endParaRPr lang="en-US" dirty="0" smtClean="0"/>
          </a:p>
          <a:p>
            <a:r>
              <a:rPr lang="en-US" dirty="0" smtClean="0"/>
              <a:t>Room name = APSITIS</a:t>
            </a:r>
          </a:p>
          <a:p>
            <a:r>
              <a:rPr lang="en-US" dirty="0" smtClean="0"/>
              <a:t>Write in your name.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3299460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Summations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105400" y="1905001"/>
            <a:ext cx="2734628" cy="260033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105401" y="2286000"/>
            <a:ext cx="611981" cy="316706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133600" y="18288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Sum of the terms       </a:t>
            </a:r>
          </a:p>
          <a:p>
            <a:pPr>
              <a:buNone/>
            </a:pPr>
            <a:r>
              <a:rPr lang="en-US" kern="100" dirty="0" smtClean="0"/>
              <a:t>    from the sequence</a:t>
            </a:r>
          </a:p>
          <a:p>
            <a:r>
              <a:rPr lang="en-US" kern="100" dirty="0" smtClean="0"/>
              <a:t>The notation:</a:t>
            </a:r>
          </a:p>
          <a:p>
            <a:pPr>
              <a:buNone/>
            </a:pPr>
            <a:endParaRPr lang="en-US" kern="100" dirty="0" smtClean="0"/>
          </a:p>
          <a:p>
            <a:endParaRPr lang="en-US" kern="100" dirty="0" smtClean="0"/>
          </a:p>
          <a:p>
            <a:pPr>
              <a:buNone/>
            </a:pPr>
            <a:endParaRPr lang="en-US" kern="100" dirty="0" smtClean="0"/>
          </a:p>
          <a:p>
            <a:pPr>
              <a:buNone/>
            </a:pPr>
            <a:r>
              <a:rPr lang="en-US" kern="100" dirty="0" smtClean="0"/>
              <a:t>     represents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The variable </a:t>
            </a:r>
            <a:r>
              <a:rPr lang="en-US" i="1" dirty="0" smtClean="0"/>
              <a:t>j</a:t>
            </a:r>
            <a:r>
              <a:rPr lang="en-US" dirty="0" smtClean="0"/>
              <a:t> is called the </a:t>
            </a:r>
            <a:r>
              <a:rPr lang="en-US" i="1" dirty="0" smtClean="0"/>
              <a:t>index of summation</a:t>
            </a:r>
            <a:r>
              <a:rPr lang="en-US" dirty="0" smtClean="0"/>
              <a:t>. It runs through all the integers starting with its </a:t>
            </a:r>
            <a:r>
              <a:rPr lang="en-US" i="1" dirty="0" smtClean="0"/>
              <a:t>lower  limit  m</a:t>
            </a:r>
            <a:r>
              <a:rPr lang="en-US" dirty="0" smtClean="0"/>
              <a:t> and ending with its </a:t>
            </a:r>
            <a:r>
              <a:rPr lang="en-US" i="1" dirty="0" smtClean="0"/>
              <a:t>upper limit n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572001" y="2971801"/>
            <a:ext cx="1025843" cy="1094423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5943601" y="3276601"/>
            <a:ext cx="1423035" cy="477203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7772400" y="3352800"/>
            <a:ext cx="1854518" cy="457200"/>
          </a:xfrm>
          <a:prstGeom prst="rect">
            <a:avLst/>
          </a:prstGeom>
        </p:spPr>
      </p:pic>
      <p:pic>
        <p:nvPicPr>
          <p:cNvPr id="10" name="Content Placeholder 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4114800" y="4495801"/>
            <a:ext cx="3557588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7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generally for a set </a:t>
            </a:r>
            <a:r>
              <a:rPr lang="en-US" i="1" dirty="0" smtClean="0"/>
              <a:t>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Examples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029200" y="2590800"/>
            <a:ext cx="1328738" cy="45720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72000" y="3886201"/>
            <a:ext cx="3977640" cy="69151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800600" y="4724400"/>
            <a:ext cx="3101340" cy="68961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429001" y="5562601"/>
            <a:ext cx="562165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Notation (</a:t>
            </a:r>
            <a:r>
              <a:rPr lang="en-US" i="1" dirty="0" smtClean="0"/>
              <a:t>optional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715000" y="2057401"/>
            <a:ext cx="2734628" cy="260033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5638800" y="2438401"/>
            <a:ext cx="734378" cy="382905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572000" y="5638801"/>
            <a:ext cx="3557588" cy="280035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09800" y="1905000"/>
            <a:ext cx="8229600" cy="4648200"/>
          </a:xfrm>
        </p:spPr>
        <p:txBody>
          <a:bodyPr/>
          <a:lstStyle/>
          <a:p>
            <a:r>
              <a:rPr lang="en-US" dirty="0" smtClean="0"/>
              <a:t>Product of the terms </a:t>
            </a:r>
          </a:p>
          <a:p>
            <a:pPr>
              <a:buNone/>
            </a:pPr>
            <a:r>
              <a:rPr lang="en-US" dirty="0" smtClean="0"/>
              <a:t>      </a:t>
            </a:r>
            <a:r>
              <a:rPr lang="en-US" kern="100" dirty="0" smtClean="0"/>
              <a:t>from the sequence</a:t>
            </a:r>
          </a:p>
          <a:p>
            <a:endParaRPr lang="en-US" kern="100" dirty="0" smtClean="0"/>
          </a:p>
          <a:p>
            <a:r>
              <a:rPr lang="en-US" kern="100" dirty="0" smtClean="0"/>
              <a:t>The notation:</a:t>
            </a:r>
          </a:p>
          <a:p>
            <a:pPr>
              <a:buNone/>
            </a:pPr>
            <a:endParaRPr lang="en-US" kern="100" dirty="0" smtClean="0"/>
          </a:p>
          <a:p>
            <a:endParaRPr lang="en-US" kern="100" dirty="0" smtClean="0"/>
          </a:p>
          <a:p>
            <a:pPr>
              <a:buNone/>
            </a:pPr>
            <a:endParaRPr lang="en-US" kern="100" dirty="0" smtClean="0"/>
          </a:p>
          <a:p>
            <a:pPr>
              <a:buNone/>
            </a:pPr>
            <a:r>
              <a:rPr lang="en-US" kern="100" dirty="0" smtClean="0"/>
              <a:t>     represents</a:t>
            </a:r>
          </a:p>
          <a:p>
            <a:endParaRPr lang="en-US" dirty="0"/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124201" y="3886201"/>
            <a:ext cx="1025843" cy="1094423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5181600" y="4267201"/>
            <a:ext cx="1383030" cy="477203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7467601" y="4191000"/>
            <a:ext cx="181165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8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Geometric Series</a:t>
            </a:r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971800" y="2667001"/>
            <a:ext cx="4940618" cy="1105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01783" y="1690688"/>
                <a:ext cx="84386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Sums </a:t>
                </a:r>
                <a:r>
                  <a:rPr lang="en-US" sz="2400" dirty="0" smtClean="0"/>
                  <a:t>of</a:t>
                </a:r>
                <a:r>
                  <a:rPr lang="lv-LV" sz="2400" dirty="0" smtClean="0"/>
                  <a:t> the first </a:t>
                </a:r>
                <a14:m>
                  <m:oMath xmlns:m="http://schemas.openxmlformats.org/officeDocument/2006/math"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terms of geometric </a:t>
                </a:r>
                <a:r>
                  <a:rPr lang="en-US" sz="2400" dirty="0" smtClean="0"/>
                  <a:t>progressions</a:t>
                </a:r>
                <a:r>
                  <a:rPr lang="lv-LV" sz="2400" dirty="0" smtClean="0"/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83" y="1690688"/>
                <a:ext cx="8438606" cy="461665"/>
              </a:xfrm>
              <a:prstGeom prst="rect">
                <a:avLst/>
              </a:prstGeom>
              <a:blipFill>
                <a:blip r:embed="rId7"/>
                <a:stretch>
                  <a:fillRect l="-1084" t="-10526" b="-2894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1828800" y="4191000"/>
            <a:ext cx="771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Proof:</a:t>
            </a:r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581401" y="4114801"/>
            <a:ext cx="1358265" cy="72961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895600" y="41910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3971835"/>
            <a:ext cx="587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compute </a:t>
            </a:r>
            <a:r>
              <a:rPr lang="en-US" sz="2400" i="1" dirty="0" err="1"/>
              <a:t>S</a:t>
            </a:r>
            <a:r>
              <a:rPr lang="en-US" sz="2400" i="1" baseline="-25000" dirty="0" err="1"/>
              <a:t>n</a:t>
            </a:r>
            <a:r>
              <a:rPr lang="en-US" sz="2400" baseline="-25000" dirty="0"/>
              <a:t> </a:t>
            </a:r>
            <a:r>
              <a:rPr lang="en-US" sz="2400" dirty="0"/>
              <a:t>, first multiply both sides of the equality by r and then manipulate the resulting sum as follows: </a:t>
            </a:r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505200" y="5029201"/>
            <a:ext cx="1649730" cy="729615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4114800" y="5943601"/>
            <a:ext cx="1249680" cy="72961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436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516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Series</a:t>
            </a:r>
            <a:endParaRPr lang="en-US" dirty="0"/>
          </a:p>
        </p:txBody>
      </p:sp>
      <p:pic>
        <p:nvPicPr>
          <p:cNvPr id="27" name="Picture 2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441028" y="1778557"/>
            <a:ext cx="1466252" cy="856059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505201" y="2633741"/>
            <a:ext cx="1186816" cy="85240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953000" y="28956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Shifting the index of summation with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i="1" dirty="0"/>
              <a:t>j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</a:t>
            </a:r>
          </a:p>
        </p:txBody>
      </p:sp>
      <p:pic>
        <p:nvPicPr>
          <p:cNvPr id="38" name="Picture 3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115923" y="3581401"/>
            <a:ext cx="2804817" cy="70651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019800" y="3505201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Removing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i="1" dirty="0"/>
              <a:t>n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term and </a:t>
            </a:r>
          </a:p>
          <a:p>
            <a:r>
              <a:rPr lang="en-US" dirty="0"/>
              <a:t>adding </a:t>
            </a:r>
            <a:r>
              <a:rPr lang="en-US" i="1" dirty="0"/>
              <a:t>k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 term.</a:t>
            </a:r>
          </a:p>
        </p:txBody>
      </p:sp>
      <p:pic>
        <p:nvPicPr>
          <p:cNvPr id="32" name="Picture 3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3197549" y="4419601"/>
            <a:ext cx="2810821" cy="3810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172200" y="4419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Substituting </a:t>
            </a:r>
            <a:r>
              <a:rPr lang="en-US" i="1" dirty="0"/>
              <a:t>S</a:t>
            </a:r>
            <a:r>
              <a:rPr lang="en-US" dirty="0"/>
              <a:t> for summation formula</a:t>
            </a:r>
          </a:p>
        </p:txBody>
      </p:sp>
      <p:pic>
        <p:nvPicPr>
          <p:cNvPr id="35" name="Picture 3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3188571" y="5029201"/>
            <a:ext cx="3158889" cy="347662"/>
          </a:xfrm>
          <a:prstGeom prst="rect">
            <a:avLst/>
          </a:prstGeom>
        </p:spPr>
      </p:pic>
      <p:pic>
        <p:nvPicPr>
          <p:cNvPr id="46" name="Picture 45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3817484" y="5442587"/>
            <a:ext cx="1680822" cy="540068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2590800" y="4800601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mbria Math" pitchFamily="18" charset="0"/>
                <a:ea typeface="Cambria Math" pitchFamily="18" charset="0"/>
              </a:rPr>
              <a:t>∴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943600" y="56388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r </a:t>
            </a:r>
            <a:r>
              <a:rPr lang="en-US" dirty="0">
                <a:latin typeface="Cambria Math"/>
                <a:ea typeface="Cambria Math"/>
              </a:rPr>
              <a:t>≠1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858000" y="6248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r</a:t>
            </a:r>
            <a:r>
              <a:rPr lang="en-US" dirty="0">
                <a:latin typeface="Cambria Math"/>
                <a:ea typeface="Cambria Math"/>
              </a:rPr>
              <a:t> = 1</a:t>
            </a:r>
            <a:endParaRPr lang="en-US" dirty="0"/>
          </a:p>
        </p:txBody>
      </p:sp>
      <p:pic>
        <p:nvPicPr>
          <p:cNvPr id="45" name="Picture 44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3810001" y="6096001"/>
            <a:ext cx="2638901" cy="5472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05400" y="21336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previous slide.</a:t>
            </a:r>
          </a:p>
        </p:txBody>
      </p:sp>
    </p:spTree>
    <p:extLst>
      <p:ext uri="{BB962C8B-B14F-4D97-AF65-F5344CB8AC3E}">
        <p14:creationId xmlns:p14="http://schemas.microsoft.com/office/powerpoint/2010/main" val="3922746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Infinite Geometric Progressions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lv-LV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lv-LV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lv-LV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lv-LV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lv-LV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lang="lv-LV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lv-LV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lv-LV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lv-LV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nary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lv-LV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  </m:t>
                      </m:r>
                      <m:d>
                        <m:dPr>
                          <m:begChr m:val="|"/>
                          <m:endChr m:val="|"/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&lt;1.</m:t>
                      </m:r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For example: </a:t>
                </a:r>
                <a14:m>
                  <m:oMath xmlns:m="http://schemas.openxmlformats.org/officeDocument/2006/math">
                    <m:r>
                      <a:rPr lang="lv-LV" sz="3000" i="1" dirty="0" smtClean="0">
                        <a:latin typeface="Cambria Math" panose="02040503050406030204" pitchFamily="18" charset="0"/>
                      </a:rPr>
                      <m:t>0.009 + 0.0009 + … = </m:t>
                    </m:r>
                    <m:f>
                      <m:fPr>
                        <m:ctrlPr>
                          <a:rPr lang="lv-LV" sz="3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sz="3000" b="0" i="1" dirty="0" smtClean="0">
                            <a:latin typeface="Cambria Math" panose="02040503050406030204" pitchFamily="18" charset="0"/>
                          </a:rPr>
                          <m:t>0.009</m:t>
                        </m:r>
                      </m:num>
                      <m:den>
                        <m:r>
                          <a:rPr lang="lv-LV" sz="3000" b="0" i="1" dirty="0" smtClean="0">
                            <a:latin typeface="Cambria Math" panose="02040503050406030204" pitchFamily="18" charset="0"/>
                          </a:rPr>
                          <m:t>1−0.1</m:t>
                        </m:r>
                      </m:den>
                    </m:f>
                    <m:r>
                      <a:rPr lang="lv-LV" sz="3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sz="3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sz="3000" b="0" i="1" dirty="0" smtClean="0">
                            <a:latin typeface="Cambria Math" panose="02040503050406030204" pitchFamily="18" charset="0"/>
                          </a:rPr>
                          <m:t>0.009</m:t>
                        </m:r>
                      </m:num>
                      <m:den>
                        <m:r>
                          <a:rPr lang="lv-LV" sz="3000" b="0" i="1" dirty="0" smtClean="0">
                            <a:latin typeface="Cambria Math" panose="02040503050406030204" pitchFamily="18" charset="0"/>
                          </a:rPr>
                          <m:t>0.9</m:t>
                        </m:r>
                      </m:den>
                    </m:f>
                    <m:r>
                      <a:rPr lang="lv-LV" sz="3000" b="0" i="1" dirty="0" smtClean="0">
                        <a:latin typeface="Cambria Math" panose="02040503050406030204" pitchFamily="18" charset="0"/>
                      </a:rPr>
                      <m:t>=0.01.</m:t>
                    </m:r>
                  </m:oMath>
                </a14:m>
                <a:endParaRPr lang="lv-LV" sz="3000" dirty="0"/>
              </a:p>
              <a:p>
                <a:pPr marL="0" indent="0">
                  <a:buNone/>
                </a:pPr>
                <a:endParaRPr lang="lv-LV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0.249999999… = 0.2500000… = 0.25 = 0.250 = …</m:t>
                      </m:r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lv-LV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−17</m:t>
                          </m:r>
                        </m:num>
                        <m:den>
                          <m:r>
                            <a:rPr lang="lv-LV" b="0" i="1" smtClean="0">
                              <a:latin typeface="Cambria Math" panose="02040503050406030204" pitchFamily="18" charset="0"/>
                            </a:rPr>
                            <m:t>−68</m:t>
                          </m:r>
                        </m:den>
                      </m:f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Some rational numbers have multiple representations. </a:t>
                </a:r>
              </a:p>
              <a:p>
                <a:pPr marL="0" indent="0">
                  <a:buNone/>
                </a:pPr>
                <a:r>
                  <a:rPr lang="lv-LV" dirty="0" smtClean="0"/>
                  <a:t>For decimal fractions we usually require 0-period (usually 0s are not written).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754" b="-56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6280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Example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lv-LV" dirty="0" smtClean="0"/>
              <a:t>Infinite geometric progressions:</a:t>
            </a:r>
            <a:br>
              <a:rPr lang="lv-LV" dirty="0" smtClean="0"/>
            </a:br>
            <a:r>
              <a:rPr lang="lv-LV" dirty="0" smtClean="0"/>
              <a:t>Express this number as a rational fraction:</a:t>
            </a:r>
            <a:r>
              <a:rPr lang="lv-LV" dirty="0"/>
              <a:t/>
            </a:r>
            <a:br>
              <a:rPr lang="lv-LV" dirty="0"/>
            </a:br>
            <a:r>
              <a:rPr lang="lv-LV" dirty="0" smtClean="0"/>
              <a:t>         x = 0.</a:t>
            </a:r>
            <a:r>
              <a:rPr lang="lv-LV" dirty="0" smtClean="0">
                <a:solidFill>
                  <a:srgbClr val="FF0000"/>
                </a:solidFill>
              </a:rPr>
              <a:t>41463</a:t>
            </a:r>
            <a:r>
              <a:rPr lang="lv-LV" dirty="0" smtClean="0">
                <a:solidFill>
                  <a:srgbClr val="0070C0"/>
                </a:solidFill>
              </a:rPr>
              <a:t>41463</a:t>
            </a:r>
            <a:r>
              <a:rPr lang="lv-LV" dirty="0" smtClean="0">
                <a:solidFill>
                  <a:srgbClr val="FF0000"/>
                </a:solidFill>
              </a:rPr>
              <a:t>41463</a:t>
            </a:r>
            <a:r>
              <a:rPr lang="lv-LV" dirty="0" smtClean="0">
                <a:solidFill>
                  <a:srgbClr val="0070C0"/>
                </a:solidFill>
              </a:rPr>
              <a:t>41463</a:t>
            </a:r>
            <a:r>
              <a:rPr lang="lv-LV" dirty="0" smtClean="0"/>
              <a:t>...</a:t>
            </a:r>
            <a:br>
              <a:rPr lang="lv-LV" dirty="0" smtClean="0"/>
            </a:br>
            <a:r>
              <a:rPr lang="lv-LV" dirty="0" smtClean="0"/>
              <a:t>100000*0.</a:t>
            </a:r>
            <a:r>
              <a:rPr lang="lv-LV" dirty="0" smtClean="0">
                <a:solidFill>
                  <a:srgbClr val="FF0000"/>
                </a:solidFill>
              </a:rPr>
              <a:t>41463</a:t>
            </a:r>
            <a:r>
              <a:rPr lang="lv-LV" dirty="0" smtClean="0">
                <a:solidFill>
                  <a:srgbClr val="0070C0"/>
                </a:solidFill>
              </a:rPr>
              <a:t>41463</a:t>
            </a:r>
            <a:r>
              <a:rPr lang="lv-LV" dirty="0" smtClean="0">
                <a:solidFill>
                  <a:srgbClr val="FF0000"/>
                </a:solidFill>
              </a:rPr>
              <a:t>41463</a:t>
            </a:r>
            <a:r>
              <a:rPr lang="lv-LV" dirty="0" smtClean="0">
                <a:solidFill>
                  <a:srgbClr val="0070C0"/>
                </a:solidFill>
              </a:rPr>
              <a:t>41463</a:t>
            </a:r>
            <a:r>
              <a:rPr lang="lv-LV" dirty="0" smtClean="0"/>
              <a:t>... = </a:t>
            </a:r>
            <a:br>
              <a:rPr lang="lv-LV" dirty="0" smtClean="0"/>
            </a:br>
            <a:r>
              <a:rPr lang="lv-LV" dirty="0" smtClean="0">
                <a:solidFill>
                  <a:srgbClr val="FF0000"/>
                </a:solidFill>
              </a:rPr>
              <a:t>41463</a:t>
            </a:r>
            <a:r>
              <a:rPr lang="lv-LV" dirty="0" smtClean="0"/>
              <a:t>.</a:t>
            </a:r>
            <a:r>
              <a:rPr lang="lv-LV" dirty="0" smtClean="0">
                <a:solidFill>
                  <a:srgbClr val="0070C0"/>
                </a:solidFill>
              </a:rPr>
              <a:t>41463</a:t>
            </a:r>
            <a:r>
              <a:rPr lang="lv-LV" dirty="0" smtClean="0">
                <a:solidFill>
                  <a:srgbClr val="FF0000"/>
                </a:solidFill>
              </a:rPr>
              <a:t>41463</a:t>
            </a:r>
            <a:r>
              <a:rPr lang="lv-LV" dirty="0" smtClean="0">
                <a:solidFill>
                  <a:srgbClr val="0070C0"/>
                </a:solidFill>
              </a:rPr>
              <a:t>41463</a:t>
            </a:r>
            <a:r>
              <a:rPr lang="lv-LV" dirty="0" smtClean="0"/>
              <a:t>...</a:t>
            </a:r>
            <a:br>
              <a:rPr lang="lv-LV" dirty="0" smtClean="0"/>
            </a:br>
            <a:r>
              <a:rPr lang="lv-LV" dirty="0" smtClean="0"/>
              <a:t>         </a:t>
            </a:r>
            <a:r>
              <a:rPr lang="lv-LV" dirty="0"/>
              <a:t>0.</a:t>
            </a:r>
            <a:r>
              <a:rPr lang="lv-LV" dirty="0">
                <a:solidFill>
                  <a:srgbClr val="FF0000"/>
                </a:solidFill>
              </a:rPr>
              <a:t>41463</a:t>
            </a:r>
            <a:r>
              <a:rPr lang="lv-LV" dirty="0">
                <a:solidFill>
                  <a:srgbClr val="0070C0"/>
                </a:solidFill>
              </a:rPr>
              <a:t>41463</a:t>
            </a:r>
            <a:r>
              <a:rPr lang="lv-LV" dirty="0">
                <a:solidFill>
                  <a:srgbClr val="FF0000"/>
                </a:solidFill>
              </a:rPr>
              <a:t>41463</a:t>
            </a:r>
            <a:r>
              <a:rPr lang="lv-LV" dirty="0">
                <a:solidFill>
                  <a:srgbClr val="0070C0"/>
                </a:solidFill>
              </a:rPr>
              <a:t>41463</a:t>
            </a:r>
            <a:r>
              <a:rPr lang="lv-LV" dirty="0" smtClean="0"/>
              <a:t>...</a:t>
            </a:r>
          </a:p>
          <a:p>
            <a:r>
              <a:rPr lang="lv-LV" dirty="0" smtClean="0"/>
              <a:t>100000*x – x = </a:t>
            </a:r>
            <a:r>
              <a:rPr lang="lv-LV" dirty="0" smtClean="0">
                <a:solidFill>
                  <a:srgbClr val="FF0000"/>
                </a:solidFill>
              </a:rPr>
              <a:t>41463</a:t>
            </a:r>
          </a:p>
          <a:p>
            <a:r>
              <a:rPr lang="lv-LV" dirty="0" smtClean="0"/>
              <a:t>99999*x </a:t>
            </a:r>
            <a:r>
              <a:rPr lang="lv-LV" dirty="0"/>
              <a:t>= </a:t>
            </a:r>
            <a:r>
              <a:rPr lang="lv-LV" dirty="0">
                <a:solidFill>
                  <a:srgbClr val="FF0000"/>
                </a:solidFill>
              </a:rPr>
              <a:t>41463</a:t>
            </a:r>
          </a:p>
          <a:p>
            <a:pPr marL="0" indent="0">
              <a:buNone/>
            </a:pPr>
            <a:r>
              <a:rPr lang="lv-LV" dirty="0"/>
              <a:t/>
            </a:r>
            <a:br>
              <a:rPr lang="lv-LV" dirty="0"/>
            </a:b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37428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Definition</a:t>
            </a:r>
            <a:r>
              <a:rPr lang="en-US" dirty="0" smtClean="0"/>
              <a:t>: A </a:t>
            </a:r>
            <a:r>
              <a:rPr lang="en-US" i="1" dirty="0" smtClean="0"/>
              <a:t>sequence</a:t>
            </a:r>
            <a:r>
              <a:rPr lang="en-US" dirty="0" smtClean="0"/>
              <a:t> is a function from a subset of the integers (usually either the set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0, 1, 2, 3, 4, </a:t>
            </a:r>
            <a:r>
              <a:rPr lang="en-US" dirty="0" smtClean="0"/>
              <a:t>…..} or  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1, 2, 3, 4, </a:t>
            </a:r>
            <a:r>
              <a:rPr lang="en-US" dirty="0" smtClean="0"/>
              <a:t>….} ) to a set </a:t>
            </a:r>
            <a:r>
              <a:rPr lang="en-US" i="1" dirty="0" smtClean="0"/>
              <a:t>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notation 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  is used to denote the image of the integer </a:t>
            </a:r>
            <a:r>
              <a:rPr lang="en-US" i="1" dirty="0" smtClean="0"/>
              <a:t>n</a:t>
            </a:r>
            <a:r>
              <a:rPr lang="en-US" dirty="0" smtClean="0"/>
              <a:t>.  We can think of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    as the equivalent of </a:t>
            </a:r>
            <a:r>
              <a:rPr lang="en-US" i="1" dirty="0" smtClean="0"/>
              <a:t>f(n)</a:t>
            </a:r>
            <a:r>
              <a:rPr lang="en-US" dirty="0" smtClean="0"/>
              <a:t> where </a:t>
            </a:r>
            <a:r>
              <a:rPr lang="en-US" i="1" dirty="0" smtClean="0"/>
              <a:t>f</a:t>
            </a:r>
            <a:r>
              <a:rPr lang="en-US" dirty="0" smtClean="0"/>
              <a:t> is a function from  {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0,1,2</a:t>
            </a:r>
            <a:r>
              <a:rPr lang="en-US" dirty="0" smtClean="0"/>
              <a:t>,…..} to </a:t>
            </a:r>
            <a:r>
              <a:rPr lang="en-US" i="1" dirty="0" smtClean="0"/>
              <a:t>S</a:t>
            </a:r>
            <a:r>
              <a:rPr lang="en-US" dirty="0" smtClean="0"/>
              <a:t>.  We call </a:t>
            </a:r>
            <a:r>
              <a:rPr lang="en-US" i="1" dirty="0" smtClean="0">
                <a:ea typeface="Cambria Math" pitchFamily="18" charset="0"/>
              </a:rPr>
              <a:t>a</a:t>
            </a:r>
            <a:r>
              <a:rPr lang="en-US" i="1" baseline="-25000" dirty="0" smtClean="0">
                <a:ea typeface="Cambria Math" pitchFamily="18" charset="0"/>
              </a:rPr>
              <a:t>n</a:t>
            </a:r>
            <a:r>
              <a:rPr lang="en-US" dirty="0" smtClean="0"/>
              <a:t>  a </a:t>
            </a:r>
            <a:r>
              <a:rPr lang="en-US" i="1" dirty="0" smtClean="0"/>
              <a:t>term</a:t>
            </a:r>
            <a:r>
              <a:rPr lang="en-US" dirty="0" smtClean="0"/>
              <a:t> of the sequence.</a:t>
            </a:r>
          </a:p>
          <a:p>
            <a:pPr>
              <a:buNone/>
            </a:pP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2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Eventually Periodic Decimal Fractions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75716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lv-LV" dirty="0" smtClean="0"/>
                  <a:t>Express this number as a rational fraction:</a:t>
                </a:r>
              </a:p>
              <a:p>
                <a:r>
                  <a:rPr lang="lv-LV" dirty="0" smtClean="0"/>
                  <a:t>x = 0.436</a:t>
                </a:r>
                <a:r>
                  <a:rPr lang="lv-LV" dirty="0" smtClean="0">
                    <a:solidFill>
                      <a:srgbClr val="FF0000"/>
                    </a:solidFill>
                  </a:rPr>
                  <a:t>972</a:t>
                </a:r>
                <a:r>
                  <a:rPr lang="lv-LV" dirty="0" smtClean="0">
                    <a:solidFill>
                      <a:srgbClr val="0000FF"/>
                    </a:solidFill>
                  </a:rPr>
                  <a:t>972</a:t>
                </a:r>
                <a:r>
                  <a:rPr lang="lv-LV" dirty="0" smtClean="0">
                    <a:solidFill>
                      <a:srgbClr val="FF0000"/>
                    </a:solidFill>
                  </a:rPr>
                  <a:t>972</a:t>
                </a:r>
                <a:r>
                  <a:rPr lang="lv-LV" dirty="0" smtClean="0">
                    <a:solidFill>
                      <a:srgbClr val="0000FF"/>
                    </a:solidFill>
                  </a:rPr>
                  <a:t>973...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lv-LV" i="1" dirty="0" smtClean="0">
                          <a:latin typeface="Cambria Math" panose="02040503050406030204" pitchFamily="18" charset="0"/>
                        </a:rPr>
                        <m:t> = 0.436 + 0.000972972972973</m:t>
                      </m:r>
                      <m:r>
                        <a:rPr lang="lv-LV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lv-LV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i="1" dirty="0">
                          <a:latin typeface="Cambria Math" panose="02040503050406030204" pitchFamily="18" charset="0"/>
                        </a:rPr>
                        <m:t>0.000</m:t>
                      </m:r>
                      <m:r>
                        <a:rPr lang="lv-LV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972</m:t>
                      </m:r>
                      <m:r>
                        <a:rPr lang="lv-LV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972</m:t>
                      </m:r>
                      <m:r>
                        <a:rPr lang="lv-LV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972</m:t>
                      </m:r>
                      <m:r>
                        <a:rPr lang="lv-LV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973…</m:t>
                      </m:r>
                      <m:r>
                        <a:rPr lang="lv-LV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lv-LV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lv-LV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972</m:t>
                          </m:r>
                        </m:num>
                        <m:den>
                          <m:r>
                            <a:rPr lang="lv-LV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999</m:t>
                          </m:r>
                        </m:den>
                      </m:f>
                      <m:r>
                        <a:rPr lang="lv-LV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lv-LV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lv-LV" i="1" dirty="0">
                              <a:latin typeface="Cambria Math" panose="02040503050406030204" pitchFamily="18" charset="0"/>
                            </a:rPr>
                            <m:t>1000</m:t>
                          </m:r>
                        </m:den>
                      </m:f>
                      <m:r>
                        <a:rPr lang="lv-LV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lv-LV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36</m:t>
                          </m:r>
                        </m:num>
                        <m:den>
                          <m:r>
                            <a:rPr lang="lv-LV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37</m:t>
                          </m:r>
                        </m:den>
                      </m:f>
                    </m:oMath>
                  </m:oMathPara>
                </a14:m>
                <a:endParaRPr lang="lv-LV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lv-LV" dirty="0">
                    <a:solidFill>
                      <a:srgbClr val="0000FF"/>
                    </a:solidFill>
                  </a:rPr>
                  <a:t>x</a:t>
                </a:r>
                <a:r>
                  <a:rPr lang="lv-LV" dirty="0" smtClean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lv-LV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436</m:t>
                        </m:r>
                      </m:num>
                      <m:den>
                        <m: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lv-LV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36</m:t>
                        </m:r>
                      </m:num>
                      <m:den>
                        <m: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37</m:t>
                        </m:r>
                      </m:den>
                    </m:f>
                    <m:r>
                      <a:rPr lang="lv-LV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lv-LV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2021</m:t>
                        </m:r>
                      </m:num>
                      <m:den>
                        <m: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4625</m:t>
                        </m:r>
                      </m:den>
                    </m:f>
                  </m:oMath>
                </a14:m>
                <a:endParaRPr lang="lv-LV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757160" cy="4351338"/>
              </a:xfrm>
              <a:blipFill>
                <a:blip r:embed="rId3"/>
                <a:stretch>
                  <a:fillRect l="-1651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034" y="4175079"/>
            <a:ext cx="4810125" cy="2505075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072968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Useful Summation Formulae </a:t>
            </a:r>
            <a:endParaRPr lang="en-US" dirty="0"/>
          </a:p>
        </p:txBody>
      </p:sp>
      <p:pic>
        <p:nvPicPr>
          <p:cNvPr id="4" name="Content Placeholder 3" descr="table2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0" y="2286001"/>
            <a:ext cx="3673602" cy="4162419"/>
          </a:xfrm>
        </p:spPr>
      </p:pic>
      <p:sp>
        <p:nvSpPr>
          <p:cNvPr id="5" name="TextBox 4"/>
          <p:cNvSpPr txBox="1"/>
          <p:nvPr/>
        </p:nvSpPr>
        <p:spPr>
          <a:xfrm>
            <a:off x="8382000" y="3429000"/>
            <a:ext cx="1295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Later we will prove some of these by induction.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 flipV="1">
            <a:off x="7543800" y="3657600"/>
            <a:ext cx="762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 flipV="1">
            <a:off x="7543800" y="40386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7543800" y="47244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924800" y="533400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Proof in text </a:t>
            </a:r>
          </a:p>
          <a:p>
            <a:r>
              <a:rPr lang="en-US" dirty="0"/>
              <a:t>(requires calculus)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7467600" y="5410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0800000" flipV="1">
            <a:off x="7467600" y="5791200"/>
            <a:ext cx="3810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848600" y="2514601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Geometric Series: We just proved this.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7429500" y="28575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37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</a:t>
            </a:r>
            <a:r>
              <a:rPr lang="en-US" b="1" dirty="0" smtClean="0"/>
              <a:t> </a:t>
            </a:r>
            <a:r>
              <a:rPr lang="en-US" dirty="0" smtClean="0"/>
              <a:t>Consider the sequence            where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728811" y="1911668"/>
            <a:ext cx="734378" cy="382905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971800" y="3048001"/>
            <a:ext cx="1385888" cy="771525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5181601" y="3276601"/>
            <a:ext cx="3894773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648201" y="4572000"/>
            <a:ext cx="1983105" cy="78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5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/>
              <a:t>geometric progression </a:t>
            </a:r>
            <a:r>
              <a:rPr lang="en-US" dirty="0" smtClean="0"/>
              <a:t>is a sequence of the form: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lv-LV" dirty="0" smtClean="0"/>
          </a:p>
          <a:p>
            <a:pPr>
              <a:buNone/>
            </a:pPr>
            <a:r>
              <a:rPr lang="en-US" dirty="0" smtClean="0"/>
              <a:t>where the </a:t>
            </a:r>
            <a:r>
              <a:rPr lang="en-US" i="1" dirty="0" smtClean="0"/>
              <a:t>initial term a</a:t>
            </a:r>
            <a:r>
              <a:rPr lang="en-US" dirty="0" smtClean="0"/>
              <a:t> and the </a:t>
            </a:r>
            <a:r>
              <a:rPr lang="en-US" i="1" dirty="0" smtClean="0"/>
              <a:t>common ratio r </a:t>
            </a:r>
            <a:r>
              <a:rPr lang="en-US" dirty="0" smtClean="0"/>
              <a:t>are real numbers.</a:t>
            </a:r>
          </a:p>
          <a:p>
            <a:pPr>
              <a:buNone/>
            </a:pPr>
            <a:r>
              <a:rPr lang="en-US" b="1" dirty="0"/>
              <a:t>   Examples</a:t>
            </a:r>
            <a:r>
              <a:rPr lang="en-US" dirty="0"/>
              <a:t>:</a:t>
            </a:r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/>
              <a:t>a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−1</a:t>
            </a:r>
            <a:r>
              <a:rPr lang="en-US" dirty="0" smtClean="0"/>
              <a:t>. Then: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 </a:t>
            </a:r>
            <a:r>
              <a:rPr lang="en-US" i="1" dirty="0" smtClean="0"/>
              <a:t>a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 Then: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/>
              <a:t>a = </a:t>
            </a:r>
            <a:r>
              <a:rPr lang="en-US" dirty="0" smtClean="0"/>
              <a:t>6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r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1/3</a:t>
            </a:r>
            <a:r>
              <a:rPr lang="en-US" dirty="0" smtClean="0"/>
              <a:t>. Then: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14" name="Picture 1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124200" y="2285999"/>
            <a:ext cx="3725816" cy="444137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048000" y="4191001"/>
            <a:ext cx="5821680" cy="25336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048000" y="5105401"/>
            <a:ext cx="6038850" cy="25336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048001" y="6019800"/>
            <a:ext cx="5594985" cy="5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Progression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arithmetic progression </a:t>
            </a:r>
            <a:r>
              <a:rPr lang="en-US" dirty="0" smtClean="0"/>
              <a:t>is a sequence of the form:</a:t>
            </a:r>
          </a:p>
          <a:p>
            <a:pPr>
              <a:buNone/>
            </a:pPr>
            <a:r>
              <a:rPr lang="en-US" dirty="0" smtClean="0"/>
              <a:t>    </a:t>
            </a:r>
            <a:endParaRPr lang="lv-LV" dirty="0" smtClean="0"/>
          </a:p>
          <a:p>
            <a:pPr>
              <a:buNone/>
            </a:pPr>
            <a:r>
              <a:rPr lang="en-US" dirty="0" smtClean="0"/>
              <a:t>where the </a:t>
            </a:r>
            <a:r>
              <a:rPr lang="en-US" i="1" dirty="0" smtClean="0"/>
              <a:t>initial term a</a:t>
            </a:r>
            <a:r>
              <a:rPr lang="en-US" dirty="0" smtClean="0"/>
              <a:t> and the </a:t>
            </a:r>
            <a:r>
              <a:rPr lang="en-US" i="1" dirty="0" smtClean="0"/>
              <a:t>common difference  d </a:t>
            </a:r>
            <a:r>
              <a:rPr lang="en-US" dirty="0" smtClean="0"/>
              <a:t>are real numbers.</a:t>
            </a:r>
          </a:p>
          <a:p>
            <a:pPr>
              <a:buNone/>
            </a:pPr>
            <a:r>
              <a:rPr lang="en-US" sz="2400" b="1" dirty="0"/>
              <a:t>    Examples</a:t>
            </a:r>
            <a:r>
              <a:rPr lang="en-US" sz="2400" dirty="0"/>
              <a:t>:</a:t>
            </a: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/>
              <a:t>a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d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 </a:t>
            </a:r>
            <a:r>
              <a:rPr lang="en-US" i="1" dirty="0" smtClean="0"/>
              <a:t>a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d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</a:t>
            </a:r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endParaRPr lang="en-US" dirty="0" smtClean="0"/>
          </a:p>
          <a:p>
            <a:pPr marL="880110" lvl="1" indent="-514350">
              <a:buFont typeface="+mj-lt"/>
              <a:buAutoNum type="arabicPeriod"/>
            </a:pPr>
            <a:r>
              <a:rPr lang="en-US" dirty="0" smtClean="0"/>
              <a:t>Let </a:t>
            </a:r>
            <a:r>
              <a:rPr lang="en-US" i="1" dirty="0" smtClean="0"/>
              <a:t>a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d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429000" y="2286001"/>
            <a:ext cx="5710324" cy="39188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819400" y="4038601"/>
            <a:ext cx="5939790" cy="25336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895600" y="5181601"/>
            <a:ext cx="5436870" cy="25336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048000" y="6172201"/>
            <a:ext cx="5364480" cy="25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98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Definition</a:t>
            </a:r>
            <a:r>
              <a:rPr lang="en-US" dirty="0" smtClean="0"/>
              <a:t>: A </a:t>
            </a:r>
            <a:r>
              <a:rPr lang="en-US" i="1" dirty="0" smtClean="0"/>
              <a:t>string</a:t>
            </a:r>
            <a:r>
              <a:rPr lang="en-US" dirty="0" smtClean="0"/>
              <a:t> is a finite sequence of characters from a finite set (an alphabet).</a:t>
            </a:r>
          </a:p>
          <a:p>
            <a:r>
              <a:rPr lang="en-US" dirty="0" smtClean="0"/>
              <a:t>Sequences of characters or bits  are important in computer science.</a:t>
            </a:r>
          </a:p>
          <a:p>
            <a:r>
              <a:rPr lang="en-US" dirty="0" smtClean="0"/>
              <a:t>The </a:t>
            </a:r>
            <a:r>
              <a:rPr lang="en-US" i="1" dirty="0" smtClean="0"/>
              <a:t>empty string </a:t>
            </a:r>
            <a:r>
              <a:rPr lang="en-US" dirty="0" smtClean="0"/>
              <a:t>is represented by </a:t>
            </a:r>
            <a:r>
              <a:rPr lang="el-GR" i="1" dirty="0" smtClean="0"/>
              <a:t>λ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string  </a:t>
            </a:r>
            <a:r>
              <a:rPr lang="en-US" i="1" dirty="0" err="1" smtClean="0"/>
              <a:t>abcde</a:t>
            </a:r>
            <a:r>
              <a:rPr lang="en-US" i="1" dirty="0" smtClean="0"/>
              <a:t> </a:t>
            </a:r>
            <a:r>
              <a:rPr lang="en-US" dirty="0" smtClean="0"/>
              <a:t>has </a:t>
            </a:r>
            <a:r>
              <a:rPr lang="en-US" i="1" dirty="0" smtClean="0"/>
              <a:t>length</a:t>
            </a:r>
            <a:r>
              <a:rPr lang="en-US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452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String Sets and String Sequences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2874" cy="4351338"/>
              </a:xfrm>
            </p:spPr>
            <p:txBody>
              <a:bodyPr/>
              <a:lstStyle/>
              <a:p>
                <a:r>
                  <a:rPr lang="lv-LV" dirty="0" smtClean="0"/>
                  <a:t>Let us have an alphabet. Imagine that it contains only 2 letters.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lv-LV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lv-LV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lv-LV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A</a:t>
                </a:r>
                <a:r>
                  <a:rPr lang="en-US" dirty="0" smtClean="0"/>
                  <a:t> </a:t>
                </a:r>
                <a:r>
                  <a:rPr lang="en-US" i="1" dirty="0"/>
                  <a:t>string</a:t>
                </a:r>
                <a:r>
                  <a:rPr lang="en-US" dirty="0"/>
                  <a:t> is a finite sequence of characters from a finite set (an alphabet</a:t>
                </a:r>
                <a:r>
                  <a:rPr lang="en-US" dirty="0" smtClean="0"/>
                  <a:t>).</a:t>
                </a:r>
                <a:r>
                  <a:rPr lang="lv-LV" dirty="0" smtClean="0"/>
                  <a:t> Curly braces and commas are meta-symbols – not in (this) alphabet.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lv-LV" b="0" dirty="0" smtClean="0"/>
                  <a:t> - the empty string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","</m:t>
                        </m:r>
                        <m: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r>
                  <a:rPr lang="lv-LV" dirty="0" smtClean="0"/>
                  <a:t> - the set of one character strings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lv-LV" dirty="0" smtClean="0"/>
                  <a:t>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"</m:t>
                        </m:r>
                        <m:r>
                          <a:rPr lang="lv-LV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","</m:t>
                        </m:r>
                        <m: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lv-LV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","</m:t>
                        </m:r>
                        <m:r>
                          <a:rPr lang="lv-LV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","</m:t>
                        </m:r>
                        <m:r>
                          <a:rPr lang="lv-LV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lv-LV" i="1">
                            <a:latin typeface="Cambria Math" panose="02040503050406030204" pitchFamily="18" charset="0"/>
                          </a:rPr>
                          <m:t>"</m:t>
                        </m:r>
                      </m:e>
                    </m:d>
                  </m:oMath>
                </a14:m>
                <a:r>
                  <a:rPr lang="lv-LV" dirty="0" smtClean="0"/>
                  <a:t> - two character strings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lv-LV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lv-LV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lv-LV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lv-LV" dirty="0"/>
                  <a:t>)</a:t>
                </a:r>
                <a:endParaRPr lang="lv-LV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lv-LV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lv-LV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lv-LV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lv-LV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lv-LV" dirty="0" smtClean="0"/>
                  <a:t> - all finite sequences/strings in this alphabet.</a:t>
                </a:r>
                <a:endParaRPr lang="lv-LV" dirty="0"/>
              </a:p>
              <a:p>
                <a:endParaRPr lang="lv-LV" dirty="0"/>
              </a:p>
              <a:p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2874" cy="4351338"/>
              </a:xfrm>
              <a:blipFill>
                <a:blip r:embed="rId2"/>
                <a:stretch>
                  <a:fillRect l="-1162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89036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a_n\}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s_n\} \; =\; \{s_0, s_1, s_2, s_3, s_4, \dots\} \;=\; &#10;\{-1, 3, 7, 11, 15, \ldots\}$$&#10;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t_n\} = \{t_0, t_1, t_2, t_3, t_4, \dots\} =&#10;\{7, 4, 1, -2, -5, \ldots\}$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u_n\} = \{u_0, u_1, u_2, u_3, u_4, \dots\} =&#10;\{1, 3, 5, 7, 9, \ldots\}$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, a_{m+1},   \dots, a_n$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a_n\}$&#10;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sum_{j=m}^{n} a_j   $$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sum_{j=m}^{n} a_j   $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sum_{m \leq j \leq n} a_j   $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 + a_{m+1} +  \dots + a_n$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sum_{j \in S} a_j$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a_n\;=\; \frac{1}{n}$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r^{0} + r^{1} + r^{2} + r^{3} + \dots + r^{n} = \sum_{0}^{n} r^j$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1 + \frac{1}{2} + \frac{1}{3} + \frac{1}{4} + \dots = \sum_{1}^{\infty} \frac{1}{i}$$&#10;&#10;\end{document}"/>
  <p:tag name="IGUANATEXSIZE" val="2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mbox{If}\; S = \{2,5,7,10\}\; \mbox{then}\;\sum_{j \in S} a_j =  a_2 + a_5 + a_7 + a_{10}$$&#10;\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, a_{m+1},   \dots, a_n$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a_n\}$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m \times a_{m+1} \times \dots \times a_n$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prod_{j=m}^{n} a_j   $$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prod_{j=m}^{n} a_j   $&#10;&#10;\end{document}"/>
  <p:tag name="IGUANATEXSIZE" val="3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prod_{m \leq j \leq n} a_j   $&#10;&#10;\end{document}"/>
  <p:tag name="IGUANATEXSIZE" val="3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sum_{j=0}^n ar^j\; =\;  \left\{\begin{array}{ll}\frac{ar^{n+1} -a}{r-1}&amp; r\not= 1\\&#10;(n + 1)a &amp; r = 1\end{array}\right.  $$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{a_n\} \;=\; \{a_1, a_2, a_3, \ldots\}$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S_n = \sum_{j=0}^n ar^j$$&#10;\end{document}"/>
  <p:tag name="IGUANATEXSIZE" val="2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rS_n = r\sum_{j=0}^n ar^j$$&#10;\end{document}"/>
  <p:tag name="IGUANATEXSIZE" val="2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sum_{j=0}^n ar^{j+1}$$&#10;\end{document}"/>
  <p:tag name="IGUANATEXSIZE" val="2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sum_{j=0}^n ar^{j+1}$$&#10;\end{document}"/>
  <p:tag name="IGUANATEXSIZE" val="2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sum_{k=1}^{n+1} ar^{k}$$&#10;\end{document}"/>
  <p:tag name="IGUANATEXSIZE" val="2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\left(\sum_{k=0}^n ar^{k}\right) + (ar^{n + 1} -a)$$&#10;\end{document}"/>
  <p:tag name="IGUANATEXSIZE" val="1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= S_n + (ar^{n + 1} -a)$$&#10;\end{document}"/>
  <p:tag name="IGUANATEXSIZE" val="2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rS_n= S_n + (ar^{n + 1} -a)$$&#10;\end{document}"/>
  <p:tag name="IGUANATEXSIZE" val="2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S_n= \frac{ar^{n + 1} -a}{r -1}$$&#10;\end{document}"/>
  <p:tag name="IGUANATEXSIZE" val="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S_n = \sum_{j=0}^n ar^{j} = \sum_{j = 0}^{n}a = (n + 1)a$$&#10;\end{document}"/>
  <p:tag name="IGUANATEXSIZ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1, \frac{1}{2}, \frac{1}{3}, \frac{1}{4} \ldots $$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a, ar, ar^{2}, \ldots, ar^{n}, \ldots$$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b_n\} \; =\; \{b_0, b_1, b_2, b_3, b_4, \dots\} \;=\; &#10;\{1, -1, 1, -1, 1, \ldots\}$$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c_n\} = \{c_0, c_1, c_2, c_3, c_4, \dots\} =&#10;\{2, 10, 50, 250, 1250, \ldots\}$$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\{d_n\} = \{d_0, d_1, d_2, d_3, d_4, \dots\} =&#10;\{6, 2, \frac{2}{3}, \frac{2}{9}, \frac{2}{27}, \ldots\}$$&#10;&#10;\end{document}"/>
  <p:tag name="IGUANATEXSIZE" val="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 a, a + d, a + 2d, \ldots, a + nd, \ldots$$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2512</Words>
  <Application>Microsoft Office PowerPoint</Application>
  <PresentationFormat>Widescreen</PresentationFormat>
  <Paragraphs>299</Paragraphs>
  <Slides>41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Wingdings</vt:lpstr>
      <vt:lpstr>Office Theme</vt:lpstr>
      <vt:lpstr>Sequences and Summations</vt:lpstr>
      <vt:lpstr>Section Summary</vt:lpstr>
      <vt:lpstr>Introduction</vt:lpstr>
      <vt:lpstr>Sequences</vt:lpstr>
      <vt:lpstr>Sequences </vt:lpstr>
      <vt:lpstr>Geometric Progression</vt:lpstr>
      <vt:lpstr>Arithmetic Progression</vt:lpstr>
      <vt:lpstr>Strings</vt:lpstr>
      <vt:lpstr>String Sets and String Sequences</vt:lpstr>
      <vt:lpstr>Lexicographic and Shortlex Order</vt:lpstr>
      <vt:lpstr>Find the Names for the Functions</vt:lpstr>
      <vt:lpstr>Recurrence Relations</vt:lpstr>
      <vt:lpstr>Questions about Recurrence Relations</vt:lpstr>
      <vt:lpstr>Questions about Recurrence Relations</vt:lpstr>
      <vt:lpstr>Fibonacci Sequence</vt:lpstr>
      <vt:lpstr>Solving Recurrence Relations</vt:lpstr>
      <vt:lpstr>Iterative Solution Example</vt:lpstr>
      <vt:lpstr>Iterative Solution Example</vt:lpstr>
      <vt:lpstr>Financial Application</vt:lpstr>
      <vt:lpstr>Financial Application</vt:lpstr>
      <vt:lpstr>Special Integer Sequences (opt)</vt:lpstr>
      <vt:lpstr>Questions on Special Integer Sequences (opt)</vt:lpstr>
      <vt:lpstr>Useful Sequences</vt:lpstr>
      <vt:lpstr>Guessing Sequences (optional)</vt:lpstr>
      <vt:lpstr>Integer Sequences (optional) </vt:lpstr>
      <vt:lpstr>Integer Sequences (optional)</vt:lpstr>
      <vt:lpstr>An Entertaining Problem on Sequences</vt:lpstr>
      <vt:lpstr>Properties of Sequences of Natural Numbers</vt:lpstr>
      <vt:lpstr>More Properties of Number Sequences</vt:lpstr>
      <vt:lpstr>More Properties of Number Sequences</vt:lpstr>
      <vt:lpstr>Are these formulas OK?</vt:lpstr>
      <vt:lpstr>Quiz4A: Expressing Sequences with Predicates</vt:lpstr>
      <vt:lpstr>Summations</vt:lpstr>
      <vt:lpstr>Summations</vt:lpstr>
      <vt:lpstr>Product Notation (optional)</vt:lpstr>
      <vt:lpstr>Geometric Series</vt:lpstr>
      <vt:lpstr>Geometric Series</vt:lpstr>
      <vt:lpstr>Infinite Geometric Progressions</vt:lpstr>
      <vt:lpstr>Example</vt:lpstr>
      <vt:lpstr>Eventually Periodic Decimal Fractions</vt:lpstr>
      <vt:lpstr>Some Useful Summation Formulae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76</cp:revision>
  <dcterms:created xsi:type="dcterms:W3CDTF">2021-01-03T18:25:44Z</dcterms:created>
  <dcterms:modified xsi:type="dcterms:W3CDTF">2021-01-25T07:03:19Z</dcterms:modified>
</cp:coreProperties>
</file>