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13" r:id="rId2"/>
    <p:sldId id="714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31" r:id="rId12"/>
    <p:sldId id="732" r:id="rId13"/>
    <p:sldId id="730" r:id="rId14"/>
    <p:sldId id="733" r:id="rId15"/>
    <p:sldId id="723" r:id="rId16"/>
    <p:sldId id="724" r:id="rId17"/>
    <p:sldId id="725" r:id="rId18"/>
    <p:sldId id="726" r:id="rId19"/>
    <p:sldId id="727" r:id="rId20"/>
    <p:sldId id="728" r:id="rId21"/>
    <p:sldId id="729" r:id="rId2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a.its.tudelft.nl/~hart/37/publications/talks/20190628-Winchester-handou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Positive Rational Numbers are Countable</a:t>
            </a:r>
          </a:p>
        </p:txBody>
      </p:sp>
      <p:pic>
        <p:nvPicPr>
          <p:cNvPr id="4" name="Content Placeholder 3" descr="02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1" y="2209801"/>
            <a:ext cx="5892419" cy="4087075"/>
          </a:xfrm>
        </p:spPr>
      </p:pic>
      <p:sp>
        <p:nvSpPr>
          <p:cNvPr id="5" name="TextBox 4"/>
          <p:cNvSpPr txBox="1"/>
          <p:nvPr/>
        </p:nvSpPr>
        <p:spPr>
          <a:xfrm>
            <a:off x="1600200" y="2971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Constructing  the List</a:t>
            </a:r>
          </a:p>
          <a:p>
            <a:endParaRPr lang="en-US" dirty="0"/>
          </a:p>
          <a:p>
            <a:r>
              <a:rPr lang="en-US" dirty="0"/>
              <a:t>First list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with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Next list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with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r>
              <a:rPr lang="en-US" dirty="0"/>
              <a:t>And so 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1828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Second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1, ½, 2, 3, 1/3,1/4, 2/3, </a:t>
            </a:r>
            <a:r>
              <a:rPr lang="en-US" dirty="0">
                <a:latin typeface="Cambria Math"/>
                <a:ea typeface="Cambria Math"/>
              </a:rPr>
              <a:t>….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10058400" y="6400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more points on a short line segment or on a twice longer line segment?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4" y="1825625"/>
            <a:ext cx="5802086" cy="4351338"/>
          </a:xfrm>
        </p:spPr>
        <p:txBody>
          <a:bodyPr/>
          <a:lstStyle/>
          <a:p>
            <a:r>
              <a:rPr lang="en-US" dirty="0" smtClean="0"/>
              <a:t>Dilation (or other shape symmetry for other similar figures)</a:t>
            </a:r>
          </a:p>
          <a:p>
            <a:r>
              <a:rPr lang="en-US" dirty="0" smtClean="0"/>
              <a:t>We arrange two shapes (so that their sides are parallel), define a center of dilation – and scale every vector by the given factor.</a:t>
            </a:r>
          </a:p>
          <a:p>
            <a:r>
              <a:rPr lang="en-US" dirty="0" smtClean="0"/>
              <a:t>In this example, the bijection can make everything 1.5 times longer.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0" y="2129790"/>
            <a:ext cx="42100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9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Circle with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07131"/>
                <a:ext cx="10515600" cy="1369831"/>
              </a:xfrm>
            </p:spPr>
            <p:txBody>
              <a:bodyPr/>
              <a:lstStyle/>
              <a:p>
                <a:r>
                  <a:rPr lang="en-US" dirty="0" smtClean="0"/>
                  <a:t>Are there more points on the circle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or on the infinite line R ?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07131"/>
                <a:ext cx="10515600" cy="1369831"/>
              </a:xfrm>
              <a:blipFill>
                <a:blip r:embed="rId2"/>
                <a:stretch>
                  <a:fillRect l="-1043" t="-758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2.bp.blogspot.com/-SmykDdYg_mA/VeSytC9VMpI/AAAAAAAADC4/hA2MC1ngW1w/s640/projective-line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426050" cy="272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function shows that x is in the open interval (0;1), but the values f(x) have range (0;1]. </a:t>
            </a:r>
            <a:endParaRPr lang="lv-LV" dirty="0"/>
          </a:p>
        </p:txBody>
      </p:sp>
      <p:pic>
        <p:nvPicPr>
          <p:cNvPr id="2050" name="Picture 2" descr="How to define a bijection between $(0,1)$ and $(0,1]$? - Mathematics Stack 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2" y="1825625"/>
            <a:ext cx="54197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7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Theorem: </a:t>
            </a:r>
            <a:r>
              <a:rPr lang="lv-LV" dirty="0"/>
              <a:t>Schröder–Bernstein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Schröder–Bernstein theorem</a:t>
                </a:r>
                <a:r>
                  <a:rPr lang="en-US" b="1" dirty="0" smtClean="0"/>
                  <a:t>.</a:t>
                </a:r>
                <a:r>
                  <a:rPr lang="en-US" dirty="0"/>
                  <a:t> I</a:t>
                </a:r>
                <a:r>
                  <a:rPr lang="en-US" dirty="0" smtClean="0"/>
                  <a:t>f </a:t>
                </a:r>
                <a:r>
                  <a:rPr lang="en-US" dirty="0"/>
                  <a:t>there exist injective functions </a:t>
                </a:r>
                <a:r>
                  <a:rPr lang="en-US" i="1" dirty="0"/>
                  <a:t>f</a:t>
                </a:r>
                <a:r>
                  <a:rPr lang="en-US" dirty="0"/>
                  <a:t> : </a:t>
                </a:r>
                <a:r>
                  <a:rPr lang="en-US" i="1" dirty="0"/>
                  <a:t>A</a:t>
                </a:r>
                <a:r>
                  <a:rPr lang="en-US" dirty="0"/>
                  <a:t> → </a:t>
                </a:r>
                <a:r>
                  <a:rPr lang="en-US" i="1" dirty="0"/>
                  <a:t>B</a:t>
                </a:r>
                <a:r>
                  <a:rPr lang="en-US" dirty="0"/>
                  <a:t> and </a:t>
                </a:r>
                <a:r>
                  <a:rPr lang="en-US" i="1" dirty="0"/>
                  <a:t>g</a:t>
                </a:r>
                <a:r>
                  <a:rPr lang="en-US" dirty="0"/>
                  <a:t> : </a:t>
                </a:r>
                <a:r>
                  <a:rPr lang="en-US" i="1" dirty="0"/>
                  <a:t>B</a:t>
                </a:r>
                <a:r>
                  <a:rPr lang="en-US" dirty="0"/>
                  <a:t> → </a:t>
                </a:r>
                <a:r>
                  <a:rPr lang="en-US" i="1" dirty="0"/>
                  <a:t>A</a:t>
                </a:r>
                <a:r>
                  <a:rPr lang="en-US" dirty="0"/>
                  <a:t> between the sets </a:t>
                </a:r>
                <a:r>
                  <a:rPr lang="en-US" i="1" dirty="0"/>
                  <a:t>A</a:t>
                </a:r>
                <a:r>
                  <a:rPr lang="en-US" dirty="0"/>
                  <a:t> and </a:t>
                </a:r>
                <a:r>
                  <a:rPr lang="en-US" i="1" dirty="0"/>
                  <a:t>B</a:t>
                </a:r>
                <a:r>
                  <a:rPr lang="en-US" dirty="0"/>
                  <a:t>, then there exists a bijective function </a:t>
                </a:r>
                <a:r>
                  <a:rPr lang="en-US" i="1" dirty="0"/>
                  <a:t>h</a:t>
                </a:r>
                <a:r>
                  <a:rPr lang="en-US" dirty="0"/>
                  <a:t> : </a:t>
                </a:r>
                <a:r>
                  <a:rPr lang="en-US" i="1" dirty="0"/>
                  <a:t>A</a:t>
                </a:r>
                <a:r>
                  <a:rPr lang="en-US" dirty="0"/>
                  <a:t> → </a:t>
                </a:r>
                <a:r>
                  <a:rPr lang="en-US" i="1" dirty="0"/>
                  <a:t>B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set </a:t>
                </a:r>
                <a:r>
                  <a:rPr lang="en-US" dirty="0" err="1" smtClean="0"/>
                  <a:t>cardinalitities</a:t>
                </a:r>
                <a:r>
                  <a:rPr lang="en-US" dirty="0" smtClean="0"/>
                  <a:t> this means the following: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, then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(We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|≤|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if there is an injection from A into B, i.e. there are certainly no more elements in A than in B, if we can seat them in B without collisions.)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95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Show that the set of finite strings </a:t>
            </a:r>
            <a:r>
              <a:rPr lang="en-US" i="1" dirty="0" smtClean="0"/>
              <a:t>S</a:t>
            </a:r>
            <a:r>
              <a:rPr lang="en-US" dirty="0" smtClean="0"/>
              <a:t> over a finite alphabet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dirty="0" err="1" smtClean="0"/>
              <a:t>countably</a:t>
            </a:r>
            <a:r>
              <a:rPr lang="en-US" dirty="0" smtClean="0"/>
              <a:t> infinite.</a:t>
            </a:r>
          </a:p>
          <a:p>
            <a:pPr lvl="1">
              <a:buNone/>
            </a:pPr>
            <a:r>
              <a:rPr lang="en-US" dirty="0" smtClean="0"/>
              <a:t>   Assume an alphabetical ordering of symbols in A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Show that the strings can be listed in a sequence. First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in alphabetical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lexicographic (as in a dictionary)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in lexicographic order.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And so on.</a:t>
            </a:r>
          </a:p>
          <a:p>
            <a:pPr>
              <a:buNone/>
            </a:pPr>
            <a:r>
              <a:rPr lang="en-US" dirty="0" smtClean="0"/>
              <a:t>   This implies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to </a:t>
            </a:r>
            <a:r>
              <a:rPr lang="en-US" i="1" dirty="0" smtClean="0"/>
              <a:t>S</a:t>
            </a:r>
            <a:r>
              <a:rPr lang="en-US" dirty="0" smtClean="0"/>
              <a:t> and hence it is a </a:t>
            </a:r>
            <a:r>
              <a:rPr lang="en-US" dirty="0" err="1" smtClean="0"/>
              <a:t>countably</a:t>
            </a:r>
            <a:r>
              <a:rPr lang="en-US" dirty="0" smtClean="0"/>
              <a:t> infinite set.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 of all Java programs is countable.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 Show that the set of all Java programs is countable.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of  strings constructed from the characters which can appear in a Java program. Use the ordering from the previous example. Take each string in turn:</a:t>
            </a:r>
          </a:p>
          <a:p>
            <a:pPr lvl="1"/>
            <a:r>
              <a:rPr lang="en-US" dirty="0" smtClean="0"/>
              <a:t>Feed the string into a Java compiler. (A Java compiler will determine if the input program is a syntactically correct Java program.)</a:t>
            </a:r>
          </a:p>
          <a:p>
            <a:pPr lvl="1"/>
            <a:r>
              <a:rPr lang="en-US" dirty="0" smtClean="0"/>
              <a:t>If the compiler says YES, this is a syntactically correct Java program, we add the program to the list.</a:t>
            </a:r>
          </a:p>
          <a:p>
            <a:pPr lvl="1"/>
            <a:r>
              <a:rPr lang="en-US" dirty="0" smtClean="0"/>
              <a:t>We move on to the next string.</a:t>
            </a:r>
          </a:p>
          <a:p>
            <a:pPr>
              <a:buNone/>
            </a:pPr>
            <a:r>
              <a:rPr lang="en-US" dirty="0" smtClean="0"/>
              <a:t>    In this way we construct an implied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to the set of Java programs. Hence, the set of Java programs is countable.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6093823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Numbers are 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b="1" dirty="0"/>
              <a:t>Example</a:t>
            </a:r>
            <a:r>
              <a:rPr lang="en-US" sz="2900" dirty="0"/>
              <a:t>: Show that the set of real numbers is uncountable.</a:t>
            </a:r>
          </a:p>
          <a:p>
            <a:pPr>
              <a:buNone/>
            </a:pPr>
            <a:r>
              <a:rPr lang="en-US" sz="2900" b="1" dirty="0"/>
              <a:t>Solution</a:t>
            </a:r>
            <a:r>
              <a:rPr lang="en-US" sz="2900" dirty="0"/>
              <a:t>: The   method is called the Cantor  </a:t>
            </a:r>
            <a:r>
              <a:rPr lang="en-US" sz="2900" dirty="0" err="1"/>
              <a:t>diagnalization</a:t>
            </a:r>
            <a:r>
              <a:rPr lang="en-US" sz="2900" dirty="0"/>
              <a:t> argument, and is a proof by contradiction.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Suppose </a:t>
            </a:r>
            <a:r>
              <a:rPr lang="en-US" sz="2900" b="1" dirty="0"/>
              <a:t>R</a:t>
            </a:r>
            <a:r>
              <a:rPr lang="en-US" sz="2900" dirty="0"/>
              <a:t> is countable. Then 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are also countable (any subset of a countable set is countable - an exercise in the text).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can be listed in order </a:t>
            </a:r>
            <a:r>
              <a:rPr lang="en-US" sz="2900" i="1" dirty="0"/>
              <a:t>r</a:t>
            </a:r>
            <a:r>
              <a:rPr lang="en-US" sz="2900" baseline="-25000" dirty="0"/>
              <a:t>1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2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3 </a:t>
            </a:r>
            <a:r>
              <a:rPr lang="en-US" sz="2900" dirty="0"/>
              <a:t>,…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Let the decimal representation of this listing be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900" dirty="0"/>
              <a:t>Form a new real number with the decimal expansion</a:t>
            </a:r>
          </a:p>
          <a:p>
            <a:pPr marL="514350" indent="-514350">
              <a:buNone/>
            </a:pPr>
            <a:r>
              <a:rPr lang="en-US" sz="2900" dirty="0"/>
              <a:t>             where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900" i="1" dirty="0"/>
              <a:t>r </a:t>
            </a:r>
            <a:r>
              <a:rPr lang="en-US" sz="2900" dirty="0"/>
              <a:t>is not equal to any of the </a:t>
            </a:r>
            <a:r>
              <a:rPr lang="en-US" sz="2900" i="1" dirty="0"/>
              <a:t>r</a:t>
            </a:r>
            <a:r>
              <a:rPr lang="en-US" sz="2900" baseline="-25000" dirty="0"/>
              <a:t>1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2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3 </a:t>
            </a:r>
            <a:r>
              <a:rPr lang="en-US" sz="2900" dirty="0"/>
              <a:t>,...  Because it differs from </a:t>
            </a:r>
            <a:r>
              <a:rPr lang="en-US" sz="2900" i="1" dirty="0" err="1"/>
              <a:t>r</a:t>
            </a:r>
            <a:r>
              <a:rPr lang="en-US" sz="2900" i="1" baseline="-25000" dirty="0" err="1"/>
              <a:t>i</a:t>
            </a:r>
            <a:r>
              <a:rPr lang="en-US" sz="2900" baseline="-25000" dirty="0"/>
              <a:t>   </a:t>
            </a:r>
            <a:r>
              <a:rPr lang="en-US" sz="2900" dirty="0"/>
              <a:t>in its </a:t>
            </a:r>
            <a:r>
              <a:rPr lang="en-US" sz="2900" i="1" dirty="0" err="1"/>
              <a:t>i</a:t>
            </a:r>
            <a:r>
              <a:rPr lang="en-US" sz="2900" dirty="0" err="1"/>
              <a:t>th</a:t>
            </a:r>
            <a:r>
              <a:rPr lang="en-US" sz="2900" dirty="0"/>
              <a:t> position after the decimal point. Therefore there is a real number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that is not on the list since every real number has a unique decimal expansion. Hence, all 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cannot be listed, so the set of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is uncountable.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Since a set with an uncountable subset is uncountable (an exercise), the set of real numbers is uncountable.</a:t>
            </a:r>
            <a:endParaRPr lang="en-US" sz="2900" dirty="0"/>
          </a:p>
          <a:p>
            <a:pPr marL="514350" indent="-514350">
              <a:buFont typeface="+mj-lt"/>
              <a:buAutoNum type="arabicPeriod" startAt="5"/>
            </a:pPr>
            <a:endParaRPr lang="en-US" sz="29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933248" y="3352801"/>
            <a:ext cx="2363153" cy="94297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315201" y="4419601"/>
            <a:ext cx="1313021" cy="11572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52800" y="4572000"/>
            <a:ext cx="3058954" cy="178594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Z:\Desktop\Discrete Math\Jpegs 2\bookart\02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67800" y="228601"/>
            <a:ext cx="901700" cy="10398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276624" y="2286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 Cantor</a:t>
            </a:r>
          </a:p>
          <a:p>
            <a:r>
              <a:rPr lang="en-US" dirty="0"/>
              <a:t>(1845-1918)</a:t>
            </a:r>
          </a:p>
        </p:txBody>
      </p:sp>
    </p:spTree>
    <p:extLst>
      <p:ext uri="{BB962C8B-B14F-4D97-AF65-F5344CB8AC3E}">
        <p14:creationId xmlns:p14="http://schemas.microsoft.com/office/powerpoint/2010/main" val="25915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Computability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We say that a function is </a:t>
            </a:r>
            <a:r>
              <a:rPr lang="en-US" b="1" dirty="0" smtClean="0"/>
              <a:t>computable</a:t>
            </a:r>
            <a:r>
              <a:rPr lang="en-US" dirty="0" smtClean="0"/>
              <a:t> if there is a computer program in some programming language that finds the values of this function. If a function is not computable we say it is </a:t>
            </a:r>
            <a:r>
              <a:rPr lang="en-US" b="1" dirty="0" err="1" smtClean="0"/>
              <a:t>uncomputable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 are </a:t>
            </a:r>
            <a:r>
              <a:rPr lang="en-US" dirty="0" err="1" smtClean="0"/>
              <a:t>uncomputable</a:t>
            </a:r>
            <a:r>
              <a:rPr lang="en-US" dirty="0" smtClean="0"/>
              <a:t> functions. We have shown that the set of Java programs is countable.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38</a:t>
            </a:r>
            <a:r>
              <a:rPr lang="en-US" dirty="0" smtClean="0"/>
              <a:t> in the text shows that there are </a:t>
            </a:r>
            <a:r>
              <a:rPr lang="en-US" dirty="0" err="1" smtClean="0"/>
              <a:t>uncountably</a:t>
            </a:r>
            <a:r>
              <a:rPr lang="en-US" dirty="0" smtClean="0"/>
              <a:t> many different functions from a particular </a:t>
            </a:r>
            <a:r>
              <a:rPr lang="en-US" dirty="0" err="1" smtClean="0"/>
              <a:t>countably</a:t>
            </a:r>
            <a:r>
              <a:rPr lang="en-US" dirty="0" smtClean="0"/>
              <a:t> infinite set (i.e., the positive integers) to itself. Therefore (Exercise 39) there must be </a:t>
            </a:r>
            <a:r>
              <a:rPr lang="en-US" dirty="0" err="1" smtClean="0"/>
              <a:t>uncomputable</a:t>
            </a:r>
            <a:r>
              <a:rPr lang="en-US" dirty="0" smtClean="0"/>
              <a:t>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Halting Problem – Uncomputable Function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935" y="1399106"/>
            <a:ext cx="4084865" cy="5270420"/>
          </a:xfrm>
        </p:spPr>
        <p:txBody>
          <a:bodyPr>
            <a:noAutofit/>
          </a:bodyPr>
          <a:lstStyle/>
          <a:p>
            <a:r>
              <a:rPr lang="lv-LV" dirty="0" smtClean="0"/>
              <a:t>Halting function h(i,</a:t>
            </a:r>
            <a:r>
              <a:rPr lang="en-US" dirty="0" smtClean="0"/>
              <a:t>j</a:t>
            </a:r>
            <a:r>
              <a:rPr lang="lv-LV" dirty="0" smtClean="0"/>
              <a:t>)</a:t>
            </a:r>
            <a:r>
              <a:rPr lang="en-US" dirty="0" smtClean="0"/>
              <a:t> is defined.</a:t>
            </a:r>
          </a:p>
          <a:p>
            <a:r>
              <a:rPr lang="en-US" dirty="0" smtClean="0"/>
              <a:t>Assume f(</a:t>
            </a:r>
            <a:r>
              <a:rPr lang="en-US" dirty="0" err="1" smtClean="0"/>
              <a:t>i,j</a:t>
            </a:r>
            <a:r>
              <a:rPr lang="en-US" dirty="0" smtClean="0"/>
              <a:t>) is an algorithm to compute it.</a:t>
            </a:r>
          </a:p>
          <a:p>
            <a:r>
              <a:rPr lang="en-US" dirty="0" smtClean="0"/>
              <a:t>Build a single-argument g(</a:t>
            </a:r>
            <a:r>
              <a:rPr lang="en-US" dirty="0" err="1" smtClean="0"/>
              <a:t>i</a:t>
            </a:r>
            <a:r>
              <a:rPr lang="en-US" dirty="0" smtClean="0"/>
              <a:t>) – it does not stop, when f(</a:t>
            </a:r>
            <a:r>
              <a:rPr lang="en-US" dirty="0" err="1" smtClean="0"/>
              <a:t>i,j</a:t>
            </a:r>
            <a:r>
              <a:rPr lang="en-US" dirty="0" smtClean="0"/>
              <a:t>) says to stop.</a:t>
            </a:r>
          </a:p>
          <a:p>
            <a:r>
              <a:rPr lang="en-US" dirty="0" smtClean="0"/>
              <a:t>g(</a:t>
            </a:r>
            <a:r>
              <a:rPr lang="en-US" dirty="0" err="1" smtClean="0"/>
              <a:t>i</a:t>
            </a:r>
            <a:r>
              <a:rPr lang="en-US" dirty="0" smtClean="0"/>
              <a:t>) is a computable function – so it also has some algorithm number. </a:t>
            </a:r>
          </a:p>
          <a:p>
            <a:r>
              <a:rPr lang="en-US" dirty="0" smtClean="0"/>
              <a:t>Can f(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 smtClean="0"/>
              <a:t>) behave correctly on g's number?</a:t>
            </a:r>
            <a:endParaRPr lang="lv-LV" dirty="0" smtClean="0"/>
          </a:p>
          <a:p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4" y="1690688"/>
            <a:ext cx="5152692" cy="987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3" y="2677886"/>
            <a:ext cx="4846016" cy="2066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638" y="2499314"/>
            <a:ext cx="2670810" cy="41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Countable Sets</a:t>
            </a:r>
          </a:p>
          <a:p>
            <a:r>
              <a:rPr lang="en-US" dirty="0" smtClean="0"/>
              <a:t>Computability</a:t>
            </a:r>
          </a:p>
          <a:p>
            <a:pPr marL="0" indent="0">
              <a:buNone/>
            </a:pPr>
            <a:r>
              <a:rPr lang="en-US" b="1" dirty="0" smtClean="0"/>
              <a:t>TODO</a:t>
            </a:r>
          </a:p>
          <a:p>
            <a:r>
              <a:rPr lang="en-US" dirty="0" smtClean="0"/>
              <a:t>Real-valued bijections (examples) – logarithm, </a:t>
            </a:r>
            <a:r>
              <a:rPr lang="en-US" dirty="0" err="1" smtClean="0"/>
              <a:t>arctan</a:t>
            </a:r>
            <a:r>
              <a:rPr lang="en-US" dirty="0" smtClean="0"/>
              <a:t>, hyperbolas. </a:t>
            </a:r>
          </a:p>
          <a:p>
            <a:r>
              <a:rPr lang="en-US" dirty="0" smtClean="0"/>
              <a:t>Coding 2D into 1D (multiplexing/</a:t>
            </a:r>
            <a:r>
              <a:rPr lang="en-US" dirty="0" err="1" smtClean="0"/>
              <a:t>demultiplexing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Examples of </a:t>
            </a:r>
            <a:r>
              <a:rPr lang="lv-LV" dirty="0" smtClean="0"/>
              <a:t>Schröder–Bernstein</a:t>
            </a:r>
            <a:endParaRPr lang="en-US" dirty="0" smtClean="0"/>
          </a:p>
          <a:p>
            <a:r>
              <a:rPr lang="en-US" dirty="0" smtClean="0"/>
              <a:t>Transforming </a:t>
            </a:r>
            <a:r>
              <a:rPr lang="en-US" smtClean="0"/>
              <a:t>strings into numbers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48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Totally Recursive and Primitive Recursive Functions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At first it seems that ability to not halt (loop forever) is the cause of this paradox. </a:t>
            </a:r>
          </a:p>
          <a:p>
            <a:r>
              <a:rPr lang="lv-LV" dirty="0" smtClean="0"/>
              <a:t>What if we could limit our functions – avoid indefinite waiting (in "while loops"). And allow only programming constructs that are guaranteed to finish ("for loops"- if we do not change the loop variable is a typical example). </a:t>
            </a:r>
          </a:p>
          <a:p>
            <a:r>
              <a:rPr lang="lv-LV" dirty="0" smtClean="0"/>
              <a:t>You can still compute a lot of things. But now there is another problem – some things (that actually always halt – are nice and defined everywhere) you cannot express in this restricted language.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5274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Applications </a:t>
            </a:r>
            <a:r>
              <a:rPr lang="en-US" dirty="0" smtClean="0"/>
              <a:t>of </a:t>
            </a:r>
            <a:r>
              <a:rPr lang="en-US" dirty="0" err="1" smtClean="0"/>
              <a:t>Countability</a:t>
            </a:r>
            <a:r>
              <a:rPr lang="en-US" dirty="0" smtClean="0"/>
              <a:t> in Computer Science.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>
                <a:hlinkClick r:id="rId2"/>
              </a:rPr>
              <a:t>https://fa.its.tudelft.nl/~</a:t>
            </a:r>
            <a:r>
              <a:rPr lang="lv-LV" dirty="0" smtClean="0">
                <a:hlinkClick r:id="rId2"/>
              </a:rPr>
              <a:t>hart/37/publications/talks/20190628-Winchester-handout.pdf</a:t>
            </a:r>
            <a:endParaRPr lang="lv-LV" dirty="0" smtClean="0"/>
          </a:p>
          <a:p>
            <a:r>
              <a:rPr lang="lv-LV" smtClean="0"/>
              <a:t>Continuum Hypothesis and Machine Learning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0653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cardinality</a:t>
            </a:r>
            <a:r>
              <a:rPr lang="en-US" dirty="0" smtClean="0"/>
              <a:t> of a set </a:t>
            </a:r>
            <a:r>
              <a:rPr lang="en-US" i="1" dirty="0" smtClean="0"/>
              <a:t>A</a:t>
            </a:r>
            <a:r>
              <a:rPr lang="en-US" dirty="0" smtClean="0"/>
              <a:t> is equal to the cardinality of a set </a:t>
            </a:r>
            <a:r>
              <a:rPr lang="en-US" i="1" dirty="0" smtClean="0"/>
              <a:t>B</a:t>
            </a:r>
            <a:r>
              <a:rPr lang="en-US" dirty="0" smtClean="0"/>
              <a:t>, denoted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i="1" dirty="0" smtClean="0"/>
              <a:t>|A| = |</a:t>
            </a:r>
            <a:r>
              <a:rPr lang="en-US" dirty="0" smtClean="0"/>
              <a:t>B</a:t>
            </a:r>
            <a:r>
              <a:rPr lang="en-US" i="1" dirty="0" smtClean="0"/>
              <a:t>|,</a:t>
            </a:r>
          </a:p>
          <a:p>
            <a:pPr>
              <a:buNone/>
            </a:pPr>
            <a:r>
              <a:rPr lang="en-US" dirty="0" smtClean="0"/>
              <a:t>    if and only if there is a one-to-one correspondence (</a:t>
            </a:r>
            <a:r>
              <a:rPr lang="en-US" i="1" dirty="0" smtClean="0"/>
              <a:t>i.e.</a:t>
            </a:r>
            <a:r>
              <a:rPr lang="en-US" dirty="0" smtClean="0"/>
              <a:t>, a </a:t>
            </a:r>
            <a:r>
              <a:rPr lang="en-US" dirty="0" err="1" smtClean="0"/>
              <a:t>bijection</a:t>
            </a:r>
            <a:r>
              <a:rPr lang="en-US" dirty="0" smtClean="0"/>
              <a:t>) 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there is a one-to-one function (</a:t>
            </a:r>
            <a:r>
              <a:rPr lang="en-US" i="1" dirty="0" smtClean="0"/>
              <a:t>i.e.</a:t>
            </a:r>
            <a:r>
              <a:rPr lang="en-US" dirty="0" smtClean="0"/>
              <a:t>, an injection)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the cardinality of </a:t>
            </a:r>
            <a:r>
              <a:rPr lang="en-US" i="1" dirty="0" smtClean="0"/>
              <a:t>A</a:t>
            </a:r>
            <a:r>
              <a:rPr lang="en-US" dirty="0" smtClean="0"/>
              <a:t> is less than or the same as the cardinality of </a:t>
            </a:r>
            <a:r>
              <a:rPr lang="en-US" i="1" dirty="0" smtClean="0"/>
              <a:t>B</a:t>
            </a:r>
            <a:r>
              <a:rPr lang="en-US" dirty="0" smtClean="0"/>
              <a:t> and we write     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|. </a:t>
            </a:r>
          </a:p>
          <a:p>
            <a:r>
              <a:rPr lang="en-US" dirty="0" smtClean="0">
                <a:latin typeface="Cambria Math"/>
                <a:ea typeface="Cambria Math"/>
              </a:rPr>
              <a:t>When 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 and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 have different cardinality, we say that the cardinality of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is less than the cardinality of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 and write 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&lt;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|.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set that is either finite or has the same cardinality as the set of positive integers (</a:t>
            </a:r>
            <a:r>
              <a:rPr lang="en-US" b="1" dirty="0" smtClean="0"/>
              <a:t>Z</a:t>
            </a:r>
            <a:r>
              <a:rPr lang="en-US" b="1" baseline="30000" dirty="0" smtClean="0"/>
              <a:t>+</a:t>
            </a:r>
            <a:r>
              <a:rPr lang="en-US" dirty="0" smtClean="0"/>
              <a:t>) is called </a:t>
            </a:r>
            <a:r>
              <a:rPr lang="en-US" i="1" dirty="0" smtClean="0"/>
              <a:t>countable</a:t>
            </a:r>
            <a:r>
              <a:rPr lang="en-US" dirty="0" smtClean="0"/>
              <a:t>. A set that is not countable is </a:t>
            </a:r>
            <a:r>
              <a:rPr lang="en-US" i="1" dirty="0" smtClean="0"/>
              <a:t>uncountable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 set of real numbers </a:t>
            </a:r>
            <a:r>
              <a:rPr lang="en-US" b="1" dirty="0" smtClean="0"/>
              <a:t>R </a:t>
            </a:r>
            <a:r>
              <a:rPr lang="en-US" dirty="0" smtClean="0"/>
              <a:t> is an uncountable set.</a:t>
            </a:r>
          </a:p>
          <a:p>
            <a:r>
              <a:rPr lang="en-US" dirty="0" smtClean="0"/>
              <a:t>When an infinite set is countable (</a:t>
            </a:r>
            <a:r>
              <a:rPr lang="en-US" i="1" dirty="0" err="1" smtClean="0"/>
              <a:t>countably</a:t>
            </a:r>
            <a:r>
              <a:rPr lang="en-US" i="1" dirty="0" smtClean="0"/>
              <a:t> infinite</a:t>
            </a:r>
            <a:r>
              <a:rPr lang="en-US" dirty="0" smtClean="0"/>
              <a:t>) its cardinality is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(where ℵ is aleph, the 1</a:t>
            </a:r>
            <a:r>
              <a:rPr lang="en-US" baseline="30000" dirty="0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letter of the Hebrew alphabet)</a:t>
            </a:r>
            <a:r>
              <a:rPr lang="en-US" dirty="0" smtClean="0"/>
              <a:t>. We write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and say that </a:t>
            </a:r>
            <a:r>
              <a:rPr lang="en-US" i="1" dirty="0" smtClean="0"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has cardinality “aleph null.”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20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098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An infinite set is countable if and only if it is possible to list the elements of the set in a sequence (indexed by the positive integers). </a:t>
            </a:r>
          </a:p>
          <a:p>
            <a:r>
              <a:rPr lang="en-US" dirty="0" smtClean="0"/>
              <a:t>The reason for this is that a one-to-one correspondence </a:t>
            </a:r>
            <a:r>
              <a:rPr lang="en-US" i="1" dirty="0" smtClean="0"/>
              <a:t>f</a:t>
            </a:r>
            <a:r>
              <a:rPr lang="en-US" dirty="0" smtClean="0"/>
              <a:t> from the set of positive integers to a set </a:t>
            </a:r>
            <a:r>
              <a:rPr lang="en-US" i="1" dirty="0" smtClean="0"/>
              <a:t>S</a:t>
            </a:r>
            <a:r>
              <a:rPr lang="en-US" dirty="0" smtClean="0"/>
              <a:t> can be expressed in terms of a sequence        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,a</a:t>
            </a:r>
            <a:r>
              <a:rPr lang="en-US" baseline="-25000" dirty="0" smtClean="0"/>
              <a:t>2</a:t>
            </a:r>
            <a:r>
              <a:rPr lang="en-US" i="1" dirty="0" smtClean="0"/>
              <a:t>,…, a</a:t>
            </a:r>
            <a:r>
              <a:rPr lang="en-US" i="1" baseline="-25000" dirty="0" smtClean="0"/>
              <a:t>n </a:t>
            </a:r>
            <a:r>
              <a:rPr lang="en-US" i="1" dirty="0" smtClean="0"/>
              <a:t>,…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, a</a:t>
            </a:r>
            <a:r>
              <a:rPr lang="en-US" baseline="-25000" dirty="0" smtClean="0"/>
              <a:t>2</a:t>
            </a:r>
            <a:r>
              <a:rPr lang="en-US" i="1" dirty="0" smtClean="0"/>
              <a:t>  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…,</a:t>
            </a:r>
            <a:r>
              <a:rPr lang="en-US" i="1" dirty="0" smtClean="0"/>
              <a:t> a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,…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Hilbert’s Grand Hotel</a:t>
            </a:r>
            <a:endParaRPr lang="en-US" dirty="0"/>
          </a:p>
        </p:txBody>
      </p:sp>
      <p:pic>
        <p:nvPicPr>
          <p:cNvPr id="8" name="Picture 7" descr="hilb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5400" y="457200"/>
            <a:ext cx="902208" cy="1280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52600" y="2057400"/>
            <a:ext cx="86868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1800" dirty="0"/>
              <a:t>The Grand Hotel (example due to David Hilbert) has </a:t>
            </a:r>
            <a:r>
              <a:rPr lang="en-US" sz="1800" dirty="0" err="1"/>
              <a:t>countably</a:t>
            </a:r>
            <a:r>
              <a:rPr lang="en-US" sz="1800" dirty="0"/>
              <a:t> infinite number of rooms, each occupied by a guest. We can always  accommodate a new guest at this hotel. How is this possible?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0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Content Placeholder 6" descr="hilberthot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352800"/>
            <a:ext cx="3899916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32766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Explanation</a:t>
            </a:r>
            <a:r>
              <a:rPr lang="en-US" sz="1600" dirty="0"/>
              <a:t>: Because the rooms of Grand Hotel are countable, we can list them as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Room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, and so on. When a new guest arrives, we move the guest in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to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the guest in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to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, and in general the guest in Room </a:t>
            </a:r>
            <a:r>
              <a:rPr lang="en-US" sz="1600" i="1" dirty="0"/>
              <a:t>n</a:t>
            </a:r>
            <a:r>
              <a:rPr lang="en-US" sz="1600" dirty="0"/>
              <a:t> to Room </a:t>
            </a:r>
            <a:r>
              <a:rPr lang="en-US" sz="1600" i="1" dirty="0"/>
              <a:t>n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for all positive integers </a:t>
            </a:r>
            <a:r>
              <a:rPr lang="en-US" sz="1600" i="1" dirty="0"/>
              <a:t>n</a:t>
            </a:r>
            <a:r>
              <a:rPr lang="en-US" sz="1600" dirty="0"/>
              <a:t>.   This frees up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which we assign to the new guest, and all the current guests still have rooms.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5334001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hotel can also accommodate a countable number of new guests, all the guests on a countable number of buses where each bus contains a countable number of guests (see exercises).</a:t>
            </a:r>
          </a:p>
        </p:txBody>
      </p:sp>
    </p:spTree>
    <p:extLst>
      <p:ext uri="{BB962C8B-B14F-4D97-AF65-F5344CB8AC3E}">
        <p14:creationId xmlns:p14="http://schemas.microsoft.com/office/powerpoint/2010/main" val="10470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b="1" dirty="0" smtClean="0"/>
                  <a:t>  Example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Show that the set of positive even integers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is countable set.</a:t>
                </a:r>
              </a:p>
              <a:p>
                <a:pPr>
                  <a:buNone/>
                </a:pPr>
                <a:r>
                  <a:rPr lang="en-US" b="1" dirty="0" smtClean="0"/>
                  <a:t>  Solution</a:t>
                </a:r>
                <a:r>
                  <a:rPr lang="en-US" dirty="0" smtClean="0"/>
                  <a:t>: Let </a:t>
                </a:r>
                <a:r>
                  <a:rPr lang="en-US" i="1" dirty="0" smtClean="0">
                    <a:ea typeface="Cambria Math" pitchFamily="18" charset="0"/>
                  </a:rPr>
                  <a:t>f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x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>
                    <a:ea typeface="Cambria Math" pitchFamily="18" charset="0"/>
                  </a:rPr>
                  <a:t>x</a:t>
                </a:r>
                <a:r>
                  <a:rPr lang="en-US" dirty="0" smtClean="0"/>
                  <a:t>. </a:t>
                </a:r>
              </a:p>
              <a:p>
                <a:pPr>
                  <a:buNone/>
                </a:pPr>
                <a:r>
                  <a:rPr lang="en-US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…..</m:t>
                    </m:r>
                  </m:oMath>
                </a14:m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b="1" dirty="0" smtClean="0"/>
              </a:p>
              <a:p>
                <a:pPr>
                  <a:buNone/>
                </a:pPr>
                <a:r>
                  <a:rPr lang="en-US" b="1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𝟔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𝟖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𝟏𝟐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 ……</m:t>
                    </m:r>
                  </m:oMath>
                </a14:m>
                <a:endParaRPr lang="en-US" b="1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dirty="0" smtClean="0"/>
                  <a:t>   Then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since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both one-to-one and onto.  To show that it is one-to-one, suppose that     </a:t>
                </a:r>
                <a:r>
                  <a:rPr lang="en-US" i="1" dirty="0" smtClean="0">
                    <a:ea typeface="Cambria Math" pitchFamily="18" charset="0"/>
                  </a:rPr>
                  <a:t>f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n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 = </a:t>
                </a:r>
                <a:r>
                  <a:rPr lang="en-US" i="1" dirty="0" smtClean="0">
                    <a:ea typeface="Cambria Math" pitchFamily="18" charset="0"/>
                  </a:rPr>
                  <a:t>f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(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).   </a:t>
                </a:r>
                <a:r>
                  <a:rPr lang="en-US" dirty="0" smtClean="0"/>
                  <a:t>Then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n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m</a:t>
                </a:r>
                <a:r>
                  <a:rPr lang="en-US" dirty="0" smtClean="0"/>
                  <a:t>, and so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 m</a:t>
                </a:r>
                <a:r>
                  <a:rPr lang="en-US" dirty="0" smtClean="0"/>
                  <a:t>. To see that it is onto, suppose that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is an even positive integer. Then            </a:t>
                </a:r>
                <a:r>
                  <a:rPr lang="en-US" i="1" dirty="0" smtClean="0">
                    <a:ea typeface="Cambria Math" pitchFamily="18" charset="0"/>
                  </a:rPr>
                  <a:t>t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>
                    <a:ea typeface="Cambria Math" pitchFamily="18" charset="0"/>
                  </a:rPr>
                  <a:t>k </a:t>
                </a:r>
                <a:r>
                  <a:rPr lang="en-US" dirty="0" smtClean="0"/>
                  <a:t>for some positive integer </a:t>
                </a:r>
                <a:r>
                  <a:rPr lang="en-US" i="1" dirty="0" smtClean="0">
                    <a:ea typeface="Cambria Math" pitchFamily="18" charset="0"/>
                  </a:rPr>
                  <a:t>k</a:t>
                </a:r>
                <a:r>
                  <a:rPr lang="en-US" dirty="0" smtClean="0"/>
                  <a:t> and </a:t>
                </a:r>
                <a:r>
                  <a:rPr lang="en-US" i="1" dirty="0" smtClean="0">
                    <a:ea typeface="Cambria Math" pitchFamily="18" charset="0"/>
                  </a:rPr>
                  <a:t>f</a:t>
                </a:r>
                <a:r>
                  <a:rPr lang="en-US" dirty="0" smtClean="0">
                    <a:ea typeface="Cambria Math" pitchFamily="18" charset="0"/>
                  </a:rPr>
                  <a:t>(</a:t>
                </a:r>
                <a:r>
                  <a:rPr lang="en-US" i="1" dirty="0" smtClean="0">
                    <a:ea typeface="Cambria Math" pitchFamily="18" charset="0"/>
                  </a:rPr>
                  <a:t>k</a:t>
                </a:r>
                <a:r>
                  <a:rPr lang="en-US" dirty="0" smtClean="0">
                    <a:ea typeface="Cambria Math" pitchFamily="18" charset="0"/>
                  </a:rPr>
                  <a:t>) = </a:t>
                </a:r>
                <a:r>
                  <a:rPr lang="en-US" i="1" dirty="0" smtClean="0">
                    <a:ea typeface="Cambria Math" pitchFamily="18" charset="0"/>
                  </a:rPr>
                  <a:t>t</a:t>
                </a:r>
                <a:r>
                  <a:rPr lang="en-US" dirty="0" smtClean="0"/>
                  <a:t>. </a:t>
                </a:r>
              </a:p>
              <a:p>
                <a:pPr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5400000">
            <a:off x="24740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9312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3884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8456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43028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16830" y="3526177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9829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154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: </a:t>
            </a:r>
            <a:r>
              <a:rPr lang="en-US" dirty="0" smtClean="0"/>
              <a:t>Show that the set of integers </a:t>
            </a:r>
            <a:r>
              <a:rPr lang="en-US" b="1" dirty="0" smtClean="0"/>
              <a:t>Z</a:t>
            </a:r>
            <a:r>
              <a:rPr lang="en-US" dirty="0" smtClean="0"/>
              <a:t> is countable.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Can list in a sequence: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,………..</a:t>
            </a:r>
          </a:p>
          <a:p>
            <a:pPr>
              <a:buNone/>
            </a:pPr>
            <a:r>
              <a:rPr lang="en-US" dirty="0" smtClean="0"/>
              <a:t>   Or can define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 to </a:t>
            </a:r>
            <a:r>
              <a:rPr lang="en-US" b="1" dirty="0" smtClean="0"/>
              <a:t>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even: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= n/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odd:     </a:t>
            </a:r>
            <a:r>
              <a:rPr lang="en-US" i="1" dirty="0" smtClean="0"/>
              <a:t>f</a:t>
            </a:r>
            <a:r>
              <a:rPr lang="en-US" dirty="0" smtClean="0"/>
              <a:t>(n) =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>
              <a:buNone/>
            </a:pPr>
            <a:endParaRPr lang="en-US" i="1" dirty="0"/>
          </a:p>
        </p:txBody>
      </p:sp>
      <p:pic>
        <p:nvPicPr>
          <p:cNvPr id="1026" name="Picture 2" descr="https://upload.wikimedia.org/wikipedia/commons/thumb/0/07/Hilbert%27s_Hotel.png/1920px-Hilbert%27s_Ho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46" y="4287299"/>
            <a:ext cx="4479381" cy="211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0840" y="3229032"/>
            <a:ext cx="451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example: Two rows of positive integers</a:t>
            </a:r>
          </a:p>
          <a:p>
            <a:r>
              <a:rPr lang="en-US" dirty="0" smtClean="0"/>
              <a:t>{1,2,3,4,…} can be fitted into a single line.</a:t>
            </a:r>
          </a:p>
        </p:txBody>
      </p:sp>
    </p:spTree>
    <p:extLst>
      <p:ext uri="{BB962C8B-B14F-4D97-AF65-F5344CB8AC3E}">
        <p14:creationId xmlns:p14="http://schemas.microsoft.com/office/powerpoint/2010/main" val="2938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Positive Rational Numbers are Countable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rational number </a:t>
            </a:r>
            <a:r>
              <a:rPr lang="en-US" dirty="0" smtClean="0"/>
              <a:t>can be expressed as the ratio of two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such that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</a:t>
            </a:r>
          </a:p>
          <a:p>
            <a:pPr lvl="1"/>
            <a:r>
              <a:rPr lang="en-US" dirty="0" smtClean="0"/>
              <a:t>¾ is a rational number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√2</a:t>
            </a:r>
            <a:r>
              <a:rPr lang="en-US" dirty="0" smtClean="0"/>
              <a:t>  is not a rational number.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Show that the positive rational numbers are countable.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Solution</a:t>
            </a:r>
            <a:r>
              <a:rPr lang="en-US" dirty="0" err="1" smtClean="0"/>
              <a:t>:The</a:t>
            </a:r>
            <a:r>
              <a:rPr lang="en-US" dirty="0" smtClean="0"/>
              <a:t> positive rational numbers are countable since they can be arranged in a sequence: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i="1" dirty="0" smtClean="0"/>
              <a:t>r</a:t>
            </a:r>
            <a:r>
              <a:rPr lang="en-US" baseline="-25000" dirty="0" smtClean="0"/>
              <a:t>1 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 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3 </a:t>
            </a:r>
            <a:r>
              <a:rPr lang="en-US" dirty="0" smtClean="0"/>
              <a:t>,…   </a:t>
            </a:r>
          </a:p>
          <a:p>
            <a:pPr>
              <a:buNone/>
            </a:pPr>
            <a:r>
              <a:rPr lang="en-US" dirty="0" smtClean="0"/>
              <a:t>    The next slide shows how this is done.               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i = 3\; \mbox{if}\; d_{ii} \not= 3 \;\; \mbox{and}\;\; r_i = 4\; \mbox{if}\; d_{ii} = 3$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1768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Cardinality of Sets</vt:lpstr>
      <vt:lpstr>Section Summary</vt:lpstr>
      <vt:lpstr>Cardinality</vt:lpstr>
      <vt:lpstr>Cardinality </vt:lpstr>
      <vt:lpstr>Showing that a Set is Countable</vt:lpstr>
      <vt:lpstr>Hilbert’s Grand Hotel</vt:lpstr>
      <vt:lpstr>Showing that a Set is Countable</vt:lpstr>
      <vt:lpstr>Showing that a Set is Countable</vt:lpstr>
      <vt:lpstr>The Positive Rational Numbers are Countable</vt:lpstr>
      <vt:lpstr>The Positive Rational Numbers are Countable</vt:lpstr>
      <vt:lpstr>Are there more points on a short line segment or on a twice longer line segment?</vt:lpstr>
      <vt:lpstr>Comparing Circle with R.</vt:lpstr>
      <vt:lpstr>PowerPoint Presentation</vt:lpstr>
      <vt:lpstr>Theorem: Schröder–Bernstein</vt:lpstr>
      <vt:lpstr>Strings</vt:lpstr>
      <vt:lpstr>The set of all Java programs is countable.</vt:lpstr>
      <vt:lpstr>The Real Numbers are Uncountable</vt:lpstr>
      <vt:lpstr>Computability (Optional)</vt:lpstr>
      <vt:lpstr>Halting Problem – Uncomputable Function</vt:lpstr>
      <vt:lpstr>Totally Recursive and Primitive Recursive Functions</vt:lpstr>
      <vt:lpstr>Other Applications of Countability in Computer Science.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60</cp:revision>
  <dcterms:created xsi:type="dcterms:W3CDTF">2021-01-03T18:25:44Z</dcterms:created>
  <dcterms:modified xsi:type="dcterms:W3CDTF">2021-02-02T07:53:42Z</dcterms:modified>
</cp:coreProperties>
</file>