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78" r:id="rId2"/>
    <p:sldId id="779" r:id="rId3"/>
    <p:sldId id="780" r:id="rId4"/>
    <p:sldId id="781" r:id="rId5"/>
    <p:sldId id="803" r:id="rId6"/>
    <p:sldId id="782" r:id="rId7"/>
    <p:sldId id="783" r:id="rId8"/>
    <p:sldId id="784" r:id="rId9"/>
    <p:sldId id="785" r:id="rId10"/>
    <p:sldId id="786" r:id="rId11"/>
    <p:sldId id="807" r:id="rId12"/>
    <p:sldId id="787" r:id="rId13"/>
    <p:sldId id="788" r:id="rId14"/>
    <p:sldId id="789" r:id="rId15"/>
    <p:sldId id="790" r:id="rId16"/>
    <p:sldId id="791" r:id="rId17"/>
    <p:sldId id="804" r:id="rId18"/>
    <p:sldId id="792" r:id="rId19"/>
    <p:sldId id="793" r:id="rId20"/>
    <p:sldId id="794" r:id="rId21"/>
    <p:sldId id="795" r:id="rId22"/>
    <p:sldId id="796" r:id="rId23"/>
    <p:sldId id="797" r:id="rId24"/>
    <p:sldId id="809" r:id="rId25"/>
    <p:sldId id="798" r:id="rId26"/>
    <p:sldId id="806" r:id="rId27"/>
    <p:sldId id="810" r:id="rId28"/>
    <p:sldId id="799" r:id="rId29"/>
    <p:sldId id="800" r:id="rId30"/>
    <p:sldId id="801" r:id="rId31"/>
    <p:sldId id="802" r:id="rId3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EF6C4F-3F75-40D7-AC81-CD54C1D95655}">
          <p14:sldIdLst>
            <p14:sldId id="778"/>
            <p14:sldId id="779"/>
            <p14:sldId id="780"/>
            <p14:sldId id="781"/>
            <p14:sldId id="803"/>
          </p14:sldIdLst>
        </p14:section>
        <p14:section name="Untitled Section" id="{24CC8723-C36B-4CAA-AC25-53521006AA5B}">
          <p14:sldIdLst>
            <p14:sldId id="782"/>
            <p14:sldId id="783"/>
            <p14:sldId id="784"/>
            <p14:sldId id="785"/>
            <p14:sldId id="786"/>
            <p14:sldId id="807"/>
            <p14:sldId id="787"/>
            <p14:sldId id="788"/>
            <p14:sldId id="789"/>
            <p14:sldId id="790"/>
            <p14:sldId id="791"/>
            <p14:sldId id="804"/>
            <p14:sldId id="792"/>
            <p14:sldId id="793"/>
            <p14:sldId id="794"/>
            <p14:sldId id="795"/>
            <p14:sldId id="796"/>
            <p14:sldId id="797"/>
            <p14:sldId id="809"/>
            <p14:sldId id="798"/>
            <p14:sldId id="806"/>
            <p14:sldId id="810"/>
            <p14:sldId id="799"/>
            <p14:sldId id="800"/>
            <p14:sldId id="801"/>
            <p14:sldId id="8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6.png"/><Relationship Id="rId17" Type="http://schemas.openxmlformats.org/officeDocument/2006/relationships/image" Target="../media/image15.png"/><Relationship Id="rId2" Type="http://schemas.openxmlformats.org/officeDocument/2006/relationships/tags" Target="../tags/tag12.xml"/><Relationship Id="rId16" Type="http://schemas.openxmlformats.org/officeDocument/2006/relationships/image" Target="../media/image25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24.png"/><Relationship Id="rId10" Type="http://schemas.openxmlformats.org/officeDocument/2006/relationships/tags" Target="../tags/tag20.xml"/><Relationship Id="rId19" Type="http://schemas.openxmlformats.org/officeDocument/2006/relationships/image" Target="../media/image2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5.xml"/><Relationship Id="rId7" Type="http://schemas.openxmlformats.org/officeDocument/2006/relationships/image" Target="../media/image3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5" Type="http://schemas.openxmlformats.org/officeDocument/2006/relationships/tags" Target="../tags/tag27.xml"/><Relationship Id="rId10" Type="http://schemas.openxmlformats.org/officeDocument/2006/relationships/image" Target="../media/image34.png"/><Relationship Id="rId4" Type="http://schemas.openxmlformats.org/officeDocument/2006/relationships/tags" Target="../tags/tag26.xml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5.png"/><Relationship Id="rId5" Type="http://schemas.openxmlformats.org/officeDocument/2006/relationships/tags" Target="../tags/tag36.xml"/><Relationship Id="rId10" Type="http://schemas.openxmlformats.org/officeDocument/2006/relationships/image" Target="../media/image44.png"/><Relationship Id="rId4" Type="http://schemas.openxmlformats.org/officeDocument/2006/relationships/tags" Target="../tags/tag35.xml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40.xml"/><Relationship Id="rId7" Type="http://schemas.openxmlformats.org/officeDocument/2006/relationships/image" Target="../media/image40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44.xml"/><Relationship Id="rId7" Type="http://schemas.openxmlformats.org/officeDocument/2006/relationships/image" Target="../media/image4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10" Type="http://schemas.openxmlformats.org/officeDocument/2006/relationships/image" Target="../media/image55.png"/><Relationship Id="rId4" Type="http://schemas.openxmlformats.org/officeDocument/2006/relationships/tags" Target="../tags/tag45.xml"/><Relationship Id="rId9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49.xml"/><Relationship Id="rId7" Type="http://schemas.openxmlformats.org/officeDocument/2006/relationships/image" Target="../media/image3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8.xml"/><Relationship Id="rId10" Type="http://schemas.openxmlformats.org/officeDocument/2006/relationships/image" Target="../media/image19.png"/><Relationship Id="rId4" Type="http://schemas.openxmlformats.org/officeDocument/2006/relationships/tags" Target="../tags/tag7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Growth of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Both                                           and</a:t>
            </a:r>
          </a:p>
          <a:p>
            <a:pPr>
              <a:buNone/>
            </a:pPr>
            <a:r>
              <a:rPr lang="en-US" dirty="0" smtClean="0"/>
              <a:t>    are such that                                     and                        </a:t>
            </a:r>
            <a:r>
              <a:rPr lang="lv-LV" dirty="0" smtClean="0"/>
              <a:t>    </a:t>
            </a:r>
            <a:r>
              <a:rPr lang="en-US" dirty="0" smtClean="0"/>
              <a:t>      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We say that the two functions are of the </a:t>
            </a:r>
            <a:r>
              <a:rPr lang="en-US" i="1" dirty="0" smtClean="0"/>
              <a:t>same order</a:t>
            </a:r>
            <a:r>
              <a:rPr lang="en-US" dirty="0" smtClean="0"/>
              <a:t>. (More on this later)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                               and </a:t>
            </a:r>
            <a:r>
              <a:rPr lang="en-US" i="1" dirty="0" smtClean="0"/>
              <a:t>h(x)</a:t>
            </a:r>
            <a:r>
              <a:rPr lang="en-US" dirty="0" smtClean="0"/>
              <a:t> is larger than </a:t>
            </a:r>
            <a:r>
              <a:rPr lang="en-US" i="1" dirty="0" smtClean="0"/>
              <a:t>g(x)</a:t>
            </a:r>
            <a:r>
              <a:rPr lang="en-US" dirty="0" smtClean="0"/>
              <a:t> for all positive real numbers, then</a:t>
            </a:r>
            <a:r>
              <a:rPr lang="lv-LV" dirty="0" smtClean="0"/>
              <a:t>     </a:t>
            </a:r>
            <a:r>
              <a:rPr lang="en-US" dirty="0" smtClean="0"/>
              <a:t>                              .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r>
              <a:rPr lang="en-US" dirty="0" smtClean="0"/>
              <a:t> Note that  if                                       for </a:t>
            </a:r>
            <a:r>
              <a:rPr lang="en-US" i="1" dirty="0" smtClean="0"/>
              <a:t>x &gt; k </a:t>
            </a:r>
            <a:r>
              <a:rPr lang="en-US" dirty="0" smtClean="0"/>
              <a:t>and if</a:t>
            </a:r>
          </a:p>
          <a:p>
            <a:pPr>
              <a:buNone/>
            </a:pPr>
            <a:r>
              <a:rPr lang="en-US" dirty="0" smtClean="0"/>
              <a:t>     for all </a:t>
            </a:r>
            <a:r>
              <a:rPr lang="en-US" i="1" dirty="0" smtClean="0"/>
              <a:t>x</a:t>
            </a:r>
            <a:r>
              <a:rPr lang="en-US" dirty="0" smtClean="0"/>
              <a:t>,    then                                      if </a:t>
            </a:r>
            <a:r>
              <a:rPr lang="en-US" i="1" dirty="0" smtClean="0"/>
              <a:t>x &gt; k. </a:t>
            </a:r>
            <a:r>
              <a:rPr lang="en-US" dirty="0" smtClean="0"/>
              <a:t>Hence,                              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many applications, the goal is to select the function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in </a:t>
            </a:r>
            <a:r>
              <a:rPr lang="en-US" i="1" dirty="0" smtClean="0"/>
              <a:t>O(g(x)) </a:t>
            </a:r>
            <a:r>
              <a:rPr lang="en-US" dirty="0" smtClean="0"/>
              <a:t>as small as possible (up to multiplication by a constant, of course).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8" name="Picture 2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010762" y="1825625"/>
            <a:ext cx="2072640" cy="274320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474214" y="1803437"/>
            <a:ext cx="1042035" cy="274320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223294" y="2155208"/>
            <a:ext cx="2088093" cy="309861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5986589" y="2155207"/>
            <a:ext cx="2069664" cy="305099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569721" y="3356513"/>
            <a:ext cx="1720215" cy="255270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662261" y="3670431"/>
            <a:ext cx="2215520" cy="325526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289936" y="4334085"/>
            <a:ext cx="1725930" cy="25527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488684" y="4353744"/>
            <a:ext cx="1522095" cy="255270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3574027" y="4760181"/>
            <a:ext cx="1743075" cy="255270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696200" y="4793077"/>
            <a:ext cx="173736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Question</a:t>
                </a:r>
                <a:r>
                  <a:rPr lang="pt-BR" b="1" dirty="0"/>
                  <a:t>:</a:t>
                </a:r>
                <a:r>
                  <a:rPr lang="lv-LV" b="1" dirty="0"/>
                  <a:t> </a:t>
                </a:r>
                <a:r>
                  <a:rPr lang="lv-LV" dirty="0"/>
                  <a:t>Is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  </a:t>
                </a:r>
                <a:r>
                  <a:rPr lang="lv-LV" dirty="0"/>
                  <a:t>in</a:t>
                </a:r>
                <a:r>
                  <a:rPr lang="lv-LV" dirty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lv-LV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</a:t>
                </a:r>
                <a:r>
                  <a:rPr lang="lv-LV" dirty="0"/>
                  <a:t>?</a:t>
                </a:r>
                <a:r>
                  <a:rPr lang="lv-LV" dirty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Yes.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+6&lt;3</m:t>
                    </m:r>
                    <m:sSup>
                      <m:sSupPr>
                        <m:ctrlP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 smtClean="0"/>
                  <a:t>.  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lv-LV" b="1" dirty="0"/>
                  <a:t>Question</a:t>
                </a:r>
                <a:r>
                  <a:rPr lang="pt-BR" b="1" dirty="0"/>
                  <a:t>:</a:t>
                </a:r>
                <a:r>
                  <a:rPr lang="lv-LV" b="1" dirty="0"/>
                  <a:t> </a:t>
                </a:r>
                <a:r>
                  <a:rPr lang="lv-LV" dirty="0"/>
                  <a:t>Is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  </a:t>
                </a:r>
                <a:r>
                  <a:rPr lang="lv-LV" dirty="0"/>
                  <a:t>in</a:t>
                </a:r>
                <a:r>
                  <a:rPr lang="lv-LV" dirty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lv-LV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</a:t>
                </a:r>
                <a:r>
                  <a:rPr lang="lv-LV" dirty="0"/>
                  <a:t>?</a:t>
                </a:r>
                <a:r>
                  <a:rPr lang="lv-LV" dirty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Yes.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</a:t>
                </a:r>
                <a:r>
                  <a:rPr lang="lv-LV" dirty="0" smtClean="0"/>
                  <a:t>also </a:t>
                </a:r>
                <a:r>
                  <a:rPr lang="pt-BR" dirty="0" smtClean="0"/>
                  <a:t>have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+6&lt;3</m:t>
                    </m:r>
                    <m:sSup>
                      <m:sSupPr>
                        <m:ctrlP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/>
                  <a:t>. 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lv-LV" b="1" dirty="0"/>
                  <a:t>Question</a:t>
                </a:r>
                <a:r>
                  <a:rPr lang="pt-BR" b="1" dirty="0"/>
                  <a:t>:</a:t>
                </a:r>
                <a:r>
                  <a:rPr lang="lv-LV" b="1" dirty="0"/>
                  <a:t> </a:t>
                </a:r>
                <a:r>
                  <a:rPr lang="lv-LV" dirty="0"/>
                  <a:t>Is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  </a:t>
                </a:r>
                <a:r>
                  <a:rPr lang="lv-LV" dirty="0"/>
                  <a:t>in</a:t>
                </a:r>
                <a:r>
                  <a:rPr lang="lv-LV" dirty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lv-LV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</a:t>
                </a:r>
                <a:r>
                  <a:rPr lang="lv-LV" dirty="0"/>
                  <a:t>?</a:t>
                </a:r>
                <a:r>
                  <a:rPr lang="lv-LV" dirty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</a:t>
                </a:r>
                <a:r>
                  <a:rPr lang="lv-LV" b="1" dirty="0" smtClean="0">
                    <a:solidFill>
                      <a:srgbClr val="0033CC"/>
                    </a:solidFill>
                  </a:rPr>
                  <a:t>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No.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Suppose there are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+6≤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𝐶𝑛</m:t>
                    </m:r>
                  </m:oMath>
                </a14:m>
                <a:r>
                  <a:rPr lang="en-US" dirty="0"/>
                  <a:t>, whenever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Divide inequality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−100+</m:t>
                    </m:r>
                    <m:f>
                      <m:f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must hold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lv-LV" dirty="0" smtClean="0"/>
                  <a:t> </a:t>
                </a:r>
              </a:p>
              <a:p>
                <a:pPr marL="0" indent="0">
                  <a:buNone/>
                </a:pPr>
                <a:r>
                  <a:rPr lang="lv-LV" dirty="0" smtClean="0"/>
                  <a:t>But this is wrong, for example, when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+100+6</m:t>
                    </m:r>
                  </m:oMath>
                </a14:m>
                <a:r>
                  <a:rPr lang="lv-LV" dirty="0" smtClean="0"/>
                  <a:t>.</a:t>
                </a:r>
                <a:r>
                  <a:rPr lang="en-US" dirty="0" smtClean="0"/>
                  <a:t> </a:t>
                </a:r>
                <a:r>
                  <a:rPr lang="en-US" dirty="0"/>
                  <a:t>A contradiction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the Definition of Big-</a:t>
            </a:r>
            <a:r>
              <a:rPr lang="en-US" sz="4000" i="1" dirty="0"/>
              <a:t>O</a:t>
            </a:r>
            <a:r>
              <a:rPr lang="en-US" sz="4000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When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&lt;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 smtClean="0">
                <a:ea typeface="Cambria Math" pitchFamily="18" charset="0"/>
              </a:rPr>
              <a:t>Take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C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=1 </a:t>
            </a:r>
            <a:r>
              <a:rPr lang="en-US" dirty="0" smtClean="0">
                <a:ea typeface="Cambria Math" pitchFamily="18" charset="0"/>
              </a:rPr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7 </a:t>
            </a:r>
            <a:r>
              <a:rPr lang="en-US" dirty="0" smtClean="0">
                <a:ea typeface="Cambria Math" pitchFamily="18" charset="0"/>
              </a:rPr>
              <a:t>as witnesses to establish that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(</a:t>
            </a:r>
            <a:r>
              <a:rPr lang="en-US" dirty="0" smtClean="0">
                <a:ea typeface="Cambria Math" pitchFamily="18" charset="0"/>
              </a:rPr>
              <a:t>Would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7 </a:t>
            </a:r>
            <a:r>
              <a:rPr lang="en-US" dirty="0" smtClean="0">
                <a:ea typeface="Cambria Math" pitchFamily="18" charset="0"/>
              </a:rPr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</a:t>
            </a:r>
            <a:r>
              <a:rPr lang="en-US" dirty="0" smtClean="0">
                <a:ea typeface="Cambria Math" pitchFamily="18" charset="0"/>
              </a:rPr>
              <a:t>work?)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Example</a:t>
            </a:r>
            <a:r>
              <a:rPr lang="en-US" dirty="0" smtClean="0">
                <a:ea typeface="Cambria Math" pitchFamily="18" charset="0"/>
              </a:rPr>
              <a:t>: </a:t>
            </a:r>
            <a:r>
              <a:rPr lang="en-US" dirty="0" smtClean="0"/>
              <a:t>Show that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is  not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Suppose there are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for which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err="1" smtClean="0"/>
              <a:t>Cn</a:t>
            </a:r>
            <a:r>
              <a:rPr lang="en-US" dirty="0" smtClean="0"/>
              <a:t>, whenever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dirty="0" smtClean="0"/>
              <a:t>. Then  (by dividing both sides of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err="1" smtClean="0"/>
              <a:t>Cn</a:t>
            </a:r>
            <a:r>
              <a:rPr lang="en-US" i="1" dirty="0" smtClean="0"/>
              <a:t>)</a:t>
            </a:r>
            <a:r>
              <a:rPr lang="en-US" dirty="0" smtClean="0"/>
              <a:t> by </a:t>
            </a:r>
            <a:r>
              <a:rPr lang="en-US" i="1" dirty="0" smtClean="0"/>
              <a:t>n</a:t>
            </a:r>
            <a:r>
              <a:rPr lang="en-US" dirty="0" smtClean="0"/>
              <a:t>, then </a:t>
            </a:r>
            <a:r>
              <a:rPr lang="en-US" i="1" dirty="0" smtClean="0"/>
              <a:t>n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C </a:t>
            </a:r>
            <a:r>
              <a:rPr lang="en-US" dirty="0" smtClean="0"/>
              <a:t>must hold for all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dirty="0" smtClean="0"/>
              <a:t>. A contradiction!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Estimates for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</a:t>
            </a:r>
          </a:p>
          <a:p>
            <a:pPr>
              <a:buNone/>
            </a:pPr>
            <a:r>
              <a:rPr lang="en-US" dirty="0" smtClean="0"/>
              <a:t>where                                 are real numbers with </a:t>
            </a:r>
            <a:r>
              <a:rPr lang="en-US" i="1" dirty="0" smtClean="0"/>
              <a:t>a</a:t>
            </a:r>
            <a:r>
              <a:rPr lang="en-US" i="1" baseline="-25000" dirty="0" smtClean="0"/>
              <a:t>n </a:t>
            </a:r>
            <a:r>
              <a:rPr lang="en-US" dirty="0" smtClean="0">
                <a:latin typeface="Cambria Math"/>
                <a:ea typeface="Cambria Math"/>
              </a:rPr>
              <a:t>≠0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Then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).                           </a:t>
            </a:r>
          </a:p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 |</a:t>
            </a:r>
            <a:r>
              <a:rPr lang="en-US" i="1" dirty="0" smtClean="0"/>
              <a:t>f</a:t>
            </a:r>
            <a:r>
              <a:rPr lang="en-US" dirty="0" smtClean="0"/>
              <a:t>(x)| = |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n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/>
              <a:t> x</a:t>
            </a:r>
            <a:r>
              <a:rPr lang="en-US" i="1" baseline="30000" dirty="0" smtClean="0"/>
              <a:t>n-</a:t>
            </a:r>
            <a:r>
              <a:rPr lang="en-US" baseline="30000" dirty="0" smtClean="0"/>
              <a:t>1</a:t>
            </a:r>
            <a:r>
              <a:rPr lang="en-US" i="1" dirty="0" smtClean="0"/>
              <a:t> + </a:t>
            </a:r>
            <a:r>
              <a:rPr lang="en-US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x</a:t>
            </a:r>
            <a:r>
              <a:rPr lang="en-US" baseline="30000" dirty="0" smtClean="0"/>
              <a:t>1  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dirty="0" smtClean="0"/>
              <a:t>|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|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 + |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dirty="0" smtClean="0"/>
              <a:t>| </a:t>
            </a:r>
            <a:r>
              <a:rPr lang="en-US" i="1" dirty="0" smtClean="0"/>
              <a:t>x</a:t>
            </a:r>
            <a:r>
              <a:rPr lang="en-US" i="1" baseline="30000" dirty="0" smtClean="0"/>
              <a:t>n-</a:t>
            </a:r>
            <a:r>
              <a:rPr lang="en-US" baseline="30000" dirty="0" smtClean="0"/>
              <a:t>1 </a:t>
            </a:r>
            <a:r>
              <a:rPr lang="en-US" i="1" dirty="0" smtClean="0"/>
              <a:t>+ </a:t>
            </a:r>
            <a:r>
              <a:rPr lang="en-US" i="1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i="1" dirty="0" smtClean="0"/>
              <a:t>x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(|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| + |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dirty="0" smtClean="0"/>
              <a:t>| </a:t>
            </a:r>
            <a:r>
              <a:rPr lang="en-US" i="1" dirty="0" smtClean="0"/>
              <a:t>/x</a:t>
            </a:r>
            <a:r>
              <a:rPr lang="en-US" baseline="30000" dirty="0" smtClean="0"/>
              <a:t> </a:t>
            </a:r>
            <a:r>
              <a:rPr lang="en-US" i="1" dirty="0" smtClean="0"/>
              <a:t>+ </a:t>
            </a:r>
            <a:r>
              <a:rPr lang="en-US" i="1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|/</a:t>
            </a:r>
            <a:r>
              <a:rPr lang="en-US" i="1" dirty="0" smtClean="0"/>
              <a:t>x</a:t>
            </a:r>
            <a:r>
              <a:rPr lang="en-US" i="1" baseline="30000" dirty="0" smtClean="0"/>
              <a:t>n-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|/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)</a:t>
            </a:r>
            <a:endParaRPr lang="en-US" i="1" baseline="30000" dirty="0" smtClean="0"/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(|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| + |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dirty="0" smtClean="0"/>
              <a:t>| +</a:t>
            </a:r>
            <a:r>
              <a:rPr lang="en-US" i="1" dirty="0" smtClean="0"/>
              <a:t> </a:t>
            </a:r>
            <a:r>
              <a:rPr lang="en-US" i="1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|)</a:t>
            </a:r>
          </a:p>
          <a:p>
            <a:r>
              <a:rPr lang="en-US" dirty="0" smtClean="0"/>
              <a:t>Take </a:t>
            </a:r>
            <a:r>
              <a:rPr lang="en-US" i="1" dirty="0" smtClean="0"/>
              <a:t>C</a:t>
            </a:r>
            <a:r>
              <a:rPr lang="en-US" dirty="0" smtClean="0"/>
              <a:t> = |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| + |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dirty="0" smtClean="0"/>
              <a:t>|+</a:t>
            </a:r>
            <a:r>
              <a:rPr lang="en-US" i="1" dirty="0" smtClean="0"/>
              <a:t> </a:t>
            </a:r>
            <a:r>
              <a:rPr lang="en-US" i="1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 and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 Then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leading term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n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 of a polynomial dominates its growth.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046752" y="1846263"/>
            <a:ext cx="5745956" cy="34290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64318" y="2358083"/>
            <a:ext cx="2117408" cy="242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7199" y="2895600"/>
            <a:ext cx="2521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Uses triangle inequality, an exercise in Section </a:t>
            </a:r>
            <a:r>
              <a:rPr lang="en-US" sz="16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1.8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209" y="3847405"/>
            <a:ext cx="224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Assuming </a:t>
            </a:r>
            <a:r>
              <a:rPr lang="en-US" sz="1600" i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 &gt; </a:t>
            </a:r>
            <a:r>
              <a:rPr lang="en-US" sz="16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32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Estimates for 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Use big-</a:t>
            </a:r>
            <a:r>
              <a:rPr lang="en-US" i="1" dirty="0" smtClean="0"/>
              <a:t>O</a:t>
            </a:r>
            <a:r>
              <a:rPr lang="en-US" dirty="0" smtClean="0"/>
              <a:t> notation to estimate the sum of the first </a:t>
            </a:r>
            <a:r>
              <a:rPr lang="en-US" i="1" dirty="0" smtClean="0"/>
              <a:t>n</a:t>
            </a:r>
            <a:r>
              <a:rPr lang="en-US" dirty="0" smtClean="0"/>
              <a:t> positive integers.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Use big-</a:t>
            </a:r>
            <a:r>
              <a:rPr lang="en-US" i="1" dirty="0" smtClean="0"/>
              <a:t>O</a:t>
            </a:r>
            <a:r>
              <a:rPr lang="en-US" dirty="0" smtClean="0"/>
              <a:t> notation to estimate the factorial function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886200" y="2895601"/>
            <a:ext cx="5272088" cy="309563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95600" y="3429000"/>
            <a:ext cx="6603206" cy="34290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667002" y="5334000"/>
            <a:ext cx="6360319" cy="27384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657601" y="5943600"/>
            <a:ext cx="4893469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886201" y="4267200"/>
            <a:ext cx="3914775" cy="319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7600" y="6400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Estimates for 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Use big-</a:t>
            </a:r>
            <a:r>
              <a:rPr lang="en-US" i="1" dirty="0" smtClean="0"/>
              <a:t>O</a:t>
            </a:r>
            <a:r>
              <a:rPr lang="en-US" dirty="0" smtClean="0"/>
              <a:t> notation to estimate log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Given that                  (previous slide) </a:t>
            </a:r>
          </a:p>
          <a:p>
            <a:pPr>
              <a:buNone/>
            </a:pPr>
            <a:r>
              <a:rPr lang="en-US" dirty="0" smtClean="0"/>
              <a:t>                     then                                    .</a:t>
            </a:r>
          </a:p>
          <a:p>
            <a:pPr>
              <a:buNone/>
            </a:pPr>
            <a:r>
              <a:rPr lang="en-US" dirty="0" smtClean="0"/>
              <a:t>     Hence, log(</a:t>
            </a:r>
            <a:r>
              <a:rPr lang="en-US" i="1" dirty="0" smtClean="0"/>
              <a:t>n</a:t>
            </a:r>
            <a:r>
              <a:rPr lang="en-US" dirty="0" smtClean="0"/>
              <a:t>!)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>
                <a:latin typeface="Cambria Math"/>
                <a:ea typeface="Cambria Math"/>
              </a:rPr>
              <a:t>∙log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)) taking </a:t>
            </a:r>
            <a:r>
              <a:rPr lang="en-US" i="1" dirty="0" smtClean="0">
                <a:ea typeface="Cambria Math"/>
              </a:rPr>
              <a:t>C </a:t>
            </a:r>
            <a:r>
              <a:rPr lang="en-US" dirty="0" smtClean="0">
                <a:latin typeface="Cambria Math"/>
                <a:ea typeface="Cambria Math"/>
              </a:rPr>
              <a:t>= 1 and </a:t>
            </a:r>
            <a:r>
              <a:rPr lang="en-US" i="1" dirty="0" smtClean="0">
                <a:latin typeface="Cambria Math"/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 = 1.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273626" y="2404432"/>
            <a:ext cx="1119188" cy="273844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11697" y="2937995"/>
            <a:ext cx="265985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of Growth of Functions</a:t>
            </a:r>
            <a:endParaRPr lang="en-US" dirty="0"/>
          </a:p>
        </p:txBody>
      </p:sp>
      <p:pic>
        <p:nvPicPr>
          <p:cNvPr id="5" name="Content Placeholder 3" descr="03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7937" y="1633579"/>
            <a:ext cx="4732663" cy="3847122"/>
          </a:xfrm>
        </p:spPr>
      </p:pic>
      <p:sp>
        <p:nvSpPr>
          <p:cNvPr id="6" name="TextBox 5"/>
          <p:cNvSpPr txBox="1"/>
          <p:nvPr/>
        </p:nvSpPr>
        <p:spPr>
          <a:xfrm>
            <a:off x="2743200" y="5562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the difference in behavior of functions as </a:t>
            </a:r>
            <a:r>
              <a:rPr lang="en-US" b="1" i="1" dirty="0"/>
              <a:t>n</a:t>
            </a:r>
            <a:r>
              <a:rPr lang="en-US" b="1" dirty="0"/>
              <a:t> gets larger</a:t>
            </a:r>
          </a:p>
        </p:txBody>
      </p:sp>
    </p:spTree>
    <p:extLst>
      <p:ext uri="{BB962C8B-B14F-4D97-AF65-F5344CB8AC3E}">
        <p14:creationId xmlns:p14="http://schemas.microsoft.com/office/powerpoint/2010/main" val="420686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Times and </a:t>
            </a:r>
            <a:r>
              <a:rPr lang="en-US" dirty="0" err="1" smtClean="0"/>
              <a:t>Asymptotics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1 </a:t>
                </a:r>
                <a:r>
                  <a:rPr lang="en-US" dirty="0" smtClean="0"/>
                  <a:t>operation is </a:t>
                </a:r>
                <a:r>
                  <a:rPr lang="lv-LV" dirty="0" smtClean="0"/>
                  <a:t>1 nanose</a:t>
                </a:r>
                <a:r>
                  <a:rPr lang="en-US" dirty="0" err="1" smtClean="0"/>
                  <a:t>cond</a:t>
                </a:r>
                <a:r>
                  <a:rPr lang="en-US" dirty="0" smtClean="0"/>
                  <a:t> </a:t>
                </a:r>
                <a:r>
                  <a:rPr lang="lv-LV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s</a:t>
                </a:r>
                <a:r>
                  <a:rPr lang="lv-LV" dirty="0" smtClean="0"/>
                  <a:t>)</a:t>
                </a:r>
                <a:r>
                  <a:rPr lang="en-US" dirty="0" smtClean="0"/>
                  <a:t>. 1</a:t>
                </a:r>
                <a:r>
                  <a:rPr lang="en-US" b="1" dirty="0" smtClean="0"/>
                  <a:t> </a:t>
                </a:r>
                <a:r>
                  <a:rPr lang="el-GR" dirty="0"/>
                  <a:t>μ</a:t>
                </a:r>
                <a:r>
                  <a:rPr lang="lv-LV" dirty="0" smtClean="0"/>
                  <a:t>s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s. </a:t>
                </a:r>
                <a:r>
                  <a:rPr lang="en-US" dirty="0"/>
                  <a:t>1</a:t>
                </a:r>
                <a:r>
                  <a:rPr lang="en-US" b="1" dirty="0"/>
                  <a:t> </a:t>
                </a:r>
                <a:r>
                  <a:rPr lang="en-US" dirty="0"/>
                  <a:t>m</a:t>
                </a:r>
                <a:r>
                  <a:rPr lang="lv-LV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s.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362200"/>
            <a:ext cx="10191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Useful Big-</a:t>
            </a:r>
            <a:r>
              <a:rPr lang="en-US" sz="4000" i="1" dirty="0"/>
              <a:t>O</a:t>
            </a:r>
            <a:r>
              <a:rPr lang="en-US" sz="4000" dirty="0"/>
              <a:t> Estimates Involving Logarithms, Powers, and Exponents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d</a:t>
            </a:r>
            <a:r>
              <a:rPr lang="en-US" dirty="0" smtClean="0"/>
              <a:t> &gt; c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then </a:t>
            </a:r>
          </a:p>
          <a:p>
            <a:pPr>
              <a:buNone/>
            </a:pPr>
            <a:r>
              <a:rPr lang="en-US" i="1" dirty="0" smtClean="0"/>
              <a:t>           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c</a:t>
            </a:r>
            <a:r>
              <a:rPr lang="en-US" baseline="30000" dirty="0" smtClean="0"/>
              <a:t>  </a:t>
            </a:r>
            <a:r>
              <a:rPr lang="en-US" dirty="0" smtClean="0"/>
              <a:t>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dirty="0" smtClean="0"/>
              <a:t>), but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i="1" baseline="30000" dirty="0" smtClean="0"/>
              <a:t> </a:t>
            </a:r>
            <a:r>
              <a:rPr lang="en-US" dirty="0" smtClean="0"/>
              <a:t>is not 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c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If  b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and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dirty="0" smtClean="0"/>
              <a:t> are positive, then </a:t>
            </a:r>
          </a:p>
          <a:p>
            <a:pPr>
              <a:buNone/>
            </a:pPr>
            <a:r>
              <a:rPr lang="en-US" i="1" dirty="0" smtClean="0"/>
              <a:t>        </a:t>
            </a:r>
            <a:r>
              <a:rPr lang="en-US" dirty="0" smtClean="0"/>
              <a:t>(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i="1" dirty="0" smtClean="0"/>
              <a:t>  n</a:t>
            </a:r>
            <a:r>
              <a:rPr lang="en-US" dirty="0" smtClean="0"/>
              <a:t>)</a:t>
            </a:r>
            <a:r>
              <a:rPr lang="en-US" i="1" baseline="30000" dirty="0" smtClean="0"/>
              <a:t>c</a:t>
            </a:r>
            <a:r>
              <a:rPr lang="en-US" baseline="30000" dirty="0" smtClean="0"/>
              <a:t>  </a:t>
            </a:r>
            <a:r>
              <a:rPr lang="en-US" dirty="0" smtClean="0"/>
              <a:t>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dirty="0" smtClean="0"/>
              <a:t>), but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i="1" baseline="30000" dirty="0" smtClean="0"/>
              <a:t> </a:t>
            </a:r>
            <a:r>
              <a:rPr lang="en-US" dirty="0" smtClean="0"/>
              <a:t>is not </a:t>
            </a:r>
            <a:r>
              <a:rPr lang="en-US" i="1" dirty="0" smtClean="0"/>
              <a:t>O</a:t>
            </a:r>
            <a:r>
              <a:rPr lang="en-US" dirty="0" smtClean="0"/>
              <a:t>((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i="1" dirty="0" smtClean="0"/>
              <a:t>  n</a:t>
            </a:r>
            <a:r>
              <a:rPr lang="en-US" dirty="0" smtClean="0"/>
              <a:t>)</a:t>
            </a:r>
            <a:r>
              <a:rPr lang="en-US" i="1" baseline="30000" dirty="0" smtClean="0"/>
              <a:t>c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 If  b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and  </a:t>
            </a:r>
            <a:r>
              <a:rPr lang="en-US" i="1" dirty="0" smtClean="0"/>
              <a:t>d</a:t>
            </a:r>
            <a:r>
              <a:rPr lang="en-US" dirty="0" smtClean="0"/>
              <a:t> is positive, then </a:t>
            </a:r>
          </a:p>
          <a:p>
            <a:pPr>
              <a:buNone/>
            </a:pPr>
            <a:r>
              <a:rPr lang="en-US" i="1" dirty="0" smtClean="0"/>
              <a:t>           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baseline="30000" dirty="0" smtClean="0"/>
              <a:t>  </a:t>
            </a:r>
            <a:r>
              <a:rPr lang="en-US" dirty="0" smtClean="0"/>
              <a:t>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), but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is not 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If </a:t>
            </a:r>
            <a:r>
              <a:rPr lang="en-US" i="1" dirty="0" smtClean="0"/>
              <a:t>c</a:t>
            </a:r>
            <a:r>
              <a:rPr lang="en-US" dirty="0" smtClean="0"/>
              <a:t> &gt; b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then </a:t>
            </a:r>
          </a:p>
          <a:p>
            <a:pPr>
              <a:buNone/>
            </a:pPr>
            <a:r>
              <a:rPr lang="en-US" i="1" dirty="0" smtClean="0"/>
              <a:t>           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c</a:t>
            </a:r>
            <a:r>
              <a:rPr lang="en-US" i="1" baseline="30000" dirty="0" err="1" smtClean="0"/>
              <a:t>n</a:t>
            </a:r>
            <a:r>
              <a:rPr lang="en-US" dirty="0" smtClean="0"/>
              <a:t>), but </a:t>
            </a:r>
            <a:r>
              <a:rPr lang="en-US" i="1" dirty="0" err="1" smtClean="0"/>
              <a:t>c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is not 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8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(x)) and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(x)) then </a:t>
            </a:r>
          </a:p>
          <a:p>
            <a:pPr>
              <a:buNone/>
            </a:pPr>
            <a:r>
              <a:rPr lang="en-US" dirty="0" smtClean="0"/>
              <a:t>                     (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(max(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(x)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|,|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(x)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|)).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</a:t>
            </a:r>
          </a:p>
          <a:p>
            <a:pPr lvl="1"/>
            <a:r>
              <a:rPr lang="en-US" dirty="0" smtClean="0"/>
              <a:t>See next slide for proof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If 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are both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g(</a:t>
            </a:r>
            <a:r>
              <a:rPr lang="en-US" i="1" dirty="0" smtClean="0"/>
              <a:t>x</a:t>
            </a:r>
            <a:r>
              <a:rPr lang="en-US" dirty="0" smtClean="0"/>
              <a:t>)) then </a:t>
            </a:r>
          </a:p>
          <a:p>
            <a:pPr>
              <a:buNone/>
            </a:pPr>
            <a:r>
              <a:rPr lang="en-US" dirty="0" smtClean="0"/>
              <a:t>                     (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(g(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 smtClean="0"/>
              <a:t>      </a:t>
            </a:r>
          </a:p>
          <a:p>
            <a:pPr lvl="1"/>
            <a:r>
              <a:rPr lang="en-US" dirty="0" smtClean="0"/>
              <a:t>See text for argument                                                       </a:t>
            </a:r>
          </a:p>
          <a:p>
            <a:r>
              <a:rPr lang="en-US" dirty="0" smtClean="0"/>
              <a:t>    If 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(x)) and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then </a:t>
            </a:r>
          </a:p>
          <a:p>
            <a:pPr>
              <a:buNone/>
            </a:pPr>
            <a:r>
              <a:rPr lang="en-US" dirty="0" smtClean="0"/>
              <a:t>                     (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(x)g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(x)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 smtClean="0"/>
              <a:t>                                                                                                                               </a:t>
            </a:r>
          </a:p>
          <a:p>
            <a:pPr lvl="1"/>
            <a:r>
              <a:rPr lang="en-US" dirty="0" smtClean="0"/>
              <a:t>See text for argument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Big-O Notation</a:t>
            </a:r>
          </a:p>
          <a:p>
            <a:r>
              <a:rPr lang="en-US" dirty="0" smtClean="0"/>
              <a:t>Big-O Estimates for Important Functions</a:t>
            </a:r>
          </a:p>
          <a:p>
            <a:r>
              <a:rPr lang="en-US" dirty="0" smtClean="0"/>
              <a:t>Big-Omega and Big-Theta Notation</a:t>
            </a:r>
          </a:p>
          <a:p>
            <a:endParaRPr lang="en-US" dirty="0" smtClean="0"/>
          </a:p>
        </p:txBody>
      </p:sp>
      <p:pic>
        <p:nvPicPr>
          <p:cNvPr id="4" name="Picture 3" descr="0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05200"/>
            <a:ext cx="899160" cy="1037844"/>
          </a:xfrm>
          <a:prstGeom prst="rect">
            <a:avLst/>
          </a:prstGeom>
        </p:spPr>
      </p:pic>
      <p:pic>
        <p:nvPicPr>
          <p:cNvPr id="5" name="Picture 4" descr="03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3429000"/>
            <a:ext cx="899922" cy="104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449580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Edmund Landau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1877-1938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449580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 Gustav Heinrich Bachmann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1837-1920</a:t>
            </a:r>
            <a:r>
              <a:rPr lang="en-US" dirty="0"/>
              <a:t>)</a:t>
            </a:r>
          </a:p>
        </p:txBody>
      </p:sp>
      <p:pic>
        <p:nvPicPr>
          <p:cNvPr id="8" name="Picture 7" descr="030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800" y="381000"/>
            <a:ext cx="893826" cy="1038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0" y="167640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Donald E. Knuth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Born 1938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46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If 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sz="2000" i="1" dirty="0" smtClean="0">
                <a:ea typeface="Cambria Math" pitchFamily="18" charset="0"/>
              </a:rPr>
              <a:t>O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(x)) and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sz="2000" i="1" dirty="0" smtClean="0">
                <a:ea typeface="Cambria Math" pitchFamily="18" charset="0"/>
              </a:rPr>
              <a:t>O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(x)) then </a:t>
            </a:r>
          </a:p>
          <a:p>
            <a:pPr>
              <a:buNone/>
            </a:pPr>
            <a:r>
              <a:rPr lang="en-US" sz="2000" dirty="0" smtClean="0"/>
              <a:t>                     (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+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)(</a:t>
            </a:r>
            <a:r>
              <a:rPr lang="en-US" sz="2000" i="1" dirty="0" smtClean="0"/>
              <a:t>x</a:t>
            </a:r>
            <a:r>
              <a:rPr lang="en-US" sz="2000" dirty="0" smtClean="0"/>
              <a:t>) is </a:t>
            </a:r>
            <a:r>
              <a:rPr lang="en-US" sz="2000" i="1" dirty="0" smtClean="0"/>
              <a:t>O</a:t>
            </a:r>
            <a:r>
              <a:rPr lang="en-US" sz="2000" dirty="0" smtClean="0"/>
              <a:t>(max(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|,|</a:t>
            </a:r>
            <a:r>
              <a:rPr lang="en-US" sz="2000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|)).</a:t>
            </a:r>
            <a:r>
              <a:rPr lang="en-US" sz="2000" dirty="0" smtClean="0"/>
              <a:t>                                </a:t>
            </a:r>
          </a:p>
          <a:p>
            <a:pPr lvl="1"/>
            <a:r>
              <a:rPr lang="en-US" sz="2000" dirty="0" smtClean="0"/>
              <a:t>By the definition of big-</a:t>
            </a:r>
            <a:r>
              <a:rPr lang="en-US" sz="2000" i="1" dirty="0" smtClean="0"/>
              <a:t>O</a:t>
            </a:r>
            <a:r>
              <a:rPr lang="en-US" sz="2000" dirty="0" smtClean="0"/>
              <a:t> notation, there are constants 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/>
              <a:t>,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/>
              <a:t>such that                                              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when x &gt; 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/>
              <a:t>and</a:t>
            </a:r>
            <a:r>
              <a:rPr lang="en-US" sz="2000" i="1" dirty="0" smtClean="0"/>
              <a:t> 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when 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1"/>
            <a:r>
              <a:rPr lang="en-US" sz="2000" dirty="0" smtClean="0"/>
              <a:t> |(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+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)(</a:t>
            </a:r>
            <a:r>
              <a:rPr lang="en-US" sz="2000" i="1" dirty="0" smtClean="0"/>
              <a:t>x</a:t>
            </a:r>
            <a:r>
              <a:rPr lang="en-US" sz="2000" dirty="0" smtClean="0"/>
              <a:t>)| = 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 +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)| </a:t>
            </a:r>
          </a:p>
          <a:p>
            <a:pPr>
              <a:buNone/>
            </a:pPr>
            <a:r>
              <a:rPr lang="en-US" sz="2000" dirty="0" smtClean="0"/>
              <a:t>                                  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dirty="0" smtClean="0"/>
              <a:t>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000" dirty="0" smtClean="0"/>
              <a:t>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)|      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by the triangle inequality |a + b| </a:t>
            </a:r>
            <a:r>
              <a:rPr lang="en-US" sz="2000" dirty="0">
                <a:solidFill>
                  <a:srgbClr val="C00000"/>
                </a:solidFill>
                <a:latin typeface="Cambria Math"/>
                <a:ea typeface="Cambria Math"/>
              </a:rPr>
              <a:t>≤ |a| + |b|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 smtClean="0"/>
              <a:t> 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000" dirty="0" smtClean="0"/>
              <a:t>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)|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000" dirty="0" smtClean="0"/>
              <a:t> 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                           ≤ 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000" dirty="0" smtClean="0"/>
              <a:t> 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where  </a:t>
            </a:r>
            <a:r>
              <a:rPr lang="en-US" sz="2000" i="1" dirty="0">
                <a:solidFill>
                  <a:srgbClr val="C00000"/>
                </a:solidFill>
              </a:rPr>
              <a:t>g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) = max(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(x)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|,|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(x)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|)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                           = (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000" dirty="0" smtClean="0"/>
              <a:t> 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endParaRPr lang="en-US" sz="20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                                            = </a:t>
            </a:r>
            <a:r>
              <a:rPr lang="en-US" sz="2000" i="1" dirty="0" err="1" smtClean="0">
                <a:ea typeface="Cambria Math" pitchFamily="18" charset="0"/>
              </a:rPr>
              <a:t>C</a:t>
            </a:r>
            <a:r>
              <a:rPr lang="en-US" sz="2000" dirty="0" err="1" smtClean="0">
                <a:ea typeface="Cambria Math" pitchFamily="18" charset="0"/>
              </a:rPr>
              <a:t>|</a:t>
            </a:r>
            <a:r>
              <a:rPr lang="en-US" sz="2000" i="1" dirty="0" err="1" smtClean="0"/>
              <a:t>g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)|           </a:t>
            </a:r>
            <a:r>
              <a:rPr lang="en-US" sz="2000" dirty="0">
                <a:solidFill>
                  <a:srgbClr val="C00000"/>
                </a:solidFill>
              </a:rPr>
              <a:t>where C = C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000" dirty="0">
                <a:solidFill>
                  <a:srgbClr val="C00000"/>
                </a:solidFill>
              </a:rPr>
              <a:t> C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smtClean="0"/>
              <a:t>Therefore |(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+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)(</a:t>
            </a:r>
            <a:r>
              <a:rPr lang="en-US" sz="2000" i="1" dirty="0" smtClean="0"/>
              <a:t>x</a:t>
            </a:r>
            <a:r>
              <a:rPr lang="en-US" sz="2000" dirty="0" smtClean="0"/>
              <a:t>)|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i="1" dirty="0" err="1" smtClean="0">
                <a:ea typeface="Cambria Math" pitchFamily="18" charset="0"/>
              </a:rPr>
              <a:t>C</a:t>
            </a:r>
            <a:r>
              <a:rPr lang="en-US" sz="2000" dirty="0" err="1" smtClean="0">
                <a:ea typeface="Cambria Math" pitchFamily="18" charset="0"/>
              </a:rPr>
              <a:t>|</a:t>
            </a:r>
            <a:r>
              <a:rPr lang="en-US" sz="2000" i="1" dirty="0" err="1" smtClean="0"/>
              <a:t>g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)| whenever </a:t>
            </a:r>
            <a:r>
              <a:rPr lang="en-US" sz="2000" i="1" dirty="0" smtClean="0"/>
              <a:t>x</a:t>
            </a:r>
            <a:r>
              <a:rPr lang="en-US" sz="2000" dirty="0" smtClean="0"/>
              <a:t> &gt; </a:t>
            </a:r>
            <a:r>
              <a:rPr lang="en-US" sz="2000" i="1" dirty="0" smtClean="0"/>
              <a:t>k</a:t>
            </a:r>
            <a:r>
              <a:rPr lang="en-US" sz="2000" dirty="0" smtClean="0"/>
              <a:t>, where </a:t>
            </a:r>
            <a:r>
              <a:rPr lang="en-US" sz="2000" i="1" dirty="0" smtClean="0"/>
              <a:t>k</a:t>
            </a:r>
            <a:r>
              <a:rPr lang="en-US" sz="2000" dirty="0" smtClean="0"/>
              <a:t> = max(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).</a:t>
            </a:r>
          </a:p>
          <a:p>
            <a:pPr>
              <a:buNone/>
            </a:pPr>
            <a:r>
              <a:rPr lang="en-US" sz="2000" dirty="0" smtClean="0"/>
              <a:t>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0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Ordering Functions by 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312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Put the functions below in order so that each function is big-O of the next function on the list.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8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+111</a:t>
            </a:r>
            <a:endParaRPr lang="en-US" i="1" baseline="30000" dirty="0" smtClean="0"/>
          </a:p>
          <a:p>
            <a:r>
              <a:rPr lang="en-US" i="1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dirty="0" smtClean="0"/>
              <a:t>)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i="1" dirty="0" smtClean="0"/>
              <a:t>f</a:t>
            </a:r>
            <a:r>
              <a:rPr lang="en-US" baseline="-25000" dirty="0" smtClean="0"/>
              <a:t>4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dirty="0" smtClean="0"/>
          </a:p>
          <a:p>
            <a:r>
              <a:rPr lang="en-US" i="1" dirty="0" smtClean="0"/>
              <a:t>f</a:t>
            </a:r>
            <a:r>
              <a:rPr lang="en-US" baseline="-25000" dirty="0" smtClean="0"/>
              <a:t>5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 smtClean="0"/>
          </a:p>
          <a:p>
            <a:r>
              <a:rPr lang="en-US" i="1" dirty="0" smtClean="0"/>
              <a:t>f</a:t>
            </a:r>
            <a:r>
              <a:rPr lang="en-US" baseline="-25000" dirty="0" smtClean="0"/>
              <a:t>6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3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7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+1)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i="1" dirty="0" smtClean="0"/>
              <a:t>f</a:t>
            </a:r>
            <a:r>
              <a:rPr lang="en-US" baseline="-25000" dirty="0" smtClean="0"/>
              <a:t>8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i="1" dirty="0" smtClean="0"/>
              <a:t>f</a:t>
            </a:r>
            <a:r>
              <a:rPr lang="en-US" baseline="-25000" dirty="0" smtClean="0"/>
              <a:t>9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10000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10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!</a:t>
            </a:r>
          </a:p>
          <a:p>
            <a:endParaRPr lang="en-US" i="1" baseline="30000" dirty="0" smtClean="0"/>
          </a:p>
          <a:p>
            <a:endParaRPr lang="en-US" i="1" baseline="30000" dirty="0" smtClean="0"/>
          </a:p>
          <a:p>
            <a:endParaRPr lang="en-US" i="1" dirty="0" smtClean="0"/>
          </a:p>
          <a:p>
            <a:endParaRPr lang="en-US" baseline="30000" dirty="0" smtClean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640636" y="1690688"/>
            <a:ext cx="63677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 solve this exercise by successively finding the function that grows slowest among all those left on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f</a:t>
            </a:r>
            <a:r>
              <a:rPr lang="en-US" baseline="-25000" dirty="0"/>
              <a:t>9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10000       (constant, does not increase with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5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    (grows slowest of all the others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(grows next slowest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6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</a:t>
            </a:r>
            <a:r>
              <a:rPr lang="en-US" baseline="30000" dirty="0"/>
              <a:t>3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(next largest,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</a:t>
            </a:r>
            <a:r>
              <a:rPr lang="en-US" baseline="30000" dirty="0"/>
              <a:t>3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factor smaller than any power of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8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+111    (tied with the one below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8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     (tied with the one above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dirty="0"/>
              <a:t>)</a:t>
            </a:r>
            <a:r>
              <a:rPr lang="en-US" i="1" baseline="30000" dirty="0"/>
              <a:t>n   </a:t>
            </a:r>
            <a:r>
              <a:rPr lang="en-US" i="1" dirty="0"/>
              <a:t>      </a:t>
            </a:r>
            <a:r>
              <a:rPr lang="en-US" dirty="0"/>
              <a:t>(next largest, an exponential function</a:t>
            </a:r>
            <a:r>
              <a:rPr lang="en-US" dirty="0" smtClean="0"/>
              <a:t>)</a:t>
            </a:r>
            <a:endParaRPr lang="en-US" i="1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     (grows faster than one above since 2 &gt; 1.5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7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+1)     (grows faster than above because of the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 factor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10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err="1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!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!  grows faster than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for  every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914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be functions from the set of integers or the set of real numbers to the set of real numbers. We say that</a:t>
            </a:r>
          </a:p>
          <a:p>
            <a:pPr>
              <a:buNone/>
            </a:pPr>
            <a:r>
              <a:rPr lang="en-US" dirty="0" smtClean="0"/>
              <a:t>    if there are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such that</a:t>
            </a:r>
          </a:p>
          <a:p>
            <a:pPr>
              <a:buNone/>
            </a:pPr>
            <a:r>
              <a:rPr lang="en-US" dirty="0" smtClean="0"/>
              <a:t>                                            when </a:t>
            </a:r>
            <a:r>
              <a:rPr lang="en-US" i="1" dirty="0" smtClean="0"/>
              <a:t>x &gt; 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We say that “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big-Omega of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).”</a:t>
            </a:r>
          </a:p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gives an upper bound on the growth of a function, while Big-Omega gives a lower bound. Big-Omega tells us that a function grows at least as fast as another.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 </a:t>
            </a:r>
            <a:r>
              <a:rPr lang="el-GR" dirty="0" smtClean="0">
                <a:latin typeface="Cambria Math"/>
                <a:ea typeface="Cambria Math"/>
              </a:rPr>
              <a:t>Ω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ea typeface="Cambria Math"/>
              </a:rPr>
              <a:t>))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if and only if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)). This follows from the definitions. See the text for details.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938962" y="3585865"/>
            <a:ext cx="2128838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8319" y="3124200"/>
            <a:ext cx="2157413" cy="319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46964" y="3077964"/>
            <a:ext cx="2590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/>
                <a:ea typeface="Cambria Math"/>
              </a:rPr>
              <a:t>Ω</a:t>
            </a:r>
            <a:r>
              <a:rPr lang="en-US" dirty="0">
                <a:latin typeface="Cambria Math"/>
                <a:ea typeface="Cambria Math"/>
              </a:rPr>
              <a:t> is the upper case version of the lower case Greek letter </a:t>
            </a:r>
            <a:r>
              <a:rPr lang="el-GR" dirty="0">
                <a:latin typeface="Cambria Math"/>
                <a:ea typeface="Cambria Math"/>
              </a:rPr>
              <a:t>ω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" y="1766888"/>
            <a:ext cx="6672405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Show that                                        is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en-US" dirty="0" smtClean="0"/>
              <a:t>where                  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                                                   </a:t>
            </a:r>
            <a:endParaRPr lang="lv-LV" dirty="0" smtClean="0"/>
          </a:p>
          <a:p>
            <a:pPr>
              <a:buNone/>
            </a:pPr>
            <a:r>
              <a:rPr lang="en-US" dirty="0" smtClean="0"/>
              <a:t>for all positive real numbers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  <a:endParaRPr lang="lv-LV" dirty="0"/>
          </a:p>
          <a:p>
            <a:pPr>
              <a:buNone/>
            </a:pPr>
            <a:r>
              <a:rPr lang="en-US" dirty="0" smtClean="0"/>
              <a:t>Is it also the case that                        is</a:t>
            </a:r>
            <a:endParaRPr lang="lv-LV" dirty="0" smtClean="0"/>
          </a:p>
          <a:p>
            <a:pPr>
              <a:buNone/>
            </a:pPr>
            <a:r>
              <a:rPr lang="lv-LV" dirty="0"/>
              <a:t> </a:t>
            </a:r>
            <a:r>
              <a:rPr lang="lv-LV" dirty="0" smtClean="0"/>
              <a:t>                                               ?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393196" y="1806365"/>
            <a:ext cx="2912269" cy="3429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173015" y="2291031"/>
            <a:ext cx="1485491" cy="46292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454385" y="2803874"/>
            <a:ext cx="1304925" cy="34290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02449" y="4935430"/>
            <a:ext cx="2345531" cy="3429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887140" y="3351159"/>
            <a:ext cx="3876675" cy="34290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830569" y="4338223"/>
            <a:ext cx="130492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8190" y="2859836"/>
            <a:ext cx="4412306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Ω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Question</a:t>
                </a:r>
                <a:r>
                  <a:rPr lang="pt-BR" b="1" dirty="0" smtClean="0"/>
                  <a:t>:</a:t>
                </a:r>
                <a:r>
                  <a:rPr lang="pt-BR" dirty="0" smtClean="0"/>
                  <a:t> </a:t>
                </a:r>
                <a:r>
                  <a:rPr lang="lv-LV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:r>
                  <a:rPr lang="lv-LV" dirty="0" smtClean="0"/>
                  <a:t>in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:r>
                  <a:rPr lang="lv-LV" dirty="0" smtClean="0"/>
                  <a:t>?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Yes.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pt-BR" dirty="0" smtClean="0"/>
                  <a:t>. 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lv-LV" b="1" dirty="0" smtClean="0"/>
                  <a:t>Question</a:t>
                </a:r>
                <a:r>
                  <a:rPr lang="pt-BR" b="1" dirty="0" smtClean="0"/>
                  <a:t>:</a:t>
                </a:r>
                <a:r>
                  <a:rPr lang="lv-LV" b="1" dirty="0" smtClean="0"/>
                  <a:t> </a:t>
                </a:r>
                <a:r>
                  <a:rPr lang="lv-LV" dirty="0" smtClean="0"/>
                  <a:t>Is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lv-LV" dirty="0" smtClean="0">
                    <a:solidFill>
                      <a:srgbClr val="0033CC"/>
                    </a:solidFill>
                  </a:rPr>
                  <a:t>   </a:t>
                </a:r>
                <a:r>
                  <a:rPr lang="lv-LV" dirty="0" smtClean="0"/>
                  <a:t>in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:r>
                  <a:rPr lang="lv-LV" dirty="0" smtClean="0"/>
                  <a:t>?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 smtClean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No.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There is no value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 smtClean="0"/>
                  <a:t>.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to disprove)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lv-LV" b="1" dirty="0"/>
                  <a:t>Question</a:t>
                </a:r>
                <a:r>
                  <a:rPr lang="pt-BR" b="1" dirty="0"/>
                  <a:t>:</a:t>
                </a:r>
                <a:r>
                  <a:rPr lang="lv-LV" b="1" dirty="0"/>
                  <a:t> </a:t>
                </a:r>
                <a:r>
                  <a:rPr lang="lv-LV" dirty="0"/>
                  <a:t>Is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  </a:t>
                </a:r>
                <a:r>
                  <a:rPr lang="lv-LV" dirty="0"/>
                  <a:t>in</a:t>
                </a:r>
                <a:r>
                  <a:rPr lang="lv-LV" dirty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</a:t>
                </a:r>
                <a:r>
                  <a:rPr lang="lv-LV" dirty="0"/>
                  <a:t>?</a:t>
                </a:r>
                <a:r>
                  <a:rPr lang="lv-LV" dirty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Yes.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/>
                  <a:t>We </a:t>
                </a:r>
                <a:r>
                  <a:rPr lang="pt-BR" dirty="0" smtClean="0"/>
                  <a:t>have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pt-BR" dirty="0"/>
                  <a:t>. 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pt-BR" dirty="0" smtClean="0"/>
                  <a:t>.)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be functions from the set of integers or the set of real numbers to the set of real numbers. The function                                 if </a:t>
            </a:r>
          </a:p>
          <a:p>
            <a:pPr>
              <a:buNone/>
            </a:pPr>
            <a:r>
              <a:rPr lang="en-US" dirty="0" smtClean="0"/>
              <a:t>                                    and                              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We say that “f is big-Theta of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)” and also that “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of </a:t>
            </a:r>
            <a:r>
              <a:rPr lang="en-US" i="1" dirty="0" smtClean="0"/>
              <a:t>order</a:t>
            </a:r>
            <a:r>
              <a:rPr lang="en-US" dirty="0" smtClean="0"/>
              <a:t>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)”   and also that “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and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are of the </a:t>
            </a:r>
            <a:r>
              <a:rPr lang="en-US" i="1" dirty="0" smtClean="0"/>
              <a:t>same order</a:t>
            </a:r>
            <a:r>
              <a:rPr lang="en-US" dirty="0" smtClean="0"/>
              <a:t>.”   </a:t>
            </a:r>
          </a:p>
          <a:p>
            <a:r>
              <a:rPr lang="en-US" dirty="0" smtClean="0"/>
              <a:t>                               if and only if there exists constants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i="1" dirty="0" smtClean="0"/>
              <a:t>k </a:t>
            </a:r>
            <a:r>
              <a:rPr lang="en-US" dirty="0" smtClean="0"/>
              <a:t>such that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&lt;</a:t>
            </a:r>
            <a:r>
              <a:rPr lang="en-US" baseline="-25000" dirty="0" smtClean="0"/>
              <a:t>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&lt;</a:t>
            </a:r>
            <a:r>
              <a:rPr lang="en-US" baseline="-25000" dirty="0" smtClean="0"/>
              <a:t>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 if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dirty="0" smtClean="0"/>
              <a:t>. This follows from the definitions of big-</a:t>
            </a:r>
            <a:r>
              <a:rPr lang="en-US" i="1" dirty="0" smtClean="0"/>
              <a:t>O</a:t>
            </a:r>
            <a:r>
              <a:rPr lang="en-US" dirty="0" smtClean="0"/>
              <a:t> and big-Omega.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387289" y="2191490"/>
            <a:ext cx="2145506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750228" y="3032125"/>
            <a:ext cx="2128838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434948" y="3032125"/>
            <a:ext cx="2150269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150345" y="4722563"/>
            <a:ext cx="2145506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4077" y="2889548"/>
            <a:ext cx="2590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/>
                <a:ea typeface="Cambria Math"/>
              </a:rPr>
              <a:t> </a:t>
            </a:r>
            <a:r>
              <a:rPr lang="el-GR" dirty="0">
                <a:latin typeface="Cambria Math"/>
                <a:ea typeface="Cambria Math"/>
              </a:rPr>
              <a:t>Θ</a:t>
            </a:r>
            <a:r>
              <a:rPr lang="en-US" dirty="0">
                <a:latin typeface="Cambria Math"/>
                <a:ea typeface="Cambria Math"/>
              </a:rPr>
              <a:t> is the upper case version of the lower case Greek letter </a:t>
            </a:r>
            <a:r>
              <a:rPr lang="el-GR" dirty="0">
                <a:latin typeface="Cambria Math"/>
                <a:ea typeface="Cambria Math"/>
              </a:rPr>
              <a:t>θ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 (Big-Theta)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0"/>
                <a:ext cx="6477000" cy="4571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 smtClean="0"/>
                  <a:t> – the set of all functions having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as their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growth order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begChr m:val="|"/>
                          <m:endChr m:val="|"/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0"/>
                <a:ext cx="6477000" cy="4571999"/>
              </a:xfrm>
              <a:blipFill>
                <a:blip r:embed="rId2"/>
                <a:stretch>
                  <a:fillRect l="-1977" t="-2270" r="-310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209800"/>
            <a:ext cx="4424362" cy="35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en-US" dirty="0" smtClean="0"/>
                  <a:t>since both O and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are satisfied: 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lv-LV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lv-LV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since only O is satisfied.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 since only </a:t>
                </a:r>
                <a:r>
                  <a:rPr lang="el-GR" dirty="0"/>
                  <a:t>Ω</a:t>
                </a:r>
                <a:r>
                  <a:rPr lang="en-US" dirty="0"/>
                  <a:t> </a:t>
                </a:r>
                <a:r>
                  <a:rPr lang="en-US" dirty="0" smtClean="0"/>
                  <a:t>is satisfied.</a:t>
                </a:r>
                <a:endParaRPr lang="lv-LV" dirty="0" smtClean="0"/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Theta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   Example</a:t>
            </a:r>
            <a:r>
              <a:rPr lang="en-US" sz="2400" dirty="0" smtClean="0"/>
              <a:t>: Show that the sum of the first </a:t>
            </a:r>
            <a:r>
              <a:rPr lang="en-US" sz="2400" i="1" dirty="0" smtClean="0"/>
              <a:t>n</a:t>
            </a:r>
            <a:r>
              <a:rPr lang="en-US" sz="2400" dirty="0" smtClean="0"/>
              <a:t> positive integers is </a:t>
            </a:r>
            <a:r>
              <a:rPr lang="el-GR" sz="2400" dirty="0" smtClean="0">
                <a:latin typeface="Cambria Math"/>
                <a:ea typeface="Cambria Math"/>
              </a:rPr>
              <a:t>Θ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).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Solution</a:t>
            </a:r>
            <a:r>
              <a:rPr lang="en-US" sz="2400" dirty="0" smtClean="0"/>
              <a:t>: Let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+ </a:t>
            </a:r>
            <a:r>
              <a:rPr lang="en-US" sz="2400" dirty="0" smtClean="0">
                <a:latin typeface="Cambria Math"/>
                <a:ea typeface="Cambria Math"/>
              </a:rPr>
              <a:t>∙∙∙  </a:t>
            </a:r>
            <a:r>
              <a:rPr lang="en-US" sz="2400" dirty="0" smtClean="0">
                <a:ea typeface="Cambria Math"/>
              </a:rPr>
              <a:t>+ </a:t>
            </a:r>
            <a:r>
              <a:rPr lang="en-US" sz="2400" i="1" dirty="0" smtClean="0">
                <a:ea typeface="Cambria Math"/>
              </a:rPr>
              <a:t>n</a:t>
            </a:r>
            <a:r>
              <a:rPr lang="en-US" sz="2400" dirty="0" smtClean="0">
                <a:ea typeface="Cambria Math"/>
              </a:rPr>
              <a:t>.</a:t>
            </a:r>
            <a:endParaRPr lang="en-US" sz="2400" dirty="0" smtClean="0"/>
          </a:p>
          <a:p>
            <a:pPr marL="880110" lvl="1" indent="-514350"/>
            <a:r>
              <a:rPr lang="en-US" dirty="0" smtClean="0"/>
              <a:t>We have already shown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).</a:t>
            </a:r>
          </a:p>
          <a:p>
            <a:pPr marL="880110" lvl="1" indent="-514350"/>
            <a:r>
              <a:rPr lang="en-US" dirty="0" smtClean="0"/>
              <a:t>To show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n-US" dirty="0" smtClean="0">
                <a:latin typeface="Cambria Math"/>
                <a:ea typeface="Cambria Math"/>
              </a:rPr>
              <a:t>Ω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), we need a positive constant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&gt; </a:t>
            </a:r>
            <a:r>
              <a:rPr lang="en-US" i="1" dirty="0" smtClean="0"/>
              <a:t>Cn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sufficiently large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 Summing only the terms greater than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 we obtain the inequality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880110" lvl="1" indent="-514350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1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+ </a:t>
            </a:r>
            <a:r>
              <a:rPr lang="en-US" dirty="0" smtClean="0">
                <a:latin typeface="Cambria Math"/>
                <a:ea typeface="Cambria Math"/>
              </a:rPr>
              <a:t>∙∙∙ 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≥  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 (</a:t>
            </a:r>
            <a:r>
              <a:rPr lang="en-US" dirty="0" smtClean="0">
                <a:latin typeface="Cambria Math"/>
                <a:ea typeface="Cambria Math"/>
              </a:rPr>
              <a:t>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  1)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 ∙∙∙ 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</a:t>
            </a:r>
          </a:p>
          <a:p>
            <a:pPr marL="880110" lvl="1" indent="-514350"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               ≥   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 </a:t>
            </a:r>
            <a:r>
              <a:rPr lang="en-US" dirty="0" smtClean="0">
                <a:latin typeface="Cambria Math"/>
                <a:ea typeface="Cambria Math"/>
              </a:rPr>
              <a:t>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 ∙∙∙  </a:t>
            </a:r>
            <a:r>
              <a:rPr lang="en-US" dirty="0" smtClean="0">
                <a:ea typeface="Cambria Math"/>
              </a:rPr>
              <a:t>+ </a:t>
            </a:r>
            <a:r>
              <a:rPr lang="en-US" dirty="0" smtClean="0">
                <a:latin typeface="Cambria Math"/>
                <a:ea typeface="Cambria Math"/>
              </a:rPr>
              <a:t>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</a:t>
            </a:r>
          </a:p>
          <a:p>
            <a:pPr marL="880110" lvl="1" indent="-514350"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               =   (n  − 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</a:t>
            </a:r>
          </a:p>
          <a:p>
            <a:pPr marL="880110" lvl="1" indent="-514350">
              <a:buNone/>
            </a:pPr>
            <a:r>
              <a:rPr lang="en-US" dirty="0" smtClean="0">
                <a:ea typeface="Cambria Math" pitchFamily="18" charset="0"/>
              </a:rPr>
              <a:t>                                        </a:t>
            </a:r>
            <a:r>
              <a:rPr lang="en-US" dirty="0" smtClean="0">
                <a:latin typeface="Cambria Math"/>
                <a:ea typeface="Cambria Math"/>
              </a:rPr>
              <a:t>≥   (n/2)(n/2) =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/4</a:t>
            </a:r>
          </a:p>
          <a:p>
            <a:pPr marL="880110" lvl="1" indent="-51435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Taking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¼,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&gt; </a:t>
            </a:r>
            <a:r>
              <a:rPr lang="en-US" i="1" dirty="0" smtClean="0"/>
              <a:t>Cn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for all positive integers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Hence,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n-US" dirty="0" smtClean="0">
                <a:latin typeface="Cambria Math"/>
                <a:ea typeface="Cambria Math"/>
              </a:rPr>
              <a:t>Ω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), and we can conclude that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l-GR" dirty="0" smtClean="0">
                <a:latin typeface="Cambria Math"/>
                <a:ea typeface="Cambria Math"/>
              </a:rPr>
              <a:t>Θ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). </a:t>
            </a:r>
            <a:endParaRPr lang="en-US" dirty="0" smtClean="0">
              <a:ea typeface="Cambria Math" pitchFamily="18" charset="0"/>
            </a:endParaRPr>
          </a:p>
          <a:p>
            <a:pPr marL="880110" lvl="1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8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 smtClean="0"/>
                  <a:t>  </a:t>
                </a:r>
                <a:r>
                  <a:rPr lang="en-US" b="1" dirty="0" smtClean="0"/>
                  <a:t>Example</a:t>
                </a:r>
                <a:r>
                  <a:rPr lang="en-US" dirty="0" smtClean="0"/>
                  <a:t>: Show that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i="1" dirty="0" smtClean="0"/>
                  <a:t>x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 </a:t>
                </a:r>
                <a:r>
                  <a:rPr lang="en-US" i="1" dirty="0" smtClean="0"/>
                  <a:t>8x</a:t>
                </a:r>
                <a:r>
                  <a:rPr lang="en-US" baseline="30000" dirty="0" smtClean="0"/>
                  <a:t> </a:t>
                </a:r>
                <a:r>
                  <a:rPr lang="en-US" dirty="0" smtClean="0"/>
                  <a:t>log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is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Θ(</a:t>
                </a:r>
                <a:r>
                  <a:rPr lang="en-US" i="1" dirty="0" smtClean="0"/>
                  <a:t>x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/>
                  <a:t>).</a:t>
                </a:r>
              </a:p>
              <a:p>
                <a:pPr>
                  <a:buNone/>
                </a:pPr>
                <a:r>
                  <a:rPr lang="en-US" dirty="0" smtClean="0"/>
                  <a:t>  </a:t>
                </a: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</a:p>
              <a:p>
                <a:pPr lvl="2"/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+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  </a:t>
                </a:r>
                <a:r>
                  <a:rPr lang="en-US" sz="2400" dirty="0">
                    <a:latin typeface="Cambria Math"/>
                    <a:ea typeface="Cambria Math"/>
                  </a:rPr>
                  <a:t>≤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for </a:t>
                </a:r>
                <a:r>
                  <a:rPr lang="en-US" sz="2400" i="1" dirty="0"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&gt; 1,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since 0</a:t>
                </a:r>
                <a:r>
                  <a:rPr lang="en-US" sz="2400" dirty="0">
                    <a:latin typeface="Cambria Math"/>
                    <a:ea typeface="Cambria Math"/>
                  </a:rPr>
                  <a:t> ≤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 </a:t>
                </a:r>
                <a:r>
                  <a:rPr lang="en-US" sz="2400" dirty="0">
                    <a:latin typeface="Cambria Math"/>
                    <a:ea typeface="Cambria Math"/>
                  </a:rPr>
                  <a:t>≤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8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.</a:t>
                </a:r>
              </a:p>
              <a:p>
                <a:pPr lvl="3"/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Hence, 3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+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 </a:t>
                </a:r>
                <a:r>
                  <a:rPr lang="en-US" sz="2400" dirty="0"/>
                  <a:t>is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O(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dirty="0"/>
                  <a:t>).</a:t>
                </a:r>
              </a:p>
              <a:p>
                <a:pPr lvl="2"/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  </a:t>
                </a:r>
                <a:r>
                  <a:rPr lang="en-US" sz="2400" dirty="0"/>
                  <a:t>is clearly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O(3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  </a:t>
                </a:r>
                <a:r>
                  <a:rPr lang="en-US" sz="2400" dirty="0"/>
                  <a:t>+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</a:t>
                </a:r>
                <a:r>
                  <a:rPr lang="en-US" sz="2400" dirty="0"/>
                  <a:t>)</a:t>
                </a:r>
              </a:p>
              <a:p>
                <a:pPr lvl="2"/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Hence, 3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+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 </a:t>
                </a:r>
                <a:r>
                  <a:rPr lang="en-US" sz="2400" dirty="0"/>
                  <a:t>is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Θ(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dirty="0"/>
                  <a:t>).</a:t>
                </a:r>
              </a:p>
              <a:p>
                <a:pPr lvl="2"/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Important principle: In time complexity for algorithms we can omit terms that are infinitely smaller than the others (when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lv-LV" dirty="0" smtClean="0"/>
                  <a:t> ).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0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Growth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both computer science and in mathematics, there are many times when we care about how fast a function grows.</a:t>
            </a:r>
          </a:p>
          <a:p>
            <a:r>
              <a:rPr lang="en-US" dirty="0" smtClean="0"/>
              <a:t>In computer science, we want to understand how quickly an algorithm can solve a problem as the size of the input grows. </a:t>
            </a:r>
          </a:p>
          <a:p>
            <a:pPr lvl="1"/>
            <a:r>
              <a:rPr lang="en-US" dirty="0" smtClean="0"/>
              <a:t>We can compare the efficiency of two different algorithms for solving the same problem. </a:t>
            </a:r>
          </a:p>
          <a:p>
            <a:pPr lvl="1"/>
            <a:r>
              <a:rPr lang="en-US" dirty="0" smtClean="0"/>
              <a:t>We can also determine whether it is practical to use a particular algorithm as the input grows. </a:t>
            </a:r>
          </a:p>
          <a:p>
            <a:pPr lvl="1"/>
            <a:r>
              <a:rPr lang="en-US" dirty="0" smtClean="0"/>
              <a:t>We’ll study these questions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3.3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of the areas of mathematics where questions about the growth of functions are studied are:</a:t>
            </a:r>
          </a:p>
          <a:p>
            <a:pPr lvl="1"/>
            <a:r>
              <a:rPr lang="en-US" dirty="0" smtClean="0"/>
              <a:t>number theory (covered in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  </a:t>
            </a:r>
          </a:p>
          <a:p>
            <a:pPr lvl="1"/>
            <a:r>
              <a:rPr lang="en-US" dirty="0" err="1" smtClean="0"/>
              <a:t>combinatorics</a:t>
            </a:r>
            <a:r>
              <a:rPr lang="en-US" dirty="0" smtClean="0"/>
              <a:t> (covered in Chapters 6 and 8)</a:t>
            </a:r>
          </a:p>
        </p:txBody>
      </p:sp>
    </p:spTree>
    <p:extLst>
      <p:ext uri="{BB962C8B-B14F-4D97-AF65-F5344CB8AC3E}">
        <p14:creationId xmlns:p14="http://schemas.microsoft.com/office/powerpoint/2010/main" val="17871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                            it must  also be the case that</a:t>
            </a:r>
          </a:p>
          <a:p>
            <a:endParaRPr lang="en-US" dirty="0" smtClean="0"/>
          </a:p>
          <a:p>
            <a:r>
              <a:rPr lang="en-US" dirty="0" smtClean="0"/>
              <a:t>Note that                               if and only if it is the case that                              and                             .</a:t>
            </a:r>
          </a:p>
          <a:p>
            <a:r>
              <a:rPr lang="en-US" dirty="0" smtClean="0"/>
              <a:t>Sometimes writers are careless and write as if big-</a:t>
            </a:r>
            <a:r>
              <a:rPr lang="en-US" i="1" dirty="0" smtClean="0"/>
              <a:t>O</a:t>
            </a:r>
            <a:r>
              <a:rPr lang="en-US" dirty="0" smtClean="0"/>
              <a:t> notation has the same meaning as big-Theta.</a:t>
            </a:r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51961" y="1852612"/>
            <a:ext cx="2145506" cy="319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64" y="2337651"/>
            <a:ext cx="2252663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794612" y="2849677"/>
            <a:ext cx="2145506" cy="31908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580085" y="2849677"/>
            <a:ext cx="2150269" cy="319088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986709" y="3291256"/>
            <a:ext cx="216455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Big-Theta Estimates for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Let </a:t>
            </a:r>
          </a:p>
          <a:p>
            <a:pPr>
              <a:buNone/>
            </a:pPr>
            <a:r>
              <a:rPr lang="en-US" dirty="0" smtClean="0"/>
              <a:t>where                                 are real numbers with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Then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of order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 (or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i="1" dirty="0" err="1"/>
              <a:t>x</a:t>
            </a:r>
            <a:r>
              <a:rPr lang="en-US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)).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(The proof is an exercise.) </a:t>
            </a:r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The polynomial                                         is order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(or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)).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The polynomial                                                                           is order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199</a:t>
            </a:r>
            <a:r>
              <a:rPr lang="en-US" dirty="0" smtClean="0"/>
              <a:t>  (or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199</a:t>
            </a:r>
            <a:r>
              <a:rPr lang="en-US" dirty="0"/>
              <a:t>)</a:t>
            </a:r>
            <a:r>
              <a:rPr lang="en-US" dirty="0" smtClean="0"/>
              <a:t> ).            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200400" y="1827213"/>
            <a:ext cx="5745956" cy="34290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41696" y="2336799"/>
            <a:ext cx="2117408" cy="24288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306896" y="4206645"/>
            <a:ext cx="3062288" cy="34290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81412" y="4616219"/>
            <a:ext cx="526494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be functions from the set of integers or the set of real numbers to the set of real numbers. We say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if there are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such that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whenever 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dirty="0" smtClean="0"/>
              <a:t>. (illustration on next slide)</a:t>
            </a:r>
          </a:p>
          <a:p>
            <a:r>
              <a:rPr lang="en-US" dirty="0" smtClean="0"/>
              <a:t>This is read as “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big-</a:t>
            </a:r>
            <a:r>
              <a:rPr lang="en-US" i="1" dirty="0" smtClean="0"/>
              <a:t>O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)” or   “</a:t>
            </a:r>
            <a:r>
              <a:rPr lang="en-US" i="1" dirty="0" smtClean="0"/>
              <a:t>g</a:t>
            </a:r>
            <a:r>
              <a:rPr lang="en-US" dirty="0" smtClean="0"/>
              <a:t> asymptotically dominates </a:t>
            </a:r>
            <a:r>
              <a:rPr lang="en-US" i="1" dirty="0" smtClean="0"/>
              <a:t>f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constants C and k are called </a:t>
            </a:r>
            <a:r>
              <a:rPr lang="en-US" i="1" dirty="0" smtClean="0"/>
              <a:t>witnesses</a:t>
            </a:r>
            <a:r>
              <a:rPr lang="en-US" dirty="0" smtClean="0"/>
              <a:t> to the relationship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)). Only one pair of witnesses is needed.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876801" y="3276600"/>
            <a:ext cx="2157413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Triangle Inequality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628636"/>
            <a:ext cx="5181600" cy="487917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/>
              <a:t>Two-Dimensional Case:</a:t>
            </a:r>
            <a:endParaRPr lang="lv-LV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592856"/>
            <a:ext cx="5181600" cy="487917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/>
              <a:t>One-Dimensional Case: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894901" y="23906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265104" y="347948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116640" y="261833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>
          <a:xfrm>
            <a:off x="2032061" y="2459236"/>
            <a:ext cx="2084579" cy="22768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8" idx="3"/>
          </p:cNvCxnSpPr>
          <p:nvPr/>
        </p:nvCxnSpPr>
        <p:spPr>
          <a:xfrm flipV="1">
            <a:off x="1402264" y="2735412"/>
            <a:ext cx="2734463" cy="812657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7"/>
          </p:cNvCxnSpPr>
          <p:nvPr/>
        </p:nvCxnSpPr>
        <p:spPr>
          <a:xfrm flipH="1">
            <a:off x="1382177" y="2507729"/>
            <a:ext cx="532811" cy="991847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7707" y="33172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8377" y="202181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30561" y="245608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/>
              <p:cNvSpPr txBox="1">
                <a:spLocks/>
              </p:cNvSpPr>
              <p:nvPr/>
            </p:nvSpPr>
            <p:spPr>
              <a:xfrm>
                <a:off x="914400" y="3690613"/>
                <a:ext cx="5181600" cy="2398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lv-LV" sz="2400" dirty="0" smtClean="0"/>
                  <a:t>The following is always true: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lv-LV" sz="2400" dirty="0" smtClean="0"/>
                  <a:t/>
                </a:r>
                <a:br>
                  <a:rPr lang="lv-LV" sz="2400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 |</m:t>
                    </m:r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|≤|</m:t>
                    </m:r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sz="2400" dirty="0" smtClean="0"/>
                  <a:t>, </a:t>
                </a:r>
                <a:br>
                  <a:rPr lang="lv-LV" sz="2400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 |</m:t>
                    </m:r>
                    <m:r>
                      <a:rPr lang="lv-LV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|≤|</m:t>
                    </m:r>
                    <m:r>
                      <a:rPr lang="lv-LV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sz="2400" dirty="0"/>
                  <a:t>, </a:t>
                </a:r>
                <a:endParaRPr lang="lv-LV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lv-LV" sz="2400" i="1" dirty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lv-LV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lv-LV" sz="2400" dirty="0" smtClean="0"/>
              </a:p>
              <a:p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|≥|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lv-LV" sz="2400" dirty="0"/>
              </a:p>
              <a:p>
                <a:endParaRPr lang="lv-LV" sz="2400" dirty="0"/>
              </a:p>
              <a:p>
                <a:endParaRPr lang="lv-LV" sz="2400" dirty="0" smtClean="0"/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20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90613"/>
                <a:ext cx="5181600" cy="2398450"/>
              </a:xfrm>
              <a:prstGeom prst="rect">
                <a:avLst/>
              </a:prstGeom>
              <a:blipFill>
                <a:blip r:embed="rId2"/>
                <a:stretch>
                  <a:fillRect l="-1765" t="-3553" b="-659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279614" y="2755499"/>
            <a:ext cx="4726237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7306467" y="269006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71305" y="2235569"/>
                <a:ext cx="4601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05" y="2235569"/>
                <a:ext cx="46019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>
            <a:spLocks noChangeAspect="1"/>
          </p:cNvSpPr>
          <p:nvPr/>
        </p:nvSpPr>
        <p:spPr>
          <a:xfrm>
            <a:off x="8241064" y="268823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05902" y="2233732"/>
                <a:ext cx="471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902" y="2233732"/>
                <a:ext cx="4718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>
            <a:spLocks noChangeAspect="1"/>
          </p:cNvSpPr>
          <p:nvPr/>
        </p:nvSpPr>
        <p:spPr>
          <a:xfrm>
            <a:off x="9957860" y="268639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822698" y="2231894"/>
                <a:ext cx="459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98" y="2231894"/>
                <a:ext cx="45948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3"/>
              <p:cNvSpPr txBox="1">
                <a:spLocks/>
              </p:cNvSpPr>
              <p:nvPr/>
            </p:nvSpPr>
            <p:spPr>
              <a:xfrm>
                <a:off x="6019800" y="3556200"/>
                <a:ext cx="5181600" cy="2398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lv-LV" sz="2400" dirty="0" smtClean="0"/>
                  <a:t>The following is always true: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lv-LV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lv-LV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lv-LV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lv-LV" sz="2400" dirty="0" smtClean="0"/>
                  <a:t/>
                </a:r>
                <a:br>
                  <a:rPr lang="lv-LV" sz="2400" dirty="0" smtClean="0"/>
                </a:br>
                <a:r>
                  <a:rPr lang="lv-LV" sz="2400" dirty="0" smtClean="0"/>
                  <a:t>True for any order of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lv-LV" sz="2400" dirty="0" smtClean="0"/>
              </a:p>
              <a:p>
                <a:r>
                  <a:rPr lang="lv-LV" sz="2400" dirty="0" smtClean="0"/>
                  <a:t>Commonly rewritten like this:</a:t>
                </a:r>
                <a:br>
                  <a:rPr lang="lv-LV" sz="2400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lv-LV" sz="2400" b="0" dirty="0" smtClean="0"/>
                  <a:t/>
                </a:r>
                <a:br>
                  <a:rPr lang="lv-LV" sz="2400" b="0" dirty="0" smtClean="0"/>
                </a:br>
                <a:endParaRPr lang="lv-LV" sz="2400" dirty="0"/>
              </a:p>
              <a:p>
                <a:pPr marL="0" indent="0">
                  <a:buNone/>
                </a:pPr>
                <a:r>
                  <a:rPr lang="lv-LV" sz="2400" dirty="0" smtClean="0"/>
                  <a:t>where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v-LV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sz="2400" dirty="0" smtClean="0"/>
                  <a:t> and </a:t>
                </a:r>
                <a14:m>
                  <m:oMath xmlns:m="http://schemas.openxmlformats.org/officeDocument/2006/math"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lv-LV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v-LV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lv-LV" sz="2400" dirty="0" smtClean="0"/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2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56200"/>
                <a:ext cx="5181600" cy="2398450"/>
              </a:xfrm>
              <a:prstGeom prst="rect">
                <a:avLst/>
              </a:prstGeom>
              <a:blipFill>
                <a:blip r:embed="rId6"/>
                <a:stretch>
                  <a:fillRect l="-1882" t="-3553" b="-761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24553" y="2839664"/>
                <a:ext cx="5575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553" y="2839664"/>
                <a:ext cx="557589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071015" y="2837826"/>
                <a:ext cx="564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015" y="2837826"/>
                <a:ext cx="564706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855751" y="2837826"/>
                <a:ext cx="564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751" y="2837826"/>
                <a:ext cx="56470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Big-</a:t>
            </a:r>
            <a:r>
              <a:rPr lang="en-US" i="1" dirty="0" smtClean="0"/>
              <a:t>O</a:t>
            </a:r>
            <a:r>
              <a:rPr lang="en-US" dirty="0" smtClean="0"/>
              <a:t> Notation</a:t>
            </a:r>
            <a:endParaRPr lang="en-US" dirty="0"/>
          </a:p>
        </p:txBody>
      </p:sp>
      <p:pic>
        <p:nvPicPr>
          <p:cNvPr id="4" name="Content Placeholder 3" descr="03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0587" y="1947230"/>
            <a:ext cx="7644158" cy="42001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48400" y="2133601"/>
                <a:ext cx="335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is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133601"/>
                <a:ext cx="3352800" cy="646331"/>
              </a:xfrm>
              <a:prstGeom prst="rect">
                <a:avLst/>
              </a:prstGeom>
              <a:blipFill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7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Important Points about Big-</a:t>
            </a:r>
            <a:r>
              <a:rPr lang="en-US" i="1" dirty="0" smtClean="0"/>
              <a:t>O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one pair of witnesses is found, then there are infinitely many pairs.  We can always make the </a:t>
            </a:r>
            <a:r>
              <a:rPr lang="en-US" i="1" dirty="0" smtClean="0"/>
              <a:t>k</a:t>
            </a:r>
            <a:r>
              <a:rPr lang="en-US" dirty="0" smtClean="0"/>
              <a:t> or the </a:t>
            </a:r>
            <a:r>
              <a:rPr lang="en-US" i="1" dirty="0" smtClean="0"/>
              <a:t>C</a:t>
            </a:r>
            <a:r>
              <a:rPr lang="en-US" dirty="0" smtClean="0"/>
              <a:t> larger and still maintain the inequality                            . </a:t>
            </a:r>
          </a:p>
          <a:p>
            <a:pPr lvl="1"/>
            <a:r>
              <a:rPr lang="en-US" dirty="0" smtClean="0"/>
              <a:t>Any pair </a:t>
            </a:r>
            <a:r>
              <a:rPr lang="en-US" i="1" dirty="0" smtClean="0"/>
              <a:t>C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i="1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where </a:t>
            </a:r>
            <a:r>
              <a:rPr lang="en-US" i="1" dirty="0" smtClean="0"/>
              <a:t>C</a:t>
            </a:r>
            <a:r>
              <a:rPr lang="en-US" dirty="0" smtClean="0"/>
              <a:t> &lt; </a:t>
            </a:r>
            <a:r>
              <a:rPr lang="en-US" i="1" dirty="0" smtClean="0"/>
              <a:t>C</a:t>
            </a:r>
            <a:r>
              <a:rPr lang="en-US" i="1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&lt; </a:t>
            </a:r>
            <a:r>
              <a:rPr lang="en-US" i="1" dirty="0" smtClean="0"/>
              <a:t>k </a:t>
            </a:r>
            <a:r>
              <a:rPr lang="en-US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is also a pair of witnesses since                                  whenever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i="1" dirty="0" smtClean="0">
                <a:latin typeface="Cambria Math"/>
                <a:ea typeface="Cambria Math"/>
              </a:rPr>
              <a:t>̍</a:t>
            </a:r>
            <a:r>
              <a:rPr lang="en-US" i="1" dirty="0" smtClean="0"/>
              <a:t> </a:t>
            </a:r>
            <a:r>
              <a:rPr lang="en-US" dirty="0" smtClean="0"/>
              <a:t>&gt;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may see  “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))” instead of “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)).”  </a:t>
            </a:r>
          </a:p>
          <a:p>
            <a:pPr lvl="1"/>
            <a:r>
              <a:rPr lang="en-US" dirty="0" smtClean="0"/>
              <a:t>But this is an abuse of the equals sign since the meaning is that there is an inequality relating the values of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for sufficiently large values of x. </a:t>
            </a:r>
          </a:p>
          <a:p>
            <a:pPr lvl="1"/>
            <a:r>
              <a:rPr lang="en-US" dirty="0" smtClean="0"/>
              <a:t>It is ok to write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dirty="0" smtClean="0"/>
              <a:t>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)), because 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represents the set of functions that are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Usually, we will drop the absolute value sign since we will always deal with functions that take on positive values.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1" y="3200401"/>
            <a:ext cx="3413978" cy="30296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908713" y="2392495"/>
            <a:ext cx="1924256" cy="2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the Definition of Big-</a:t>
            </a:r>
            <a:r>
              <a:rPr lang="en-US" sz="4000" i="1" dirty="0"/>
              <a:t>O</a:t>
            </a:r>
            <a:r>
              <a:rPr lang="en-US" sz="4000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Show that                                              is            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Since when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 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&lt;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</a:t>
            </a:r>
            <a:endParaRPr lang="en-US" i="1" dirty="0" smtClean="0"/>
          </a:p>
          <a:p>
            <a:pPr lvl="1"/>
            <a:r>
              <a:rPr lang="en-US" dirty="0" smtClean="0"/>
              <a:t>Can take </a:t>
            </a:r>
            <a:r>
              <a:rPr lang="en-US" i="1" dirty="0" smtClean="0"/>
              <a:t>C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k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witnesses to show that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(see graph on next slide)</a:t>
            </a:r>
          </a:p>
          <a:p>
            <a:r>
              <a:rPr lang="en-US" dirty="0" smtClean="0"/>
              <a:t>Alternatively, when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we have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&lt;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Hence,                                                                                   when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Can take </a:t>
            </a:r>
            <a:r>
              <a:rPr lang="en-US" i="1" dirty="0" smtClean="0"/>
              <a:t>C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k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as witnesses instead.                             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279106" y="1809750"/>
            <a:ext cx="2590800" cy="34290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19401" y="2971801"/>
            <a:ext cx="5355431" cy="30956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352801" y="3962400"/>
            <a:ext cx="1883569" cy="3429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625508" y="1825625"/>
            <a:ext cx="773906" cy="3429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429001" y="4724401"/>
            <a:ext cx="5198269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Big-</a:t>
            </a:r>
            <a:r>
              <a:rPr lang="en-US" i="1" dirty="0" smtClean="0"/>
              <a:t>O</a:t>
            </a:r>
            <a:r>
              <a:rPr lang="en-US" dirty="0" smtClean="0"/>
              <a:t> Notation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Content Placeholder 3" descr="0304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112433" y="2795237"/>
            <a:ext cx="6103451" cy="3842629"/>
          </a:xfrm>
        </p:spPr>
      </p:pic>
      <p:sp>
        <p:nvSpPr>
          <p:cNvPr id="7" name="TextBox 6"/>
          <p:cNvSpPr txBox="1"/>
          <p:nvPr/>
        </p:nvSpPr>
        <p:spPr>
          <a:xfrm>
            <a:off x="3810000" y="19357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</a:t>
            </a:r>
            <a:r>
              <a:rPr lang="en-US" sz="2400" dirty="0"/>
              <a:t>is</a:t>
            </a:r>
            <a:r>
              <a:rPr lang="en-US" dirty="0"/>
              <a:t>                                                 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55520" y="1966859"/>
            <a:ext cx="3108960" cy="41148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13312" y="1966859"/>
            <a:ext cx="928688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x^2)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2}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O(f(x))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h(x))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h(x)| &gt; |g(x)|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h(x)|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\leq C|g(x) \leq C'|g(x)|$&#10;&#10;\end{document}"/>
  <p:tag name="IGUANATEXSIZ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h(x))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a_n x^{n} + a_{n-1}x^{n-1} + \dots + a_1 x + a_o$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0, a_1, \dots, a_n    $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1 + 2 + \cdots + n \; \leq\; n + n + \cdots n\; =\; n^2$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1 + 2 + \ldots + n \;\mbox{is}\; O(n^2)\; \mbox{taking}\; C = 1 \; \mbox{and}\; k = 1 .$&#10;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= 1 \times 2 \times \cdots \times n \; \leq\; n \times n \times \cdots \times  n\; =\; n^n$&#10;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\; \mbox{is}\;O(n^n)\; \mbox{taking} \; C = 1\; \mbox{and}\; k = 1.$&#10;&#10;\end{document}"/>
  <p:tag name="IGUANATEXSIZE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 = n! = 1 \times 2 \times \dots \times n\; .$&#10;&#10;\end{document}"/>
  <p:tag name="IGUANATEXSIZE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\leq\; n^n$&#10;&#10;\end{document}"/>
  <p:tag name="IGUANATEXSIZE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og}(n!) \leq\; n\cdot \mbox{log}(n)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Omega(g(x))$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geq C|g(x)|$&#10;&#10;\end{document}"/>
  <p:tag name="IGUANATEXSIZ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3} + 5x^2 + 7$&#10;&#10;\end{document}"/>
  <p:tag name="IGUANATEXSIZE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Omega(g(x))$&#10;&#10;\end{document}"/>
  <p:tag name="IGUANATEXSIZE" val="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3} $&#10;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8x^{3} + 5x^2 + 7)$&#10;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3} + 5x^2 + 7\; \geq 8x^{3}$&#10;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3} $&#10;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Omega(g(x))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\Theta(f(x)).$&#10;&#10;\end{document}"/>
  <p:tag name="IGUANATEXSIZE" val="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O(f(x))$&#10;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a_n x^{n} + a_{n-1}x^{n-1} + \dots + a_1 x + a_o$&#10;&#10;\end{document}"/>
  <p:tag name="IGUANATEXSIZE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0, a_1, \dots, a_n    $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5} + 5x^2 + 10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 \leq x^2 + 2x + 1 \leq x^{2} + 2x^{2} + x^{2} = 4x^{2}$&#10;&#10;\end{document}"/>
  <p:tag name="IGUANATEXSIZE" val="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199}+ 7x^{100} + x^{99} + 5x^2 + 25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x^2)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x^2)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 \leq x^2 + 2x + 1 \leq x^{2} + x^{2} + x^{2} = 3x^{2}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2170</Words>
  <Application>Microsoft Office PowerPoint</Application>
  <PresentationFormat>Widescreen</PresentationFormat>
  <Paragraphs>264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The Growth of Functions</vt:lpstr>
      <vt:lpstr>Section Summary</vt:lpstr>
      <vt:lpstr>The Growth of Functions</vt:lpstr>
      <vt:lpstr>Big-O Notation</vt:lpstr>
      <vt:lpstr>Triangle Inequality</vt:lpstr>
      <vt:lpstr>Illustration of Big-O Notation</vt:lpstr>
      <vt:lpstr>Some Important Points about Big-O Notation</vt:lpstr>
      <vt:lpstr>Using the Definition of Big-O Notation</vt:lpstr>
      <vt:lpstr>Illustration of Big-O Notation                                                                                                                                       </vt:lpstr>
      <vt:lpstr>Big-O Notation</vt:lpstr>
      <vt:lpstr>Big-O: Examples</vt:lpstr>
      <vt:lpstr>Using the Definition of Big-O Notation</vt:lpstr>
      <vt:lpstr>Big-O Estimates for Polynomials</vt:lpstr>
      <vt:lpstr>Big-O Estimates for some Important Functions</vt:lpstr>
      <vt:lpstr>Big-O Estimates for some Important Functions</vt:lpstr>
      <vt:lpstr>Display of Growth of Functions</vt:lpstr>
      <vt:lpstr>Waiting Times and Asymptotics</vt:lpstr>
      <vt:lpstr>Useful Big-O Estimates Involving Logarithms, Powers, and Exponents</vt:lpstr>
      <vt:lpstr>Combinations of Functions</vt:lpstr>
      <vt:lpstr>Combinations of Functions</vt:lpstr>
      <vt:lpstr>Ordering Functions by Order of Growth</vt:lpstr>
      <vt:lpstr>Big-Omega Notation</vt:lpstr>
      <vt:lpstr>Big-Omega Notation</vt:lpstr>
      <vt:lpstr>Big-Ω: Examples</vt:lpstr>
      <vt:lpstr>Big-Theta Notation</vt:lpstr>
      <vt:lpstr>Big-Θ (Big-Theta) Notation</vt:lpstr>
      <vt:lpstr>Big-Θ: Examples</vt:lpstr>
      <vt:lpstr>Big Theta Notation</vt:lpstr>
      <vt:lpstr>Big-Theta Notation</vt:lpstr>
      <vt:lpstr>Big-Theta Notation</vt:lpstr>
      <vt:lpstr>Big-Theta Estimates for Polynomials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68</cp:revision>
  <dcterms:created xsi:type="dcterms:W3CDTF">2021-01-03T18:25:44Z</dcterms:created>
  <dcterms:modified xsi:type="dcterms:W3CDTF">2021-02-01T08:41:44Z</dcterms:modified>
</cp:coreProperties>
</file>