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803" r:id="rId2"/>
    <p:sldId id="804" r:id="rId3"/>
    <p:sldId id="805" r:id="rId4"/>
    <p:sldId id="806" r:id="rId5"/>
    <p:sldId id="807" r:id="rId6"/>
    <p:sldId id="831" r:id="rId7"/>
    <p:sldId id="808" r:id="rId8"/>
    <p:sldId id="809" r:id="rId9"/>
    <p:sldId id="810" r:id="rId10"/>
    <p:sldId id="811" r:id="rId11"/>
    <p:sldId id="812" r:id="rId12"/>
    <p:sldId id="813" r:id="rId13"/>
    <p:sldId id="814" r:id="rId14"/>
    <p:sldId id="815" r:id="rId15"/>
    <p:sldId id="816" r:id="rId16"/>
    <p:sldId id="817" r:id="rId17"/>
    <p:sldId id="818" r:id="rId18"/>
    <p:sldId id="819" r:id="rId19"/>
    <p:sldId id="820" r:id="rId20"/>
    <p:sldId id="821" r:id="rId21"/>
    <p:sldId id="822" r:id="rId22"/>
    <p:sldId id="823" r:id="rId23"/>
    <p:sldId id="824" r:id="rId24"/>
    <p:sldId id="829" r:id="rId25"/>
    <p:sldId id="825" r:id="rId26"/>
    <p:sldId id="826" r:id="rId27"/>
    <p:sldId id="827" r:id="rId28"/>
    <p:sldId id="828" r:id="rId29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87B1F3-D133-463C-8153-54BCB2A1A80C}">
          <p14:sldIdLst>
            <p14:sldId id="803"/>
            <p14:sldId id="804"/>
            <p14:sldId id="805"/>
            <p14:sldId id="806"/>
            <p14:sldId id="807"/>
            <p14:sldId id="831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  <p14:sldId id="824"/>
          </p14:sldIdLst>
        </p14:section>
        <p14:section name="Untitled Section" id="{B090C632-E920-4ABD-87EE-D0AB6B9A5F7E}">
          <p14:sldIdLst>
            <p14:sldId id="829"/>
            <p14:sldId id="825"/>
            <p14:sldId id="826"/>
            <p14:sldId id="827"/>
            <p14:sldId id="8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870" autoAdjust="0"/>
  </p:normalViewPr>
  <p:slideViewPr>
    <p:cSldViewPr snapToGrid="0">
      <p:cViewPr varScale="1">
        <p:scale>
          <a:sx n="87" d="100"/>
          <a:sy n="87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31.01.2021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Example-of-Sudoku-puzzle-left-with-its-solution-right_fig1_301551207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2DEFD-3730-4175-8706-350099C5F1D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48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39820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[The Eternal Battle between</a:t>
            </a:r>
            <a:r>
              <a:rPr lang="lv-LV" baseline="0" dirty="0" smtClean="0"/>
              <a:t> Determinism and Non-Determinism by Francesco Calimeri](</a:t>
            </a:r>
            <a:r>
              <a:rPr lang="lv-LV" dirty="0" smtClean="0">
                <a:hlinkClick r:id="rId3"/>
              </a:rPr>
              <a:t>https://www.researchgate.net/figure/Example-of-Sudoku-puzzle-left-with-its-solution-right_fig1_301551207</a:t>
            </a:r>
            <a:r>
              <a:rPr lang="lv-LV" dirty="0" smtClean="0"/>
              <a:t>).</a:t>
            </a:r>
            <a:r>
              <a:rPr lang="lv-LV" baseline="0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lv-LV" sz="12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v-LV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(c) Calimeri2013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86824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31.01.2021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31.01.2021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31.01.2021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31.01.2021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31.01.2021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31.01.2021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31.01.2021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31.01.2021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31.01.2021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31.01.2021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31.01.2021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31.01.2021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5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10" Type="http://schemas.openxmlformats.org/officeDocument/2006/relationships/image" Target="../media/image14.png"/><Relationship Id="rId4" Type="http://schemas.openxmlformats.org/officeDocument/2006/relationships/tags" Target="../tags/tag16.xml"/><Relationship Id="rId9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Complexity of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3.3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68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Worst-Case Complexity of Binary Search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Describe the time complexity of binary search in terms of the number of comparisons used.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94901" y="2743200"/>
            <a:ext cx="7858699" cy="1905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475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   procedure</a:t>
            </a:r>
            <a:r>
              <a:rPr lang="en-US" sz="2600" dirty="0"/>
              <a:t> binary search(</a:t>
            </a:r>
            <a:r>
              <a:rPr lang="en-US" sz="2600" i="1" dirty="0"/>
              <a:t>x</a:t>
            </a:r>
            <a:r>
              <a:rPr lang="en-US" sz="2600" dirty="0"/>
              <a:t>: integer, </a:t>
            </a:r>
            <a:r>
              <a:rPr lang="en-US" sz="2600" i="1" dirty="0"/>
              <a:t>a</a:t>
            </a:r>
            <a:r>
              <a:rPr lang="en-US" sz="2600" baseline="-25000" dirty="0"/>
              <a:t>1</a:t>
            </a:r>
            <a:r>
              <a:rPr lang="en-US" sz="2600" dirty="0"/>
              <a:t>,</a:t>
            </a:r>
            <a:r>
              <a:rPr lang="en-US" sz="2600" i="1" dirty="0"/>
              <a:t>a</a:t>
            </a:r>
            <a:r>
              <a:rPr lang="en-US" sz="2600" baseline="-25000" dirty="0"/>
              <a:t>2</a:t>
            </a:r>
            <a:r>
              <a:rPr lang="en-US" sz="2600" dirty="0"/>
              <a:t>,…, </a:t>
            </a:r>
            <a:r>
              <a:rPr lang="en-US" sz="2600" i="1" dirty="0"/>
              <a:t>a</a:t>
            </a:r>
            <a:r>
              <a:rPr lang="en-US" sz="2600" i="1" baseline="-25000" dirty="0"/>
              <a:t>n</a:t>
            </a:r>
            <a:r>
              <a:rPr lang="en-US" sz="2600" dirty="0"/>
              <a:t>: increasing integers)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/>
              <a:t>    </a:t>
            </a:r>
            <a:r>
              <a:rPr lang="en-US" sz="2600" i="1" dirty="0" err="1"/>
              <a:t>i</a:t>
            </a:r>
            <a:r>
              <a:rPr lang="en-US" sz="2600" dirty="0"/>
              <a:t> 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dirty="0"/>
              <a:t> {</a:t>
            </a:r>
            <a:r>
              <a:rPr lang="en-US" sz="2600" i="1" dirty="0" err="1"/>
              <a:t>i</a:t>
            </a:r>
            <a:r>
              <a:rPr lang="en-US" sz="2600" dirty="0"/>
              <a:t> is the left endpoint of interval}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/>
              <a:t>    j</a:t>
            </a:r>
            <a:r>
              <a:rPr lang="en-US" sz="2600" dirty="0"/>
              <a:t> := </a:t>
            </a:r>
            <a:r>
              <a:rPr lang="en-US" sz="2600" i="1" dirty="0"/>
              <a:t>n</a:t>
            </a:r>
            <a:r>
              <a:rPr lang="en-US" sz="2600" dirty="0"/>
              <a:t> {</a:t>
            </a:r>
            <a:r>
              <a:rPr lang="en-US" sz="2600" i="1" dirty="0"/>
              <a:t>j</a:t>
            </a:r>
            <a:r>
              <a:rPr lang="en-US" sz="2600" dirty="0"/>
              <a:t> is right endpoint of interval}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</a:t>
            </a:r>
            <a:r>
              <a:rPr lang="en-US" sz="2600" b="1" dirty="0"/>
              <a:t>while</a:t>
            </a:r>
            <a:r>
              <a:rPr lang="en-US" sz="2600" dirty="0"/>
              <a:t> </a:t>
            </a:r>
            <a:r>
              <a:rPr lang="en-US" sz="2600" i="1" dirty="0" err="1"/>
              <a:t>i</a:t>
            </a:r>
            <a:r>
              <a:rPr lang="en-US" sz="2600" dirty="0"/>
              <a:t> &lt; </a:t>
            </a:r>
            <a:r>
              <a:rPr lang="en-US" sz="2600" i="1" dirty="0"/>
              <a:t>j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   </a:t>
            </a:r>
            <a:r>
              <a:rPr lang="en-US" sz="2600" i="1" dirty="0"/>
              <a:t>m</a:t>
            </a:r>
            <a:r>
              <a:rPr lang="en-US" sz="2600" dirty="0"/>
              <a:t> := </a:t>
            </a:r>
            <a:r>
              <a:rPr lang="en-US" sz="2600" dirty="0">
                <a:latin typeface="Cambria Math"/>
                <a:ea typeface="Cambria Math"/>
              </a:rPr>
              <a:t>⌊</a:t>
            </a:r>
            <a:r>
              <a:rPr lang="en-US" sz="2600" dirty="0"/>
              <a:t>(</a:t>
            </a:r>
            <a:r>
              <a:rPr lang="en-US" sz="2600" i="1" dirty="0" err="1"/>
              <a:t>i</a:t>
            </a:r>
            <a:r>
              <a:rPr lang="en-US" sz="2600" dirty="0"/>
              <a:t> + </a:t>
            </a:r>
            <a:r>
              <a:rPr lang="en-US" sz="2600" i="1" dirty="0"/>
              <a:t>j</a:t>
            </a:r>
            <a:r>
              <a:rPr lang="en-US" sz="2600" dirty="0"/>
              <a:t>)/2</a:t>
            </a:r>
            <a:r>
              <a:rPr lang="en-US" sz="2600" dirty="0">
                <a:latin typeface="Cambria Math"/>
                <a:ea typeface="Cambria Math"/>
              </a:rPr>
              <a:t>⌋</a:t>
            </a:r>
            <a:endParaRPr lang="en-US" sz="26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   </a:t>
            </a:r>
            <a:r>
              <a:rPr lang="en-US" sz="2600" b="1" dirty="0"/>
              <a:t>if</a:t>
            </a:r>
            <a:r>
              <a:rPr lang="en-US" sz="2600" dirty="0"/>
              <a:t> </a:t>
            </a:r>
            <a:r>
              <a:rPr lang="en-US" sz="2600" i="1" dirty="0"/>
              <a:t>x</a:t>
            </a:r>
            <a:r>
              <a:rPr lang="en-US" sz="2600" dirty="0"/>
              <a:t> &gt; </a:t>
            </a:r>
            <a:r>
              <a:rPr lang="en-US" sz="2600" i="1" dirty="0"/>
              <a:t>a</a:t>
            </a:r>
            <a:r>
              <a:rPr lang="en-US" sz="2600" i="1" baseline="-25000" dirty="0"/>
              <a:t>m</a:t>
            </a:r>
            <a:r>
              <a:rPr lang="en-US" sz="2600" dirty="0"/>
              <a:t> then </a:t>
            </a:r>
            <a:r>
              <a:rPr lang="en-US" sz="2600" i="1" dirty="0" err="1"/>
              <a:t>i</a:t>
            </a:r>
            <a:r>
              <a:rPr lang="en-US" sz="2600" dirty="0"/>
              <a:t> := m + 1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   </a:t>
            </a:r>
            <a:r>
              <a:rPr lang="en-US" sz="2600" b="1" dirty="0"/>
              <a:t>else</a:t>
            </a:r>
            <a:r>
              <a:rPr lang="en-US" sz="2600" dirty="0"/>
              <a:t> </a:t>
            </a:r>
            <a:r>
              <a:rPr lang="en-US" sz="2600" i="1" dirty="0"/>
              <a:t>j</a:t>
            </a:r>
            <a:r>
              <a:rPr lang="en-US" sz="2600" dirty="0"/>
              <a:t> := m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</a:t>
            </a:r>
            <a:r>
              <a:rPr lang="en-US" sz="2600" b="1" dirty="0"/>
              <a:t>if </a:t>
            </a:r>
            <a:r>
              <a:rPr lang="en-US" sz="2600" i="1" dirty="0"/>
              <a:t>x</a:t>
            </a:r>
            <a:r>
              <a:rPr lang="en-US" sz="2600" dirty="0"/>
              <a:t> = </a:t>
            </a:r>
            <a:r>
              <a:rPr lang="en-US" sz="2600" i="1" dirty="0" err="1"/>
              <a:t>a</a:t>
            </a:r>
            <a:r>
              <a:rPr lang="en-US" sz="2600" i="1" baseline="-25000" dirty="0" err="1"/>
              <a:t>i</a:t>
            </a:r>
            <a:r>
              <a:rPr lang="en-US" sz="2600" dirty="0"/>
              <a:t> </a:t>
            </a:r>
            <a:r>
              <a:rPr lang="en-US" sz="2600" b="1" dirty="0"/>
              <a:t>then</a:t>
            </a:r>
            <a:r>
              <a:rPr lang="en-US" sz="2600" dirty="0"/>
              <a:t> </a:t>
            </a:r>
            <a:r>
              <a:rPr lang="en-US" sz="2600" i="1" dirty="0"/>
              <a:t>location</a:t>
            </a:r>
            <a:r>
              <a:rPr lang="en-US" sz="2600" dirty="0"/>
              <a:t> := </a:t>
            </a:r>
            <a:r>
              <a:rPr lang="en-US" sz="2600" i="1" dirty="0" err="1"/>
              <a:t>i</a:t>
            </a:r>
            <a:endParaRPr lang="en-US" sz="26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</a:t>
            </a:r>
            <a:r>
              <a:rPr lang="en-US" sz="2600" b="1" dirty="0"/>
              <a:t>else </a:t>
            </a:r>
            <a:r>
              <a:rPr lang="en-US" sz="2600" i="1" dirty="0"/>
              <a:t>location</a:t>
            </a:r>
            <a:r>
              <a:rPr lang="en-US" sz="2600" dirty="0"/>
              <a:t> 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0</a:t>
            </a:r>
            <a:endParaRPr lang="en-US" sz="26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     return</a:t>
            </a:r>
            <a:r>
              <a:rPr lang="en-US" sz="2600" dirty="0"/>
              <a:t> </a:t>
            </a:r>
            <a:r>
              <a:rPr lang="en-US" sz="2600" i="1" dirty="0"/>
              <a:t>location</a:t>
            </a:r>
            <a:r>
              <a:rPr lang="en-US" sz="2600" dirty="0"/>
              <a:t>{location is the subscript </a:t>
            </a:r>
            <a:r>
              <a:rPr lang="en-US" sz="2600" i="1" dirty="0" err="1"/>
              <a:t>i</a:t>
            </a:r>
            <a:r>
              <a:rPr lang="en-US" sz="2600" dirty="0"/>
              <a:t> of the term </a:t>
            </a:r>
            <a:r>
              <a:rPr lang="en-US" sz="2600" i="1" dirty="0" err="1"/>
              <a:t>a</a:t>
            </a:r>
            <a:r>
              <a:rPr lang="en-US" sz="2600" i="1" baseline="-25000" dirty="0" err="1"/>
              <a:t>i</a:t>
            </a:r>
            <a:r>
              <a:rPr lang="en-US" sz="2600" dirty="0"/>
              <a:t>  equal to </a:t>
            </a:r>
            <a:r>
              <a:rPr lang="en-US" sz="2600" i="1" dirty="0"/>
              <a:t>x</a:t>
            </a:r>
            <a:r>
              <a:rPr lang="en-US" sz="2600" dirty="0"/>
              <a:t>, or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dirty="0"/>
              <a:t> if </a:t>
            </a:r>
            <a:r>
              <a:rPr lang="en-US" sz="2600" i="1" dirty="0"/>
              <a:t>x</a:t>
            </a:r>
            <a:r>
              <a:rPr lang="en-US" sz="2600" dirty="0"/>
              <a:t> is not found}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6400" y="4648201"/>
            <a:ext cx="8839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Solution</a:t>
            </a:r>
            <a:r>
              <a:rPr lang="en-US" sz="1600" dirty="0"/>
              <a:t>:  Assume (for simplicity) </a:t>
            </a:r>
            <a:r>
              <a:rPr lang="en-US" sz="1600" i="1" dirty="0"/>
              <a:t>n</a:t>
            </a:r>
            <a:r>
              <a:rPr lang="en-US" sz="1600" dirty="0"/>
              <a:t> =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i="1" baseline="30000" dirty="0"/>
              <a:t>k</a:t>
            </a:r>
            <a:r>
              <a:rPr lang="en-US" sz="1600" dirty="0"/>
              <a:t> elements. Note that </a:t>
            </a:r>
            <a:r>
              <a:rPr lang="en-US" sz="1600" i="1" dirty="0"/>
              <a:t>k</a:t>
            </a:r>
            <a:r>
              <a:rPr lang="en-US" sz="1600" dirty="0"/>
              <a:t> = log </a:t>
            </a:r>
            <a:r>
              <a:rPr lang="en-US" sz="1600" i="1" dirty="0"/>
              <a:t>n.  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  Two comparisons are made at each stage;   </a:t>
            </a:r>
            <a:r>
              <a:rPr lang="en-US" sz="1600" i="1" dirty="0" err="1"/>
              <a:t>i</a:t>
            </a:r>
            <a:r>
              <a:rPr lang="en-US" sz="1600" dirty="0"/>
              <a:t> &lt; </a:t>
            </a:r>
            <a:r>
              <a:rPr lang="en-US" sz="1600" i="1" dirty="0"/>
              <a:t>j</a:t>
            </a:r>
            <a:r>
              <a:rPr lang="en-US" sz="1600" dirty="0"/>
              <a:t>, and </a:t>
            </a:r>
            <a:r>
              <a:rPr lang="en-US" sz="1600" i="1" dirty="0"/>
              <a:t>x</a:t>
            </a:r>
            <a:r>
              <a:rPr lang="en-US" sz="1600" dirty="0"/>
              <a:t> &gt; </a:t>
            </a:r>
            <a:r>
              <a:rPr lang="en-US" sz="1600" i="1" dirty="0"/>
              <a:t>a</a:t>
            </a:r>
            <a:r>
              <a:rPr lang="en-US" sz="1600" i="1" baseline="-25000" dirty="0"/>
              <a:t>m</a:t>
            </a:r>
            <a:r>
              <a:rPr lang="en-US" sz="1600" dirty="0"/>
              <a:t> 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  At the first iteration the size of the list is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i="1" baseline="30000" dirty="0"/>
              <a:t>k </a:t>
            </a:r>
            <a:r>
              <a:rPr lang="en-US" sz="1600" dirty="0"/>
              <a:t> and after the first iteration it is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i="1" baseline="30000" dirty="0"/>
              <a:t>k</a:t>
            </a:r>
            <a:r>
              <a:rPr lang="en-US" sz="1600" baseline="30000" dirty="0"/>
              <a:t>-</a:t>
            </a:r>
            <a:r>
              <a:rPr lang="en-US" sz="1600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.  </a:t>
            </a:r>
            <a:r>
              <a:rPr lang="en-US" sz="1600" dirty="0"/>
              <a:t>Then 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i="1" baseline="30000" dirty="0"/>
              <a:t>k</a:t>
            </a:r>
            <a:r>
              <a:rPr lang="en-US" sz="1600" baseline="30000" dirty="0"/>
              <a:t>-</a:t>
            </a:r>
            <a:r>
              <a:rPr lang="en-US" sz="16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dirty="0"/>
              <a:t> and so on until the size of the list is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dirty="0"/>
              <a:t> =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dirty="0"/>
              <a:t>. 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  At the last step, a comparison tells us that the size of the list is the size is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baseline="30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1600" dirty="0"/>
              <a:t> =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dirty="0"/>
              <a:t> and the element is compared with the single remaining element.  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  Hence, at most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i="1" dirty="0"/>
              <a:t>k</a:t>
            </a:r>
            <a:r>
              <a:rPr lang="en-US" sz="1600" dirty="0"/>
              <a:t> +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dirty="0"/>
              <a:t> =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dirty="0"/>
              <a:t> log </a:t>
            </a:r>
            <a:r>
              <a:rPr lang="en-US" sz="1600" i="1" dirty="0"/>
              <a:t>n</a:t>
            </a:r>
            <a:r>
              <a:rPr lang="en-US" sz="1600" dirty="0"/>
              <a:t> +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dirty="0"/>
              <a:t> comparisons are made. 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/>
              <a:t>  Therefore, the time complexity is Θ (log </a:t>
            </a:r>
            <a:r>
              <a:rPr lang="en-US" sz="1600" i="1" dirty="0"/>
              <a:t>n</a:t>
            </a:r>
            <a:r>
              <a:rPr lang="en-US" sz="1600" dirty="0"/>
              <a:t>), better than linear search. </a:t>
            </a:r>
          </a:p>
        </p:txBody>
      </p:sp>
    </p:spTree>
    <p:extLst>
      <p:ext uri="{BB962C8B-B14F-4D97-AF65-F5344CB8AC3E}">
        <p14:creationId xmlns:p14="http://schemas.microsoft.com/office/powerpoint/2010/main" val="2957955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Worst-Case Complexity of Bubble Sort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57400" y="1825625"/>
            <a:ext cx="9296400" cy="4351338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What is the worst-case complexity of bubble sort in terms of the number of comparisons made?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91000" y="2819400"/>
            <a:ext cx="5638800" cy="2057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850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procedure </a:t>
            </a:r>
            <a:r>
              <a:rPr lang="en-US" sz="2600" i="1" dirty="0" err="1"/>
              <a:t>bubblesort</a:t>
            </a:r>
            <a:r>
              <a:rPr lang="en-US" sz="2600" dirty="0"/>
              <a:t>(</a:t>
            </a:r>
            <a:r>
              <a:rPr lang="en-US" sz="2600" i="1" dirty="0"/>
              <a:t>a</a:t>
            </a:r>
            <a:r>
              <a:rPr lang="en-US" sz="2600" baseline="-25000" dirty="0"/>
              <a:t>1</a:t>
            </a:r>
            <a:r>
              <a:rPr lang="en-US" sz="2600" dirty="0"/>
              <a:t>,…,</a:t>
            </a:r>
            <a:r>
              <a:rPr lang="en-US" sz="2600" i="1" dirty="0"/>
              <a:t>a</a:t>
            </a:r>
            <a:r>
              <a:rPr lang="en-US" sz="2600" i="1" baseline="-25000" dirty="0"/>
              <a:t>n</a:t>
            </a:r>
            <a:r>
              <a:rPr lang="en-US" sz="2600" dirty="0"/>
              <a:t>: real numbers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                    with </a:t>
            </a:r>
            <a:r>
              <a:rPr lang="en-US" sz="2600" i="1" dirty="0"/>
              <a:t>n</a:t>
            </a:r>
            <a:r>
              <a:rPr lang="en-US" sz="2600" dirty="0"/>
              <a:t> ≥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dirty="0"/>
              <a:t>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</a:t>
            </a:r>
            <a:r>
              <a:rPr lang="en-US" sz="2600" b="1" dirty="0"/>
              <a:t>for</a:t>
            </a:r>
            <a:r>
              <a:rPr lang="en-US" sz="2600" dirty="0"/>
              <a:t> </a:t>
            </a:r>
            <a:r>
              <a:rPr lang="en-US" sz="2600" i="1" dirty="0"/>
              <a:t>i </a:t>
            </a:r>
            <a:r>
              <a:rPr lang="en-US" sz="2600" dirty="0"/>
              <a:t>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dirty="0"/>
              <a:t> to </a:t>
            </a:r>
            <a:r>
              <a:rPr lang="en-US" sz="2600" i="1" dirty="0"/>
              <a:t>n</a:t>
            </a:r>
            <a:r>
              <a:rPr lang="en-US" sz="2600" i="1" dirty="0">
                <a:latin typeface="Cambria Math"/>
                <a:ea typeface="Cambria Math"/>
              </a:rPr>
              <a:t>−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</a:t>
            </a:r>
            <a:r>
              <a:rPr lang="en-US" sz="2600" b="1" dirty="0"/>
              <a:t>for </a:t>
            </a:r>
            <a:r>
              <a:rPr lang="en-US" sz="2600" i="1" dirty="0"/>
              <a:t>j</a:t>
            </a:r>
            <a:r>
              <a:rPr lang="en-US" sz="2600" dirty="0"/>
              <a:t> 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dirty="0"/>
              <a:t> to </a:t>
            </a:r>
            <a:r>
              <a:rPr lang="en-US" sz="2600" i="1" dirty="0"/>
              <a:t>n</a:t>
            </a:r>
            <a:r>
              <a:rPr lang="en-US" sz="2600" i="1" dirty="0">
                <a:latin typeface="Cambria Math"/>
                <a:ea typeface="Cambria Math"/>
              </a:rPr>
              <a:t> − </a:t>
            </a:r>
            <a:r>
              <a:rPr lang="en-US" sz="2600" i="1" dirty="0" err="1"/>
              <a:t>i</a:t>
            </a:r>
            <a:endParaRPr lang="en-US" sz="2600" i="1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     </a:t>
            </a:r>
            <a:r>
              <a:rPr lang="en-US" sz="2600" b="1" dirty="0"/>
              <a:t>if</a:t>
            </a:r>
            <a:r>
              <a:rPr lang="en-US" sz="2600" dirty="0"/>
              <a:t> </a:t>
            </a:r>
            <a:r>
              <a:rPr lang="en-US" sz="2600" i="1" dirty="0" err="1"/>
              <a:t>a</a:t>
            </a:r>
            <a:r>
              <a:rPr lang="en-US" sz="2600" i="1" baseline="-25000" dirty="0" err="1"/>
              <a:t>j</a:t>
            </a:r>
            <a:r>
              <a:rPr lang="en-US" sz="2600" dirty="0"/>
              <a:t> &gt;</a:t>
            </a:r>
            <a:r>
              <a:rPr lang="en-US" sz="2600" i="1" dirty="0"/>
              <a:t>a</a:t>
            </a:r>
            <a:r>
              <a:rPr lang="en-US" sz="2600" i="1" baseline="-25000" dirty="0"/>
              <a:t>j</a:t>
            </a:r>
            <a:r>
              <a:rPr lang="en-US" sz="2600" baseline="-25000" dirty="0"/>
              <a:t>+1</a:t>
            </a:r>
            <a:r>
              <a:rPr lang="en-US" sz="2600" dirty="0"/>
              <a:t> </a:t>
            </a:r>
            <a:r>
              <a:rPr lang="en-US" sz="2600" b="1" dirty="0"/>
              <a:t>then</a:t>
            </a:r>
            <a:r>
              <a:rPr lang="en-US" sz="2600" dirty="0"/>
              <a:t> interchange </a:t>
            </a:r>
            <a:r>
              <a:rPr lang="en-US" sz="2600" i="1" dirty="0" err="1"/>
              <a:t>a</a:t>
            </a:r>
            <a:r>
              <a:rPr lang="en-US" sz="2600" i="1" baseline="-25000" dirty="0" err="1"/>
              <a:t>j</a:t>
            </a:r>
            <a:r>
              <a:rPr lang="en-US" sz="2600" dirty="0"/>
              <a:t> and </a:t>
            </a:r>
            <a:r>
              <a:rPr lang="en-US" sz="2600" i="1" dirty="0"/>
              <a:t>a</a:t>
            </a:r>
            <a:r>
              <a:rPr lang="en-US" sz="2600" i="1" baseline="-25000" dirty="0"/>
              <a:t>j</a:t>
            </a:r>
            <a:r>
              <a:rPr lang="en-US" sz="2600" baseline="-25000" dirty="0"/>
              <a:t>+1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{</a:t>
            </a:r>
            <a:r>
              <a:rPr lang="en-US" sz="2600" i="1" dirty="0"/>
              <a:t>a</a:t>
            </a:r>
            <a:r>
              <a:rPr lang="en-US" sz="2600" baseline="-25000" dirty="0"/>
              <a:t>1</a:t>
            </a:r>
            <a:r>
              <a:rPr lang="en-US" sz="2600" dirty="0"/>
              <a:t>,…, </a:t>
            </a:r>
            <a:r>
              <a:rPr lang="en-US" sz="2600" i="1" dirty="0"/>
              <a:t>a</a:t>
            </a:r>
            <a:r>
              <a:rPr lang="en-US" sz="2600" i="1" baseline="-25000" dirty="0"/>
              <a:t>n</a:t>
            </a:r>
            <a:r>
              <a:rPr lang="en-US" sz="2600" dirty="0"/>
              <a:t> is now in increasing order}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0" y="4876800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A sequence of </a:t>
            </a:r>
            <a:r>
              <a:rPr lang="en-US" i="1" dirty="0"/>
              <a:t>n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passes is made through the list. On each pass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i="1" dirty="0" err="1"/>
              <a:t>i</a:t>
            </a:r>
            <a:r>
              <a:rPr lang="en-US" dirty="0"/>
              <a:t> comparisons are made.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ambria Math"/>
                <a:ea typeface="Cambria Math"/>
              </a:rPr>
              <a:t>The worst-case complexity of bubble sort is  </a:t>
            </a:r>
            <a:r>
              <a:rPr lang="en-US" dirty="0"/>
              <a:t>Θ(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 since                                         .</a:t>
            </a:r>
          </a:p>
          <a:p>
            <a:r>
              <a:rPr lang="en-US" dirty="0"/>
              <a:t>                                                                            </a:t>
            </a: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971801" y="5562600"/>
            <a:ext cx="4509135" cy="34671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7924801" y="6019800"/>
            <a:ext cx="2219325" cy="3467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533400" y="4090988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3400" y="3862388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33400" y="3633788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33400" y="3405188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33400" y="3176588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62000" y="3862388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62000" y="3633788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62000" y="3405188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62000" y="3176588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990600" y="3633788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990600" y="3405188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990600" y="3176588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219200" y="3405188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219200" y="3176588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447800" y="3176588"/>
            <a:ext cx="228600" cy="2286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33400" y="3176588"/>
            <a:ext cx="1371600" cy="13716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644558" y="3060049"/>
            <a:ext cx="10668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304800" y="3290888"/>
            <a:ext cx="0" cy="10287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015510" y="2632643"/>
                <a:ext cx="324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510" y="2632643"/>
                <a:ext cx="32489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0" y="3557588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57588"/>
                <a:ext cx="3186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876097" y="3500571"/>
                <a:ext cx="10132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097" y="3500571"/>
                <a:ext cx="101329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234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Worst-Case Complexity of Insertion Sort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What is the worst-case complexity of insertion sort in terms of the number of comparisons made?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77000" y="2895600"/>
            <a:ext cx="3962400" cy="3352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250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b="1" dirty="0"/>
              <a:t>procedure</a:t>
            </a:r>
            <a:r>
              <a:rPr lang="en-US" sz="8000" dirty="0"/>
              <a:t> </a:t>
            </a:r>
            <a:r>
              <a:rPr lang="en-US" sz="8000" i="1" dirty="0"/>
              <a:t>insertion sort</a:t>
            </a:r>
            <a:r>
              <a:rPr lang="en-US" sz="8000" dirty="0"/>
              <a:t>(</a:t>
            </a:r>
            <a:r>
              <a:rPr lang="en-US" sz="8000" i="1" dirty="0"/>
              <a:t>a</a:t>
            </a:r>
            <a:r>
              <a:rPr lang="en-US" sz="8000" baseline="-25000" dirty="0"/>
              <a:t>1</a:t>
            </a:r>
            <a:r>
              <a:rPr lang="en-US" sz="8000" dirty="0"/>
              <a:t>,…,</a:t>
            </a:r>
            <a:r>
              <a:rPr lang="en-US" sz="8000" i="1" dirty="0"/>
              <a:t>a</a:t>
            </a:r>
            <a:r>
              <a:rPr lang="en-US" sz="8000" i="1" baseline="-25000" dirty="0"/>
              <a:t>n</a:t>
            </a:r>
            <a:r>
              <a:rPr lang="en-US" sz="8000" dirty="0"/>
              <a:t>: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dirty="0"/>
              <a:t>                real numbers with </a:t>
            </a:r>
            <a:r>
              <a:rPr lang="en-US" sz="8000" i="1" dirty="0"/>
              <a:t>n</a:t>
            </a:r>
            <a:r>
              <a:rPr lang="en-US" sz="8000" dirty="0"/>
              <a:t> ≥ 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8000" dirty="0"/>
              <a:t>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b="1" dirty="0"/>
              <a:t>     for </a:t>
            </a:r>
            <a:r>
              <a:rPr lang="en-US" sz="8000" i="1" dirty="0"/>
              <a:t>j</a:t>
            </a:r>
            <a:r>
              <a:rPr lang="en-US" sz="8000" dirty="0"/>
              <a:t> := 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8000" dirty="0"/>
              <a:t> to </a:t>
            </a:r>
            <a:r>
              <a:rPr lang="en-US" sz="8000" i="1" dirty="0"/>
              <a:t>n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dirty="0"/>
              <a:t>         </a:t>
            </a:r>
            <a:r>
              <a:rPr lang="en-US" sz="8000" i="1" dirty="0" err="1"/>
              <a:t>i</a:t>
            </a:r>
            <a:r>
              <a:rPr lang="en-US" sz="8000" dirty="0"/>
              <a:t> := 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dirty="0"/>
              <a:t>         </a:t>
            </a:r>
            <a:r>
              <a:rPr lang="en-US" sz="8000" b="1" dirty="0"/>
              <a:t>while</a:t>
            </a:r>
            <a:r>
              <a:rPr lang="en-US" sz="8000" dirty="0"/>
              <a:t> </a:t>
            </a:r>
            <a:r>
              <a:rPr lang="en-US" sz="8000" i="1" dirty="0" err="1"/>
              <a:t>a</a:t>
            </a:r>
            <a:r>
              <a:rPr lang="en-US" sz="8000" i="1" baseline="-25000" dirty="0" err="1"/>
              <a:t>j</a:t>
            </a:r>
            <a:r>
              <a:rPr lang="en-US" sz="8000" dirty="0"/>
              <a:t> &gt; </a:t>
            </a:r>
            <a:r>
              <a:rPr lang="en-US" sz="8000" i="1" dirty="0" err="1"/>
              <a:t>a</a:t>
            </a:r>
            <a:r>
              <a:rPr lang="en-US" sz="8000" i="1" baseline="-25000" dirty="0" err="1"/>
              <a:t>i</a:t>
            </a:r>
            <a:endParaRPr lang="en-US" sz="8000" i="1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dirty="0"/>
              <a:t>              </a:t>
            </a:r>
            <a:r>
              <a:rPr lang="en-US" sz="8000" i="1" dirty="0" err="1"/>
              <a:t>i</a:t>
            </a:r>
            <a:r>
              <a:rPr lang="en-US" sz="8000" dirty="0"/>
              <a:t> := </a:t>
            </a:r>
            <a:r>
              <a:rPr lang="en-US" sz="8000" i="1" dirty="0" err="1"/>
              <a:t>i</a:t>
            </a:r>
            <a:r>
              <a:rPr lang="en-US" sz="8000" dirty="0"/>
              <a:t> + 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dirty="0"/>
              <a:t>          </a:t>
            </a:r>
            <a:r>
              <a:rPr lang="en-US" sz="8000" i="1" dirty="0"/>
              <a:t>m</a:t>
            </a:r>
            <a:r>
              <a:rPr lang="en-US" sz="8000" dirty="0"/>
              <a:t> := </a:t>
            </a:r>
            <a:r>
              <a:rPr lang="en-US" sz="8000" i="1" dirty="0" err="1"/>
              <a:t>a</a:t>
            </a:r>
            <a:r>
              <a:rPr lang="en-US" sz="8000" i="1" baseline="-25000" dirty="0" err="1"/>
              <a:t>j</a:t>
            </a:r>
            <a:endParaRPr lang="en-US" sz="8000" i="1" baseline="-250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dirty="0"/>
              <a:t>          </a:t>
            </a:r>
            <a:r>
              <a:rPr lang="en-US" sz="8000" b="1" dirty="0"/>
              <a:t>for</a:t>
            </a:r>
            <a:r>
              <a:rPr lang="en-US" sz="8000" dirty="0"/>
              <a:t> </a:t>
            </a:r>
            <a:r>
              <a:rPr lang="en-US" sz="8000" i="1" dirty="0"/>
              <a:t>k</a:t>
            </a:r>
            <a:r>
              <a:rPr lang="en-US" sz="8000" dirty="0"/>
              <a:t> := 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8000" dirty="0"/>
              <a:t> to </a:t>
            </a:r>
            <a:r>
              <a:rPr lang="en-US" sz="8000" i="1" dirty="0"/>
              <a:t>j</a:t>
            </a:r>
            <a:r>
              <a:rPr lang="en-US" sz="8000" dirty="0"/>
              <a:t>  </a:t>
            </a:r>
            <a:r>
              <a:rPr lang="en-US" sz="8000" dirty="0">
                <a:latin typeface="Cambria Math"/>
                <a:ea typeface="Cambria Math"/>
              </a:rPr>
              <a:t>−</a:t>
            </a:r>
            <a:r>
              <a:rPr lang="en-US" sz="8000" dirty="0"/>
              <a:t> </a:t>
            </a:r>
            <a:r>
              <a:rPr lang="en-US" sz="8000" i="1" dirty="0" err="1"/>
              <a:t>i</a:t>
            </a:r>
            <a:r>
              <a:rPr lang="en-US" sz="8000" i="1" dirty="0"/>
              <a:t> </a:t>
            </a:r>
            <a:r>
              <a:rPr lang="en-US" sz="8000" dirty="0">
                <a:latin typeface="Cambria Math"/>
                <a:ea typeface="Cambria Math"/>
              </a:rPr>
              <a:t>− 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dirty="0"/>
              <a:t>               </a:t>
            </a:r>
            <a:r>
              <a:rPr lang="en-US" sz="8000" i="1" dirty="0" err="1"/>
              <a:t>a</a:t>
            </a:r>
            <a:r>
              <a:rPr lang="en-US" sz="8000" i="1" baseline="-25000" dirty="0" err="1"/>
              <a:t>j</a:t>
            </a:r>
            <a:r>
              <a:rPr lang="en-US" sz="8000" baseline="-25000" dirty="0"/>
              <a:t>-</a:t>
            </a:r>
            <a:r>
              <a:rPr lang="en-US" sz="8000" i="1" baseline="-25000" dirty="0"/>
              <a:t>k</a:t>
            </a:r>
            <a:r>
              <a:rPr lang="en-US" sz="8000" dirty="0"/>
              <a:t> := </a:t>
            </a:r>
            <a:r>
              <a:rPr lang="en-US" sz="8000" i="1" dirty="0"/>
              <a:t>a</a:t>
            </a:r>
            <a:r>
              <a:rPr lang="en-US" sz="8000" i="1" baseline="-25000" dirty="0"/>
              <a:t>j</a:t>
            </a:r>
            <a:r>
              <a:rPr lang="en-US" sz="8000" baseline="-25000" dirty="0"/>
              <a:t>-</a:t>
            </a:r>
            <a:r>
              <a:rPr lang="en-US" sz="8000" i="1" baseline="-25000" dirty="0"/>
              <a:t>k-1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dirty="0"/>
              <a:t>           </a:t>
            </a:r>
            <a:r>
              <a:rPr lang="en-US" sz="8000" i="1" dirty="0" err="1"/>
              <a:t>a</a:t>
            </a:r>
            <a:r>
              <a:rPr lang="en-US" sz="8000" i="1" baseline="-25000" dirty="0" err="1"/>
              <a:t>i</a:t>
            </a:r>
            <a:r>
              <a:rPr lang="en-US" sz="8000" dirty="0"/>
              <a:t> := </a:t>
            </a:r>
            <a:r>
              <a:rPr lang="en-US" sz="8000" i="1" dirty="0"/>
              <a:t>m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80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dirty="0"/>
              <a:t>         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67788" y="3581400"/>
            <a:ext cx="5080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</a:t>
            </a:r>
            <a:r>
              <a:rPr lang="en-US" sz="2400" dirty="0"/>
              <a:t>: The total number of comparisons are: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Therefore the complexity is Θ(</a:t>
            </a:r>
            <a:r>
              <a:rPr lang="en-US" sz="2400" i="1" dirty="0"/>
              <a:t>n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).</a:t>
            </a:r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469732" y="4607805"/>
            <a:ext cx="4092868" cy="43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1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Matrix Multiplication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definition for matrix multiplication can be expressed as an algorithm; </a:t>
            </a:r>
            <a:r>
              <a:rPr lang="en-US" sz="2400" b="1" dirty="0"/>
              <a:t>C</a:t>
            </a:r>
            <a:r>
              <a:rPr lang="en-US" sz="2400" dirty="0"/>
              <a:t>  = </a:t>
            </a:r>
            <a:r>
              <a:rPr lang="en-US" sz="2400" b="1" dirty="0"/>
              <a:t>A B</a:t>
            </a:r>
            <a:r>
              <a:rPr lang="en-US" sz="2400" dirty="0"/>
              <a:t>  where </a:t>
            </a:r>
            <a:r>
              <a:rPr lang="en-US" sz="2400" b="1" dirty="0"/>
              <a:t>C</a:t>
            </a:r>
            <a:r>
              <a:rPr lang="en-US" sz="2400" dirty="0"/>
              <a:t> is an </a:t>
            </a:r>
            <a:r>
              <a:rPr lang="en-US" sz="2400" i="1" dirty="0"/>
              <a:t>m</a:t>
            </a:r>
            <a:r>
              <a:rPr lang="en-US" sz="2400" dirty="0"/>
              <a:t>    </a:t>
            </a:r>
            <a:r>
              <a:rPr lang="en-US" sz="2400" i="1" dirty="0"/>
              <a:t>n</a:t>
            </a:r>
            <a:r>
              <a:rPr lang="en-US" sz="2400" dirty="0"/>
              <a:t> matrix that is the product of the </a:t>
            </a:r>
            <a:r>
              <a:rPr lang="en-US" sz="2400" i="1" dirty="0"/>
              <a:t>m</a:t>
            </a:r>
            <a:r>
              <a:rPr lang="en-US" sz="2400" dirty="0"/>
              <a:t>    </a:t>
            </a:r>
            <a:r>
              <a:rPr lang="en-US" sz="2400" i="1" dirty="0"/>
              <a:t>k</a:t>
            </a:r>
            <a:r>
              <a:rPr lang="en-US" sz="2400" dirty="0"/>
              <a:t> matrix </a:t>
            </a:r>
            <a:r>
              <a:rPr lang="en-US" sz="2400" b="1" dirty="0"/>
              <a:t>A</a:t>
            </a:r>
            <a:r>
              <a:rPr lang="en-US" sz="2400" dirty="0"/>
              <a:t> and the   </a:t>
            </a:r>
            <a:r>
              <a:rPr lang="en-US" sz="2400" i="1" dirty="0"/>
              <a:t>k</a:t>
            </a:r>
            <a:r>
              <a:rPr lang="en-US" sz="2400" dirty="0"/>
              <a:t>    </a:t>
            </a:r>
            <a:r>
              <a:rPr lang="en-US" sz="2400" i="1" dirty="0"/>
              <a:t>n</a:t>
            </a:r>
            <a:r>
              <a:rPr lang="en-US" sz="2400" dirty="0"/>
              <a:t> matrix </a:t>
            </a:r>
            <a:r>
              <a:rPr lang="en-US" sz="2400" b="1" dirty="0"/>
              <a:t>B</a:t>
            </a:r>
            <a:r>
              <a:rPr lang="en-US" sz="2400" dirty="0"/>
              <a:t>.</a:t>
            </a:r>
          </a:p>
          <a:p>
            <a:r>
              <a:rPr lang="en-US" sz="2400" dirty="0"/>
              <a:t>This algorithm carries out matrix multiplication based on its definition.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24200" y="3962400"/>
            <a:ext cx="6553200" cy="2362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775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procedure </a:t>
            </a:r>
            <a:r>
              <a:rPr lang="en-US" sz="2600" i="1" dirty="0"/>
              <a:t>matrix multiplication</a:t>
            </a:r>
            <a:r>
              <a:rPr lang="en-US" sz="2600" dirty="0"/>
              <a:t>(</a:t>
            </a:r>
            <a:r>
              <a:rPr lang="en-US" sz="2600" b="1" dirty="0"/>
              <a:t>A</a:t>
            </a:r>
            <a:r>
              <a:rPr lang="en-US" sz="2600" i="1" dirty="0"/>
              <a:t>,</a:t>
            </a:r>
            <a:r>
              <a:rPr lang="en-US" sz="2600" b="1" dirty="0"/>
              <a:t>B</a:t>
            </a:r>
            <a:r>
              <a:rPr lang="en-US" sz="2600" i="1" dirty="0"/>
              <a:t>: </a:t>
            </a:r>
            <a:r>
              <a:rPr lang="en-US" sz="2600" dirty="0"/>
              <a:t>matrices)                        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</a:t>
            </a:r>
            <a:r>
              <a:rPr lang="en-US" sz="2600" b="1" dirty="0"/>
              <a:t>for</a:t>
            </a:r>
            <a:r>
              <a:rPr lang="en-US" sz="2600" dirty="0"/>
              <a:t> </a:t>
            </a:r>
            <a:r>
              <a:rPr lang="en-US" sz="2600" i="1" dirty="0"/>
              <a:t>i </a:t>
            </a:r>
            <a:r>
              <a:rPr lang="en-US" sz="2600" dirty="0"/>
              <a:t>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dirty="0"/>
              <a:t> to </a:t>
            </a:r>
            <a:r>
              <a:rPr lang="en-US" sz="2600" i="1" dirty="0"/>
              <a:t>m              </a:t>
            </a:r>
            <a:endParaRPr lang="en-US" sz="2600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</a:t>
            </a:r>
            <a:r>
              <a:rPr lang="en-US" sz="2600" b="1" dirty="0"/>
              <a:t>for </a:t>
            </a:r>
            <a:r>
              <a:rPr lang="en-US" sz="2600" i="1" dirty="0"/>
              <a:t>j</a:t>
            </a:r>
            <a:r>
              <a:rPr lang="en-US" sz="2600" dirty="0"/>
              <a:t> 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dirty="0"/>
              <a:t> to </a:t>
            </a:r>
            <a:r>
              <a:rPr lang="en-US" sz="2600" i="1" dirty="0"/>
              <a:t>n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      </a:t>
            </a:r>
            <a:r>
              <a:rPr lang="en-US" sz="2600" i="1" dirty="0" err="1"/>
              <a:t>c</a:t>
            </a:r>
            <a:r>
              <a:rPr lang="en-US" sz="2600" i="1" baseline="-25000" dirty="0" err="1"/>
              <a:t>i</a:t>
            </a:r>
            <a:r>
              <a:rPr lang="en-US" sz="2600" i="1" baseline="-25000" dirty="0"/>
              <a:t>j</a:t>
            </a:r>
            <a:r>
              <a:rPr lang="en-US" sz="2600" dirty="0"/>
              <a:t> 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               for </a:t>
            </a:r>
            <a:r>
              <a:rPr lang="en-US" sz="2600" i="1" dirty="0"/>
              <a:t>q</a:t>
            </a:r>
            <a:r>
              <a:rPr lang="en-US" sz="2600" dirty="0"/>
              <a:t> 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dirty="0"/>
              <a:t> to </a:t>
            </a:r>
            <a:r>
              <a:rPr lang="en-US" sz="2600" i="1" dirty="0"/>
              <a:t>k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/>
              <a:t>                   </a:t>
            </a:r>
            <a:r>
              <a:rPr lang="en-US" sz="2600" i="1" dirty="0" err="1"/>
              <a:t>c</a:t>
            </a:r>
            <a:r>
              <a:rPr lang="en-US" sz="2600" i="1" baseline="-25000" dirty="0" err="1"/>
              <a:t>ij</a:t>
            </a:r>
            <a:r>
              <a:rPr lang="en-US" sz="2600" dirty="0"/>
              <a:t> := </a:t>
            </a:r>
            <a:r>
              <a:rPr lang="en-US" sz="2600" i="1" dirty="0"/>
              <a:t> </a:t>
            </a:r>
            <a:r>
              <a:rPr lang="en-US" sz="2600" i="1" dirty="0" err="1"/>
              <a:t>c</a:t>
            </a:r>
            <a:r>
              <a:rPr lang="en-US" sz="2600" i="1" baseline="-25000" dirty="0" err="1"/>
              <a:t>ij</a:t>
            </a:r>
            <a:r>
              <a:rPr lang="en-US" sz="2600" dirty="0"/>
              <a:t> + </a:t>
            </a:r>
            <a:r>
              <a:rPr lang="en-US" sz="2600" i="1" dirty="0" err="1"/>
              <a:t>a</a:t>
            </a:r>
            <a:r>
              <a:rPr lang="en-US" sz="2600" i="1" baseline="-25000" dirty="0" err="1"/>
              <a:t>iq</a:t>
            </a:r>
            <a:r>
              <a:rPr lang="en-US" sz="2600" i="1" dirty="0"/>
              <a:t> </a:t>
            </a:r>
            <a:r>
              <a:rPr lang="en-US" sz="2600" i="1" dirty="0" err="1"/>
              <a:t>b</a:t>
            </a:r>
            <a:r>
              <a:rPr lang="en-US" sz="2600" i="1" baseline="-25000" dirty="0" err="1"/>
              <a:t>qj</a:t>
            </a:r>
            <a:endParaRPr lang="en-US" sz="2600" baseline="-25000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return C</a:t>
            </a:r>
            <a:r>
              <a:rPr lang="en-US" sz="2600" dirty="0"/>
              <a:t>{</a:t>
            </a:r>
            <a:r>
              <a:rPr lang="en-US" sz="2600" b="1" dirty="0"/>
              <a:t>C = [</a:t>
            </a:r>
            <a:r>
              <a:rPr lang="en-US" sz="2600" i="1" dirty="0" err="1"/>
              <a:t>c</a:t>
            </a:r>
            <a:r>
              <a:rPr lang="en-US" sz="2600" i="1" baseline="-25000" dirty="0" err="1"/>
              <a:t>ij</a:t>
            </a:r>
            <a:r>
              <a:rPr lang="en-US" sz="2600" b="1" dirty="0"/>
              <a:t>]</a:t>
            </a:r>
            <a:r>
              <a:rPr lang="en-US" sz="2600" i="1" dirty="0"/>
              <a:t> </a:t>
            </a:r>
            <a:r>
              <a:rPr lang="en-US" sz="2600" dirty="0"/>
              <a:t>is the product of </a:t>
            </a:r>
            <a:r>
              <a:rPr lang="en-US" sz="2600" b="1" dirty="0"/>
              <a:t>A</a:t>
            </a:r>
            <a:r>
              <a:rPr lang="en-US" sz="2600" dirty="0"/>
              <a:t> and </a:t>
            </a:r>
            <a:r>
              <a:rPr lang="en-US" sz="2600" b="1" dirty="0"/>
              <a:t>B</a:t>
            </a:r>
            <a:r>
              <a:rPr lang="en-US" sz="2600" dirty="0"/>
              <a:t>}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0785514" y="2292141"/>
            <a:ext cx="154781" cy="152400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210500" y="2272229"/>
            <a:ext cx="154781" cy="15240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936736" y="2323890"/>
            <a:ext cx="154781" cy="152400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6172202" y="4648202"/>
            <a:ext cx="2261711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Complexity of 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How many additions of integers and multiplications of integers are used by the matrix multiplication algorithm to multiply two </a:t>
            </a:r>
            <a:r>
              <a:rPr lang="en-US" i="1" dirty="0" smtClean="0"/>
              <a:t>n</a:t>
            </a:r>
            <a:r>
              <a:rPr lang="en-US" dirty="0" smtClean="0"/>
              <a:t>    </a:t>
            </a:r>
            <a:r>
              <a:rPr lang="en-US" i="1" dirty="0" err="1" smtClean="0"/>
              <a:t>n</a:t>
            </a:r>
            <a:r>
              <a:rPr lang="en-US" dirty="0" smtClean="0"/>
              <a:t> matrices.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There are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entries in the product. Finding each entry requires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multiplications and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− 1 additions. Hence,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  multiplications and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− 1)    additions are used.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Hence, the complexity of matrix multiplication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).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068418" y="2763398"/>
            <a:ext cx="154781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1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Product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definition of Boolean product  of zero-one matrices can also be converted to an algorithm.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00400" y="3200400"/>
            <a:ext cx="6553200" cy="2362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775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procedure </a:t>
            </a:r>
            <a:r>
              <a:rPr lang="en-US" sz="2600" i="1" dirty="0"/>
              <a:t>Boolean product</a:t>
            </a:r>
            <a:r>
              <a:rPr lang="en-US" sz="2600" dirty="0"/>
              <a:t>(</a:t>
            </a:r>
            <a:r>
              <a:rPr lang="en-US" sz="2600" b="1" dirty="0"/>
              <a:t>A</a:t>
            </a:r>
            <a:r>
              <a:rPr lang="en-US" sz="2600" i="1" dirty="0"/>
              <a:t>,</a:t>
            </a:r>
            <a:r>
              <a:rPr lang="en-US" sz="2600" b="1" dirty="0"/>
              <a:t>B</a:t>
            </a:r>
            <a:r>
              <a:rPr lang="en-US" sz="2600" i="1" dirty="0"/>
              <a:t>: </a:t>
            </a:r>
            <a:r>
              <a:rPr lang="en-US" sz="2600" dirty="0"/>
              <a:t>zero-one</a:t>
            </a:r>
            <a:r>
              <a:rPr lang="en-US" sz="2600" i="1" dirty="0"/>
              <a:t> </a:t>
            </a:r>
            <a:r>
              <a:rPr lang="en-US" sz="2600" dirty="0"/>
              <a:t>matrices)                        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</a:t>
            </a:r>
            <a:r>
              <a:rPr lang="en-US" sz="2600" b="1" dirty="0"/>
              <a:t>for</a:t>
            </a:r>
            <a:r>
              <a:rPr lang="en-US" sz="2600" dirty="0"/>
              <a:t> </a:t>
            </a:r>
            <a:r>
              <a:rPr lang="en-US" sz="2600" i="1" dirty="0"/>
              <a:t>i </a:t>
            </a:r>
            <a:r>
              <a:rPr lang="en-US" sz="2600" dirty="0"/>
              <a:t>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dirty="0"/>
              <a:t> to </a:t>
            </a:r>
            <a:r>
              <a:rPr lang="en-US" sz="2600" i="1" dirty="0"/>
              <a:t>m</a:t>
            </a:r>
            <a:endParaRPr lang="en-US" sz="2600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</a:t>
            </a:r>
            <a:r>
              <a:rPr lang="en-US" sz="2600" b="1" dirty="0"/>
              <a:t>for </a:t>
            </a:r>
            <a:r>
              <a:rPr lang="en-US" sz="2600" i="1" dirty="0"/>
              <a:t>j</a:t>
            </a:r>
            <a:r>
              <a:rPr lang="en-US" sz="2600" dirty="0"/>
              <a:t> 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dirty="0"/>
              <a:t> to </a:t>
            </a:r>
            <a:r>
              <a:rPr lang="en-US" sz="2600" i="1" dirty="0"/>
              <a:t>n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        </a:t>
            </a:r>
            <a:r>
              <a:rPr lang="en-US" sz="2600" i="1" dirty="0" err="1"/>
              <a:t>c</a:t>
            </a:r>
            <a:r>
              <a:rPr lang="en-US" sz="2600" i="1" baseline="-25000" dirty="0" err="1"/>
              <a:t>i</a:t>
            </a:r>
            <a:r>
              <a:rPr lang="en-US" sz="2600" i="1" baseline="-25000" dirty="0"/>
              <a:t>j</a:t>
            </a:r>
            <a:r>
              <a:rPr lang="en-US" sz="2600" dirty="0"/>
              <a:t> 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               for </a:t>
            </a:r>
            <a:r>
              <a:rPr lang="en-US" sz="2600" i="1" dirty="0"/>
              <a:t>q</a:t>
            </a:r>
            <a:r>
              <a:rPr lang="en-US" sz="2600" dirty="0"/>
              <a:t> 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600" dirty="0"/>
              <a:t> to </a:t>
            </a:r>
            <a:r>
              <a:rPr lang="en-US" sz="2600" i="1" dirty="0"/>
              <a:t>k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/>
              <a:t>                   </a:t>
            </a:r>
            <a:r>
              <a:rPr lang="en-US" sz="2600" dirty="0"/>
              <a:t> </a:t>
            </a:r>
            <a:r>
              <a:rPr lang="en-US" sz="2600" i="1" dirty="0" err="1">
                <a:ea typeface="Cambria Math"/>
                <a:sym typeface="Symbol"/>
              </a:rPr>
              <a:t>c</a:t>
            </a:r>
            <a:r>
              <a:rPr lang="en-US" sz="2600" i="1" baseline="-25000" dirty="0" err="1">
                <a:ea typeface="Cambria Math"/>
                <a:sym typeface="Symbol"/>
              </a:rPr>
              <a:t>ij</a:t>
            </a:r>
            <a:r>
              <a:rPr lang="en-US" sz="2600" baseline="-25000" dirty="0">
                <a:ea typeface="Cambria Math"/>
                <a:sym typeface="Symbol"/>
              </a:rPr>
              <a:t>  </a:t>
            </a:r>
            <a:r>
              <a:rPr lang="en-US" sz="2600" dirty="0">
                <a:ea typeface="Cambria Math"/>
                <a:sym typeface="Symbol"/>
              </a:rPr>
              <a:t>:= </a:t>
            </a:r>
            <a:r>
              <a:rPr lang="en-US" sz="2600" i="1" dirty="0" err="1"/>
              <a:t>c</a:t>
            </a:r>
            <a:r>
              <a:rPr lang="en-US" sz="2600" i="1" baseline="-25000" dirty="0" err="1"/>
              <a:t>ij</a:t>
            </a:r>
            <a:r>
              <a:rPr lang="en-US" sz="2600" i="1" baseline="-25000" dirty="0"/>
              <a:t>  </a:t>
            </a:r>
            <a:r>
              <a:rPr lang="en-US" sz="2600" dirty="0">
                <a:latin typeface="Cambria Math"/>
                <a:ea typeface="Cambria Math"/>
                <a:sym typeface="Symbol"/>
              </a:rPr>
              <a:t>∨ (</a:t>
            </a:r>
            <a:r>
              <a:rPr lang="en-US" sz="2600" i="1" dirty="0" err="1">
                <a:ea typeface="Cambria Math"/>
                <a:sym typeface="Symbol"/>
              </a:rPr>
              <a:t>a</a:t>
            </a:r>
            <a:r>
              <a:rPr lang="en-US" sz="2600" i="1" baseline="-25000" dirty="0" err="1">
                <a:ea typeface="Cambria Math"/>
                <a:sym typeface="Symbol"/>
              </a:rPr>
              <a:t>iq</a:t>
            </a:r>
            <a:r>
              <a:rPr lang="en-US" sz="2600" dirty="0">
                <a:latin typeface="Cambria Math"/>
                <a:ea typeface="Cambria Math"/>
                <a:sym typeface="Symbol"/>
              </a:rPr>
              <a:t> ∧ </a:t>
            </a:r>
            <a:r>
              <a:rPr lang="en-US" sz="2600" i="1" dirty="0" err="1">
                <a:ea typeface="Cambria Math"/>
                <a:sym typeface="Symbol"/>
              </a:rPr>
              <a:t>b</a:t>
            </a:r>
            <a:r>
              <a:rPr lang="en-US" sz="2600" i="1" baseline="-25000" dirty="0" err="1">
                <a:ea typeface="Cambria Math"/>
                <a:sym typeface="Symbol"/>
              </a:rPr>
              <a:t>qj</a:t>
            </a:r>
            <a:r>
              <a:rPr lang="en-US" sz="2600" dirty="0">
                <a:ea typeface="Cambria Math"/>
                <a:sym typeface="Symbol"/>
              </a:rPr>
              <a:t>)</a:t>
            </a:r>
            <a:endParaRPr lang="en-US" sz="2600" baseline="-25000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return C</a:t>
            </a:r>
            <a:r>
              <a:rPr lang="en-US" sz="2600" dirty="0"/>
              <a:t>{</a:t>
            </a:r>
            <a:r>
              <a:rPr lang="en-US" sz="2600" b="1" dirty="0"/>
              <a:t>C = [</a:t>
            </a:r>
            <a:r>
              <a:rPr lang="en-US" sz="2600" i="1" dirty="0" err="1"/>
              <a:t>c</a:t>
            </a:r>
            <a:r>
              <a:rPr lang="en-US" sz="2600" i="1" baseline="-25000" dirty="0" err="1"/>
              <a:t>ij</a:t>
            </a:r>
            <a:r>
              <a:rPr lang="en-US" sz="2600" b="1" dirty="0"/>
              <a:t>]</a:t>
            </a:r>
            <a:r>
              <a:rPr lang="en-US" sz="2600" i="1" dirty="0"/>
              <a:t> </a:t>
            </a:r>
            <a:r>
              <a:rPr lang="en-US" sz="2600" dirty="0"/>
              <a:t>is the Boolean product of </a:t>
            </a:r>
            <a:r>
              <a:rPr lang="en-US" sz="2600" b="1" dirty="0"/>
              <a:t>A</a:t>
            </a:r>
            <a:r>
              <a:rPr lang="en-US" sz="2600" dirty="0"/>
              <a:t> and </a:t>
            </a:r>
            <a:r>
              <a:rPr lang="en-US" sz="2600" b="1" dirty="0"/>
              <a:t>B</a:t>
            </a:r>
            <a:r>
              <a:rPr lang="en-US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6184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Complexity of Boolean Product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How many bit operations are used to find    </a:t>
            </a:r>
            <a:r>
              <a:rPr lang="en-US" b="1" dirty="0" smtClean="0">
                <a:ea typeface="Cambria Math"/>
                <a:sym typeface="Symbol"/>
              </a:rPr>
              <a:t>A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⊙</a:t>
            </a:r>
            <a:r>
              <a:rPr lang="en-US" dirty="0" smtClean="0">
                <a:ea typeface="Cambria Math"/>
                <a:sym typeface="Symbol"/>
              </a:rPr>
              <a:t> </a:t>
            </a:r>
            <a:r>
              <a:rPr lang="en-US" b="1" dirty="0" smtClean="0">
                <a:ea typeface="Cambria Math"/>
                <a:sym typeface="Symbol"/>
              </a:rPr>
              <a:t>B</a:t>
            </a:r>
            <a:r>
              <a:rPr lang="en-US" dirty="0" smtClean="0">
                <a:ea typeface="Cambria Math"/>
                <a:sym typeface="Symbol"/>
              </a:rPr>
              <a:t>,</a:t>
            </a:r>
            <a:r>
              <a:rPr lang="en-US" b="1" dirty="0" smtClean="0">
                <a:ea typeface="Cambria Math"/>
                <a:sym typeface="Symbol"/>
              </a:rPr>
              <a:t>  </a:t>
            </a:r>
            <a:r>
              <a:rPr lang="en-US" dirty="0" smtClean="0">
                <a:sym typeface="Symbol"/>
              </a:rPr>
              <a:t>where A and B are 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   </a:t>
            </a:r>
            <a:r>
              <a:rPr lang="en-US" i="1" dirty="0" err="1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 zero-one matrices?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There are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entries in the </a:t>
            </a:r>
            <a:r>
              <a:rPr lang="en-US" b="1" dirty="0" smtClean="0">
                <a:ea typeface="Cambria Math"/>
                <a:sym typeface="Symbol"/>
              </a:rPr>
              <a:t>A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⊙</a:t>
            </a:r>
            <a:r>
              <a:rPr lang="en-US" dirty="0" smtClean="0">
                <a:ea typeface="Cambria Math"/>
                <a:sym typeface="Symbol"/>
              </a:rPr>
              <a:t> </a:t>
            </a:r>
            <a:r>
              <a:rPr lang="en-US" b="1" dirty="0" smtClean="0"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A total of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Ors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ANDs are used to find each entry. Hence, </a:t>
            </a:r>
            <a:r>
              <a:rPr lang="en-US" dirty="0" smtClean="0">
                <a:latin typeface="Cambria Math"/>
                <a:ea typeface="Cambria Math"/>
              </a:rPr>
              <a:t>each entry takes 2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bit operations. A total of 2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  operations are used.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                 Therefore the complexity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161842" y="2360364"/>
            <a:ext cx="154781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42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Matrix-Chain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How should the </a:t>
            </a:r>
            <a:r>
              <a:rPr lang="en-US" i="1" dirty="0" smtClean="0"/>
              <a:t>matrix-chain</a:t>
            </a:r>
            <a:r>
              <a:rPr lang="en-US" dirty="0" smtClean="0"/>
              <a:t>  </a:t>
            </a:r>
            <a:r>
              <a:rPr lang="en-US" b="1" dirty="0" smtClean="0"/>
              <a:t>A</a:t>
            </a:r>
            <a:r>
              <a:rPr lang="en-US" baseline="-25000" dirty="0" smtClean="0"/>
              <a:t>1</a:t>
            </a:r>
            <a:r>
              <a:rPr lang="en-US" b="1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>
                <a:latin typeface="Cambria Math"/>
                <a:ea typeface="Cambria Math"/>
              </a:rPr>
              <a:t>∙ ∙ ∙</a:t>
            </a:r>
            <a:r>
              <a:rPr lang="en-US" b="1" dirty="0" smtClean="0"/>
              <a:t>A</a:t>
            </a:r>
            <a:r>
              <a:rPr lang="en-US" i="1" baseline="-25000" dirty="0" smtClean="0"/>
              <a:t>n   </a:t>
            </a:r>
            <a:r>
              <a:rPr lang="en-US" i="1" dirty="0" smtClean="0"/>
              <a:t> </a:t>
            </a:r>
            <a:r>
              <a:rPr lang="en-US" dirty="0" smtClean="0"/>
              <a:t>be computed  using the fewest multiplications of integers, where </a:t>
            </a:r>
            <a:r>
              <a:rPr lang="en-US" b="1" dirty="0" smtClean="0"/>
              <a:t>A</a:t>
            </a:r>
            <a:r>
              <a:rPr lang="en-US" baseline="-25000" dirty="0" smtClean="0"/>
              <a:t>1 </a:t>
            </a:r>
            <a:r>
              <a:rPr lang="en-US" dirty="0" smtClean="0">
                <a:latin typeface="Cambria Math"/>
                <a:ea typeface="Cambria Math"/>
              </a:rPr>
              <a:t>,</a:t>
            </a:r>
            <a:r>
              <a:rPr lang="en-US" baseline="-25000" dirty="0" smtClean="0"/>
              <a:t> </a:t>
            </a:r>
            <a:r>
              <a:rPr lang="en-US" b="1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>
                <a:latin typeface="Cambria Math"/>
                <a:ea typeface="Cambria Math"/>
              </a:rPr>
              <a:t> ,    ∙ ∙ ∙ , </a:t>
            </a:r>
            <a:r>
              <a:rPr lang="en-US" b="1" dirty="0" smtClean="0"/>
              <a:t>A</a:t>
            </a:r>
            <a:r>
              <a:rPr lang="en-US" i="1" baseline="-25000" dirty="0" smtClean="0"/>
              <a:t>n    </a:t>
            </a:r>
            <a:r>
              <a:rPr lang="en-US" i="1" dirty="0" smtClean="0"/>
              <a:t> </a:t>
            </a:r>
            <a:r>
              <a:rPr lang="en-US" dirty="0" smtClean="0"/>
              <a:t>are </a:t>
            </a:r>
            <a:r>
              <a:rPr lang="en-US" i="1" dirty="0" smtClean="0"/>
              <a:t>m</a:t>
            </a:r>
            <a:r>
              <a:rPr lang="en-US" baseline="-25000" dirty="0" smtClean="0"/>
              <a:t>1       </a:t>
            </a:r>
            <a:r>
              <a:rPr lang="en-US" i="1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,</a:t>
            </a:r>
            <a:r>
              <a:rPr lang="en-US" i="1" dirty="0"/>
              <a:t> m</a:t>
            </a:r>
            <a:r>
              <a:rPr lang="en-US" baseline="-25000" dirty="0"/>
              <a:t>2      </a:t>
            </a:r>
            <a:r>
              <a:rPr lang="en-US" i="1" dirty="0"/>
              <a:t>m</a:t>
            </a:r>
            <a:r>
              <a:rPr lang="en-US" baseline="-25000" dirty="0"/>
              <a:t>3</a:t>
            </a:r>
            <a:r>
              <a:rPr lang="en-US" dirty="0"/>
              <a:t> ,</a:t>
            </a:r>
            <a:r>
              <a:rPr lang="en-US" dirty="0">
                <a:latin typeface="Cambria Math"/>
                <a:ea typeface="Cambria Math"/>
              </a:rPr>
              <a:t> ∙ ∙ ∙ </a:t>
            </a:r>
            <a:r>
              <a:rPr lang="en-US" i="1" dirty="0" err="1"/>
              <a:t>m</a:t>
            </a:r>
            <a:r>
              <a:rPr lang="en-US" i="1" baseline="-25000" dirty="0" err="1"/>
              <a:t>n</a:t>
            </a:r>
            <a:r>
              <a:rPr lang="en-US" baseline="-25000" dirty="0"/>
              <a:t>      </a:t>
            </a:r>
            <a:r>
              <a:rPr lang="en-US" i="1" dirty="0"/>
              <a:t>m</a:t>
            </a:r>
            <a:r>
              <a:rPr lang="en-US" i="1" baseline="-25000" dirty="0"/>
              <a:t>n</a:t>
            </a:r>
            <a:r>
              <a:rPr lang="en-US" baseline="-25000" dirty="0"/>
              <a:t>+1    </a:t>
            </a:r>
            <a:r>
              <a:rPr lang="en-US" dirty="0"/>
              <a:t> integer matrices. Matrix multiplication is associative (exercise in 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2.6</a:t>
            </a:r>
            <a:r>
              <a:rPr lang="en-US" dirty="0"/>
              <a:t>).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In which order should the integer matrices </a:t>
            </a:r>
            <a:r>
              <a:rPr lang="en-US" b="1" dirty="0" smtClean="0"/>
              <a:t>A</a:t>
            </a:r>
            <a:r>
              <a:rPr lang="en-US" baseline="-25000" dirty="0" smtClean="0"/>
              <a:t>1</a:t>
            </a:r>
            <a:r>
              <a:rPr lang="en-US" b="1" dirty="0" smtClean="0"/>
              <a:t>A</a:t>
            </a:r>
            <a:r>
              <a:rPr lang="en-US" baseline="-25000" dirty="0" smtClean="0"/>
              <a:t>2</a:t>
            </a:r>
            <a:r>
              <a:rPr lang="en-US" b="1" dirty="0" smtClean="0"/>
              <a:t>A</a:t>
            </a:r>
            <a:r>
              <a:rPr lang="en-US" baseline="-25000" dirty="0" smtClean="0"/>
              <a:t>3</a:t>
            </a:r>
            <a:r>
              <a:rPr lang="en-US" i="1" baseline="-25000" dirty="0" smtClean="0"/>
              <a:t>  </a:t>
            </a:r>
            <a:r>
              <a:rPr lang="en-US" dirty="0" smtClean="0"/>
              <a:t>-  where </a:t>
            </a:r>
            <a:r>
              <a:rPr lang="en-US" b="1" dirty="0" smtClean="0"/>
              <a:t>A</a:t>
            </a:r>
            <a:r>
              <a:rPr lang="en-US" baseline="-25000" dirty="0" smtClean="0"/>
              <a:t>1  </a:t>
            </a:r>
            <a:r>
              <a:rPr lang="en-US" dirty="0" smtClean="0"/>
              <a:t> is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30    20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, </a:t>
            </a:r>
            <a:r>
              <a:rPr lang="en-US" b="1" dirty="0" smtClean="0"/>
              <a:t>A</a:t>
            </a:r>
            <a:r>
              <a:rPr lang="en-US" baseline="-25000" dirty="0" smtClean="0"/>
              <a:t>2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20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      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40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b="1" dirty="0" smtClean="0"/>
              <a:t>A</a:t>
            </a:r>
            <a:r>
              <a:rPr lang="en-US" baseline="-25000" dirty="0" smtClean="0"/>
              <a:t>3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40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10 </a:t>
            </a:r>
            <a:r>
              <a:rPr lang="en-US" dirty="0" smtClean="0"/>
              <a:t>- be multiplied to use the least number of multiplications.</a:t>
            </a:r>
            <a:r>
              <a:rPr lang="en-US" b="1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There are two possible ways to compute </a:t>
            </a:r>
            <a:r>
              <a:rPr lang="en-US" b="1" dirty="0" smtClean="0"/>
              <a:t>A</a:t>
            </a:r>
            <a:r>
              <a:rPr lang="en-US" baseline="-25000" dirty="0" smtClean="0"/>
              <a:t>1</a:t>
            </a:r>
            <a:r>
              <a:rPr lang="en-US" b="1" dirty="0" smtClean="0"/>
              <a:t>A</a:t>
            </a:r>
            <a:r>
              <a:rPr lang="en-US" baseline="-25000" dirty="0" smtClean="0"/>
              <a:t>2</a:t>
            </a:r>
            <a:r>
              <a:rPr lang="en-US" b="1" dirty="0" smtClean="0"/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b="1" dirty="0" smtClean="0"/>
              <a:t>A</a:t>
            </a:r>
            <a:r>
              <a:rPr lang="en-US" baseline="-25000" dirty="0" smtClean="0"/>
              <a:t>2</a:t>
            </a:r>
            <a:r>
              <a:rPr lang="en-US" b="1" dirty="0" smtClean="0"/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): </a:t>
            </a:r>
            <a:r>
              <a:rPr lang="en-US" b="1" dirty="0" smtClean="0"/>
              <a:t>A</a:t>
            </a:r>
            <a:r>
              <a:rPr lang="en-US" baseline="-25000" dirty="0" smtClean="0"/>
              <a:t>2</a:t>
            </a:r>
            <a:r>
              <a:rPr lang="en-US" b="1" dirty="0" smtClean="0"/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  takes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20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40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10 = 8000 multiplications. Then multiplying </a:t>
            </a:r>
            <a:r>
              <a:rPr lang="en-US" b="1" dirty="0" smtClean="0"/>
              <a:t>A</a:t>
            </a:r>
            <a:r>
              <a:rPr lang="en-US" baseline="-25000" dirty="0" smtClean="0"/>
              <a:t>1  </a:t>
            </a:r>
            <a:r>
              <a:rPr lang="en-US" dirty="0" smtClean="0"/>
              <a:t> by the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20    10 </a:t>
            </a:r>
            <a:r>
              <a:rPr lang="en-US" dirty="0" smtClean="0"/>
              <a:t>matrix </a:t>
            </a:r>
            <a:r>
              <a:rPr lang="en-US" b="1" dirty="0" smtClean="0"/>
              <a:t>A</a:t>
            </a:r>
            <a:r>
              <a:rPr lang="en-US" baseline="-25000" dirty="0" smtClean="0"/>
              <a:t>2</a:t>
            </a:r>
            <a:r>
              <a:rPr lang="en-US" b="1" dirty="0" smtClean="0"/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 takes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30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20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10 = 6000 multiplications. So the total number is 8000 + 6000 = 14,000.</a:t>
            </a:r>
            <a:endParaRPr lang="en-US" baseline="-25000" dirty="0" smtClean="0">
              <a:latin typeface="Cambria Math" pitchFamily="18" charset="0"/>
              <a:ea typeface="Cambria Math" pitchFamily="18" charset="0"/>
            </a:endParaRPr>
          </a:p>
          <a:p>
            <a:pPr lvl="1"/>
            <a:endParaRPr lang="en-US" baseline="-25000" dirty="0" smtClean="0"/>
          </a:p>
          <a:p>
            <a:pPr lvl="1"/>
            <a:r>
              <a:rPr lang="en-US" dirty="0" smtClean="0"/>
              <a:t>(</a:t>
            </a:r>
            <a:r>
              <a:rPr lang="en-US" b="1" dirty="0" smtClean="0"/>
              <a:t>A</a:t>
            </a:r>
            <a:r>
              <a:rPr lang="en-US" baseline="-25000" dirty="0" smtClean="0"/>
              <a:t>1</a:t>
            </a:r>
            <a:r>
              <a:rPr lang="en-US" b="1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r>
              <a:rPr lang="en-US" b="1" dirty="0" smtClean="0"/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: </a:t>
            </a:r>
            <a:r>
              <a:rPr lang="en-US" b="1" dirty="0" smtClean="0"/>
              <a:t>A</a:t>
            </a:r>
            <a:r>
              <a:rPr lang="en-US" baseline="-25000" dirty="0" smtClean="0"/>
              <a:t>1</a:t>
            </a:r>
            <a:r>
              <a:rPr lang="en-US" b="1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 takes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30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20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40 = 24,000 multiplications. Then multiplying the 30     40 matrix  </a:t>
            </a:r>
            <a:r>
              <a:rPr lang="en-US" b="1" dirty="0" smtClean="0"/>
              <a:t>A</a:t>
            </a:r>
            <a:r>
              <a:rPr lang="en-US" baseline="-25000" dirty="0" smtClean="0"/>
              <a:t>1</a:t>
            </a:r>
            <a:r>
              <a:rPr lang="en-US" b="1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by </a:t>
            </a:r>
            <a:r>
              <a:rPr lang="en-US" b="1" dirty="0" smtClean="0"/>
              <a:t>A</a:t>
            </a:r>
            <a:r>
              <a:rPr lang="en-US" baseline="-25000" dirty="0" smtClean="0"/>
              <a:t>3</a:t>
            </a:r>
            <a:r>
              <a:rPr lang="en-US" dirty="0" smtClean="0"/>
              <a:t> takes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30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40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10 = 12,000 multiplications. So the total number is 24,000 + 12,000 = 36,000.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So the first method is best.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7216049" y="2131764"/>
            <a:ext cx="154781" cy="152400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8629881" y="2131764"/>
            <a:ext cx="154781" cy="152400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6158975" y="2131764"/>
            <a:ext cx="154781" cy="15240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10021133" y="2691788"/>
            <a:ext cx="154781" cy="152400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10493567" y="3617205"/>
            <a:ext cx="154781" cy="15240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10048029" y="4432453"/>
            <a:ext cx="154781" cy="15240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2184095" y="2922224"/>
            <a:ext cx="154781" cy="15240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11199019" y="2767988"/>
            <a:ext cx="154781" cy="152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638800" y="5867401"/>
            <a:ext cx="45720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An efficient algorithm for finding the best order for matrix-chain multiplication can be based on the algorithmic paradigm known as </a:t>
            </a:r>
            <a:r>
              <a:rPr lang="en-US" sz="1200" i="1" dirty="0"/>
              <a:t>dynamic programming</a:t>
            </a:r>
            <a:r>
              <a:rPr lang="en-US" sz="1200" dirty="0"/>
              <a:t>. (see Ex. </a:t>
            </a:r>
            <a:r>
              <a:rPr lang="en-US" sz="1200" dirty="0">
                <a:latin typeface="Cambria Math" pitchFamily="18" charset="0"/>
                <a:ea typeface="Cambria Math" pitchFamily="18" charset="0"/>
              </a:rPr>
              <a:t>57</a:t>
            </a:r>
            <a:r>
              <a:rPr lang="en-US" sz="1200" dirty="0"/>
              <a:t> in Section 8.1)</a:t>
            </a: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15873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i="1" dirty="0" smtClean="0"/>
              <a:t>algorithmic paradigm  </a:t>
            </a:r>
            <a:r>
              <a:rPr lang="en-US" dirty="0" smtClean="0"/>
              <a:t>is a </a:t>
            </a:r>
            <a:r>
              <a:rPr lang="en-US" dirty="0" err="1" smtClean="0"/>
              <a:t>a</a:t>
            </a:r>
            <a:r>
              <a:rPr lang="en-US" dirty="0" smtClean="0"/>
              <a:t> general approach based on a particular concept for constructing algorithms to solve a variety of problems. </a:t>
            </a:r>
          </a:p>
          <a:p>
            <a:pPr lvl="1"/>
            <a:r>
              <a:rPr lang="en-US" dirty="0" smtClean="0"/>
              <a:t>Greedy algorithms were introduced in 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3.1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discuss brute-force algorithms in this section.</a:t>
            </a:r>
          </a:p>
          <a:p>
            <a:pPr lvl="1"/>
            <a:r>
              <a:rPr lang="en-US" dirty="0" smtClean="0"/>
              <a:t>We will see divide-and-conquer algorithms (Chapter 8), dynamic programming (Chapter 8), backtracking (Chapter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/>
              <a:t>), and probabilistic algorithms (Chapter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). There are many other paradigms that you may see in later courses.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94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Brute-Force 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brute-force </a:t>
            </a:r>
            <a:r>
              <a:rPr lang="en-US" dirty="0" smtClean="0"/>
              <a:t>algorithm is solved in the most straightforward manner, without taking advantage of any ideas that can make the algorithm more efficient.</a:t>
            </a:r>
          </a:p>
          <a:p>
            <a:r>
              <a:rPr lang="en-US" dirty="0" smtClean="0"/>
              <a:t>Brute-force algorithms we have previously seen are sequential search, bubble sort, and insertion sort.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6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Complexity</a:t>
            </a:r>
          </a:p>
          <a:p>
            <a:r>
              <a:rPr lang="en-US" dirty="0" smtClean="0"/>
              <a:t>Worst-Case Complexity</a:t>
            </a:r>
          </a:p>
          <a:p>
            <a:r>
              <a:rPr lang="en-US" dirty="0" smtClean="0"/>
              <a:t>Algorithmic Paradigms</a:t>
            </a:r>
          </a:p>
          <a:p>
            <a:r>
              <a:rPr lang="en-US" dirty="0" smtClean="0"/>
              <a:t>Understanding the Complexity of Algorithms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215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the Closest Pair of Points  by Brute-Force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Construct a brute-force algorithm for finding the closest pair of points in a set of </a:t>
            </a:r>
            <a:r>
              <a:rPr lang="en-US" i="1" dirty="0" smtClean="0"/>
              <a:t>n</a:t>
            </a:r>
            <a:r>
              <a:rPr lang="en-US" dirty="0" smtClean="0"/>
              <a:t> points in the plane and provide a worst-case estimate of the number of arithmetic operations.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Recall that the distance between (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i</a:t>
            </a:r>
            <a:r>
              <a:rPr lang="en-US" dirty="0" smtClean="0"/>
              <a:t>) and (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j</a:t>
            </a:r>
            <a:r>
              <a:rPr lang="en-US" dirty="0" smtClean="0"/>
              <a:t>, </a:t>
            </a:r>
            <a:r>
              <a:rPr lang="en-US" i="1" dirty="0" err="1" smtClean="0"/>
              <a:t>y</a:t>
            </a:r>
            <a:r>
              <a:rPr lang="en-US" i="1" baseline="-25000" dirty="0" err="1" smtClean="0"/>
              <a:t>j</a:t>
            </a:r>
            <a:r>
              <a:rPr lang="en-US" dirty="0" smtClean="0"/>
              <a:t>) is                                  </a:t>
            </a:r>
            <a:endParaRPr lang="lv-LV" dirty="0"/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lv-LV" dirty="0"/>
              <a:t> </a:t>
            </a:r>
            <a:r>
              <a:rPr lang="lv-LV" dirty="0" smtClean="0"/>
              <a:t>   </a:t>
            </a:r>
            <a:r>
              <a:rPr lang="en-US" dirty="0" smtClean="0"/>
              <a:t>A brute-force algorithm simply computes the distance between all pairs of points and picks the pair with the smallest distance.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467600" y="6248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Continued </a:t>
            </a:r>
            <a:r>
              <a:rPr lang="en-US" dirty="0">
                <a:latin typeface="Cambria Math"/>
                <a:ea typeface="Cambria Math"/>
              </a:rPr>
              <a:t>→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10159" y="5067759"/>
            <a:ext cx="8419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Note</a:t>
            </a:r>
            <a:r>
              <a:rPr lang="en-US" sz="2000" dirty="0"/>
              <a:t>: There is no need to compute the square root, since the square of the distance between two points is smallest when the distance is smallest. </a:t>
            </a: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966991" y="3615837"/>
            <a:ext cx="3681963" cy="41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1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Computing the Closest Pair of Points by Brute-Force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000" dirty="0" smtClean="0"/>
                  <a:t>Algorithm for finding the closest pair in a set of </a:t>
                </a:r>
                <a:r>
                  <a:rPr lang="en-US" sz="2000" i="1" dirty="0" smtClean="0"/>
                  <a:t>n</a:t>
                </a:r>
                <a:r>
                  <a:rPr lang="en-US" sz="2000" dirty="0" smtClean="0"/>
                  <a:t> points.</a:t>
                </a:r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pPr>
                  <a:buNone/>
                </a:pPr>
                <a:endParaRPr lang="en-US" sz="2000" dirty="0" smtClean="0"/>
              </a:p>
              <a:p>
                <a:endParaRPr lang="en-US" sz="2000" dirty="0" smtClean="0"/>
              </a:p>
              <a:p>
                <a:pPr marL="0" indent="0">
                  <a:buNone/>
                </a:pPr>
                <a:endParaRPr lang="lv-LV" sz="2000" dirty="0" smtClean="0"/>
              </a:p>
              <a:p>
                <a:r>
                  <a:rPr lang="en-US" sz="2000" dirty="0" smtClean="0"/>
                  <a:t>The algorithm loops through </a:t>
                </a:r>
                <a:r>
                  <a:rPr lang="en-US" sz="2000" i="1" dirty="0" smtClean="0"/>
                  <a:t>n</a:t>
                </a:r>
                <a:r>
                  <a:rPr lang="en-US" sz="2000" dirty="0" smtClean="0"/>
                  <a:t>(</a:t>
                </a:r>
                <a:r>
                  <a:rPr lang="en-US" sz="2000" i="1" dirty="0" smtClean="0"/>
                  <a:t>n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−</a:t>
                </a:r>
                <a:r>
                  <a:rPr lang="en-US" sz="2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2000" dirty="0" smtClean="0"/>
                  <a:t>)/</a:t>
                </a:r>
                <a:r>
                  <a:rPr lang="en-US" sz="2000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sz="2000" dirty="0" smtClean="0"/>
                  <a:t> pairs of points, computes the value    (</a:t>
                </a:r>
                <a:r>
                  <a:rPr lang="en-US" sz="2000" i="1" dirty="0" err="1" smtClean="0"/>
                  <a:t>x</a:t>
                </a:r>
                <a:r>
                  <a:rPr lang="en-US" sz="2000" i="1" baseline="-25000" dirty="0" err="1" smtClean="0"/>
                  <a:t>j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−</a:t>
                </a:r>
                <a:r>
                  <a:rPr lang="en-US" sz="2000" dirty="0" smtClean="0"/>
                  <a:t> </a:t>
                </a:r>
                <a:r>
                  <a:rPr lang="en-US" sz="2000" i="1" dirty="0" smtClean="0"/>
                  <a:t>x</a:t>
                </a:r>
                <a:r>
                  <a:rPr lang="en-US" sz="2000" i="1" baseline="-25000" dirty="0" smtClean="0"/>
                  <a:t>i</a:t>
                </a:r>
                <a:r>
                  <a:rPr lang="en-US" sz="2000" dirty="0" smtClean="0"/>
                  <a:t>)</a:t>
                </a:r>
                <a:r>
                  <a:rPr lang="en-US" sz="2000" baseline="30000" dirty="0" smtClean="0"/>
                  <a:t>2   </a:t>
                </a:r>
                <a:r>
                  <a:rPr lang="en-US" sz="2000" dirty="0" smtClean="0"/>
                  <a:t>+ (</a:t>
                </a:r>
                <a:r>
                  <a:rPr lang="en-US" sz="2000" i="1" dirty="0" err="1" smtClean="0"/>
                  <a:t>y</a:t>
                </a:r>
                <a:r>
                  <a:rPr lang="en-US" sz="2000" i="1" baseline="-25000" dirty="0" err="1" smtClean="0"/>
                  <a:t>j</a:t>
                </a:r>
                <a:r>
                  <a:rPr lang="en-US" sz="2000" dirty="0" smtClean="0"/>
                  <a:t> </a:t>
                </a:r>
                <a:r>
                  <a:rPr lang="en-US" sz="2000" dirty="0" smtClean="0">
                    <a:latin typeface="Cambria Math"/>
                    <a:ea typeface="Cambria Math"/>
                  </a:rPr>
                  <a:t>−</a:t>
                </a:r>
                <a:r>
                  <a:rPr lang="en-US" sz="2000" dirty="0" smtClean="0"/>
                  <a:t> </a:t>
                </a:r>
                <a:r>
                  <a:rPr lang="en-US" sz="2000" i="1" dirty="0" err="1" smtClean="0"/>
                  <a:t>y</a:t>
                </a:r>
                <a:r>
                  <a:rPr lang="en-US" sz="2000" i="1" baseline="-25000" dirty="0" err="1" smtClean="0"/>
                  <a:t>i</a:t>
                </a:r>
                <a:r>
                  <a:rPr lang="en-US" sz="2000" dirty="0" smtClean="0"/>
                  <a:t>)</a:t>
                </a:r>
                <a:r>
                  <a:rPr lang="en-US" sz="2000" baseline="30000" dirty="0" smtClean="0"/>
                  <a:t>2 </a:t>
                </a:r>
                <a:r>
                  <a:rPr lang="en-US" sz="2000" dirty="0" smtClean="0"/>
                  <a:t> and compares it with the minimum, etc. So, the algorithm uses Θ(</a:t>
                </a:r>
                <a:r>
                  <a:rPr lang="en-US" sz="2000" i="1" dirty="0" smtClean="0"/>
                  <a:t>n</a:t>
                </a:r>
                <a:r>
                  <a:rPr lang="en-US" sz="2000" baseline="30000" dirty="0" smtClean="0"/>
                  <a:t>2</a:t>
                </a:r>
                <a:r>
                  <a:rPr lang="en-US" sz="2000" dirty="0" smtClean="0"/>
                  <a:t>) arithmetic and comparison operations.</a:t>
                </a:r>
              </a:p>
              <a:p>
                <a:r>
                  <a:rPr lang="en-US" sz="2000" dirty="0" smtClean="0"/>
                  <a:t>We will develop an algorithm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lv-LV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lv-LV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worst-case complexity in Section </a:t>
                </a:r>
                <a:r>
                  <a:rPr lang="en-US" sz="2000" dirty="0" smtClean="0">
                    <a:latin typeface="Cambria Math" pitchFamily="18" charset="0"/>
                    <a:ea typeface="Cambria Math" pitchFamily="18" charset="0"/>
                  </a:rPr>
                  <a:t>8.3</a:t>
                </a:r>
                <a:r>
                  <a:rPr lang="en-US" sz="2000" dirty="0" smtClean="0"/>
                  <a:t>.</a:t>
                </a:r>
                <a:endParaRPr lang="en-US" sz="2000" baseline="30000" dirty="0" smtClean="0"/>
              </a:p>
              <a:p>
                <a:endParaRPr lang="en-US" sz="2000" dirty="0" smtClean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 b="-6583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2895600" y="2252030"/>
            <a:ext cx="6400800" cy="270555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="1" dirty="0"/>
              <a:t>procedure </a:t>
            </a:r>
            <a:r>
              <a:rPr lang="en-US" i="1" dirty="0"/>
              <a:t>closest pair</a:t>
            </a:r>
            <a:r>
              <a:rPr lang="en-US" dirty="0"/>
              <a:t>(</a:t>
            </a:r>
            <a:r>
              <a:rPr lang="en-US" sz="1400" dirty="0"/>
              <a:t>(</a:t>
            </a:r>
            <a:r>
              <a:rPr lang="en-US" sz="1400" i="1" dirty="0"/>
              <a:t>x</a:t>
            </a:r>
            <a:r>
              <a:rPr lang="en-US" sz="1400" baseline="-25000" dirty="0"/>
              <a:t>1</a:t>
            </a:r>
            <a:r>
              <a:rPr lang="en-US" sz="1400" dirty="0"/>
              <a:t>, </a:t>
            </a:r>
            <a:r>
              <a:rPr lang="en-US" sz="1400" i="1" dirty="0"/>
              <a:t>y</a:t>
            </a:r>
            <a:r>
              <a:rPr lang="en-US" sz="1400" baseline="-25000" dirty="0"/>
              <a:t>1</a:t>
            </a:r>
            <a:r>
              <a:rPr lang="en-US" sz="1400" dirty="0"/>
              <a:t>),</a:t>
            </a:r>
            <a:r>
              <a:rPr lang="en-US" dirty="0"/>
              <a:t> </a:t>
            </a:r>
            <a:r>
              <a:rPr lang="en-US" sz="1400" dirty="0"/>
              <a:t>(</a:t>
            </a:r>
            <a:r>
              <a:rPr lang="en-US" sz="1400" i="1" dirty="0"/>
              <a:t>x</a:t>
            </a:r>
            <a:r>
              <a:rPr lang="en-US" sz="1400" baseline="-25000" dirty="0"/>
              <a:t>2</a:t>
            </a:r>
            <a:r>
              <a:rPr lang="en-US" sz="1400" dirty="0"/>
              <a:t>, </a:t>
            </a:r>
            <a:r>
              <a:rPr lang="en-US" sz="1400" i="1" dirty="0"/>
              <a:t>y</a:t>
            </a:r>
            <a:r>
              <a:rPr lang="en-US" sz="1400" baseline="-25000" dirty="0"/>
              <a:t>2</a:t>
            </a:r>
            <a:r>
              <a:rPr lang="en-US" sz="1400" dirty="0"/>
              <a:t>),</a:t>
            </a:r>
            <a:r>
              <a:rPr lang="en-US" dirty="0"/>
              <a:t> …</a:t>
            </a:r>
            <a:r>
              <a:rPr lang="en-US" dirty="0">
                <a:latin typeface="Cambria Math"/>
                <a:ea typeface="Cambria Math"/>
              </a:rPr>
              <a:t> ,</a:t>
            </a:r>
            <a:r>
              <a:rPr lang="en-US" sz="1400" dirty="0"/>
              <a:t>(</a:t>
            </a:r>
            <a:r>
              <a:rPr lang="en-US" sz="1400" i="1" dirty="0" err="1"/>
              <a:t>x</a:t>
            </a:r>
            <a:r>
              <a:rPr lang="en-US" sz="1400" i="1" baseline="-25000" dirty="0" err="1"/>
              <a:t>n</a:t>
            </a:r>
            <a:r>
              <a:rPr lang="en-US" sz="1400" dirty="0"/>
              <a:t>, </a:t>
            </a:r>
            <a:r>
              <a:rPr lang="en-US" sz="1400" i="1" dirty="0" err="1"/>
              <a:t>y</a:t>
            </a:r>
            <a:r>
              <a:rPr lang="en-US" sz="1400" i="1" baseline="-25000" dirty="0" err="1"/>
              <a:t>n</a:t>
            </a:r>
            <a:r>
              <a:rPr lang="en-US" sz="1400" dirty="0"/>
              <a:t>): </a:t>
            </a:r>
            <a:r>
              <a:rPr lang="en-US" sz="1400" i="1" dirty="0"/>
              <a:t>x</a:t>
            </a:r>
            <a:r>
              <a:rPr lang="en-US" sz="1400" i="1" baseline="-25000" dirty="0"/>
              <a:t>i</a:t>
            </a:r>
            <a:r>
              <a:rPr lang="en-US" sz="1400" dirty="0"/>
              <a:t>, </a:t>
            </a:r>
            <a:r>
              <a:rPr lang="en-US" sz="1400" i="1" dirty="0" err="1"/>
              <a:t>y</a:t>
            </a:r>
            <a:r>
              <a:rPr lang="en-US" sz="1400" i="1" baseline="-25000" dirty="0" err="1"/>
              <a:t>i</a:t>
            </a:r>
            <a:r>
              <a:rPr lang="en-US" sz="1400" dirty="0"/>
              <a:t>  real numbers</a:t>
            </a:r>
            <a:r>
              <a:rPr lang="en-US" dirty="0"/>
              <a:t>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i="1" dirty="0"/>
              <a:t>min </a:t>
            </a:r>
            <a:r>
              <a:rPr lang="en-US" dirty="0"/>
              <a:t>=  </a:t>
            </a:r>
            <a:r>
              <a:rPr lang="en-US" dirty="0">
                <a:latin typeface="Cambria Math"/>
                <a:ea typeface="Cambria Math"/>
              </a:rPr>
              <a:t>∞</a:t>
            </a:r>
            <a:r>
              <a:rPr lang="en-US" dirty="0"/>
              <a:t>                    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dirty="0"/>
              <a:t>   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i="1" dirty="0"/>
              <a:t>i </a:t>
            </a:r>
            <a:r>
              <a:rPr lang="en-US" dirty="0"/>
              <a:t>:=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to </a:t>
            </a:r>
            <a:r>
              <a:rPr lang="en-US" i="1" dirty="0"/>
              <a:t>n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dirty="0"/>
              <a:t>        </a:t>
            </a:r>
            <a:r>
              <a:rPr lang="en-US" b="1" dirty="0"/>
              <a:t>for </a:t>
            </a:r>
            <a:r>
              <a:rPr lang="en-US" i="1" dirty="0"/>
              <a:t>j</a:t>
            </a:r>
            <a:r>
              <a:rPr lang="en-US" dirty="0"/>
              <a:t> :=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to </a:t>
            </a:r>
            <a:r>
              <a:rPr lang="en-US" i="1" dirty="0" err="1"/>
              <a:t>i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="1" dirty="0"/>
              <a:t>               if </a:t>
            </a:r>
            <a:r>
              <a:rPr lang="en-US" dirty="0"/>
              <a:t>(</a:t>
            </a:r>
            <a:r>
              <a:rPr lang="en-US" i="1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)</a:t>
            </a:r>
            <a:r>
              <a:rPr lang="en-US" baseline="30000" dirty="0"/>
              <a:t>2   </a:t>
            </a:r>
            <a:r>
              <a:rPr lang="en-US" dirty="0"/>
              <a:t>+ (</a:t>
            </a:r>
            <a:r>
              <a:rPr lang="en-US" i="1" dirty="0" err="1"/>
              <a:t>y</a:t>
            </a:r>
            <a:r>
              <a:rPr lang="en-US" i="1" baseline="-25000" dirty="0" err="1"/>
              <a:t>j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/>
              <a:t>)</a:t>
            </a:r>
            <a:r>
              <a:rPr lang="en-US" baseline="30000" dirty="0"/>
              <a:t>2   </a:t>
            </a:r>
            <a:r>
              <a:rPr lang="en-US" dirty="0"/>
              <a:t> &lt; </a:t>
            </a:r>
            <a:r>
              <a:rPr lang="en-US" i="1" dirty="0"/>
              <a:t>min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i="1" dirty="0"/>
              <a:t>                 </a:t>
            </a:r>
            <a:r>
              <a:rPr lang="en-US" b="1" dirty="0"/>
              <a:t>then </a:t>
            </a:r>
            <a:r>
              <a:rPr lang="en-US" i="1" dirty="0"/>
              <a:t>  </a:t>
            </a:r>
            <a:r>
              <a:rPr lang="en-US" dirty="0"/>
              <a:t>min := (</a:t>
            </a:r>
            <a:r>
              <a:rPr lang="en-US" i="1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)</a:t>
            </a:r>
            <a:r>
              <a:rPr lang="en-US" baseline="30000" dirty="0"/>
              <a:t>2   </a:t>
            </a:r>
            <a:r>
              <a:rPr lang="en-US" dirty="0"/>
              <a:t>+ (</a:t>
            </a:r>
            <a:r>
              <a:rPr lang="en-US" i="1" dirty="0" err="1"/>
              <a:t>y</a:t>
            </a:r>
            <a:r>
              <a:rPr lang="en-US" i="1" baseline="-25000" dirty="0" err="1"/>
              <a:t>j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/>
              <a:t>)</a:t>
            </a:r>
            <a:r>
              <a:rPr lang="en-US" baseline="30000" dirty="0"/>
              <a:t>2 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                                </a:t>
            </a:r>
            <a:r>
              <a:rPr lang="en-US" i="1" dirty="0"/>
              <a:t>closest pair  </a:t>
            </a:r>
            <a:r>
              <a:rPr lang="en-US" dirty="0"/>
              <a:t>:= 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i</a:t>
            </a:r>
            <a:r>
              <a:rPr lang="en-US" dirty="0"/>
              <a:t>),</a:t>
            </a:r>
            <a:r>
              <a:rPr lang="en-US" baseline="30000" dirty="0"/>
              <a:t> </a:t>
            </a:r>
            <a:r>
              <a:rPr lang="en-US" dirty="0"/>
              <a:t>(</a:t>
            </a:r>
            <a:r>
              <a:rPr lang="en-US" i="1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j</a:t>
            </a:r>
            <a:r>
              <a:rPr lang="en-US" dirty="0"/>
              <a:t>)</a:t>
            </a:r>
            <a:endParaRPr lang="en-US" baseline="-25000" dirty="0">
              <a:latin typeface="Cambria Math" pitchFamily="18" charset="0"/>
              <a:ea typeface="Cambria Math" pitchFamily="18" charset="0"/>
            </a:endParaRP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b="1" dirty="0"/>
              <a:t>return </a:t>
            </a:r>
            <a:r>
              <a:rPr lang="en-US" i="1" dirty="0"/>
              <a:t>closest pair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12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the Complexity of Algorithms</a:t>
            </a:r>
            <a:endParaRPr lang="en-US" dirty="0"/>
          </a:p>
        </p:txBody>
      </p:sp>
      <p:pic>
        <p:nvPicPr>
          <p:cNvPr id="4" name="Content Placeholder 3" descr="table2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64088" y="2159307"/>
            <a:ext cx="5517072" cy="3708094"/>
          </a:xfrm>
        </p:spPr>
      </p:pic>
    </p:spTree>
    <p:extLst>
      <p:ext uri="{BB962C8B-B14F-4D97-AF65-F5344CB8AC3E}">
        <p14:creationId xmlns:p14="http://schemas.microsoft.com/office/powerpoint/2010/main" val="3280313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the Complexity of Algorithms</a:t>
            </a:r>
            <a:endParaRPr lang="en-US" dirty="0"/>
          </a:p>
        </p:txBody>
      </p:sp>
      <p:pic>
        <p:nvPicPr>
          <p:cNvPr id="4" name="Content Placeholder 3" descr="table3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1" y="1512985"/>
            <a:ext cx="8803129" cy="2996131"/>
          </a:xfrm>
        </p:spPr>
      </p:pic>
      <p:sp>
        <p:nvSpPr>
          <p:cNvPr id="5" name="TextBox 4"/>
          <p:cNvSpPr txBox="1"/>
          <p:nvPr/>
        </p:nvSpPr>
        <p:spPr>
          <a:xfrm>
            <a:off x="3214171" y="4509116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Times of more than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100   </a:t>
            </a:r>
            <a:r>
              <a:rPr lang="en-US" dirty="0"/>
              <a:t>years are indicated with an *.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/>
              <p:cNvSpPr/>
              <p:nvPr/>
            </p:nvSpPr>
            <p:spPr bwMode="auto">
              <a:xfrm>
                <a:off x="838199" y="4968607"/>
                <a:ext cx="8845627" cy="1773716"/>
              </a:xfrm>
              <a:prstGeom prst="roundRect">
                <a:avLst/>
              </a:prstGeom>
              <a:solidFill>
                <a:srgbClr val="CCFF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buNone/>
                </a:pPr>
                <a:r>
                  <a:rPr lang="en-US" sz="2400" b="1" dirty="0" smtClean="0"/>
                  <a:t>Rule of Thumb:</a:t>
                </a:r>
                <a:r>
                  <a:rPr lang="en-US" sz="2400" dirty="0"/>
                  <a:t> Polynomial-time algorithms are considered efficient, but </a:t>
                </a:r>
                <a:r>
                  <a:rPr lang="lv-LV" sz="2400" dirty="0" smtClean="0"/>
                  <a:t>exponential-time algorithms are not efficient</a:t>
                </a:r>
                <a:r>
                  <a:rPr lang="lv-LV" sz="240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)≈10000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00∙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1000000</m:t>
                        </m:r>
                      </m:sup>
                    </m:sSup>
                  </m:oMath>
                </a14:m>
                <a:r>
                  <a:rPr lang="en-US" sz="2400" dirty="0"/>
                  <a:t> is still </a:t>
                </a:r>
                <a:r>
                  <a:rPr lang="lv-LV" sz="2400" dirty="0" smtClean="0"/>
                  <a:t>considered efficient.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sup>
                    </m:sSup>
                  </m:oMath>
                </a14:m>
                <a:r>
                  <a:rPr lang="en-US" sz="2400" dirty="0"/>
                  <a:t> is </a:t>
                </a:r>
                <a:r>
                  <a:rPr lang="lv-LV" sz="2400" dirty="0" smtClean="0"/>
                  <a:t>considered non-polinomial and </a:t>
                </a:r>
                <a:r>
                  <a:rPr lang="en-US" sz="2400" dirty="0" smtClean="0"/>
                  <a:t>bad</a:t>
                </a:r>
                <a:r>
                  <a:rPr lang="en-US" sz="2400" dirty="0"/>
                  <a:t>.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199" y="4968607"/>
                <a:ext cx="8845627" cy="1773716"/>
              </a:xfrm>
              <a:prstGeom prst="roundRect">
                <a:avLst/>
              </a:prstGeom>
              <a:blipFill>
                <a:blip r:embed="rId3"/>
                <a:stretch>
                  <a:fillRect r="-619" b="-1024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33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Traveling Salesman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Input:</a:t>
                </a:r>
                <a:r>
                  <a:rPr lang="en-US" dirty="0" smtClean="0"/>
                  <a:t> Set of cities and distances/costs to travel between any two cities. </a:t>
                </a:r>
                <a:br>
                  <a:rPr lang="en-US" dirty="0" smtClean="0"/>
                </a:br>
                <a:r>
                  <a:rPr lang="en-US" b="1" dirty="0" smtClean="0"/>
                  <a:t>Output: </a:t>
                </a:r>
                <a:r>
                  <a:rPr lang="en-US" dirty="0" smtClean="0"/>
                  <a:t>The shortest closed path to visit all cities and to return back. 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Algorithm description:</a:t>
                </a:r>
                <a:r>
                  <a:rPr lang="en-US" dirty="0" smtClean="0"/>
                  <a:t> Consider all permutations of cities and find the best one. The number of (circular) permutations is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m:rPr>
                          <m:nor/>
                        </m:rPr>
                        <a:rPr lang="el-GR"/>
                        <m:t>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00" t="-1185" r="-138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829" y="4376490"/>
            <a:ext cx="4653890" cy="208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5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Complexity of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Tractable Problem</a:t>
            </a:r>
            <a:r>
              <a:rPr lang="en-US" dirty="0" smtClean="0"/>
              <a:t>: There exists a polynomial time algorithm to solve this problem. These problems are said to belong to the </a:t>
            </a:r>
            <a:r>
              <a:rPr lang="en-US" i="1" dirty="0" smtClean="0"/>
              <a:t>Class P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Intractable Problem</a:t>
            </a:r>
            <a:r>
              <a:rPr lang="en-US" dirty="0" smtClean="0"/>
              <a:t>:  There does not exist a polynomial time algorithm to solve this problem</a:t>
            </a:r>
          </a:p>
          <a:p>
            <a:r>
              <a:rPr lang="en-US" i="1" dirty="0" smtClean="0"/>
              <a:t>Unsolvable Problem </a:t>
            </a:r>
            <a:r>
              <a:rPr lang="en-US" dirty="0" smtClean="0"/>
              <a:t>: No algorithm exists to solve this problem, e.g., halting problem.</a:t>
            </a:r>
          </a:p>
          <a:p>
            <a:r>
              <a:rPr lang="en-US" i="1" dirty="0" smtClean="0"/>
              <a:t>Class NP</a:t>
            </a:r>
            <a:r>
              <a:rPr lang="en-US" dirty="0" smtClean="0"/>
              <a:t>: Solution can be checked in polynomial time. But no polynomial time algorithm has been found for finding a solution to problems in this class. </a:t>
            </a:r>
          </a:p>
          <a:p>
            <a:r>
              <a:rPr lang="en-US" i="1" dirty="0" smtClean="0"/>
              <a:t>NP Complete Class</a:t>
            </a:r>
            <a:r>
              <a:rPr lang="en-US" dirty="0" smtClean="0"/>
              <a:t>: If you find a polynomial time algorithm for one member of the class, it can be used to solve all the problems in the class.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6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Versus NP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P versus NP problem </a:t>
            </a:r>
            <a:r>
              <a:rPr lang="en-US" dirty="0" smtClean="0"/>
              <a:t>asks whether the class  P = NP?  Are there problems whose solutions can be checked in polynomial time, but can not be solved in polynomial time?</a:t>
            </a:r>
          </a:p>
          <a:p>
            <a:pPr lvl="1"/>
            <a:r>
              <a:rPr lang="en-US" dirty="0" smtClean="0"/>
              <a:t>Note that just because no one has found a polynomial time algorithm is different from showing that the problem can not be solved by a polynomial time algorithm.</a:t>
            </a:r>
          </a:p>
          <a:p>
            <a:r>
              <a:rPr lang="en-US" dirty="0" smtClean="0"/>
              <a:t>If a polynomial time algorithm  for any of the problems in the NP complete class were found, then that algorithm could be used to obtain a polynomial time algorithm for every problem in the NP complete class.</a:t>
            </a:r>
          </a:p>
          <a:p>
            <a:pPr lvl="1"/>
            <a:r>
              <a:rPr lang="en-US" dirty="0" err="1" smtClean="0"/>
              <a:t>Satisfiability</a:t>
            </a:r>
            <a:r>
              <a:rPr lang="en-US" dirty="0" smtClean="0"/>
              <a:t> (in 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1.3</a:t>
            </a:r>
            <a:r>
              <a:rPr lang="en-US" dirty="0" smtClean="0"/>
              <a:t>) is an NP complete problem. </a:t>
            </a:r>
          </a:p>
          <a:p>
            <a:r>
              <a:rPr lang="en-US" dirty="0" smtClean="0"/>
              <a:t>It is generally believed that P</a:t>
            </a:r>
            <a:r>
              <a:rPr lang="en-US" dirty="0" smtClean="0">
                <a:latin typeface="Cambria Math"/>
                <a:ea typeface="Cambria Math"/>
              </a:rPr>
              <a:t>≠NP since no one has been able to find a polynomial time algorithm for any of the problems in the NP complete class. </a:t>
            </a:r>
          </a:p>
          <a:p>
            <a:r>
              <a:rPr lang="en-US" dirty="0" smtClean="0">
                <a:latin typeface="Cambria Math"/>
                <a:ea typeface="Cambria Math"/>
              </a:rPr>
              <a:t>The problem of P versus NP remains one of the most famous unsolved problems in mathematics (including theoretical computer science). The Clay Mathematics Institute has offered a prize of $1,000,000 for a solution.</a:t>
            </a:r>
            <a:endParaRPr lang="en-US" dirty="0"/>
          </a:p>
        </p:txBody>
      </p:sp>
      <p:pic>
        <p:nvPicPr>
          <p:cNvPr id="4" name="Picture 3" descr="coo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05800" y="152400"/>
            <a:ext cx="977646" cy="114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05800" y="1219201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Stephen Cook</a:t>
            </a:r>
          </a:p>
          <a:p>
            <a:r>
              <a:rPr lang="en-US" sz="1200" b="1" dirty="0"/>
              <a:t>(Born 1939)</a:t>
            </a:r>
          </a:p>
        </p:txBody>
      </p:sp>
    </p:spTree>
    <p:extLst>
      <p:ext uri="{BB962C8B-B14F-4D97-AF65-F5344CB8AC3E}">
        <p14:creationId xmlns:p14="http://schemas.microsoft.com/office/powerpoint/2010/main" val="6533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Non-deterministic Time Analysis</a:t>
            </a: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Nondeterministic algorithm (not to be confused with probabilistic) assumes that it is incredibly lucky. It can generate answer randomly – then checks it in polynomial time.</a:t>
            </a:r>
          </a:p>
          <a:p>
            <a:r>
              <a:rPr lang="lv-LV" dirty="0" smtClean="0"/>
              <a:t>For a decision problem (YES/NO question) there exists a way to guess so as to say YES (but can also fail). If the true answer is NO, it always fails.</a:t>
            </a:r>
          </a:p>
          <a:p>
            <a:endParaRPr lang="lv-LV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490" y="4140506"/>
            <a:ext cx="5826125" cy="26159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864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 = NP?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lv-LV" sz="2400" dirty="0"/>
              <a:t>Many important </a:t>
            </a:r>
            <a:r>
              <a:rPr lang="lv-LV" sz="2400" dirty="0" smtClean="0"/>
              <a:t>problems (apart from a large-size sudoku!) </a:t>
            </a:r>
            <a:r>
              <a:rPr lang="lv-LV" sz="2400" dirty="0"/>
              <a:t>can be solved in "non-deterministically polinomial" time</a:t>
            </a:r>
            <a:r>
              <a:rPr lang="lv-LV" sz="2400" dirty="0" smtClean="0"/>
              <a:t>.</a:t>
            </a:r>
            <a:endParaRPr lang="lv-LV" sz="2400" dirty="0"/>
          </a:p>
          <a:p>
            <a:r>
              <a:rPr lang="lv-LV" sz="2400" dirty="0" smtClean="0"/>
              <a:t>Traveling </a:t>
            </a:r>
            <a:r>
              <a:rPr lang="lv-LV" sz="2400" dirty="0"/>
              <a:t>salesman can </a:t>
            </a:r>
            <a:r>
              <a:rPr lang="lv-LV" sz="2400" dirty="0" smtClean="0"/>
              <a:t>guess </a:t>
            </a:r>
            <a:r>
              <a:rPr lang="lv-LV" sz="2400" dirty="0"/>
              <a:t>his </a:t>
            </a:r>
            <a:r>
              <a:rPr lang="lv-LV" sz="2400" dirty="0" smtClean="0"/>
              <a:t>cyclical </a:t>
            </a:r>
            <a:r>
              <a:rPr lang="lv-LV" sz="2400" dirty="0"/>
              <a:t>path (then verify, if it fits the </a:t>
            </a:r>
            <a:r>
              <a:rPr lang="lv-LV" sz="2400" dirty="0" smtClean="0"/>
              <a:t>money available). </a:t>
            </a:r>
            <a:endParaRPr lang="lv-LV" sz="2400" dirty="0"/>
          </a:p>
          <a:p>
            <a:r>
              <a:rPr lang="lv-LV" sz="2400" dirty="0" smtClean="0"/>
              <a:t>Nobody knows, if efficient regular algorithm exists for traveling salesman.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lv-LV" sz="2400" dirty="0" smtClean="0"/>
              <a:t>Can the non-deterministic polynomial problems (sudoku, traveling salesman) be solved in polynomial time?</a:t>
            </a:r>
          </a:p>
          <a:p>
            <a:r>
              <a:rPr lang="lv-LV" sz="2400" dirty="0" smtClean="0"/>
              <a:t>If one can be – then they all can.</a:t>
            </a:r>
          </a:p>
          <a:p>
            <a:r>
              <a:rPr lang="lv-LV" sz="2400" dirty="0" smtClean="0"/>
              <a:t>Famous open question.</a:t>
            </a:r>
            <a:endParaRPr lang="lv-LV" sz="2400" dirty="0"/>
          </a:p>
        </p:txBody>
      </p:sp>
      <p:pic>
        <p:nvPicPr>
          <p:cNvPr id="3074" name="Picture 2" descr="Travelling salesman problem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4191000"/>
            <a:ext cx="2545503" cy="236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52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Complexity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an algorithm, how efficient is this algorithm for solving a problem given input of a particular size? To answer this question, we ask:</a:t>
            </a:r>
          </a:p>
          <a:p>
            <a:pPr lvl="1"/>
            <a:r>
              <a:rPr lang="en-US" dirty="0" smtClean="0"/>
              <a:t>How much time does this algorithm use to solve a problem?</a:t>
            </a:r>
          </a:p>
          <a:p>
            <a:pPr lvl="1"/>
            <a:r>
              <a:rPr lang="en-US" dirty="0" smtClean="0"/>
              <a:t>How much computer memory does this algorithm use to solve a problem?</a:t>
            </a:r>
          </a:p>
          <a:p>
            <a:r>
              <a:rPr lang="en-US" dirty="0" smtClean="0"/>
              <a:t>When we analyze the time the algorithm uses to solve the problem given input of a particular size, we are studying the </a:t>
            </a:r>
            <a:r>
              <a:rPr lang="en-US" i="1" dirty="0" smtClean="0"/>
              <a:t>time complexity </a:t>
            </a:r>
            <a:r>
              <a:rPr lang="en-US" dirty="0" smtClean="0"/>
              <a:t>of the algorithm.</a:t>
            </a:r>
          </a:p>
          <a:p>
            <a:r>
              <a:rPr lang="en-US" dirty="0" smtClean="0"/>
              <a:t>When we analyze the computer memory the algorithm uses to solve the problem given input of a particular size, we are studying the </a:t>
            </a:r>
            <a:r>
              <a:rPr lang="en-US" i="1" dirty="0" smtClean="0"/>
              <a:t>space complexity </a:t>
            </a:r>
            <a:r>
              <a:rPr lang="en-US" dirty="0" smtClean="0"/>
              <a:t>of the algorithm.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18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Complexity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this course, we focus on time complexity. The space complexity of algorithms is studied in later courses.</a:t>
            </a:r>
          </a:p>
          <a:p>
            <a:r>
              <a:rPr lang="en-US" dirty="0" smtClean="0"/>
              <a:t>We will measure time complexity in terms of the number of operations an algorithm uses and we will use big-</a:t>
            </a:r>
            <a:r>
              <a:rPr lang="en-US" i="1" dirty="0" smtClean="0"/>
              <a:t>O</a:t>
            </a:r>
            <a:r>
              <a:rPr lang="en-US" dirty="0" smtClean="0"/>
              <a:t> and big-Theta notation to estimate the time complexity.</a:t>
            </a:r>
          </a:p>
          <a:p>
            <a:r>
              <a:rPr lang="en-US" dirty="0" smtClean="0"/>
              <a:t>We can use this analysis to see whether it is practical to use this algorithm to solve problems with input of a particular size. We can also compare the efficiency of different algorithms for solving the same problem.</a:t>
            </a:r>
          </a:p>
          <a:p>
            <a:r>
              <a:rPr lang="en-US" dirty="0" smtClean="0"/>
              <a:t>We ignore implementation details (including the data structures used and both the hardware and software platforms) because it is extremely complicated to consider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81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analyze the time complexity of algorithms, we determine the number of operations, such as comparisons and arithmetic operations (addition, multiplication, etc.). We can estimate the time a computer may actually use to solve a problem using the amount of time required to do basic operations. </a:t>
            </a:r>
          </a:p>
          <a:p>
            <a:r>
              <a:rPr lang="en-US" dirty="0" smtClean="0"/>
              <a:t>We ignore minor details, such as the “house keeping” aspects of the algorithm.</a:t>
            </a:r>
          </a:p>
          <a:p>
            <a:r>
              <a:rPr lang="en-US" dirty="0" smtClean="0"/>
              <a:t>We will focus on the </a:t>
            </a:r>
            <a:r>
              <a:rPr lang="en-US" i="1" dirty="0" smtClean="0"/>
              <a:t>worst-case time </a:t>
            </a:r>
            <a:r>
              <a:rPr lang="en-US" dirty="0" smtClean="0"/>
              <a:t>complexity of an algorithm. This provides an upper bound on the number of operations an algorithm uses to solve a problem with input of a particular size.</a:t>
            </a:r>
          </a:p>
          <a:p>
            <a:r>
              <a:rPr lang="en-US" dirty="0" smtClean="0"/>
              <a:t>It is usually much more difficult to determine the </a:t>
            </a:r>
            <a:r>
              <a:rPr lang="en-US" i="1" dirty="0" smtClean="0"/>
              <a:t>average case time complexity </a:t>
            </a:r>
            <a:r>
              <a:rPr lang="en-US" dirty="0" smtClean="0"/>
              <a:t>of an algorithm. This is the average number of operations an algorithm uses to solve a problem over all inputs of a particular size.</a:t>
            </a:r>
          </a:p>
        </p:txBody>
      </p:sp>
    </p:spTree>
    <p:extLst>
      <p:ext uri="{BB962C8B-B14F-4D97-AF65-F5344CB8AC3E}">
        <p14:creationId xmlns:p14="http://schemas.microsoft.com/office/powerpoint/2010/main" val="280102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Best/Worst/Average Analysis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216048" y="1825625"/>
                <a:ext cx="4137752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lv-LV" dirty="0" smtClean="0"/>
                  <a:t>In this class – typically look at the worst case (imagine an </a:t>
                </a:r>
                <a:r>
                  <a:rPr lang="lv-LV" i="1" dirty="0" smtClean="0">
                    <a:solidFill>
                      <a:srgbClr val="0070C0"/>
                    </a:solidFill>
                  </a:rPr>
                  <a:t>adversary</a:t>
                </a:r>
                <a:r>
                  <a:rPr lang="lv-LV" dirty="0" smtClean="0"/>
                  <a:t> trying to give an algorithm the most difficult input).</a:t>
                </a:r>
              </a:p>
              <a:p>
                <a:r>
                  <a:rPr lang="lv-LV" dirty="0" smtClean="0"/>
                  <a:t>Worst case is easier to analyze. </a:t>
                </a:r>
              </a:p>
              <a:p>
                <a:r>
                  <a:rPr lang="lv-LV" dirty="0" smtClean="0"/>
                  <a:t>Also drop less significant terms in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(…) </m:t>
                    </m:r>
                  </m:oMath>
                </a14:m>
                <a:r>
                  <a:rPr lang="lv-LV" dirty="0" smtClean="0"/>
                  <a:t>to simplify your complexity expression.</a:t>
                </a: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216048" y="1825625"/>
                <a:ext cx="4137752" cy="4351338"/>
              </a:xfrm>
              <a:blipFill>
                <a:blip r:embed="rId2"/>
                <a:stretch>
                  <a:fillRect l="-2356" t="-2101" r="-1325" b="-182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29" y="1370434"/>
            <a:ext cx="6747679" cy="499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Complexity Analysis of Algorithms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9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Example</a:t>
            </a:r>
            <a:r>
              <a:rPr lang="en-US" sz="2400" dirty="0"/>
              <a:t>: Describe the time complexity of </a:t>
            </a:r>
            <a:r>
              <a:rPr lang="en-US" sz="2400" dirty="0" smtClean="0"/>
              <a:t>the</a:t>
            </a:r>
            <a:r>
              <a:rPr lang="lv-LV" sz="2400" dirty="0" smtClean="0"/>
              <a:t> </a:t>
            </a:r>
            <a:r>
              <a:rPr lang="en-US" sz="2400" dirty="0" smtClean="0"/>
              <a:t>algorithm</a:t>
            </a:r>
            <a:r>
              <a:rPr lang="lv-LV" sz="2400" dirty="0" smtClean="0"/>
              <a:t> </a:t>
            </a:r>
            <a:r>
              <a:rPr lang="en-US" sz="2400" dirty="0" smtClean="0"/>
              <a:t>for finding</a:t>
            </a:r>
            <a:r>
              <a:rPr lang="lv-LV" sz="2400" dirty="0" smtClean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maximum element in a  finite </a:t>
            </a:r>
            <a:r>
              <a:rPr lang="en-US" sz="2400" dirty="0" smtClean="0"/>
              <a:t>sequence</a:t>
            </a:r>
            <a:r>
              <a:rPr lang="lv-LV" sz="2400" dirty="0" smtClean="0"/>
              <a:t>.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2070" y="3128790"/>
            <a:ext cx="4466369" cy="1571740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>
            <a:normAutofit fontScale="77500" lnSpcReduction="20000"/>
          </a:bodyPr>
          <a:lstStyle/>
          <a:p>
            <a:pPr marL="274320" indent="-274320"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procedure</a:t>
            </a:r>
            <a:r>
              <a:rPr lang="en-US" sz="2600" dirty="0"/>
              <a:t> </a:t>
            </a:r>
            <a:r>
              <a:rPr lang="en-US" sz="2600" i="1" dirty="0"/>
              <a:t>max</a:t>
            </a:r>
            <a:r>
              <a:rPr lang="en-US" sz="2600" dirty="0"/>
              <a:t>(</a:t>
            </a:r>
            <a:r>
              <a:rPr lang="en-US" sz="2600" i="1" dirty="0"/>
              <a:t>a</a:t>
            </a:r>
            <a:r>
              <a:rPr lang="en-US" sz="2600" baseline="-25000" dirty="0"/>
              <a:t>1</a:t>
            </a:r>
            <a:r>
              <a:rPr lang="en-US" sz="2600" dirty="0"/>
              <a:t>, </a:t>
            </a:r>
            <a:r>
              <a:rPr lang="en-US" sz="2600" i="1" dirty="0"/>
              <a:t>a</a:t>
            </a:r>
            <a:r>
              <a:rPr lang="en-US" sz="2600" baseline="-25000" dirty="0"/>
              <a:t>2</a:t>
            </a:r>
            <a:r>
              <a:rPr lang="en-US" sz="2600" dirty="0"/>
              <a:t>, …., </a:t>
            </a:r>
            <a:r>
              <a:rPr lang="en-US" sz="2600" i="1" dirty="0"/>
              <a:t>a</a:t>
            </a:r>
            <a:r>
              <a:rPr lang="en-US" sz="2600" baseline="-25000" dirty="0"/>
              <a:t>n</a:t>
            </a:r>
            <a:r>
              <a:rPr lang="en-US" sz="2600" dirty="0"/>
              <a:t>: integers)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</a:t>
            </a:r>
            <a:r>
              <a:rPr lang="en-US" sz="2600" i="1" dirty="0"/>
              <a:t>max</a:t>
            </a:r>
            <a:r>
              <a:rPr lang="en-US" sz="2600" dirty="0"/>
              <a:t> := </a:t>
            </a:r>
            <a:r>
              <a:rPr lang="en-US" sz="2600" i="1" dirty="0"/>
              <a:t>a</a:t>
            </a:r>
            <a:r>
              <a:rPr lang="en-US" sz="2600" baseline="-25000" dirty="0"/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</a:t>
            </a:r>
            <a:r>
              <a:rPr lang="en-US" sz="2600" b="1" dirty="0"/>
              <a:t>for</a:t>
            </a:r>
            <a:r>
              <a:rPr lang="en-US" sz="2600" dirty="0"/>
              <a:t> </a:t>
            </a:r>
            <a:r>
              <a:rPr lang="en-US" sz="2600" i="1" dirty="0" err="1"/>
              <a:t>i</a:t>
            </a:r>
            <a:r>
              <a:rPr lang="en-US" sz="2600" dirty="0"/>
              <a:t> 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600" dirty="0"/>
              <a:t> to </a:t>
            </a:r>
            <a:r>
              <a:rPr lang="en-US" sz="2600" i="1" dirty="0"/>
              <a:t>n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/>
              <a:t>         if </a:t>
            </a:r>
            <a:r>
              <a:rPr lang="en-US" sz="2600" i="1" dirty="0"/>
              <a:t>max</a:t>
            </a:r>
            <a:r>
              <a:rPr lang="en-US" sz="2600" dirty="0"/>
              <a:t> &lt; </a:t>
            </a:r>
            <a:r>
              <a:rPr lang="en-US" sz="2600" i="1" dirty="0" err="1"/>
              <a:t>a</a:t>
            </a:r>
            <a:r>
              <a:rPr lang="en-US" sz="2600" i="1" baseline="-25000" dirty="0" err="1"/>
              <a:t>i</a:t>
            </a:r>
            <a:r>
              <a:rPr lang="en-US" sz="2600" dirty="0"/>
              <a:t> then </a:t>
            </a:r>
            <a:r>
              <a:rPr lang="en-US" sz="2600" i="1" dirty="0"/>
              <a:t>max</a:t>
            </a:r>
            <a:r>
              <a:rPr lang="en-US" sz="2600" dirty="0"/>
              <a:t> := </a:t>
            </a:r>
            <a:r>
              <a:rPr lang="en-US" sz="2600" i="1" dirty="0" err="1"/>
              <a:t>a</a:t>
            </a:r>
            <a:r>
              <a:rPr lang="en-US" sz="2600" i="1" baseline="-25000" dirty="0" err="1"/>
              <a:t>i</a:t>
            </a:r>
            <a:endParaRPr lang="en-US" sz="2600" i="1" baseline="-250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/>
              <a:t>    return </a:t>
            </a:r>
            <a:r>
              <a:rPr lang="en-US" sz="2600" i="1" dirty="0"/>
              <a:t>max</a:t>
            </a:r>
            <a:r>
              <a:rPr lang="en-US" sz="2600" dirty="0"/>
              <a:t>{</a:t>
            </a:r>
            <a:r>
              <a:rPr lang="en-US" sz="2600" i="1" dirty="0"/>
              <a:t>max </a:t>
            </a:r>
            <a:r>
              <a:rPr lang="en-US" sz="2600" dirty="0"/>
              <a:t>is the largest element}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26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endParaRPr lang="en-US" sz="2600" dirty="0"/>
          </a:p>
        </p:txBody>
      </p:sp>
      <p:sp>
        <p:nvSpPr>
          <p:cNvPr id="6" name="TextBox 5"/>
          <p:cNvSpPr txBox="1"/>
          <p:nvPr/>
        </p:nvSpPr>
        <p:spPr>
          <a:xfrm>
            <a:off x="5139368" y="2675511"/>
            <a:ext cx="62144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/>
              <a:t> </a:t>
            </a:r>
            <a:r>
              <a:rPr lang="en-US" sz="2400" b="1" dirty="0"/>
              <a:t>Solution</a:t>
            </a:r>
            <a:r>
              <a:rPr lang="en-US" sz="2400" dirty="0"/>
              <a:t>: Count the number of comparisons.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  The </a:t>
            </a:r>
            <a:r>
              <a:rPr lang="en-US" sz="2400" i="1" dirty="0"/>
              <a:t>max</a:t>
            </a:r>
            <a:r>
              <a:rPr lang="en-US" sz="2400" dirty="0"/>
              <a:t> &lt;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i</a:t>
            </a:r>
            <a:r>
              <a:rPr lang="en-US" sz="2400" dirty="0"/>
              <a:t> comparison is made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>
                <a:latin typeface="Cambria Math"/>
                <a:ea typeface="Cambria Math"/>
              </a:rPr>
              <a:t>− 1 times.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Cambria Math"/>
                <a:ea typeface="Cambria Math"/>
              </a:rPr>
              <a:t>   Each time </a:t>
            </a:r>
            <a:r>
              <a:rPr lang="en-US" sz="2400" i="1" dirty="0" err="1">
                <a:ea typeface="Cambria Math"/>
              </a:rPr>
              <a:t>i</a:t>
            </a:r>
            <a:r>
              <a:rPr lang="en-US" sz="2400" dirty="0">
                <a:latin typeface="Cambria Math"/>
                <a:ea typeface="Cambria Math"/>
              </a:rPr>
              <a:t> is incremented, a test is made to see if </a:t>
            </a:r>
            <a:r>
              <a:rPr lang="en-US" sz="2400" i="1" dirty="0" err="1">
                <a:latin typeface="Cambria Math"/>
                <a:ea typeface="Cambria Math"/>
              </a:rPr>
              <a:t>i</a:t>
            </a:r>
            <a:r>
              <a:rPr lang="en-US" sz="2400" dirty="0">
                <a:latin typeface="Cambria Math"/>
                <a:ea typeface="Cambria Math"/>
              </a:rPr>
              <a:t> ≤ </a:t>
            </a:r>
            <a:r>
              <a:rPr lang="en-US" sz="2400" i="1" dirty="0">
                <a:ea typeface="Cambria Math"/>
              </a:rPr>
              <a:t>n.</a:t>
            </a:r>
          </a:p>
          <a:p>
            <a:pPr lvl="1">
              <a:buFont typeface="Arial" pitchFamily="34" charset="0"/>
              <a:buChar char="•"/>
            </a:pPr>
            <a:r>
              <a:rPr lang="en-US" sz="2400" i="1" dirty="0">
                <a:ea typeface="Cambria Math"/>
              </a:rPr>
              <a:t>   </a:t>
            </a:r>
            <a:r>
              <a:rPr lang="en-US" sz="2400" dirty="0">
                <a:ea typeface="Cambria Math"/>
              </a:rPr>
              <a:t>One last comparison determines that</a:t>
            </a:r>
            <a:r>
              <a:rPr lang="en-US" sz="2400" i="1" dirty="0">
                <a:ea typeface="Cambria Math"/>
              </a:rPr>
              <a:t> </a:t>
            </a:r>
            <a:r>
              <a:rPr lang="en-US" sz="2400" i="1" dirty="0" err="1">
                <a:ea typeface="Cambria Math"/>
              </a:rPr>
              <a:t>i</a:t>
            </a:r>
            <a:r>
              <a:rPr lang="en-US" sz="2400" i="1" dirty="0">
                <a:ea typeface="Cambria Math"/>
              </a:rPr>
              <a:t> &gt; n</a:t>
            </a:r>
            <a:r>
              <a:rPr lang="en-US" sz="2400" dirty="0">
                <a:ea typeface="Cambria Math"/>
              </a:rPr>
              <a:t>.</a:t>
            </a:r>
            <a:r>
              <a:rPr lang="en-US" sz="2400" dirty="0"/>
              <a:t>               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Cambria Math" pitchFamily="18" charset="0"/>
                <a:ea typeface="Cambria Math" pitchFamily="18" charset="0"/>
              </a:rPr>
              <a:t>   Exactly 2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>
                <a:latin typeface="Cambria Math"/>
                <a:ea typeface="Cambria Math"/>
              </a:rPr>
              <a:t>− 1) + 1 = 2</a:t>
            </a:r>
            <a:r>
              <a:rPr lang="en-US" sz="2400" i="1" dirty="0">
                <a:latin typeface="Cambria Math"/>
                <a:ea typeface="Cambria Math"/>
              </a:rPr>
              <a:t>n</a:t>
            </a:r>
            <a:r>
              <a:rPr lang="en-US" sz="2400" dirty="0">
                <a:latin typeface="Cambria Math"/>
                <a:ea typeface="Cambria Math"/>
              </a:rPr>
              <a:t> − 1 comparisons are made</a:t>
            </a:r>
            <a:r>
              <a:rPr lang="en-US" sz="2400" dirty="0" smtClean="0">
                <a:latin typeface="Cambria Math"/>
                <a:ea typeface="Cambria Math"/>
              </a:rPr>
              <a:t>.</a:t>
            </a:r>
            <a:endParaRPr lang="en-US" sz="2400" dirty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sz="2400" dirty="0" smtClean="0">
                <a:latin typeface="Cambria Math"/>
                <a:ea typeface="Cambria Math"/>
              </a:rPr>
              <a:t>Hence</a:t>
            </a:r>
            <a:r>
              <a:rPr lang="en-US" sz="2400" dirty="0">
                <a:latin typeface="Cambria Math"/>
                <a:ea typeface="Cambria Math"/>
              </a:rPr>
              <a:t>, the time complexity of the algorithm is  </a:t>
            </a:r>
            <a:r>
              <a:rPr lang="en-US" sz="2400" dirty="0"/>
              <a:t>Θ(</a:t>
            </a:r>
            <a:r>
              <a:rPr lang="en-US" sz="2400" i="1" dirty="0"/>
              <a:t>n</a:t>
            </a:r>
            <a:r>
              <a:rPr lang="en-US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3131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Worst-Case Complexity of Linear Search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509311"/>
            <a:ext cx="10515600" cy="466765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Example</a:t>
            </a:r>
            <a:r>
              <a:rPr lang="en-US" dirty="0" smtClean="0"/>
              <a:t>: Determine the time complexity of the linear search.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103763" y="1935799"/>
            <a:ext cx="8230059" cy="2341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b="1" dirty="0"/>
              <a:t>procedure</a:t>
            </a:r>
            <a:r>
              <a:rPr lang="en-US" sz="1600" dirty="0"/>
              <a:t> </a:t>
            </a:r>
            <a:r>
              <a:rPr lang="en-US" sz="1600" i="1" dirty="0"/>
              <a:t>linear search</a:t>
            </a:r>
            <a:r>
              <a:rPr lang="en-US" sz="1600" dirty="0"/>
              <a:t>(</a:t>
            </a:r>
            <a:r>
              <a:rPr lang="en-US" sz="1600" i="1" dirty="0"/>
              <a:t>x</a:t>
            </a:r>
            <a:r>
              <a:rPr lang="en-US" sz="1600" dirty="0"/>
              <a:t>:integer, 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/>
              <a:t>               </a:t>
            </a:r>
            <a:r>
              <a:rPr lang="en-US" sz="1600" i="1" dirty="0"/>
              <a:t>a</a:t>
            </a:r>
            <a:r>
              <a:rPr lang="en-US" sz="1600" baseline="-25000" dirty="0"/>
              <a:t>1</a:t>
            </a:r>
            <a:r>
              <a:rPr lang="en-US" sz="1600" dirty="0"/>
              <a:t>, </a:t>
            </a:r>
            <a:r>
              <a:rPr lang="en-US" sz="1600" i="1" dirty="0"/>
              <a:t>a</a:t>
            </a:r>
            <a:r>
              <a:rPr lang="en-US" sz="1600" baseline="-25000" dirty="0"/>
              <a:t>2</a:t>
            </a:r>
            <a:r>
              <a:rPr lang="en-US" sz="1600" dirty="0"/>
              <a:t>, …,</a:t>
            </a:r>
            <a:r>
              <a:rPr lang="en-US" sz="1600" i="1" dirty="0"/>
              <a:t>a</a:t>
            </a:r>
            <a:r>
              <a:rPr lang="en-US" sz="1600" i="1" baseline="-25000" dirty="0"/>
              <a:t>n</a:t>
            </a:r>
            <a:r>
              <a:rPr lang="en-US" sz="1600" dirty="0"/>
              <a:t>: distinct integers)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i="1" dirty="0" err="1"/>
              <a:t>i</a:t>
            </a:r>
            <a:r>
              <a:rPr lang="en-US" sz="1600" dirty="0"/>
              <a:t> :=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b="1" dirty="0"/>
              <a:t>while</a:t>
            </a:r>
            <a:r>
              <a:rPr lang="en-US" sz="1600" dirty="0"/>
              <a:t> (</a:t>
            </a:r>
            <a:r>
              <a:rPr lang="en-US" sz="1600" i="1" dirty="0" err="1"/>
              <a:t>i</a:t>
            </a:r>
            <a:r>
              <a:rPr lang="en-US" sz="1600" dirty="0"/>
              <a:t> </a:t>
            </a:r>
            <a:r>
              <a:rPr lang="en-US" sz="1600" dirty="0">
                <a:latin typeface="Cambria Math"/>
                <a:ea typeface="Cambria Math"/>
              </a:rPr>
              <a:t>≤</a:t>
            </a:r>
            <a:r>
              <a:rPr lang="en-US" sz="1600" dirty="0"/>
              <a:t> </a:t>
            </a:r>
            <a:r>
              <a:rPr lang="en-US" sz="1600" i="1" dirty="0"/>
              <a:t>n</a:t>
            </a:r>
            <a:r>
              <a:rPr lang="en-US" sz="1600" dirty="0"/>
              <a:t> and </a:t>
            </a:r>
            <a:r>
              <a:rPr lang="en-US" sz="1600" i="1" dirty="0"/>
              <a:t>x</a:t>
            </a:r>
            <a:r>
              <a:rPr lang="en-US" sz="1600" dirty="0"/>
              <a:t> ≠ </a:t>
            </a:r>
            <a:r>
              <a:rPr lang="en-US" sz="1600" i="1" dirty="0" err="1"/>
              <a:t>a</a:t>
            </a:r>
            <a:r>
              <a:rPr lang="en-US" sz="1600" i="1" baseline="-25000" dirty="0" err="1"/>
              <a:t>i</a:t>
            </a:r>
            <a:r>
              <a:rPr lang="en-US" sz="1600" dirty="0"/>
              <a:t>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dirty="0"/>
              <a:t>      </a:t>
            </a:r>
            <a:r>
              <a:rPr lang="en-US" sz="1600" i="1" dirty="0" err="1"/>
              <a:t>i</a:t>
            </a:r>
            <a:r>
              <a:rPr lang="en-US" sz="1600" dirty="0"/>
              <a:t> := </a:t>
            </a:r>
            <a:r>
              <a:rPr lang="en-US" sz="1600" i="1" dirty="0" err="1"/>
              <a:t>i</a:t>
            </a:r>
            <a:r>
              <a:rPr lang="en-US" sz="1600" dirty="0"/>
              <a:t> +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1600" b="1" dirty="0"/>
              <a:t>if</a:t>
            </a:r>
            <a:r>
              <a:rPr lang="en-US" sz="1600" dirty="0"/>
              <a:t> </a:t>
            </a:r>
            <a:r>
              <a:rPr lang="en-US" sz="1600" i="1" dirty="0" err="1"/>
              <a:t>i</a:t>
            </a:r>
            <a:r>
              <a:rPr lang="en-US" sz="1600" dirty="0"/>
              <a:t> </a:t>
            </a:r>
            <a:r>
              <a:rPr lang="en-US" sz="1600" dirty="0">
                <a:latin typeface="Cambria Math"/>
                <a:ea typeface="Cambria Math"/>
              </a:rPr>
              <a:t>≤</a:t>
            </a:r>
            <a:r>
              <a:rPr lang="en-US" sz="1600" dirty="0"/>
              <a:t> </a:t>
            </a:r>
            <a:r>
              <a:rPr lang="en-US" sz="1600" i="1" dirty="0"/>
              <a:t>n</a:t>
            </a:r>
            <a:r>
              <a:rPr lang="en-US" sz="1600" dirty="0"/>
              <a:t> </a:t>
            </a:r>
            <a:r>
              <a:rPr lang="en-US" sz="1600" b="1" dirty="0"/>
              <a:t>then</a:t>
            </a:r>
            <a:r>
              <a:rPr lang="en-US" sz="1600" dirty="0"/>
              <a:t> </a:t>
            </a:r>
            <a:r>
              <a:rPr lang="en-US" sz="1600" i="1" dirty="0"/>
              <a:t>location</a:t>
            </a:r>
            <a:r>
              <a:rPr lang="en-US" sz="1600" dirty="0"/>
              <a:t> := </a:t>
            </a:r>
            <a:r>
              <a:rPr lang="en-US" sz="1600" i="1" dirty="0" err="1"/>
              <a:t>i</a:t>
            </a:r>
            <a:endParaRPr lang="en-US" sz="1600" i="1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b="1" dirty="0"/>
              <a:t>else</a:t>
            </a:r>
            <a:r>
              <a:rPr lang="en-US" sz="1600" dirty="0"/>
              <a:t> </a:t>
            </a:r>
            <a:r>
              <a:rPr lang="en-US" sz="1600" i="1" dirty="0"/>
              <a:t>location</a:t>
            </a:r>
            <a:r>
              <a:rPr lang="en-US" sz="1600" dirty="0"/>
              <a:t> :=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1600" b="1" dirty="0"/>
              <a:t>return</a:t>
            </a:r>
            <a:r>
              <a:rPr lang="en-US" sz="1600" dirty="0"/>
              <a:t> </a:t>
            </a:r>
            <a:r>
              <a:rPr lang="en-US" sz="1600" i="1" dirty="0"/>
              <a:t>location</a:t>
            </a:r>
            <a:r>
              <a:rPr lang="en-US" sz="1600" dirty="0"/>
              <a:t>{</a:t>
            </a:r>
            <a:r>
              <a:rPr lang="en-US" sz="1600" i="1" dirty="0"/>
              <a:t>location</a:t>
            </a:r>
            <a:r>
              <a:rPr lang="en-US" sz="1600" dirty="0"/>
              <a:t> is the subscript of the term that equals </a:t>
            </a:r>
            <a:r>
              <a:rPr lang="en-US" sz="1600" i="1" dirty="0"/>
              <a:t>x</a:t>
            </a:r>
            <a:r>
              <a:rPr lang="en-US" sz="1600" dirty="0"/>
              <a:t>, or is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1600" dirty="0"/>
              <a:t> if </a:t>
            </a:r>
            <a:r>
              <a:rPr lang="en-US" sz="1600" i="1" dirty="0"/>
              <a:t>x</a:t>
            </a:r>
            <a:r>
              <a:rPr lang="en-US" sz="1600" dirty="0"/>
              <a:t> is not found}</a:t>
            </a:r>
            <a:endParaRPr lang="en-US" sz="1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36433" y="4304921"/>
                <a:ext cx="919816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/>
                  <a:t>Solution</a:t>
                </a:r>
                <a:r>
                  <a:rPr lang="en-US" sz="2000" dirty="0"/>
                  <a:t>: Count the number of comparisons.</a:t>
                </a:r>
              </a:p>
              <a:p>
                <a:pPr lvl="1">
                  <a:buFont typeface="Arial" pitchFamily="34" charset="0"/>
                  <a:buChar char="•"/>
                </a:pPr>
                <a:r>
                  <a:rPr lang="en-US" sz="2000" dirty="0"/>
                  <a:t> At each step two comparisons are made;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i="1" baseline="-25000" dirty="0"/>
                  <a:t> </a:t>
                </a:r>
                <a:r>
                  <a:rPr lang="en-US" sz="2000" i="1" dirty="0"/>
                  <a:t>.</a:t>
                </a:r>
              </a:p>
              <a:p>
                <a:pPr lvl="1">
                  <a:buFont typeface="Arial" pitchFamily="34" charset="0"/>
                  <a:buChar char="•"/>
                </a:pPr>
                <a:r>
                  <a:rPr lang="en-US" sz="2000" i="1" dirty="0"/>
                  <a:t> </a:t>
                </a:r>
                <a:r>
                  <a:rPr lang="en-US" sz="2000" dirty="0"/>
                  <a:t>To end the loop, one comparison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is made.</a:t>
                </a:r>
              </a:p>
              <a:p>
                <a:pPr lvl="1">
                  <a:buFont typeface="Arial" pitchFamily="34" charset="0"/>
                  <a:buChar char="•"/>
                </a:pPr>
                <a:r>
                  <a:rPr lang="en-US" sz="2000" dirty="0"/>
                  <a:t> After the loop, one more</a:t>
                </a:r>
                <a:r>
                  <a:rPr lang="en-US" sz="2000" i="1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/>
                      </a:rPr>
                      <m:t>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 comparison is made. </a:t>
                </a:r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i="1" baseline="-25000" dirty="0"/>
                  <a:t> </a:t>
                </a:r>
                <a:r>
                  <a:rPr lang="en-US" sz="2000" i="1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 comparisons are used. If </a:t>
                </a:r>
                <a:r>
                  <a:rPr lang="en-US" sz="2000" i="1" dirty="0"/>
                  <a:t>x</a:t>
                </a:r>
                <a:r>
                  <a:rPr lang="en-US" sz="2000" dirty="0"/>
                  <a:t> is not on the list,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000" dirty="0">
                    <a:latin typeface="Cambria Math" pitchFamily="18" charset="0"/>
                    <a:ea typeface="Cambria Math" pitchFamily="18" charset="0"/>
                  </a:rPr>
                  <a:t>comparisons are made and </a:t>
                </a:r>
                <a:r>
                  <a:rPr lang="en-US" sz="2000" dirty="0"/>
                  <a:t>then an additional comparison is used to exit the loop. So, in the worst case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000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000" dirty="0">
                    <a:latin typeface="Cambria Math" pitchFamily="18" charset="0"/>
                    <a:ea typeface="Cambria Math" pitchFamily="18" charset="0"/>
                  </a:rPr>
                  <a:t>comparisons are made.</a:t>
                </a:r>
                <a:r>
                  <a:rPr lang="en-US" sz="2000" dirty="0"/>
                  <a:t>  Hence, the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433" y="4304921"/>
                <a:ext cx="9198166" cy="2246769"/>
              </a:xfrm>
              <a:prstGeom prst="rect">
                <a:avLst/>
              </a:prstGeom>
              <a:blipFill>
                <a:blip r:embed="rId2"/>
                <a:stretch>
                  <a:fillRect l="-729" t="-1355" r="-133" b="-3794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250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Average-Case Complexity of Linear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dirty="0" smtClean="0"/>
                  <a:t>  </a:t>
                </a:r>
                <a:r>
                  <a:rPr lang="en-US" b="1" dirty="0" smtClean="0"/>
                  <a:t>Example</a:t>
                </a:r>
                <a:r>
                  <a:rPr lang="en-US" dirty="0" smtClean="0"/>
                  <a:t>: Describe the average case performance of the linear search algorithm. (Although usually it is very difficult to determine average-case complexity, it is easy for linear search.)</a:t>
                </a:r>
              </a:p>
              <a:p>
                <a:pPr>
                  <a:buNone/>
                </a:pPr>
                <a:r>
                  <a:rPr lang="en-US" dirty="0" smtClean="0"/>
                  <a:t>   </a:t>
                </a:r>
                <a:r>
                  <a:rPr lang="en-US" b="1" dirty="0" smtClean="0"/>
                  <a:t>Solution</a:t>
                </a:r>
                <a:r>
                  <a:rPr lang="en-US" dirty="0" smtClean="0"/>
                  <a:t>: Assume the element is in the list and that the possible positions are equally likely. By the argument on the previous slide, if </a:t>
                </a:r>
                <a:r>
                  <a:rPr lang="en-US" sz="2400" i="1" dirty="0" smtClean="0"/>
                  <a:t>x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= </a:t>
                </a:r>
                <a:r>
                  <a:rPr lang="en-US" sz="2400" i="1" dirty="0" err="1"/>
                  <a:t>a</a:t>
                </a:r>
                <a:r>
                  <a:rPr lang="en-US" sz="2400" i="1" baseline="-25000" dirty="0" err="1"/>
                  <a:t>i</a:t>
                </a:r>
                <a:r>
                  <a:rPr lang="en-US" sz="2400" i="1" baseline="-25000" dirty="0"/>
                  <a:t> </a:t>
                </a:r>
                <a:r>
                  <a:rPr lang="en-US" sz="2400" i="1" dirty="0"/>
                  <a:t>, </a:t>
                </a:r>
                <a:r>
                  <a:rPr lang="en-US" sz="2400" dirty="0"/>
                  <a:t>the number of comparisons is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sz="2400" dirty="0" smtClean="0">
                    <a:latin typeface="Cambria Math" pitchFamily="18" charset="0"/>
                    <a:ea typeface="Cambria Math" pitchFamily="18" charset="0"/>
                  </a:rPr>
                  <a:t>.</a:t>
                </a:r>
                <a:endParaRPr lang="en-US" sz="2400" dirty="0">
                  <a:latin typeface="Cambria Math" pitchFamily="18" charset="0"/>
                  <a:ea typeface="Cambria Math" pitchFamily="18" charset="0"/>
                </a:endParaRPr>
              </a:p>
              <a:p>
                <a:pPr>
                  <a:buNone/>
                </a:pPr>
                <a:endParaRPr lang="en-US" sz="2400" dirty="0">
                  <a:latin typeface="Cambria Math" pitchFamily="18" charset="0"/>
                  <a:ea typeface="Cambria Math" pitchFamily="18" charset="0"/>
                </a:endParaRPr>
              </a:p>
              <a:p>
                <a:pPr>
                  <a:buNone/>
                </a:pPr>
                <a:endParaRPr lang="en-US" sz="2400" dirty="0">
                  <a:latin typeface="Cambria Math" pitchFamily="18" charset="0"/>
                  <a:ea typeface="Cambria Math" pitchFamily="18" charset="0"/>
                </a:endParaRPr>
              </a:p>
              <a:p>
                <a:pPr>
                  <a:buNone/>
                </a:pPr>
                <a:endParaRPr lang="en-US" sz="2400" dirty="0">
                  <a:latin typeface="Cambria Math" pitchFamily="18" charset="0"/>
                  <a:ea typeface="Cambria Math" pitchFamily="18" charset="0"/>
                </a:endParaRPr>
              </a:p>
              <a:p>
                <a:pPr>
                  <a:buNone/>
                </a:pP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   Hence,  the average-case complexity of linear search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0" dirty="0" smtClean="0">
                        <a:latin typeface="Cambria Math" panose="02040503050406030204" pitchFamily="18" charset="0"/>
                        <a:ea typeface="Cambria Math"/>
                      </a:rPr>
                      <m:t>Θ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r>
                  <a:rPr lang="en-US" sz="2400" dirty="0">
                    <a:latin typeface="Cambria Math"/>
                    <a:ea typeface="Cambria Math"/>
                  </a:rPr>
                  <a:t>.</a:t>
                </a:r>
                <a:r>
                  <a:rPr lang="en-US" sz="2400" dirty="0"/>
                  <a:t> </a:t>
                </a:r>
                <a:endParaRPr lang="en-US" dirty="0" smtClean="0"/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t="-2241" r="-116" b="-154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505200" y="4495801"/>
            <a:ext cx="2624138" cy="435769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6400800" y="4495801"/>
            <a:ext cx="2655094" cy="435769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5791201" y="5029201"/>
            <a:ext cx="2878931" cy="5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8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rac{3 + 5 + 7 + \ldots + (2n + 1)}{n} \; =$&#10;&#10;&#10;\end{document}"/>
  <p:tag name="IGUANATEXSIZE" val="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noindent&#10;${\bf A} = [a_{ij}] \;\mbox{is a } m \times k\; \mbox{matrix}$\\&#10;${\bf B} = [b_{ij}]\;\mbox{is a } k \times n \;\mbox{matrix}$&#10;&#10;\end{document}"/>
  <p:tag name="IGUANATEXSIZ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rac{2( 1 + 2 + 3 + \ldots + n) + n}{n} \; =$&#10;&#10;&#10;\end{document}"/>
  <p:tag name="IGUANATEXSIZE" val="2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sqrt{(x_j - x_i)^2 + (y_j - y_i)^2}$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rac{2[\frac{n (n + 1)}{2}     ]}{n}  + 1\; = n + 2$ &#10;&#10;&#10;\end{document}"/>
  <p:tag name="IGUANATEXSIZE" val="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n -1) + (n - 2) + \ldots + 2 + 1 \;=\; \frac{n(n-1)}{2}$ 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rac{n(n-1)}{2} \;=\; \frac{1}{2} n^{2} - \frac{1}{2} n$ 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 2 + 3 + \dots + n \;=\; \frac{n(n-1)}{2} - 1$ 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imes$&#10;\end{document}"/>
  <p:tag name="IGUANATEXSIZE" val="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2898</Words>
  <Application>Microsoft Office PowerPoint</Application>
  <PresentationFormat>Widescreen</PresentationFormat>
  <Paragraphs>227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Complexity of Algorithms</vt:lpstr>
      <vt:lpstr>Section Summary</vt:lpstr>
      <vt:lpstr>The Complexity of Algorithms</vt:lpstr>
      <vt:lpstr>The Complexity of Algorithms</vt:lpstr>
      <vt:lpstr>Time Complexity</vt:lpstr>
      <vt:lpstr>Best/Worst/Average Analysis</vt:lpstr>
      <vt:lpstr>Complexity Analysis of Algorithms</vt:lpstr>
      <vt:lpstr>Worst-Case Complexity of Linear Search</vt:lpstr>
      <vt:lpstr>Average-Case Complexity of Linear Search</vt:lpstr>
      <vt:lpstr>Worst-Case Complexity of Binary Search </vt:lpstr>
      <vt:lpstr>Worst-Case Complexity of Bubble Sort</vt:lpstr>
      <vt:lpstr>Worst-Case Complexity of Insertion Sort</vt:lpstr>
      <vt:lpstr>Matrix Multiplication Algorithm</vt:lpstr>
      <vt:lpstr>Complexity of Matrix Multiplication</vt:lpstr>
      <vt:lpstr>Boolean Product Algorithm</vt:lpstr>
      <vt:lpstr>Complexity of Boolean Product Algorithm</vt:lpstr>
      <vt:lpstr>Matrix-Chain Multiplication</vt:lpstr>
      <vt:lpstr>Algorithmic Paradigms</vt:lpstr>
      <vt:lpstr>Brute-Force Algorithms</vt:lpstr>
      <vt:lpstr>Computing the Closest Pair of Points  by Brute-Force</vt:lpstr>
      <vt:lpstr>Computing the Closest Pair of Points by Brute-Force</vt:lpstr>
      <vt:lpstr>Understanding the Complexity of Algorithms</vt:lpstr>
      <vt:lpstr>Understanding the Complexity of Algorithms</vt:lpstr>
      <vt:lpstr>Problem: Traveling Salesman</vt:lpstr>
      <vt:lpstr>Complexity of Problems</vt:lpstr>
      <vt:lpstr>P Versus NP Problem</vt:lpstr>
      <vt:lpstr>Non-deterministic Time Analysis</vt:lpstr>
      <vt:lpstr>P = NP?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63</cp:revision>
  <dcterms:created xsi:type="dcterms:W3CDTF">2021-01-03T18:25:44Z</dcterms:created>
  <dcterms:modified xsi:type="dcterms:W3CDTF">2021-01-31T22:40:28Z</dcterms:modified>
</cp:coreProperties>
</file>