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80" r:id="rId2"/>
    <p:sldId id="303" r:id="rId3"/>
    <p:sldId id="306" r:id="rId4"/>
    <p:sldId id="311" r:id="rId5"/>
    <p:sldId id="308" r:id="rId6"/>
    <p:sldId id="307" r:id="rId7"/>
    <p:sldId id="309" r:id="rId8"/>
    <p:sldId id="282" r:id="rId9"/>
    <p:sldId id="305" r:id="rId10"/>
    <p:sldId id="321" r:id="rId11"/>
    <p:sldId id="322" r:id="rId12"/>
    <p:sldId id="324" r:id="rId13"/>
    <p:sldId id="325" r:id="rId14"/>
    <p:sldId id="326" r:id="rId15"/>
    <p:sldId id="327" r:id="rId16"/>
    <p:sldId id="312" r:id="rId17"/>
    <p:sldId id="364" r:id="rId18"/>
    <p:sldId id="375" r:id="rId19"/>
    <p:sldId id="374" r:id="rId20"/>
    <p:sldId id="368" r:id="rId21"/>
    <p:sldId id="376" r:id="rId22"/>
    <p:sldId id="377" r:id="rId23"/>
    <p:sldId id="367" r:id="rId24"/>
    <p:sldId id="335" r:id="rId25"/>
    <p:sldId id="336" r:id="rId26"/>
    <p:sldId id="338" r:id="rId27"/>
    <p:sldId id="378" r:id="rId28"/>
    <p:sldId id="343" r:id="rId29"/>
    <p:sldId id="344" r:id="rId30"/>
    <p:sldId id="345" r:id="rId31"/>
    <p:sldId id="346" r:id="rId32"/>
    <p:sldId id="315" r:id="rId33"/>
    <p:sldId id="365" r:id="rId34"/>
    <p:sldId id="316" r:id="rId35"/>
    <p:sldId id="317" r:id="rId36"/>
    <p:sldId id="318" r:id="rId37"/>
    <p:sldId id="357" r:id="rId38"/>
    <p:sldId id="358" r:id="rId39"/>
    <p:sldId id="359" r:id="rId40"/>
    <p:sldId id="360" r:id="rId41"/>
    <p:sldId id="361" r:id="rId42"/>
    <p:sldId id="363" r:id="rId43"/>
    <p:sldId id="329" r:id="rId44"/>
    <p:sldId id="328" r:id="rId45"/>
    <p:sldId id="369" r:id="rId46"/>
    <p:sldId id="379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11"/>
            <p14:sldId id="308"/>
            <p14:sldId id="307"/>
            <p14:sldId id="309"/>
          </p14:sldIdLst>
        </p14:section>
        <p14:section name="Hello World Demo" id="{95644BDC-B5F3-4CC7-B43E-884AFC05F84C}">
          <p14:sldIdLst>
            <p14:sldId id="282"/>
            <p14:sldId id="305"/>
            <p14:sldId id="321"/>
            <p14:sldId id="322"/>
            <p14:sldId id="324"/>
            <p14:sldId id="325"/>
            <p14:sldId id="326"/>
            <p14:sldId id="327"/>
          </p14:sldIdLst>
        </p14:section>
        <p14:section name="Fundamental Types" id="{FD898F7D-47CD-4DBA-8E6B-6C3A52474CF7}">
          <p14:sldIdLst>
            <p14:sldId id="312"/>
            <p14:sldId id="364"/>
            <p14:sldId id="375"/>
            <p14:sldId id="374"/>
            <p14:sldId id="368"/>
          </p14:sldIdLst>
        </p14:section>
        <p14:section name="Input/Output and Strings" id="{EEF3E16A-846A-4875-8052-287F55AC6752}">
          <p14:sldIdLst>
            <p14:sldId id="376"/>
            <p14:sldId id="377"/>
            <p14:sldId id="367"/>
            <p14:sldId id="335"/>
            <p14:sldId id="336"/>
            <p14:sldId id="338"/>
            <p14:sldId id="378"/>
            <p14:sldId id="343"/>
            <p14:sldId id="344"/>
            <p14:sldId id="345"/>
            <p14:sldId id="346"/>
          </p14:sldIdLst>
        </p14:section>
        <p14:section name="Identify periodic strings" id="{E9A395BB-38B0-4D9A-89D8-F7FC9F358607}">
          <p14:sldIdLst>
            <p14:sldId id="315"/>
            <p14:sldId id="365"/>
          </p14:sldIdLst>
        </p14:section>
        <p14:section name="Inspiration: Palindromes" id="{44BE46CC-501F-4AE6-AE01-CCD4A99B9C21}">
          <p14:sldIdLst>
            <p14:sldId id="316"/>
            <p14:sldId id="317"/>
            <p14:sldId id="318"/>
            <p14:sldId id="357"/>
            <p14:sldId id="358"/>
            <p14:sldId id="359"/>
            <p14:sldId id="360"/>
            <p14:sldId id="361"/>
            <p14:sldId id="363"/>
          </p14:sldIdLst>
        </p14:section>
        <p14:section name="Summary" id="{0D2424DC-CC3F-41E1-B864-ECA921B910FA}">
          <p14:sldIdLst>
            <p14:sldId id="329"/>
            <p14:sldId id="328"/>
            <p14:sldId id="369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12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Changes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Separate</a:t>
            </a:r>
            <a:r>
              <a:rPr lang="en-US" altLang="lv-LV" baseline="0" dirty="0" smtClean="0">
                <a:latin typeface="Arial" panose="020B0604020202020204" pitchFamily="34" charset="0"/>
              </a:rPr>
              <a:t> "Introduction" module – explain course goals;  Linux OS course goals; </a:t>
            </a:r>
          </a:p>
          <a:p>
            <a:r>
              <a:rPr lang="en-US" altLang="lv-LV" baseline="0" dirty="0" smtClean="0">
                <a:latin typeface="Arial" panose="020B0604020202020204" pitchFamily="34" charset="0"/>
              </a:rPr>
              <a:t>* Explain STDOUT; STDERR; STDIN streams – </a:t>
            </a:r>
            <a:r>
              <a:rPr lang="en-US" altLang="lv-LV" baseline="0" dirty="0" err="1" smtClean="0">
                <a:latin typeface="Arial" panose="020B0604020202020204" pitchFamily="34" charset="0"/>
              </a:rPr>
              <a:t>cin</a:t>
            </a:r>
            <a:r>
              <a:rPr lang="en-US" altLang="lv-LV" baseline="0" dirty="0" smtClean="0">
                <a:latin typeface="Arial" panose="020B0604020202020204" pitchFamily="34" charset="0"/>
              </a:rPr>
              <a:t>/</a:t>
            </a:r>
            <a:r>
              <a:rPr lang="en-US" altLang="lv-LV" baseline="0" dirty="0" err="1" smtClean="0">
                <a:latin typeface="Arial" panose="020B0604020202020204" pitchFamily="34" charset="0"/>
              </a:rPr>
              <a:t>cout</a:t>
            </a:r>
            <a:r>
              <a:rPr lang="en-US" altLang="lv-LV" baseline="0" dirty="0" smtClean="0">
                <a:latin typeface="Arial" panose="020B0604020202020204" pitchFamily="34" charset="0"/>
              </a:rPr>
              <a:t> work with these streams. </a:t>
            </a:r>
          </a:p>
          <a:p>
            <a:r>
              <a:rPr lang="en-US" altLang="lv-LV" baseline="0" dirty="0" smtClean="0">
                <a:latin typeface="Arial" panose="020B0604020202020204" pitchFamily="34" charset="0"/>
              </a:rPr>
              <a:t>* 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D</a:t>
            </a:r>
            <a:r>
              <a:rPr lang="en-US" dirty="0" smtClean="0"/>
              <a:t>escribe how to input and output data</a:t>
            </a:r>
            <a:r>
              <a:rPr lang="lv-LV" dirty="0" smtClean="0"/>
              <a:t>. </a:t>
            </a:r>
            <a:endParaRPr lang="en-US" dirty="0" smtClean="0"/>
          </a:p>
          <a:p>
            <a:r>
              <a:rPr lang="lv-LV" dirty="0" smtClean="0"/>
              <a:t>P</a:t>
            </a:r>
            <a:r>
              <a:rPr lang="en-US" dirty="0" smtClean="0"/>
              <a:t>resent the notion of a variable for holding data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lv-LV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the central notions of “Type” and “Type Safety”</a:t>
            </a:r>
            <a:r>
              <a:rPr lang="lv-LV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Strings and string I/O</a:t>
            </a:r>
          </a:p>
          <a:p>
            <a:r>
              <a:rPr lang="en-US" dirty="0" smtClean="0"/>
              <a:t>Integers and integer I/O</a:t>
            </a:r>
          </a:p>
          <a:p>
            <a:r>
              <a:rPr lang="en-US" dirty="0" smtClean="0"/>
              <a:t>Types and objects</a:t>
            </a:r>
          </a:p>
          <a:p>
            <a:r>
              <a:rPr lang="en-US" dirty="0" smtClean="0"/>
              <a:t>Type safety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4349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**Style guideline:** </a:t>
            </a:r>
          </a:p>
          <a:p>
            <a:r>
              <a:rPr lang="en-US" dirty="0" smtClean="0"/>
              <a:t>* </a:t>
            </a:r>
            <a:r>
              <a:rPr lang="lv-LV" dirty="0" smtClean="0"/>
              <a:t>Choose meaningful names that are sufficiently short.</a:t>
            </a:r>
            <a:br>
              <a:rPr lang="lv-LV" dirty="0" smtClean="0"/>
            </a:br>
            <a:r>
              <a:rPr lang="en-US" dirty="0" smtClean="0"/>
              <a:t>* </a:t>
            </a:r>
            <a:r>
              <a:rPr lang="lv-LV" dirty="0" smtClean="0"/>
              <a:t>Even one-letter variables</a:t>
            </a:r>
            <a:r>
              <a:rPr lang="lv-LV" baseline="0" dirty="0" smtClean="0"/>
              <a:t> can be meaningful (x – coordinate; i,j,k – loop variables)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lexical analysis letters, digits and underscores (all</a:t>
            </a:r>
            <a:r>
              <a:rPr lang="en-US" baseline="0" dirty="0" smtClean="0"/>
              <a:t> together) are named *word characters* and regex shortcut `\w` matches any one of them. So a valid name in C++ matches this regular expression: `[A-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-z]\w*`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05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 Need *some* language to </a:t>
            </a:r>
            <a:r>
              <a:rPr lang="en-US" altLang="lv-LV" dirty="0" smtClean="0">
                <a:ea typeface="+mn-ea"/>
              </a:rPr>
              <a:t>implement</a:t>
            </a:r>
            <a:r>
              <a:rPr lang="en-US" altLang="lv-LV" baseline="0" dirty="0" smtClean="0">
                <a:ea typeface="+mn-ea"/>
              </a:rPr>
              <a:t> algorithms. </a:t>
            </a: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baseline="0" dirty="0" smtClean="0">
                <a:ea typeface="+mn-ea"/>
              </a:rPr>
              <a:t>* More recent languages isolate the user from concerns like memory management or garbage collection. </a:t>
            </a:r>
            <a:endParaRPr lang="en-US" altLang="ja-JP" dirty="0" smtClean="0">
              <a:ea typeface="+mn-ea"/>
            </a:endParaRP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The purpose of a programming language is to allow you to express your ideas in code. 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C++ allows you to express ideas from many application areas;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see the consequences in hardware directly.</a:t>
            </a:r>
            <a:endParaRPr lang="en-US" altLang="lv-LV" dirty="0" smtClean="0">
              <a:ea typeface="ＭＳ Ｐゴシック" panose="020B0600070205080204" pitchFamily="34" charset="-128"/>
            </a:endParaRPr>
          </a:p>
          <a:p>
            <a:pPr marL="0">
              <a:spcBef>
                <a:spcPts val="0"/>
              </a:spcBef>
            </a:pPr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44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7440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492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overdo</a:t>
            </a:r>
            <a:r>
              <a:rPr lang="en-US" baseline="0" dirty="0" smtClean="0"/>
              <a:t> exercises with paper and pseudocode, we can end up in a situation, where people do not get real programming skills. On the other hand – these methods (written exercises, pseudocode and its analysis) are the ones we have. There has to be a way to resolve the tension between the teaching and the objectives.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0071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*Apophatic</a:t>
            </a:r>
            <a:r>
              <a:rPr lang="en-US" baseline="0" dirty="0" smtClean="0"/>
              <a:t> reasoning* is trying to define some concept by telling what it is **not** (for example, "a rose is not a camel", "a rose is not a table" and so on). It is usually insufficient to clarify anything; but it clears away common misconceptions. Apophatic methods are used in theology – as it may be easier to explain the concept of G-d by what it is not (rather by what it is).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12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**Goal:** We want to show that the approach (for this module – the large steps used in this course to analyze the data structure algorithms) are "natural". Or, perhaps, they are not, but then we will experience a sense of surprise, which is OK.</a:t>
            </a:r>
            <a:r>
              <a:rPr lang="lv-LV" altLang="lv-LV" baseline="0" dirty="0" smtClean="0">
                <a:latin typeface="Arial" panose="020B0604020202020204" pitchFamily="34" charset="0"/>
              </a:rPr>
              <a:t> </a:t>
            </a:r>
          </a:p>
          <a:p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Reading the problem is not obvious – you should skip all the prose that is irrelevant for the algorithm; only </a:t>
            </a:r>
            <a:r>
              <a:rPr lang="en-US" altLang="lv-LV" baseline="0" dirty="0" smtClean="0">
                <a:latin typeface="Arial" panose="020B0604020202020204" pitchFamily="34" charset="0"/>
              </a:rPr>
              <a:t>keep</a:t>
            </a:r>
            <a:r>
              <a:rPr lang="lv-LV" altLang="lv-LV" baseline="0" dirty="0" smtClean="0">
                <a:latin typeface="Arial" panose="020B0604020202020204" pitchFamily="34" charset="0"/>
              </a:rPr>
              <a:t> the essential parts</a:t>
            </a:r>
            <a:r>
              <a:rPr lang="en-US" altLang="lv-LV" baseline="0" dirty="0" smtClean="0">
                <a:latin typeface="Arial" panose="020B0604020202020204" pitchFamily="34" charset="0"/>
              </a:rPr>
              <a:t>; ask if the information is sufficient (or redundant? or contradictory?)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Designing the solution</a:t>
            </a:r>
            <a:r>
              <a:rPr lang="en-US" altLang="lv-LV" baseline="0" dirty="0" smtClean="0">
                <a:latin typeface="Arial" panose="020B0604020202020204" pitchFamily="34" charset="0"/>
              </a:rPr>
              <a:t> – analyzing the data structures to be used, the relevant algorithms implemented 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/>
            </a:r>
            <a:br>
              <a:rPr lang="lv-LV" altLang="lv-LV" baseline="0" dirty="0" smtClean="0">
                <a:latin typeface="Arial" panose="020B0604020202020204" pitchFamily="34" charset="0"/>
              </a:rPr>
            </a:br>
            <a:r>
              <a:rPr lang="lv-LV" altLang="lv-LV" baseline="0" dirty="0" smtClean="0">
                <a:latin typeface="Arial" panose="020B0604020202020204" pitchFamily="34" charset="0"/>
              </a:rPr>
              <a:t>## Some concepts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Linchpin (de: Achsnagel, lv: Riteņa fiksācijas tapa).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Anchor Activity (lv: Āķa uzdevums).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1331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4E8B1-04C5-47A2-8E7C-FDFF0018357F}" type="slidenum">
              <a:rPr lang="lv-LV" altLang="lv-LV" sz="1200" smtClean="0">
                <a:latin typeface="Arial" panose="020B0604020202020204" pitchFamily="34" charset="0"/>
              </a:rPr>
              <a:pPr/>
              <a:t>8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656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Quotes delimit a string literal.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 b="0" i="0" dirty="0" smtClean="0">
              <a:solidFill>
                <a:srgbClr val="43B02A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**NOTE:** </a:t>
            </a:r>
            <a:r>
              <a:rPr lang="en-US" altLang="ja-JP" sz="1200" b="0" i="0" dirty="0" smtClean="0">
                <a:solidFill>
                  <a:srgbClr val="43B02A"/>
                </a:solidFill>
                <a:ea typeface="+mn-ea"/>
              </a:rPr>
              <a:t>Smart quotes </a:t>
            </a:r>
            <a:r>
              <a:rPr lang="en-US" altLang="ja-JP" b="0" i="0" dirty="0" smtClean="0">
                <a:solidFill>
                  <a:srgbClr val="43B02A"/>
                </a:solidFill>
                <a:ea typeface="+mn-ea"/>
              </a:rPr>
              <a:t>will cause compiler problems.</a:t>
            </a:r>
            <a:r>
              <a:rPr lang="en-US" altLang="ja-JP" b="0" i="0" baseline="0" dirty="0" smtClean="0">
                <a:solidFill>
                  <a:srgbClr val="43B02A"/>
                </a:solidFill>
                <a:ea typeface="+mn-ea"/>
              </a:rPr>
              <a:t> </a:t>
            </a: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So make sure your quotes are of the style  " ".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`\n` is a notation for a new line.</a:t>
            </a:r>
          </a:p>
          <a:p>
            <a:endParaRPr lang="lv-LV" b="0" i="0" dirty="0"/>
          </a:p>
        </p:txBody>
      </p:sp>
    </p:spTree>
    <p:extLst>
      <p:ext uri="{BB962C8B-B14F-4D97-AF65-F5344CB8AC3E}">
        <p14:creationId xmlns:p14="http://schemas.microsoft.com/office/powerpoint/2010/main" val="345898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Semicolons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terminate</a:t>
            </a:r>
            <a:r>
              <a:rPr lang="en-US" sz="1200" i="0" dirty="0" smtClean="0">
                <a:ea typeface="ＭＳ Ｐゴシック" pitchFamily="34" charset="-128"/>
              </a:rPr>
              <a:t> statements.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Curly braces { … } group statements into a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block.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`main( )` is a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function</a:t>
            </a:r>
            <a:r>
              <a:rPr lang="en-US" sz="1200" i="0" dirty="0" smtClean="0">
                <a:ea typeface="ＭＳ Ｐゴシック" pitchFamily="34" charset="-128"/>
              </a:rPr>
              <a:t> that takes no arguments ( ), returns `</a:t>
            </a:r>
            <a:r>
              <a:rPr lang="en-US" sz="1200" i="0" dirty="0" err="1" smtClean="0">
                <a:ea typeface="ＭＳ Ｐゴシック" pitchFamily="34" charset="-128"/>
              </a:rPr>
              <a:t>int</a:t>
            </a:r>
            <a:r>
              <a:rPr lang="en-US" sz="1200" i="0" dirty="0" smtClean="0">
                <a:ea typeface="ＭＳ Ｐゴシック" pitchFamily="34" charset="-128"/>
              </a:rPr>
              <a:t>`. </a:t>
            </a:r>
          </a:p>
          <a:p>
            <a:endParaRPr lang="lv-LV" i="0" dirty="0"/>
          </a:p>
        </p:txBody>
      </p:sp>
    </p:spTree>
    <p:extLst>
      <p:ext uri="{BB962C8B-B14F-4D97-AF65-F5344CB8AC3E}">
        <p14:creationId xmlns:p14="http://schemas.microsoft.com/office/powerpoint/2010/main" val="407807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1.1. HelloWorld Programs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A first program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iostream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&lt;vector&gt;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int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main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() {</a:t>
            </a: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::vector&lt;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::string&gt; words {"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Hello</a:t>
            </a:r>
            <a:r>
              <a:rPr lang="en-US" sz="18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++","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World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 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from</a:t>
            </a:r>
            <a:r>
              <a:rPr lang="en-US" sz="18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VS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Code"};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for (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const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::string&amp; word : words)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word &lt;&lt; "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endl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}</a:t>
            </a: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8A52B48-ACF8-4073-BC0C-A6190C45EA5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18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Even more minimalistic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49529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iostream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&gt;</a:t>
            </a:r>
            <a:r>
              <a:rPr lang="en-US" sz="2000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get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I/O libraries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 smtClean="0"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using namespace </a:t>
            </a:r>
            <a:r>
              <a:rPr lang="en-US" sz="20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  <a:endParaRPr lang="en-US" sz="20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main()	</a:t>
            </a:r>
            <a:r>
              <a:rPr lang="en-US" sz="2000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main() is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the single entry point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&lt;&lt; "Hello, world!\n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";  </a:t>
            </a:r>
            <a:r>
              <a:rPr lang="en-US" sz="2000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output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chars: Hello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, world!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return 0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  <a:r>
              <a:rPr lang="en-US" sz="2000" dirty="0" smtClean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return success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// instead of 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::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</a:t>
            </a:r>
            <a:r>
              <a:rPr lang="en-US" sz="2000" b="1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"\n"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// instead of 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::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</a:t>
            </a:r>
            <a:r>
              <a:rPr lang="en-US" sz="2000" b="1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using namespace </a:t>
            </a:r>
            <a:r>
              <a:rPr lang="en-US" sz="2000" b="1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endParaRPr lang="en-US" sz="2000" b="1" dirty="0" smtClean="0">
              <a:solidFill>
                <a:srgbClr val="43B02A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EDBFFBA-5207-473C-A6FD-2B1436F11D1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7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Hello, world!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Hello world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r>
              <a:rPr lang="en-US" altLang="ja-JP" sz="2800" dirty="0">
                <a:ea typeface="ＭＳ Ｐゴシック" pitchFamily="34" charset="-128"/>
              </a:rPr>
              <a:t> is </a:t>
            </a:r>
            <a:r>
              <a:rPr lang="en-US" altLang="ja-JP" sz="2800" dirty="0" smtClean="0">
                <a:ea typeface="ＭＳ Ｐゴシック" pitchFamily="34" charset="-128"/>
              </a:rPr>
              <a:t>an important </a:t>
            </a:r>
            <a:r>
              <a:rPr lang="en-US" altLang="ja-JP" sz="2800" dirty="0">
                <a:ea typeface="ＭＳ Ｐゴシック" pitchFamily="34" charset="-128"/>
              </a:rPr>
              <a:t>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It helps to get </a:t>
            </a:r>
            <a:r>
              <a:rPr lang="en-US" dirty="0">
                <a:ea typeface="ＭＳ Ｐゴシック" pitchFamily="34" charset="-128"/>
              </a:rPr>
              <a:t>used to your </a:t>
            </a:r>
            <a:r>
              <a:rPr lang="en-US" dirty="0" smtClean="0">
                <a:ea typeface="ＭＳ Ｐゴシック" pitchFamily="34" charset="-128"/>
              </a:rPr>
              <a:t>tools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Compiler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ＭＳ Ｐゴシック" pitchFamily="34" charset="-128"/>
              </a:rPr>
              <a:t>Development </a:t>
            </a:r>
            <a:r>
              <a:rPr lang="en-US" sz="2000" dirty="0">
                <a:ea typeface="ＭＳ Ｐゴシック" pitchFamily="34" charset="-128"/>
              </a:rPr>
              <a:t>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ＭＳ Ｐゴシック" pitchFamily="34" charset="-128"/>
              </a:rPr>
              <a:t>Runtime </a:t>
            </a:r>
            <a:r>
              <a:rPr lang="en-US" sz="2000" dirty="0">
                <a:ea typeface="ＭＳ Ｐゴシック" pitchFamily="34" charset="-128"/>
              </a:rPr>
              <a:t>environment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Type in the program </a:t>
            </a:r>
            <a:r>
              <a:rPr lang="en-US" b="1" dirty="0">
                <a:ea typeface="ＭＳ Ｐゴシック" pitchFamily="34" charset="-128"/>
              </a:rPr>
              <a:t>carefully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After you get it to work, please make a few mistakes to see how the tools respond; for example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Forget the header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Forget to terminate the string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Misspell </a:t>
            </a:r>
            <a:r>
              <a:rPr lang="en-US" sz="1800" b="1" dirty="0">
                <a:ea typeface="ＭＳ Ｐゴシック" pitchFamily="34" charset="-128"/>
              </a:rPr>
              <a:t>return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(e.g., </a:t>
            </a:r>
            <a:r>
              <a:rPr lang="en-US" sz="1800" b="1" dirty="0" err="1" smtClean="0">
                <a:ea typeface="ＭＳ Ｐゴシック" pitchFamily="34" charset="-128"/>
              </a:rPr>
              <a:t>retrun</a:t>
            </a:r>
            <a:r>
              <a:rPr lang="en-US" sz="1800" dirty="0" smtClean="0">
                <a:ea typeface="ＭＳ Ｐゴシック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ea typeface="ＭＳ Ｐゴシック" pitchFamily="34" charset="-128"/>
              </a:rPr>
              <a:t>Forget a semicolon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ea typeface="ＭＳ Ｐゴシック" pitchFamily="34" charset="-128"/>
              </a:rPr>
              <a:t>Forget </a:t>
            </a:r>
            <a:r>
              <a:rPr lang="en-US" sz="1800" b="1" dirty="0">
                <a:ea typeface="ＭＳ Ｐゴシック" pitchFamily="34" charset="-128"/>
              </a:rPr>
              <a:t>{</a:t>
            </a:r>
            <a:r>
              <a:rPr lang="en-US" sz="1800" dirty="0">
                <a:ea typeface="ＭＳ Ｐゴシック" pitchFamily="34" charset="-128"/>
              </a:rPr>
              <a:t> or</a:t>
            </a:r>
            <a:r>
              <a:rPr lang="en-US" sz="1800" b="1" dirty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} </a:t>
            </a:r>
            <a:r>
              <a:rPr lang="en-US" sz="1800" dirty="0" smtClean="0">
                <a:ea typeface="ＭＳ Ｐゴシック" pitchFamily="34" charset="-128"/>
              </a:rPr>
              <a:t>curly braces</a:t>
            </a:r>
            <a:endParaRPr lang="en-US" sz="1800" b="1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 dirty="0">
                <a:ea typeface="ＭＳ Ｐゴシック" pitchFamily="34" charset="-128"/>
              </a:rPr>
              <a:t>…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968118C-A582-4CAC-ACFB-DC97F5DAEF6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33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Hello world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</a:t>
            </a:r>
            <a:r>
              <a:rPr lang="en-US" altLang="ja-JP" dirty="0">
                <a:ea typeface="ＭＳ Ｐゴシック" pitchFamily="34" charset="-128"/>
              </a:rPr>
              <a:t>’s almost all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boiler plate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Only </a:t>
            </a:r>
            <a:r>
              <a:rPr lang="en-US" sz="20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"Hello, world!\n"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directly does anything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That</a:t>
            </a:r>
            <a:r>
              <a:rPr lang="en-US" altLang="ja-JP" dirty="0">
                <a:ea typeface="ＭＳ Ｐゴシック" pitchFamily="34" charset="-128"/>
              </a:rPr>
              <a:t>’s normal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Most of our code, and most of the systems we use simply exist to make some other code elegant and/or efficient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real world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non-software analogies abound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Boiler plate,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that is, notation, libraries, and other support is what makes our code simple, comprehensible, trustworthy, and efficient.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ake care </a:t>
            </a:r>
            <a:r>
              <a:rPr lang="en-US" altLang="ja-JP" dirty="0">
                <a:ea typeface="ＭＳ Ｐゴシック" pitchFamily="34" charset="-128"/>
              </a:rPr>
              <a:t>that things are done elegantly, correctly, and in ways that ease the creation of </a:t>
            </a:r>
            <a:r>
              <a:rPr lang="en-US" altLang="ja-JP" dirty="0" smtClean="0">
                <a:ea typeface="ＭＳ Ｐゴシック" pitchFamily="34" charset="-128"/>
              </a:rPr>
              <a:t>more software</a:t>
            </a:r>
            <a:r>
              <a:rPr lang="en-US" altLang="ja-JP" dirty="0"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4000" dirty="0">
                <a:ea typeface="ＭＳ Ｐゴシック" pitchFamily="34" charset="-128"/>
              </a:rPr>
              <a:t>			     Style Matters!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02488E2-5023-4777-AA31-34D14D07AC9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24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Compilation and linking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4098512"/>
            <a:ext cx="10160000" cy="23340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C++ source code is meant to be human-readable.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Compiler translates it into object code.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linker links your code to system code needed to execute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I</a:t>
            </a:r>
            <a:r>
              <a:rPr lang="en-US" dirty="0" err="1" smtClean="0">
                <a:ea typeface="ＭＳ Ｐゴシック" pitchFamily="34" charset="-128"/>
              </a:rPr>
              <a:t>nput</a:t>
            </a:r>
            <a:r>
              <a:rPr lang="en-US" dirty="0" smtClean="0">
                <a:ea typeface="ＭＳ Ｐゴシック" pitchFamily="34" charset="-128"/>
              </a:rPr>
              <a:t>/output </a:t>
            </a:r>
            <a:r>
              <a:rPr lang="en-US" dirty="0">
                <a:ea typeface="ＭＳ Ｐゴシック" pitchFamily="34" charset="-128"/>
              </a:rPr>
              <a:t>libraries, operating system code, and windowing code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result is an executable program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lv-LV" b="1" dirty="0" smtClean="0">
                <a:ea typeface="ＭＳ Ｐゴシック" pitchFamily="34" charset="-128"/>
              </a:rPr>
              <a:t>myprogram</a:t>
            </a:r>
            <a:r>
              <a:rPr lang="en-US" b="1" dirty="0" smtClean="0">
                <a:ea typeface="ＭＳ Ｐゴシック" pitchFamily="34" charset="-128"/>
              </a:rPr>
              <a:t>.exe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file on </a:t>
            </a:r>
            <a:r>
              <a:rPr lang="lv-LV" dirty="0" smtClean="0">
                <a:ea typeface="ＭＳ Ｐゴシック" pitchFamily="34" charset="-128"/>
              </a:rPr>
              <a:t>W</a:t>
            </a:r>
            <a:r>
              <a:rPr lang="en-US" dirty="0" err="1" smtClean="0">
                <a:ea typeface="ＭＳ Ｐゴシック" pitchFamily="34" charset="-128"/>
              </a:rPr>
              <a:t>indows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or an </a:t>
            </a:r>
            <a:r>
              <a:rPr lang="lv-LV" b="1" dirty="0" err="1" smtClean="0">
                <a:ea typeface="ＭＳ Ｐゴシック" pitchFamily="34" charset="-128"/>
              </a:rPr>
              <a:t>a</a:t>
            </a:r>
            <a:r>
              <a:rPr lang="en-US" b="1" dirty="0" smtClean="0">
                <a:ea typeface="ＭＳ Ｐゴシック" pitchFamily="34" charset="-128"/>
              </a:rPr>
              <a:t>.out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file on </a:t>
            </a:r>
            <a:r>
              <a:rPr lang="lv-LV" dirty="0" smtClean="0">
                <a:ea typeface="ＭＳ Ｐゴシック" pitchFamily="34" charset="-128"/>
              </a:rPr>
              <a:t>Linux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6ED4203-E7AC-4BB5-AC5D-3B47F3F8C97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3429000" y="1600200"/>
            <a:ext cx="2057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C++ compiler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111024" y="1721644"/>
            <a:ext cx="1924050" cy="36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C++ source code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965825" y="1721644"/>
            <a:ext cx="1403350" cy="3667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Object code</a:t>
            </a:r>
          </a:p>
        </p:txBody>
      </p:sp>
      <p:cxnSp>
        <p:nvCxnSpPr>
          <p:cNvPr id="33800" name="AutoShape 7"/>
          <p:cNvCxnSpPr>
            <a:cxnSpLocks noChangeShapeType="1"/>
          </p:cNvCxnSpPr>
          <p:nvPr/>
        </p:nvCxnSpPr>
        <p:spPr bwMode="auto">
          <a:xfrm flipV="1">
            <a:off x="3035074" y="1905000"/>
            <a:ext cx="393926" cy="1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8"/>
          <p:cNvCxnSpPr>
            <a:cxnSpLocks noChangeShapeType="1"/>
          </p:cNvCxnSpPr>
          <p:nvPr/>
        </p:nvCxnSpPr>
        <p:spPr bwMode="auto">
          <a:xfrm>
            <a:off x="5486400" y="1900664"/>
            <a:ext cx="479425" cy="867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7902348" y="2438400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linker</a:t>
            </a:r>
          </a:p>
        </p:txBody>
      </p:sp>
      <p:cxnSp>
        <p:nvCxnSpPr>
          <p:cNvPr id="33803" name="AutoShape 10"/>
          <p:cNvCxnSpPr>
            <a:cxnSpLocks noChangeShapeType="1"/>
            <a:stCxn id="33799" idx="2"/>
            <a:endCxn id="33802" idx="0"/>
          </p:cNvCxnSpPr>
          <p:nvPr/>
        </p:nvCxnSpPr>
        <p:spPr bwMode="auto">
          <a:xfrm>
            <a:off x="6667500" y="2088356"/>
            <a:ext cx="1882548" cy="350044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7422696" y="3426690"/>
            <a:ext cx="2254704" cy="36933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Executable program</a:t>
            </a:r>
          </a:p>
        </p:txBody>
      </p:sp>
      <p:cxnSp>
        <p:nvCxnSpPr>
          <p:cNvPr id="33805" name="AutoShape 12"/>
          <p:cNvCxnSpPr>
            <a:cxnSpLocks noChangeShapeType="1"/>
            <a:stCxn id="33802" idx="2"/>
            <a:endCxn id="33804" idx="0"/>
          </p:cNvCxnSpPr>
          <p:nvPr/>
        </p:nvCxnSpPr>
        <p:spPr bwMode="auto">
          <a:xfrm>
            <a:off x="8550048" y="3124200"/>
            <a:ext cx="0" cy="302490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6"/>
          <p:cNvSpPr txBox="1">
            <a:spLocks noChangeArrowheads="1"/>
          </p:cNvSpPr>
          <p:nvPr/>
        </p:nvSpPr>
        <p:spPr bwMode="auto">
          <a:xfrm>
            <a:off x="9257393" y="1746193"/>
            <a:ext cx="2317750" cy="36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Library Object code</a:t>
            </a:r>
          </a:p>
        </p:txBody>
      </p:sp>
      <p:cxnSp>
        <p:nvCxnSpPr>
          <p:cNvPr id="33807" name="AutoShape 10"/>
          <p:cNvCxnSpPr>
            <a:cxnSpLocks noChangeShapeType="1"/>
            <a:stCxn id="33806" idx="2"/>
            <a:endCxn id="33802" idx="0"/>
          </p:cNvCxnSpPr>
          <p:nvPr/>
        </p:nvCxnSpPr>
        <p:spPr bwMode="auto">
          <a:xfrm flipH="1">
            <a:off x="8550048" y="2112906"/>
            <a:ext cx="1866220" cy="325494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2117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ＭＳ Ｐゴシック" pitchFamily="34" charset="-128"/>
              </a:rPr>
              <a:t>Definitions of Programming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Telling </a:t>
            </a:r>
            <a:r>
              <a:rPr lang="en-US" dirty="0">
                <a:ea typeface="ＭＳ Ｐゴシック" pitchFamily="34" charset="-128"/>
              </a:rPr>
              <a:t>a </a:t>
            </a:r>
            <a:r>
              <a:rPr lang="lv-LV" b="1" i="1" dirty="0" smtClean="0">
                <a:solidFill>
                  <a:srgbClr val="0070C0"/>
                </a:solidFill>
                <a:ea typeface="ＭＳ Ｐゴシック" pitchFamily="34" charset="-128"/>
              </a:rPr>
              <a:t>very</a:t>
            </a:r>
            <a:r>
              <a:rPr lang="lv-LV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fast </a:t>
            </a:r>
            <a:r>
              <a:rPr lang="en-US" dirty="0">
                <a:ea typeface="ＭＳ Ｐゴシック" pitchFamily="34" charset="-128"/>
              </a:rPr>
              <a:t>moron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exactly</a:t>
            </a:r>
            <a:r>
              <a:rPr lang="en-US" dirty="0">
                <a:ea typeface="ＭＳ Ｐゴシック" pitchFamily="34" charset="-128"/>
              </a:rPr>
              <a:t> what to </a:t>
            </a:r>
            <a:r>
              <a:rPr lang="en-US" dirty="0" smtClean="0">
                <a:ea typeface="ＭＳ Ｐゴシック" pitchFamily="34" charset="-128"/>
              </a:rPr>
              <a:t>do</a:t>
            </a:r>
            <a:r>
              <a:rPr lang="lv-LV" dirty="0" smtClean="0">
                <a:ea typeface="ＭＳ Ｐゴシック" pitchFamily="34" charset="-128"/>
              </a:rPr>
              <a:t> 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(Computer architect's view.)</a:t>
            </a:r>
            <a:endParaRPr 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A plan for solving a </a:t>
            </a:r>
            <a:r>
              <a:rPr lang="en-US" dirty="0" smtClean="0">
                <a:ea typeface="ＭＳ Ｐゴシック" pitchFamily="34" charset="-128"/>
              </a:rPr>
              <a:t>problem</a:t>
            </a:r>
            <a:r>
              <a:rPr lang="lv-LV" dirty="0" smtClean="0">
                <a:ea typeface="ＭＳ Ｐゴシック" pitchFamily="34" charset="-128"/>
              </a:rPr>
              <a:t>, "programming is understanding"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(Some people dislike mathematics; hence "linear programming", etc.)</a:t>
            </a:r>
            <a:endParaRPr 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 smtClean="0">
                <a:solidFill>
                  <a:srgbClr val="0070C0"/>
                </a:solidFill>
                <a:ea typeface="ＭＳ Ｐゴシック" pitchFamily="34" charset="-128"/>
              </a:rPr>
              <a:t>Specifying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the structure and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behavior</a:t>
            </a:r>
            <a:r>
              <a:rPr lang="en-US" dirty="0">
                <a:ea typeface="ＭＳ Ｐゴシック" pitchFamily="34" charset="-128"/>
              </a:rPr>
              <a:t> of a program, and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testing</a:t>
            </a:r>
            <a:r>
              <a:rPr lang="en-US" dirty="0">
                <a:ea typeface="ＭＳ Ｐゴシック" pitchFamily="34" charset="-128"/>
              </a:rPr>
              <a:t> that the program performs its task correctly and with acceptable </a:t>
            </a:r>
            <a:r>
              <a:rPr lang="en-US" dirty="0" smtClean="0">
                <a:ea typeface="ＭＳ Ｐゴシック" pitchFamily="34" charset="-128"/>
              </a:rPr>
              <a:t>performance</a:t>
            </a:r>
            <a:r>
              <a:rPr lang="lv-LV" dirty="0" smtClean="0">
                <a:ea typeface="ＭＳ Ｐゴシック" pitchFamily="34" charset="-128"/>
              </a:rPr>
              <a:t> 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(Bjarne Stroustrup)</a:t>
            </a:r>
          </a:p>
          <a:p>
            <a:pPr eaLnBrk="1" hangingPunct="1">
              <a:lnSpc>
                <a:spcPct val="90000"/>
              </a:lnSpc>
              <a:defRPr/>
            </a:pPr>
            <a:endParaRPr lang="lv-LV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Empirical worldview – only observable (testable) phenomena are discussed.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F74F03D-E165-48C3-9294-3E39532773A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92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in C++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 types in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12" y="1828800"/>
            <a:ext cx="8639175" cy="43529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182812" y="2209800"/>
            <a:ext cx="2389188" cy="40386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8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10400" y="1752600"/>
                <a:ext cx="4572000" cy="4114800"/>
              </a:xfrm>
            </p:spPr>
            <p:txBody>
              <a:bodyPr/>
              <a:lstStyle/>
              <a:p>
                <a:r>
                  <a:rPr lang="en-US" dirty="0" smtClean="0"/>
                  <a:t>Integers (short,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/long, long long) are either regular (signed) or unsigned. </a:t>
                </a:r>
              </a:p>
              <a:p>
                <a:r>
                  <a:rPr lang="en-US" sz="24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 </a:t>
                </a:r>
                <a:r>
                  <a:rPr lang="en-US" sz="2400" dirty="0" err="1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</a:t>
                </a:r>
                <a:r>
                  <a:rPr lang="en-US" sz="24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unsigned </a:t>
                </a:r>
                <a:r>
                  <a:rPr lang="en-US" dirty="0" smtClean="0"/>
                  <a:t>is from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lv-LV" dirty="0" smtClean="0"/>
                  <a:t>18446744073709551615</a:t>
                </a:r>
                <a:endParaRPr lang="en-US" dirty="0" smtClean="0"/>
              </a:p>
              <a:p>
                <a:r>
                  <a:rPr lang="en-US" dirty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</a:t>
                </a:r>
                <a:r>
                  <a:rPr lang="en-US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ong </a:t>
                </a:r>
                <a:r>
                  <a:rPr lang="en-US" dirty="0" err="1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</a:t>
                </a:r>
                <a:r>
                  <a:rPr lang="en-US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</a:t>
                </a:r>
                <a:r>
                  <a:rPr lang="en-US" dirty="0" smtClean="0"/>
                  <a:t>is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10400" y="1752600"/>
                <a:ext cx="4572000" cy="4114800"/>
              </a:xfrm>
              <a:blipFill>
                <a:blip r:embed="rId2"/>
                <a:stretch>
                  <a:fillRect l="-2400" t="-1630" r="-32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ze in bytes of built-i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65738"/>
            <a:ext cx="5651062" cy="44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4587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MS PGothic" pitchFamily="34" charset="-128"/>
              </a:rPr>
              <a:t>Valid Names in C++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Times New Roman" pitchFamily="18" charset="0"/>
              </a:rPr>
              <a:t>Starts </a:t>
            </a:r>
            <a:r>
              <a:rPr lang="en-US" dirty="0">
                <a:ea typeface="Times New Roman" pitchFamily="18" charset="0"/>
              </a:rPr>
              <a:t>with a letter, contains letters, digits, and </a:t>
            </a:r>
            <a:r>
              <a:rPr lang="en-US" dirty="0" smtClean="0">
                <a:ea typeface="Times New Roman" pitchFamily="18" charset="0"/>
              </a:rPr>
              <a:t>underscores</a:t>
            </a:r>
            <a:endParaRPr lang="en-US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x, </a:t>
            </a:r>
            <a:r>
              <a:rPr lang="en-US" b="1" dirty="0" err="1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number_of_elements</a:t>
            </a: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Fourier_transform</a:t>
            </a: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, z2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ea typeface="Times New Roman" pitchFamily="18" charset="0"/>
              </a:rPr>
              <a:t>Not </a:t>
            </a:r>
            <a:r>
              <a:rPr lang="en-US" dirty="0" smtClean="0">
                <a:ea typeface="Times New Roman" pitchFamily="18" charset="0"/>
              </a:rPr>
              <a:t>names:</a:t>
            </a:r>
            <a:r>
              <a:rPr lang="lv-LV" b="1" dirty="0" smtClean="0">
                <a:ea typeface="Times New Roman" pitchFamily="18" charset="0"/>
              </a:rPr>
              <a:t/>
            </a:r>
            <a:br>
              <a:rPr lang="lv-LV" b="1" dirty="0" smtClean="0">
                <a:ea typeface="Times New Roman" pitchFamily="18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12x              </a:t>
            </a:r>
            <a:r>
              <a:rPr lang="lv-LV" dirty="0" smtClean="0">
                <a:ea typeface="Times New Roman" pitchFamily="18" charset="0"/>
                <a:cs typeface="Liberation Mono" panose="02070409020205020404" pitchFamily="49" charset="0"/>
              </a:rPr>
              <a:t>(</a:t>
            </a:r>
            <a:r>
              <a:rPr lang="en-US" dirty="0" smtClean="0">
                <a:ea typeface="Times New Roman" pitchFamily="18" charset="0"/>
                <a:cs typeface="Liberation Mono" panose="02070409020205020404" pitchFamily="49" charset="0"/>
              </a:rPr>
              <a:t>starts with a digit)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err="1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time$to$market</a:t>
            </a: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  </a:t>
            </a:r>
            <a:r>
              <a:rPr lang="lv-LV" dirty="0" smtClean="0">
                <a:ea typeface="Times New Roman" pitchFamily="18" charset="0"/>
                <a:cs typeface="Liberation Mono" panose="02070409020205020404" pitchFamily="49" charset="0"/>
              </a:rPr>
              <a:t>(</a:t>
            </a:r>
            <a:r>
              <a:rPr lang="en-US" dirty="0">
                <a:ea typeface="Times New Roman" pitchFamily="18" charset="0"/>
                <a:cs typeface="Liberation Mono" panose="02070409020205020404" pitchFamily="49" charset="0"/>
              </a:rPr>
              <a:t>starts with a digit)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main line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lv-LV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_</a:t>
            </a: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foo</a:t>
            </a:r>
            <a:endParaRPr lang="en-US" b="1" dirty="0">
              <a:solidFill>
                <a:srgbClr val="FF3300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Times New Roman" pitchFamily="18" charset="0"/>
              </a:rPr>
              <a:t>Users </a:t>
            </a:r>
            <a:r>
              <a:rPr lang="en-US" dirty="0">
                <a:ea typeface="Times New Roman" pitchFamily="18" charset="0"/>
              </a:rPr>
              <a:t>can't define names that are taken as </a:t>
            </a:r>
            <a:r>
              <a:rPr lang="en-US" dirty="0" smtClean="0">
                <a:ea typeface="Times New Roman" pitchFamily="18" charset="0"/>
              </a:rPr>
              <a:t>keywords</a:t>
            </a:r>
            <a:r>
              <a:rPr lang="lv-LV" dirty="0" smtClean="0">
                <a:ea typeface="Times New Roman" pitchFamily="18" charset="0"/>
              </a:rPr>
              <a:t>. Such as</a:t>
            </a:r>
            <a:r>
              <a:rPr lang="lv-LV" dirty="0">
                <a:ea typeface="Times New Roman" pitchFamily="18" charset="0"/>
              </a:rPr>
              <a:t/>
            </a:r>
            <a:br>
              <a:rPr lang="lv-LV" dirty="0">
                <a:ea typeface="Times New Roman" pitchFamily="18" charset="0"/>
              </a:rPr>
            </a:br>
            <a:r>
              <a:rPr lang="en-US" b="1" dirty="0" err="1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if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while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double</a:t>
            </a:r>
            <a:endParaRPr lang="lv-LV" b="1" dirty="0" smtClean="0">
              <a:solidFill>
                <a:srgbClr val="FF3300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err="1" smtClean="0">
                <a:solidFill>
                  <a:srgbClr val="43B02A"/>
                </a:solidFill>
                <a:latin typeface="+mj-lt"/>
                <a:ea typeface="Times New Roman" pitchFamily="18" charset="0"/>
                <a:cs typeface="Liberation Mono" panose="02070409020205020404" pitchFamily="49" charset="0"/>
              </a:rPr>
              <a:t>snake_case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is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more common than </a:t>
            </a:r>
            <a:r>
              <a:rPr lang="en-US" b="1" dirty="0" err="1" smtClean="0">
                <a:solidFill>
                  <a:srgbClr val="43B02A"/>
                </a:solidFill>
                <a:latin typeface="+mj-lt"/>
                <a:ea typeface="Times New Roman" pitchFamily="18" charset="0"/>
                <a:cs typeface="Liberation Mono" panose="02070409020205020404" pitchFamily="49" charset="0"/>
              </a:rPr>
              <a:t>camelCase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(but both are valid):</a:t>
            </a:r>
            <a:r>
              <a:rPr lang="lv-LV" dirty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dirty="0">
                <a:latin typeface="+mj-lt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lv-LV" b="1" dirty="0" smtClean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partial_sum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vs.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lv-LV" b="1" dirty="0" smtClean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partialSum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5261BF2-5D33-4508-A12D-F364C6F88DA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95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Simple arithmetic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a floating-point number: "; </a:t>
            </a:r>
            <a:endParaRPr lang="en-US" sz="1800" i="1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double 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n;	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floating-point variable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n;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"n == " &lt;&lt; 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"\nn+1 == " &lt;&lt; 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n+1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'\n' means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“a newline”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nthree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times n == " &lt;&lt; 3*n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ntwice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n+n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squared == " &lt;&lt; n*n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nhalf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of n == " &lt;&lt; n/2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nsquare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root of 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sqrt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(n)</a:t>
            </a: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  </a:t>
            </a:r>
            <a:endParaRPr lang="en-US" sz="1800" dirty="0" smtClean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	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sqrt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(n) is library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function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&lt;&lt; </a:t>
            </a:r>
            <a:r>
              <a:rPr lang="en-US" sz="1800" i="1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\n</a:t>
            </a:r>
            <a:r>
              <a:rPr lang="en-US" sz="1800" i="1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  <a:endParaRPr lang="en-US" sz="1800" dirty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#include 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and "using namespace" statements left out.</a:t>
            </a:r>
            <a:endParaRPr lang="en-US" sz="1800" dirty="0">
              <a:solidFill>
                <a:srgbClr val="43B02A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Do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not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forget 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them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in real 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1526AAE-D0AF-46C0-A2C8-55D684936C4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4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statements, functions</a:t>
            </a:r>
          </a:p>
          <a:p>
            <a:pPr marL="457200" indent="-914400">
              <a:buNone/>
            </a:pPr>
            <a:r>
              <a:rPr lang="lv-LV" altLang="lv-LV" dirty="0"/>
              <a:t>1.3. C++ classes</a:t>
            </a:r>
          </a:p>
          <a:p>
            <a:pPr marL="457200" indent="-914400">
              <a:buNone/>
            </a:pPr>
            <a:r>
              <a:rPr lang="lv-LV" altLang="lv-LV" dirty="0"/>
              <a:t>1.4. </a:t>
            </a:r>
            <a:r>
              <a:rPr lang="en-US" altLang="lv-LV" dirty="0"/>
              <a:t>Arrays, pointers, references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17526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Hardware Implementation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7493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i = 97;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"i = " &lt;&lt; i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"'int' size is " &lt;&lt; sizeof(i)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char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c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"'char' size is " &lt;&lt; sizeof(i)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"c = '" &lt;&lt; c &lt;&lt; "'"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l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long L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b = true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0" y="236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</a:t>
            </a:r>
            <a:r>
              <a:rPr lang="en-US" sz="2000" dirty="0" err="1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319593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'char'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400" y="37661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'long'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5400" y="411033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'long </a:t>
            </a:r>
            <a:r>
              <a:rPr lang="en-US" sz="2000" dirty="0" err="1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 size=8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28798" y="46415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'bool' size is 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408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Input and output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iostream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using namespace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std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your first name (followed " &lt;&lt; "by 'enter'):\n";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"Hello,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'\n';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note how several values can be output by a single statement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a statement that introduces a variable is called a declaration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a variable holds a value of a specified type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the final return 0; is optional in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but you may need to include it to pacify your compiler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EA4DC32-C7AA-424E-A19B-58A00C503CB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0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Streams as Byte Sequences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Explain STDIN, STDOUT, STDERR.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Program.exe &lt; in.txt &gt; out.txt</a:t>
            </a:r>
          </a:p>
          <a:p>
            <a:r>
              <a:rPr lang="lv-LV" dirty="0" smtClean="0"/>
              <a:t>This reads from file </a:t>
            </a: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in.txt</a:t>
            </a:r>
            <a:r>
              <a:rPr lang="lv-LV" dirty="0" smtClean="0"/>
              <a:t> as STDIN (e.g. using "cin").</a:t>
            </a:r>
          </a:p>
          <a:p>
            <a:r>
              <a:rPr lang="lv-LV" dirty="0" smtClean="0"/>
              <a:t>This writes to file </a:t>
            </a: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out.txt</a:t>
            </a:r>
            <a:r>
              <a:rPr lang="lv-LV" dirty="0" smtClean="0"/>
              <a:t> as STDOUT (e.g. using "cout"). </a:t>
            </a:r>
          </a:p>
          <a:p>
            <a:r>
              <a:rPr lang="lv-LV" dirty="0" smtClean="0"/>
              <a:t>You can also redirect STDERR to a file (but it is typically more useful to see on the console).</a:t>
            </a:r>
            <a:br>
              <a:rPr lang="lv-LV" dirty="0" smtClean="0"/>
            </a:b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3953311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newline vs. printing </a:t>
            </a:r>
            <a:r>
              <a:rPr lang="en-US" dirty="0" err="1" smtClean="0"/>
              <a:t>endl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'\n'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"\n"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All 4 commands print the same </a:t>
            </a:r>
            <a:r>
              <a:rPr lang="en-US" b="1" i="1" dirty="0" smtClean="0">
                <a:solidFill>
                  <a:srgbClr val="0070C0"/>
                </a:solidFill>
              </a:rPr>
              <a:t>newline</a:t>
            </a:r>
            <a:r>
              <a:rPr lang="en-US" dirty="0" smtClean="0"/>
              <a:t> (a.k.a. </a:t>
            </a:r>
            <a:r>
              <a:rPr lang="en-US" b="1" i="1" dirty="0" smtClean="0">
                <a:solidFill>
                  <a:srgbClr val="0070C0"/>
                </a:solidFill>
              </a:rPr>
              <a:t>linefeed</a:t>
            </a:r>
            <a:r>
              <a:rPr lang="en-US" dirty="0" smtClean="0"/>
              <a:t>) character (byte </a:t>
            </a:r>
            <a:r>
              <a:rPr lang="en-US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The "</a:t>
            </a:r>
            <a:r>
              <a:rPr lang="en-US" dirty="0" err="1" smtClean="0"/>
              <a:t>endl</a:t>
            </a:r>
            <a:r>
              <a:rPr lang="en-US" dirty="0" smtClean="0"/>
              <a:t>" commands also flush the buffer. (You do not notice the difference unless your C++ program crashes – and then some unflushed bytes might stay unprinted.)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cerr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endParaRPr lang="lv-LV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743200" y="5562600"/>
            <a:ext cx="3276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324600" y="5562600"/>
            <a:ext cx="838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438084" y="6096002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Printing variables just before a crash.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6774780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Input and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MS PGothic" pitchFamily="34" charset="-128"/>
              </a:rPr>
              <a:t>Variable has name and type </a:t>
            </a:r>
            <a:endParaRPr lang="en-US" sz="2800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For example, </a:t>
            </a:r>
            <a:r>
              <a:rPr lang="en-US" b="1" dirty="0" err="1" smtClean="0">
                <a:ea typeface="Times New Roman" pitchFamily="18" charset="0"/>
              </a:rPr>
              <a:t>first_name</a:t>
            </a:r>
            <a:r>
              <a:rPr lang="en-US" b="1" dirty="0">
                <a:ea typeface="Times New Roman" pitchFamily="18" charset="0"/>
              </a:rPr>
              <a:t> </a:t>
            </a:r>
            <a:r>
              <a:rPr lang="en-US" dirty="0" smtClean="0">
                <a:ea typeface="Times New Roman" pitchFamily="18" charset="0"/>
              </a:rPr>
              <a:t>and </a:t>
            </a:r>
            <a:r>
              <a:rPr lang="en-US" b="1" dirty="0" smtClean="0">
                <a:ea typeface="Times New Roman" pitchFamily="18" charset="0"/>
              </a:rPr>
              <a:t>string </a:t>
            </a:r>
            <a:r>
              <a:rPr lang="en-US" dirty="0" smtClean="0">
                <a:ea typeface="Times New Roman" pitchFamily="18" charset="0"/>
              </a:rPr>
              <a:t>respectively</a:t>
            </a:r>
            <a:endParaRPr lang="en-US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MS PGothic" pitchFamily="34" charset="-128"/>
              </a:rPr>
              <a:t>The type of a variable determines what operations we can do on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Times New Roman" pitchFamily="18" charset="0"/>
              </a:rPr>
              <a:t>Here, </a:t>
            </a:r>
            <a:r>
              <a:rPr lang="en-US" b="1" dirty="0" err="1">
                <a:ea typeface="Times New Roman" pitchFamily="18" charset="0"/>
              </a:rPr>
              <a:t>cin</a:t>
            </a:r>
            <a:r>
              <a:rPr lang="en-US" b="1" dirty="0">
                <a:ea typeface="Times New Roman" pitchFamily="18" charset="0"/>
              </a:rPr>
              <a:t>&gt;&gt;</a:t>
            </a:r>
            <a:r>
              <a:rPr lang="en-US" b="1" dirty="0" err="1">
                <a:ea typeface="Times New Roman" pitchFamily="18" charset="0"/>
              </a:rPr>
              <a:t>first_name</a:t>
            </a:r>
            <a:r>
              <a:rPr lang="en-US" b="1" dirty="0">
                <a:ea typeface="Times New Roman" pitchFamily="18" charset="0"/>
              </a:rPr>
              <a:t>;</a:t>
            </a:r>
            <a:r>
              <a:rPr lang="en-US" dirty="0">
                <a:ea typeface="Times New Roman" pitchFamily="18" charset="0"/>
              </a:rPr>
              <a:t> reads characters until a whitespace character is seen (“a word”)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Whitespace: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space</a:t>
            </a:r>
            <a:r>
              <a:rPr lang="lv-LV" dirty="0" smtClean="0">
                <a:ea typeface="Times New Roman" pitchFamily="18" charset="0"/>
              </a:rPr>
              <a:t> </a:t>
            </a:r>
            <a:r>
              <a:rPr lang="lv-LV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 '</a:t>
            </a:r>
            <a:r>
              <a:rPr lang="en-US" dirty="0" smtClean="0">
                <a:ea typeface="Times New Roman" pitchFamily="18" charset="0"/>
              </a:rPr>
              <a:t>, tab</a:t>
            </a:r>
            <a:r>
              <a:rPr lang="lv-LV" dirty="0" smtClean="0">
                <a:ea typeface="Times New Roman" pitchFamily="18" charset="0"/>
              </a:rPr>
              <a:t> </a:t>
            </a:r>
            <a:r>
              <a:rPr lang="lv-LV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</a:t>
            </a:r>
            <a:r>
              <a:rPr lang="ru-RU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\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t'</a:t>
            </a:r>
            <a:r>
              <a:rPr lang="en-US" dirty="0" smtClean="0">
                <a:ea typeface="Times New Roman" pitchFamily="18" charset="0"/>
              </a:rPr>
              <a:t>, carriage return 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'\r'</a:t>
            </a:r>
            <a:r>
              <a:rPr lang="en-US" dirty="0" smtClean="0">
                <a:ea typeface="Times New Roman" pitchFamily="18" charset="0"/>
              </a:rPr>
              <a:t>, newline 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'\n'</a:t>
            </a:r>
            <a:r>
              <a:rPr lang="en-US" dirty="0">
                <a:ea typeface="Times New Roman" pitchFamily="18" charset="0"/>
                <a:cs typeface="Liberation Mono" panose="02070409020205020404" pitchFamily="49" charset="0"/>
              </a:rPr>
              <a:t>.</a:t>
            </a:r>
            <a:endParaRPr lang="en-US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217AC12-778C-44F2-979F-70FAE1A92B9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84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String vs. Integer Input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your first and second names\n";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first;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second;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first &gt;&gt; second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read two strings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name = first + ' ' + second;</a:t>
            </a:r>
            <a:r>
              <a:rPr lang="en-US" sz="20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endParaRPr lang="lv-LV" sz="2000" dirty="0" smtClean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  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concatenate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strings</a:t>
            </a: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separated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by a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"Hello, "&lt;&lt; name &lt;&lt; '\n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age;		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integer variable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age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read digits only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13B362F-2296-4083-8C9F-7348F431BEB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08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Integer/String Comparison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Strings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cin</a:t>
            </a:r>
            <a:r>
              <a:rPr lang="en-US" sz="2000" b="1" dirty="0">
                <a:ea typeface="Times New Roman" pitchFamily="18" charset="0"/>
              </a:rPr>
              <a:t> &gt;&gt;</a:t>
            </a:r>
            <a:r>
              <a:rPr lang="en-US" sz="2000" dirty="0">
                <a:ea typeface="Times New Roman" pitchFamily="18" charset="0"/>
              </a:rPr>
              <a:t> reads a word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cout</a:t>
            </a:r>
            <a:r>
              <a:rPr lang="en-US" sz="2000" b="1" dirty="0">
                <a:ea typeface="Times New Roman" pitchFamily="18" charset="0"/>
              </a:rPr>
              <a:t> &lt;&lt;</a:t>
            </a:r>
            <a:r>
              <a:rPr lang="en-US" sz="2000" dirty="0">
                <a:ea typeface="Times New Roman" pitchFamily="18" charset="0"/>
              </a:rPr>
              <a:t> writes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</a:t>
            </a:r>
            <a:r>
              <a:rPr lang="en-US" sz="2000" dirty="0">
                <a:ea typeface="Times New Roman" pitchFamily="18" charset="0"/>
              </a:rPr>
              <a:t> concatenates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+= s</a:t>
            </a:r>
            <a:r>
              <a:rPr lang="en-US" sz="2000" dirty="0">
                <a:ea typeface="Times New Roman" pitchFamily="18" charset="0"/>
              </a:rPr>
              <a:t> adds the string </a:t>
            </a:r>
            <a:r>
              <a:rPr lang="en-US" sz="2000" b="1" dirty="0">
                <a:ea typeface="Times New Roman" pitchFamily="18" charset="0"/>
              </a:rPr>
              <a:t>s</a:t>
            </a:r>
            <a:r>
              <a:rPr lang="en-US" sz="2000" dirty="0">
                <a:ea typeface="Times New Roman" pitchFamily="18" charset="0"/>
              </a:rPr>
              <a:t> at end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++</a:t>
            </a:r>
            <a:r>
              <a:rPr lang="en-US" sz="2000" dirty="0">
                <a:ea typeface="Times New Roman" pitchFamily="18" charset="0"/>
              </a:rPr>
              <a:t> is an error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-</a:t>
            </a:r>
            <a:r>
              <a:rPr lang="en-US" sz="2000" dirty="0">
                <a:ea typeface="Times New Roman" pitchFamily="18" charset="0"/>
              </a:rPr>
              <a:t> is an error</a:t>
            </a:r>
          </a:p>
          <a:p>
            <a:pPr lvl="1" eaLnBrk="1" hangingPunct="1">
              <a:defRPr/>
            </a:pPr>
            <a:r>
              <a:rPr lang="en-US" dirty="0" smtClean="0">
                <a:ea typeface="Times New Roman" pitchFamily="18" charset="0"/>
              </a:rPr>
              <a:t>…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7AD1ED8-AB51-4E71-B87F-65080C18D70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7213600" y="1752600"/>
            <a:ext cx="4978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Integers and floating-point numbers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cin</a:t>
            </a:r>
            <a:r>
              <a:rPr lang="en-US" sz="2000" b="1" dirty="0">
                <a:ea typeface="Times New Roman" pitchFamily="18" charset="0"/>
              </a:rPr>
              <a:t> &gt;&gt;</a:t>
            </a:r>
            <a:r>
              <a:rPr lang="en-US" sz="2000" dirty="0">
                <a:ea typeface="Times New Roman" pitchFamily="18" charset="0"/>
              </a:rPr>
              <a:t> reads a number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cout</a:t>
            </a:r>
            <a:r>
              <a:rPr lang="en-US" sz="2000" b="1" dirty="0">
                <a:ea typeface="Times New Roman" pitchFamily="18" charset="0"/>
              </a:rPr>
              <a:t> &lt;&lt;</a:t>
            </a:r>
            <a:r>
              <a:rPr lang="en-US" sz="2000" dirty="0">
                <a:ea typeface="Times New Roman" pitchFamily="18" charset="0"/>
              </a:rPr>
              <a:t> writes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</a:t>
            </a:r>
            <a:r>
              <a:rPr lang="en-US" sz="2000" dirty="0">
                <a:ea typeface="Times New Roman" pitchFamily="18" charset="0"/>
              </a:rPr>
              <a:t> adds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+= n</a:t>
            </a:r>
            <a:r>
              <a:rPr lang="en-US" sz="2000" dirty="0">
                <a:ea typeface="Times New Roman" pitchFamily="18" charset="0"/>
              </a:rPr>
              <a:t> increments by the int </a:t>
            </a:r>
            <a:r>
              <a:rPr lang="en-US" sz="2000" b="1" dirty="0">
                <a:ea typeface="Times New Roman" pitchFamily="18" charset="0"/>
              </a:rPr>
              <a:t>n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++</a:t>
            </a:r>
            <a:r>
              <a:rPr lang="en-US" sz="2000" dirty="0">
                <a:ea typeface="Times New Roman" pitchFamily="18" charset="0"/>
              </a:rPr>
              <a:t> increments by </a:t>
            </a:r>
            <a:r>
              <a:rPr lang="en-US" sz="2000" b="1" dirty="0">
                <a:ea typeface="Times New Roman" pitchFamily="18" charset="0"/>
              </a:rPr>
              <a:t>1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-</a:t>
            </a:r>
            <a:r>
              <a:rPr lang="en-US" sz="2000" dirty="0">
                <a:ea typeface="Times New Roman" pitchFamily="18" charset="0"/>
              </a:rPr>
              <a:t> subtracts</a:t>
            </a:r>
          </a:p>
          <a:p>
            <a:pPr lvl="1" eaLnBrk="1" hangingPunct="1">
              <a:defRPr/>
            </a:pPr>
            <a:r>
              <a:rPr lang="en-US" sz="2000" dirty="0">
                <a:ea typeface="Times New Roman" pitchFamily="18" charset="0"/>
              </a:rPr>
              <a:t>…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981200" y="5197475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 type of a variable determines which operations are valid and what their meanings are for that type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(that's called “overloading” or “operator overloading”)</a:t>
            </a:r>
          </a:p>
        </p:txBody>
      </p:sp>
    </p:spTree>
    <p:extLst>
      <p:ext uri="{BB962C8B-B14F-4D97-AF65-F5344CB8AC3E}">
        <p14:creationId xmlns:p14="http://schemas.microsoft.com/office/powerpoint/2010/main" val="297734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Input in a Loop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inch to cm and cm to inch conversion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:</a:t>
            </a:r>
            <a:endParaRPr lang="en-US" sz="1800" b="1" dirty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const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double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= 2.54;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char unit;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while (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unit) {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keep reading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if (unit == '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')	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 for inch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"in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"cm\n";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else if (unit == 'c')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'c' for cm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"cm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"in\n";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return 0;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terminate on a 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“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bad unit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”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, e.g. 'q'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740B22A-AC24-4C61-BD3C-690BD4B590E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1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Types and literals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Built-in 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Boolean type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err="1" smtClean="0">
                <a:ea typeface="Times New Roman" pitchFamily="18" charset="0"/>
              </a:rPr>
              <a:t>bool</a:t>
            </a:r>
            <a:endParaRPr lang="en-US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Character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char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Integer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int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000" b="1" dirty="0" smtClean="0">
                <a:ea typeface="Times New Roman" pitchFamily="18" charset="0"/>
              </a:rPr>
              <a:t>and short </a:t>
            </a:r>
            <a:r>
              <a:rPr lang="en-US" sz="2000" dirty="0" smtClean="0">
                <a:ea typeface="Times New Roman" pitchFamily="18" charset="0"/>
              </a:rPr>
              <a:t>and</a:t>
            </a:r>
            <a:r>
              <a:rPr lang="en-US" sz="2000" b="1" dirty="0" smtClean="0">
                <a:ea typeface="Times New Roman" pitchFamily="18" charset="0"/>
              </a:rPr>
              <a:t> long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Floating-point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double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Times New Roman" pitchFamily="18" charset="0"/>
              </a:rPr>
              <a:t>and</a:t>
            </a:r>
            <a:r>
              <a:rPr lang="en-US" sz="2000" b="1" dirty="0" smtClean="0">
                <a:ea typeface="Times New Roman" pitchFamily="18" charset="0"/>
              </a:rPr>
              <a:t> float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Standard-library 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smtClean="0">
                <a:ea typeface="Times New Roman" pitchFamily="18" charset="0"/>
              </a:rPr>
              <a:t>string</a:t>
            </a:r>
            <a:endParaRPr 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complex&lt;Scalar&gt;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Boolean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true </a:t>
            </a:r>
            <a:r>
              <a:rPr lang="en-US" sz="2000" b="1" dirty="0" smtClean="0">
                <a:ea typeface="Times New Roman" pitchFamily="18" charset="0"/>
              </a:rPr>
              <a:t>false</a:t>
            </a:r>
            <a:endParaRPr 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Character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'a', 'x', '4', '\n', </a:t>
            </a:r>
            <a:r>
              <a:rPr lang="en-US" sz="2000" b="1" dirty="0" smtClean="0">
                <a:ea typeface="Times New Roman" pitchFamily="18" charset="0"/>
              </a:rPr>
              <a:t>'$'</a:t>
            </a:r>
            <a:endParaRPr lang="en-US" sz="2000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Integer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0, 1, 123, -6, 034, </a:t>
            </a:r>
            <a:r>
              <a:rPr lang="en-US" sz="2000" b="1" dirty="0" smtClean="0">
                <a:ea typeface="Times New Roman" pitchFamily="18" charset="0"/>
              </a:rPr>
              <a:t>0xa3</a:t>
            </a:r>
            <a:endParaRPr lang="en-US" sz="2000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Floating point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1.2, 13.345, .3, -0.54, 1.2e3, .</a:t>
            </a:r>
            <a:r>
              <a:rPr lang="en-US" sz="2000" b="1" dirty="0" smtClean="0">
                <a:ea typeface="Times New Roman" pitchFamily="18" charset="0"/>
              </a:rPr>
              <a:t>3F</a:t>
            </a:r>
            <a:endParaRPr lang="en-US" sz="20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String literals </a:t>
            </a:r>
            <a:r>
              <a:rPr lang="en-US" sz="2000" b="1" dirty="0">
                <a:ea typeface="MS PGothic" pitchFamily="34" charset="-128"/>
              </a:rPr>
              <a:t>"</a:t>
            </a:r>
            <a:r>
              <a:rPr lang="en-US" sz="2000" b="1" dirty="0" err="1">
                <a:ea typeface="MS PGothic" pitchFamily="34" charset="-128"/>
              </a:rPr>
              <a:t>asdf</a:t>
            </a:r>
            <a:r>
              <a:rPr lang="en-US" sz="2000" b="1" dirty="0">
                <a:ea typeface="MS PGothic" pitchFamily="34" charset="-128"/>
              </a:rPr>
              <a:t>"</a:t>
            </a:r>
            <a:r>
              <a:rPr lang="en-US" sz="2000" dirty="0">
                <a:ea typeface="MS PGothic" pitchFamily="34" charset="-128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ea typeface="MS PGothic" pitchFamily="34" charset="-128"/>
              </a:rPr>
              <a:t>		"Howdy, all </a:t>
            </a:r>
            <a:r>
              <a:rPr lang="en-US" sz="2000" b="1" dirty="0" err="1">
                <a:ea typeface="MS PGothic" pitchFamily="34" charset="-128"/>
              </a:rPr>
              <a:t>y'all</a:t>
            </a:r>
            <a:r>
              <a:rPr lang="en-US" sz="2000" b="1" dirty="0" smtClean="0">
                <a:ea typeface="MS PGothic" pitchFamily="34" charset="-128"/>
              </a:rPr>
              <a:t>!"</a:t>
            </a:r>
            <a:endParaRPr lang="en-US" sz="2000" b="1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Complex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complex&lt;double&gt;(12.3,99)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complex&lt;float&gt;(1.3F)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EACC8DE-B4E4-46A4-8FF5-C11060E8967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55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Types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C++ provides a set of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E.g. </a:t>
            </a:r>
            <a:r>
              <a:rPr lang="en-US" b="1" dirty="0" err="1">
                <a:ea typeface="Times New Roman" pitchFamily="18" charset="0"/>
              </a:rPr>
              <a:t>bool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char, int, double</a:t>
            </a:r>
          </a:p>
          <a:p>
            <a:pPr lvl="1" eaLnBrk="1" hangingPunct="1">
              <a:defRPr/>
            </a:pPr>
            <a:r>
              <a:rPr lang="en-US" b="1" dirty="0">
                <a:ea typeface="Times New Roman" pitchFamily="18" charset="0"/>
              </a:rPr>
              <a:t>Called </a:t>
            </a:r>
            <a:r>
              <a:rPr lang="en-US" altLang="ja-JP" b="1" dirty="0">
                <a:ea typeface="MS PGothic" pitchFamily="34" charset="-128"/>
              </a:rPr>
              <a:t>“built-in types”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C++ programmers can define new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Called </a:t>
            </a:r>
            <a:r>
              <a:rPr lang="en-US" altLang="ja-JP" dirty="0">
                <a:ea typeface="MS PGothic" pitchFamily="34" charset="-128"/>
              </a:rPr>
              <a:t>“user-defined types”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We'll get to that eventually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The C++ standard library provides a set of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E.g. </a:t>
            </a:r>
            <a:r>
              <a:rPr lang="en-US" b="1" dirty="0">
                <a:ea typeface="Times New Roman" pitchFamily="18" charset="0"/>
              </a:rPr>
              <a:t>string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vector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complex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Technically, these are user-defined types</a:t>
            </a:r>
          </a:p>
          <a:p>
            <a:pPr lvl="2" eaLnBrk="1" hangingPunct="1">
              <a:defRPr/>
            </a:pPr>
            <a:r>
              <a:rPr lang="en-US" dirty="0">
                <a:ea typeface="Times New Roman" pitchFamily="18" charset="0"/>
              </a:rPr>
              <a:t> they are built using only facilities available to every user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87FD68-7D93-484C-8870-89432A1130F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03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</a:t>
            </a:r>
            <a:r>
              <a:rPr lang="en-US" dirty="0" smtClean="0"/>
              <a:t>programs</a:t>
            </a:r>
            <a:r>
              <a:rPr lang="lv-LV" dirty="0" smtClean="0"/>
              <a:t> </a:t>
            </a:r>
            <a:r>
              <a:rPr lang="en-US" dirty="0" smtClean="0"/>
              <a:t>with </a:t>
            </a:r>
            <a:r>
              <a:rPr lang="lv-LV" dirty="0" smtClean="0"/>
              <a:t>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Declaration and initialization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 = 7;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b = 9;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char c = 'a';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double x = 1.2;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s1 = "Hello, world";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s2 = "1.2";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7CD52C-BA35-40AD-987B-01017799BF3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839200" y="1676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8839200" y="2438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9601200" y="3200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'a'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848600" y="38862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315200" y="4572000"/>
            <a:ext cx="3657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     |            "Hello, world"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315200" y="5257800"/>
            <a:ext cx="2895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|               "1.2"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7924800" y="1752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7924800" y="25146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8839200" y="3200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7239000" y="3886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6553200" y="4572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s1: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6553200" y="5257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s2:</a:t>
            </a:r>
          </a:p>
        </p:txBody>
      </p:sp>
    </p:spTree>
    <p:extLst>
      <p:ext uri="{BB962C8B-B14F-4D97-AF65-F5344CB8AC3E}">
        <p14:creationId xmlns:p14="http://schemas.microsoft.com/office/powerpoint/2010/main" val="2201181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An object is some memory that can hold a value of a given type</a:t>
            </a:r>
          </a:p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 variable is a named object</a:t>
            </a:r>
          </a:p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 declaration names an object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B463512-2AD5-4AA4-8F58-75773A8F12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7" name="Rectangle 9"/>
          <p:cNvSpPr>
            <a:spLocks noGrp="1" noChangeArrowheads="1"/>
          </p:cNvSpPr>
          <p:nvPr>
            <p:ph sz="half" idx="4294967295"/>
          </p:nvPr>
        </p:nvSpPr>
        <p:spPr>
          <a:xfrm>
            <a:off x="1330325" y="3048000"/>
            <a:ext cx="5451475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a = 7;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char c = 'x';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complex&lt;double&gt; </a:t>
            </a:r>
            <a:r>
              <a:rPr lang="en-US" sz="24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z(1.0,2.0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string s = "qwerty";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7924800" y="3429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7924800" y="3886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'x'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7924800" y="44958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 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648200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7315200" y="57912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"qwerty"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96012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200400" y="5638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257800" y="58674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162800" y="3429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438400" y="5715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s: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162800" y="3886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162801" y="4495801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z:</a:t>
            </a:r>
          </a:p>
        </p:txBody>
      </p:sp>
    </p:spTree>
    <p:extLst>
      <p:ext uri="{BB962C8B-B14F-4D97-AF65-F5344CB8AC3E}">
        <p14:creationId xmlns:p14="http://schemas.microsoft.com/office/powerpoint/2010/main" val="4119424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Periodic Strings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Input file contains a "mode marker" (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dec</a:t>
            </a:r>
            <a:r>
              <a:rPr lang="en-US" sz="2400" dirty="0" smtClean="0"/>
              <a:t>, hex) on the first line. </a:t>
            </a:r>
          </a:p>
          <a:p>
            <a:r>
              <a:rPr lang="en-US" sz="2400" dirty="0" smtClean="0"/>
              <a:t>After that it contains strings (without spaces) or integers in decimal notation </a:t>
            </a:r>
            <a:br>
              <a:rPr lang="en-US" sz="2400" dirty="0" smtClean="0"/>
            </a:br>
            <a:r>
              <a:rPr lang="en-US" sz="2400" dirty="0" smtClean="0"/>
              <a:t>(from 0 to 2^64-1) </a:t>
            </a:r>
          </a:p>
          <a:p>
            <a:r>
              <a:rPr lang="en-US" sz="2400" dirty="0" smtClean="0"/>
              <a:t>Your program should output the shortest period (or 0, if the input string is not periodic).</a:t>
            </a:r>
          </a:p>
          <a:p>
            <a:r>
              <a:rPr lang="en-US" sz="2400" dirty="0" smtClean="0"/>
              <a:t>For hex</a:t>
            </a:r>
            <a:endParaRPr lang="lv-LV" sz="2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solidFill>
            <a:srgbClr val="FFC0C0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0" lang="lv-LV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77200" y="2438400"/>
            <a:ext cx="3733800" cy="304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Periodic.cpp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Periodic()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bool </a:t>
            </a:r>
            <a:r>
              <a:rPr lang="en-US" dirty="0" err="1" smtClean="0"/>
              <a:t>find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Period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bool </a:t>
            </a:r>
            <a:r>
              <a:rPr lang="en-US" dirty="0" err="1" smtClean="0"/>
              <a:t>findPeriod</a:t>
            </a:r>
            <a:r>
              <a:rPr lang="en-US" dirty="0" smtClean="0"/>
              <a:t>(n)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bool </a:t>
            </a:r>
            <a:r>
              <a:rPr lang="en-US" smtClean="0"/>
              <a:t>findPeriodHex(n</a:t>
            </a:r>
            <a:r>
              <a:rPr lang="en-US" dirty="0" smtClean="0"/>
              <a:t>)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3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Strings: Submitting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private GitHub repository "workspace-</a:t>
            </a:r>
            <a:r>
              <a:rPr lang="en-US" dirty="0" err="1" smtClean="0"/>
              <a:t>cpp</a:t>
            </a:r>
            <a:r>
              <a:rPr lang="en-US" dirty="0" smtClean="0"/>
              <a:t>"</a:t>
            </a:r>
          </a:p>
          <a:p>
            <a:r>
              <a:rPr lang="en-US" dirty="0" smtClean="0"/>
              <a:t>It will contain subdirectories – one subdirectory per exercise or lab.</a:t>
            </a:r>
          </a:p>
          <a:p>
            <a:r>
              <a:rPr lang="en-US" dirty="0" smtClean="0"/>
              <a:t>Name one subdirectory of </a:t>
            </a:r>
            <a:r>
              <a:rPr lang="en-US" b="1" dirty="0" smtClean="0"/>
              <a:t>workspace-</a:t>
            </a:r>
            <a:r>
              <a:rPr lang="en-US" b="1" dirty="0" err="1" smtClean="0"/>
              <a:t>cpp</a:t>
            </a:r>
            <a:r>
              <a:rPr lang="en-US" dirty="0"/>
              <a:t> </a:t>
            </a:r>
            <a:r>
              <a:rPr lang="en-US" dirty="0" smtClean="0"/>
              <a:t>root </a:t>
            </a:r>
            <a:r>
              <a:rPr lang="en-US" b="1" dirty="0" smtClean="0"/>
              <a:t>ex01-periodic</a:t>
            </a:r>
          </a:p>
          <a:p>
            <a:r>
              <a:rPr lang="en-US" dirty="0" smtClean="0"/>
              <a:t>Ensure that it has 4 files </a:t>
            </a:r>
            <a:r>
              <a:rPr lang="en-US" b="1" dirty="0" smtClean="0"/>
              <a:t>PeriodicMain.cpp</a:t>
            </a:r>
            <a:r>
              <a:rPr lang="en-US" dirty="0" smtClean="0"/>
              <a:t>; </a:t>
            </a:r>
            <a:r>
              <a:rPr lang="en-US" b="1" dirty="0" smtClean="0"/>
              <a:t>Periodic.cpp</a:t>
            </a:r>
            <a:r>
              <a:rPr lang="en-US" dirty="0" smtClean="0"/>
              <a:t>; </a:t>
            </a:r>
            <a:r>
              <a:rPr lang="en-US" b="1" dirty="0" err="1" smtClean="0"/>
              <a:t>Periodic.h</a:t>
            </a:r>
            <a:r>
              <a:rPr lang="en-US" dirty="0" smtClean="0"/>
              <a:t>; </a:t>
            </a:r>
            <a:r>
              <a:rPr lang="en-US" b="1" dirty="0" err="1" smtClean="0"/>
              <a:t>Makefile</a:t>
            </a:r>
            <a:endParaRPr lang="en-US" b="1" dirty="0" smtClean="0"/>
          </a:p>
          <a:p>
            <a:r>
              <a:rPr lang="en-US" dirty="0" smtClean="0"/>
              <a:t>Write some test examples test01in.txt, etc. and check, if you get the expected output.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59387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User Story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palindrome is a word that equals its reverse. </a:t>
            </a:r>
          </a:p>
          <a:p>
            <a:pPr marL="0" indent="0">
              <a:buNone/>
            </a:pPr>
            <a:r>
              <a:rPr lang="en-US" dirty="0" smtClean="0"/>
              <a:t>We need an executable that inputs strings or nonnegative integers; and outputs the same list with appended bit (0, if not a palindrome; 1, if it is a palindrome).</a:t>
            </a:r>
          </a:p>
          <a:p>
            <a:pPr marL="0" indent="0">
              <a:buNone/>
            </a:pPr>
            <a:r>
              <a:rPr lang="en-US" dirty="0" smtClean="0"/>
              <a:t>(Input lines starting with '#' are skipped.)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2393" y="1853762"/>
            <a:ext cx="19939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test01in.txt</a:t>
            </a:r>
            <a:endParaRPr lang="lv-LV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Inspiration:</a:t>
            </a:r>
            <a:r>
              <a:rPr lang="lv-LV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Functions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 bwMode="auto">
          <a:xfrm flipH="1">
            <a:off x="7239000" y="1752600"/>
            <a:ext cx="2717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9956800" y="1152435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is either </a:t>
            </a:r>
            <a:r>
              <a:rPr lang="en-US" dirty="0" err="1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</a:t>
            </a:r>
            <a:endParaRPr lang="en-US" dirty="0" smtClean="0">
              <a:solidFill>
                <a:srgbClr val="0070C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dirty="0" smtClean="0"/>
              <a:t>or </a:t>
            </a:r>
            <a:r>
              <a:rPr lang="en-US" dirty="0" err="1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dirty="0" err="1" smtClean="0"/>
              <a:t>.</a:t>
            </a:r>
            <a:endParaRPr lang="lv-LV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502400" y="2286000"/>
            <a:ext cx="20955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44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comment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17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609693" y="4636376"/>
            <a:ext cx="20955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</a:t>
            </a: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anna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alusariirasula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one;two;one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360776" y="4636376"/>
            <a:ext cx="2259724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anna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1</a:t>
            </a:r>
            <a:endParaRPr lang="en-US" sz="16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alusariirasula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1</a:t>
            </a:r>
            <a:endParaRPr lang="en-US" sz="16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one;two;one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0</a:t>
            </a:r>
            <a:endParaRPr lang="lv-LV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8991601" y="5181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34500" y="2286000"/>
            <a:ext cx="22860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3 1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44 1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17 0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6712388" y="4256690"/>
            <a:ext cx="199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test02in.txt</a:t>
            </a:r>
            <a:endParaRPr lang="lv-LV" sz="1800" kern="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864600" y="29337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1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Pseudocode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cap="small" dirty="0" smtClean="0"/>
                  <a:t>IsPalindrome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dirty="0" smtClean="0"/>
                  <a:t>1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smtClean="0"/>
                  <a:t>true</a:t>
                </a:r>
                <a:r>
                  <a:rPr lang="en-US" dirty="0" smtClean="0"/>
                  <a:t>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lv-LV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else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smtClean="0"/>
                  <a:t>false</a:t>
                </a:r>
                <a:endParaRPr lang="lv-LV" cap="small" dirty="0"/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lv-LV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else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6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err="1" smtClean="0"/>
                  <a:t>IsPalindrome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93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&lt;iostream&gt;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&lt;vector&gt;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&lt;sstream&gt;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"Palindromes.h"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ds_course;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main()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    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 pal;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mode;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cin &gt;&gt; mode;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inputString;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inputDec;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inputHex;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//cout &lt;&lt; '\'' &lt;&lt; mode &lt;&lt; '\''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//cin.ignore(10000,'\n');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PalindromesMain.cpp – 1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6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inputLine;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while (getline(cin, inputLine))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istringstream sstr(inputLine);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(sstr.peek() == '#')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continue;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else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if (mode == "dec")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sstr &gt;&gt; inputDec;            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bool res = pal.isPalindrome(inputDec);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cout &lt;&lt; inputDec &lt;&lt; " " &lt;&lt; res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} else if (mode == "str")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sstr &gt;&gt; inputString;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bool res = pal.isPalindrome(inputString);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cout &lt;&lt; inputString &lt;&lt; " " &lt;&lt; res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PalindromesMain.cpp – 2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5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8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 ds_course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class Palindromes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public: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Palindromes(); 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isPalindrome(int number);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isPalindrome(std::string word);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Palindromes.h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6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1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&lt;iostream&gt;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&lt;sstream&gt;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"Palindromes.h"</a:t>
            </a: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ds_course;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Palindromes::Palindromes() 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{}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 Palindromes::isPalindrome(int number)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int *digits = new int[20];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int count = 0;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</a:t>
            </a: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(int i = 0;;i++) 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digits[i] = number % 10;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number = number / 10; 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if (number == 0) 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</a:t>
            </a:r>
            <a:r>
              <a:rPr lang="en-US" sz="16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j = 0; j &lt; count; </a:t>
            </a:r>
            <a:r>
              <a:rPr lang="en-US" sz="16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j++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(digits[j] != 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digits[count-j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/>
          </a:p>
        </p:txBody>
      </p:sp>
    </p:spTree>
    <p:extLst>
      <p:ext uri="{BB962C8B-B14F-4D97-AF65-F5344CB8AC3E}">
        <p14:creationId xmlns:p14="http://schemas.microsoft.com/office/powerpoint/2010/main" val="1432352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Syllabus: 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Topics:</a:t>
            </a:r>
            <a:r>
              <a:rPr lang="en-US" dirty="0" smtClean="0"/>
              <a:t> Arrays</a:t>
            </a:r>
            <a:r>
              <a:rPr lang="en-US" dirty="0"/>
              <a:t>, vectors, lists, stacks, queues, trees, hash tables </a:t>
            </a:r>
            <a:r>
              <a:rPr lang="en-US" dirty="0" smtClean="0"/>
              <a:t>and more.</a:t>
            </a:r>
          </a:p>
          <a:p>
            <a:r>
              <a:rPr lang="en-US" b="1" dirty="0" smtClean="0"/>
              <a:t>High-level language: </a:t>
            </a:r>
            <a:r>
              <a:rPr lang="en-US" dirty="0" smtClean="0"/>
              <a:t>C</a:t>
            </a:r>
            <a:r>
              <a:rPr lang="en-US" dirty="0"/>
              <a:t>++ is </a:t>
            </a:r>
            <a:r>
              <a:rPr lang="en-US" dirty="0" smtClean="0"/>
              <a:t>used to </a:t>
            </a:r>
            <a:r>
              <a:rPr lang="en-US" dirty="0"/>
              <a:t>implement </a:t>
            </a:r>
            <a:r>
              <a:rPr lang="en-US" dirty="0" smtClean="0"/>
              <a:t>algorithms.</a:t>
            </a:r>
          </a:p>
          <a:p>
            <a:r>
              <a:rPr lang="en-US" b="1" dirty="0" smtClean="0"/>
              <a:t>Theory: </a:t>
            </a:r>
            <a:r>
              <a:rPr lang="en-US" dirty="0" smtClean="0"/>
              <a:t>Time-space </a:t>
            </a:r>
            <a:r>
              <a:rPr lang="en-US" dirty="0"/>
              <a:t>analysis and </a:t>
            </a:r>
            <a:r>
              <a:rPr lang="en-US" dirty="0" smtClean="0"/>
              <a:t>tradeoffs; patterns of algorithm design.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583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 Palindromes::isPalindrome(std::string word)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count = word.length();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if (count == 0)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return true;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(int j = 0; j &lt; count; j++)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(word.at(j) != word.at((count-1)-j))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2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79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8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 ds_course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class Palindromes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public: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Palindromes(); 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isPalindrome(int number);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isPalindrome(std::string word);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3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3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Makefile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OUTPUTFILE := palindromes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SRC_DIR := .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OBJ_DIR := .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SRC_FILES := $(wildcard $(SRC_DIR)/*.cpp)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OBJ_FILES := $(patsubst $(SRC_DIR)%.cpp,$(OBJ_DIR)/%.o,$(SRC_FILES))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LDFLAGS := 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CPPFLAGS :=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CXXFLAGS :=</a:t>
            </a:r>
          </a:p>
          <a:p>
            <a:pPr marL="0" indent="0">
              <a:buNone/>
            </a:pPr>
            <a:endParaRPr lang="lv-LV" sz="16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all: $(OBJ_FILES)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g++ $(LDFLAGS) -o $(OUTPUTFILE) $^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$(OBJ_DIR)/%.o: $(SRC_DIR)/%.cpp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g++ $(CPPFLAGS) $(CXXFLAGS) -c -o $@ $&lt;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clean</a:t>
            </a: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rm -f $(OUTPUTFILE)</a:t>
            </a: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8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Run HelloWorld-style programs</a:t>
            </a:r>
          </a:p>
          <a:p>
            <a:r>
              <a:rPr lang="lv-LV" dirty="0" smtClean="0"/>
              <a:t>Distinguish fundamental, derived and user-defined types.</a:t>
            </a:r>
          </a:p>
          <a:p>
            <a:r>
              <a:rPr lang="lv-LV" dirty="0" smtClean="0"/>
              <a:t>Identify fundamental types, their size in bytes, range of values.</a:t>
            </a:r>
          </a:p>
          <a:p>
            <a:r>
              <a:rPr lang="lv-LV" dirty="0" smtClean="0"/>
              <a:t>Write identifiers</a:t>
            </a:r>
          </a:p>
          <a:p>
            <a:r>
              <a:rPr lang="lv-LV" dirty="0" smtClean="0"/>
              <a:t>Perform some arithmetic with fundamental types.</a:t>
            </a:r>
          </a:p>
          <a:p>
            <a:r>
              <a:rPr lang="lv-LV" dirty="0" smtClean="0"/>
              <a:t>Understand "cin", "cout", input/output streams (input until the first space etc.)</a:t>
            </a:r>
          </a:p>
          <a:p>
            <a:r>
              <a:rPr lang="lv-LV" dirty="0" smtClean="0"/>
              <a:t>Define what is type safety – and how C++ can violate it.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6015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Why care about programming and C++?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lv-LV" dirty="0" smtClean="0">
                <a:ea typeface="ＭＳ Ｐゴシック" panose="020B0600070205080204" pitchFamily="34" charset="-128"/>
              </a:rPr>
              <a:t>Building your own software often causes more problems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than it solves.</a:t>
            </a:r>
            <a:r>
              <a:rPr lang="en-US" altLang="lv-LV" dirty="0">
                <a:ea typeface="ＭＳ Ｐゴシック" panose="020B0600070205080204" pitchFamily="34" charset="-128"/>
              </a:rPr>
              <a:t/>
            </a:r>
            <a:br>
              <a:rPr lang="en-US" altLang="lv-LV" dirty="0">
                <a:ea typeface="ＭＳ Ｐゴシック" panose="020B0600070205080204" pitchFamily="34" charset="-128"/>
              </a:rPr>
            </a:br>
            <a:r>
              <a:rPr lang="en-US" altLang="lv-LV" b="1" dirty="0" smtClean="0">
                <a:ea typeface="ＭＳ Ｐゴシック" panose="020B0600070205080204" pitchFamily="34" charset="-128"/>
              </a:rPr>
              <a:t>BUT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Our civilization runs on software; engineering always involves software.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(Most programs do not run on devices resembling PCs and laptops. On alternative hardware platforms C++ is widespread.)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C++ is used in </a:t>
            </a:r>
            <a:r>
              <a:rPr lang="en-US" altLang="lv-LV" dirty="0" err="1" smtClean="0">
                <a:ea typeface="ＭＳ Ｐゴシック" panose="020B0600070205080204" pitchFamily="34" charset="-128"/>
              </a:rPr>
              <a:t>olympiads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(&gt;90% of teams in </a:t>
            </a:r>
            <a:r>
              <a:rPr lang="it-IT" altLang="lv-LV" dirty="0">
                <a:ea typeface="ＭＳ Ｐゴシック" panose="020B0600070205080204" pitchFamily="34" charset="-128"/>
              </a:rPr>
              <a:t>ICPC International Collegiate Programming </a:t>
            </a:r>
            <a:r>
              <a:rPr lang="it-IT" altLang="lv-LV" dirty="0" smtClean="0">
                <a:ea typeface="ＭＳ Ｐゴシック" panose="020B0600070205080204" pitchFamily="34" charset="-128"/>
              </a:rPr>
              <a:t>Contest use C++). </a:t>
            </a:r>
          </a:p>
          <a:p>
            <a:pPr eaLnBrk="1" hangingPunct="1"/>
            <a:r>
              <a:rPr lang="it-IT" altLang="lv-LV" dirty="0" smtClean="0">
                <a:ea typeface="ＭＳ Ｐゴシック" panose="020B0600070205080204" pitchFamily="34" charset="-128"/>
              </a:rPr>
              <a:t>C++ algorithms are common in coding interviews – even for positions using other languages.</a:t>
            </a:r>
            <a:endParaRPr lang="it-IT" dirty="0">
              <a:hlinkClick r:id="rId3"/>
            </a:endParaRPr>
          </a:p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08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MS PGothic" pitchFamily="34" charset="-128"/>
              </a:rPr>
              <a:t>Engineering Tradeoffs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MS PGothic" pitchFamily="34" charset="-128"/>
              </a:rPr>
              <a:t>Ideals </a:t>
            </a:r>
            <a:r>
              <a:rPr lang="en-US" dirty="0" smtClean="0">
                <a:ea typeface="MS PGothic" pitchFamily="34" charset="-128"/>
              </a:rPr>
              <a:t>often </a:t>
            </a:r>
            <a:r>
              <a:rPr lang="en-US" dirty="0">
                <a:ea typeface="MS PGothic" pitchFamily="34" charset="-128"/>
              </a:rPr>
              <a:t>conflict, </a:t>
            </a:r>
            <a:r>
              <a:rPr lang="lv-LV" dirty="0" smtClean="0">
                <a:ea typeface="MS PGothic" pitchFamily="34" charset="-128"/>
              </a:rPr>
              <a:t>you can choose what matters most:</a:t>
            </a:r>
            <a:endParaRPr lang="en-US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Times New Roman" pitchFamily="18" charset="0"/>
              </a:rPr>
              <a:t>Type </a:t>
            </a:r>
            <a:r>
              <a:rPr lang="en-US" sz="2000" dirty="0" smtClean="0">
                <a:ea typeface="Times New Roman" pitchFamily="18" charset="0"/>
              </a:rPr>
              <a:t>safety</a:t>
            </a:r>
            <a:r>
              <a:rPr lang="lv-LV" sz="2000" dirty="0" smtClean="0">
                <a:ea typeface="Times New Roman" pitchFamily="18" charset="0"/>
              </a:rPr>
              <a:t> (C++ users believe that it is very important!) vs. Implicit type conversions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Strongly typed languages vs. Weakly typed languages (e.g. for scripting)</a:t>
            </a:r>
            <a:endParaRPr 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Times New Roman" pitchFamily="18" charset="0"/>
              </a:rPr>
              <a:t>Run-time </a:t>
            </a:r>
            <a:r>
              <a:rPr lang="en-US" sz="2000" dirty="0" smtClean="0">
                <a:ea typeface="Times New Roman" pitchFamily="18" charset="0"/>
              </a:rPr>
              <a:t>performance</a:t>
            </a:r>
            <a:r>
              <a:rPr lang="lv-LV" sz="2000" dirty="0" smtClean="0">
                <a:ea typeface="Times New Roman" pitchFamily="18" charset="0"/>
              </a:rPr>
              <a:t> vs. Portability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Hardware-oriented languages vs. Interpreted or Virtual-Machine oriented languages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lv-LV" sz="2000" dirty="0" smtClean="0">
                <a:ea typeface="Times New Roman" pitchFamily="18" charset="0"/>
              </a:rPr>
              <a:t>Reusability vs. Flexibility  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Object-orientation vs. "flat" code structure.</a:t>
            </a:r>
            <a:endParaRPr 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Times New Roman" pitchFamily="18" charset="0"/>
              </a:rPr>
              <a:t>Ease </a:t>
            </a:r>
            <a:r>
              <a:rPr lang="en-US" sz="2000" dirty="0">
                <a:ea typeface="Times New Roman" pitchFamily="18" charset="0"/>
              </a:rPr>
              <a:t>of </a:t>
            </a:r>
            <a:r>
              <a:rPr lang="en-US" sz="2000" dirty="0" smtClean="0">
                <a:ea typeface="Times New Roman" pitchFamily="18" charset="0"/>
              </a:rPr>
              <a:t>construction</a:t>
            </a:r>
            <a:r>
              <a:rPr lang="lv-LV" sz="2000" dirty="0" smtClean="0">
                <a:ea typeface="Times New Roman" pitchFamily="18" charset="0"/>
              </a:rPr>
              <a:t> vs. e</a:t>
            </a:r>
            <a:r>
              <a:rPr lang="en-US" sz="2000" dirty="0" err="1" smtClean="0">
                <a:ea typeface="Times New Roman" pitchFamily="18" charset="0"/>
              </a:rPr>
              <a:t>ase</a:t>
            </a:r>
            <a:r>
              <a:rPr lang="en-US" sz="2000" dirty="0" smtClean="0">
                <a:ea typeface="Times New Roman" pitchFamily="18" charset="0"/>
              </a:rPr>
              <a:t> </a:t>
            </a:r>
            <a:r>
              <a:rPr lang="en-US" sz="2000" dirty="0">
                <a:ea typeface="Times New Roman" pitchFamily="18" charset="0"/>
              </a:rPr>
              <a:t>of </a:t>
            </a:r>
            <a:r>
              <a:rPr lang="en-US" sz="2000" dirty="0" smtClean="0">
                <a:ea typeface="Times New Roman" pitchFamily="18" charset="0"/>
              </a:rPr>
              <a:t>maintenance</a:t>
            </a:r>
            <a:r>
              <a:rPr lang="lv-LV" sz="2000" dirty="0" smtClean="0">
                <a:ea typeface="Times New Roman" pitchFamily="18" charset="0"/>
              </a:rPr>
              <a:t/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Throwaway code vs. Long-term code.</a:t>
            </a:r>
            <a:endParaRPr 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MS PGothic" pitchFamily="34" charset="-128"/>
              </a:rPr>
              <a:t>C</a:t>
            </a:r>
            <a:r>
              <a:rPr lang="en-US" dirty="0" err="1" smtClean="0">
                <a:ea typeface="MS PGothic" pitchFamily="34" charset="-128"/>
              </a:rPr>
              <a:t>orrectness</a:t>
            </a:r>
            <a:r>
              <a:rPr lang="en-US" dirty="0" smtClean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or </a:t>
            </a:r>
            <a:r>
              <a:rPr lang="en-US" dirty="0" smtClean="0">
                <a:ea typeface="MS PGothic" pitchFamily="34" charset="-128"/>
              </a:rPr>
              <a:t>test</a:t>
            </a:r>
            <a:r>
              <a:rPr lang="lv-LV" dirty="0" smtClean="0">
                <a:ea typeface="MS PGothic" pitchFamily="34" charset="-128"/>
              </a:rPr>
              <a:t>ability are always important (testability lets us to be brave!)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87022C5-D369-4FD5-8F53-270311BCE6F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/>
              <a:t>C++17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All language standards are updated occasionally</a:t>
            </a:r>
          </a:p>
          <a:p>
            <a:pPr>
              <a:defRPr/>
            </a:pPr>
            <a:r>
              <a:rPr lang="en-US" dirty="0" smtClean="0">
                <a:ea typeface="MS PGothic" pitchFamily="34" charset="-128"/>
              </a:rPr>
              <a:t>The </a:t>
            </a:r>
            <a:r>
              <a:rPr lang="en-US" dirty="0">
                <a:ea typeface="MS PGothic" pitchFamily="34" charset="-128"/>
              </a:rPr>
              <a:t>latest standard has the most and the nicest </a:t>
            </a:r>
            <a:r>
              <a:rPr lang="en-US" dirty="0" smtClean="0">
                <a:ea typeface="MS PGothic" pitchFamily="34" charset="-128"/>
              </a:rPr>
              <a:t>features (in our case C++17)</a:t>
            </a:r>
            <a:endParaRPr lang="en-US" dirty="0">
              <a:ea typeface="MS PGothic" pitchFamily="34" charset="-128"/>
            </a:endParaRPr>
          </a:p>
          <a:p>
            <a:pPr lvl="1">
              <a:defRPr/>
            </a:pPr>
            <a:r>
              <a:rPr lang="en-US" sz="2000" dirty="0" smtClean="0"/>
              <a:t>Previously C++3, C++11, </a:t>
            </a:r>
            <a:r>
              <a:rPr lang="en-US" sz="2000" dirty="0"/>
              <a:t>C++</a:t>
            </a:r>
            <a:r>
              <a:rPr lang="en-US" sz="2000" dirty="0" smtClean="0"/>
              <a:t>14</a:t>
            </a:r>
          </a:p>
          <a:p>
            <a:pPr lvl="1">
              <a:defRPr/>
            </a:pPr>
            <a:r>
              <a:rPr lang="en-US" sz="2000" dirty="0" smtClean="0"/>
              <a:t>Preview C++20.</a:t>
            </a:r>
            <a:endParaRPr lang="en-US" sz="2000" dirty="0"/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The latest standard is </a:t>
            </a:r>
            <a:r>
              <a:rPr lang="en-US" dirty="0" smtClean="0">
                <a:ea typeface="MS PGothic" pitchFamily="34" charset="-128"/>
              </a:rPr>
              <a:t>supported by Visual Studio Code and also Linux compilers.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D061FA0D-8780-4BEE-8A5E-CD2FA3E6853C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46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9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Teaching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5530851" cy="4724399"/>
          </a:xfrm>
        </p:spPr>
        <p:txBody>
          <a:bodyPr/>
          <a:lstStyle/>
          <a:p>
            <a:pPr eaLnBrk="1" hangingPunct="1"/>
            <a:r>
              <a:rPr lang="en-US" altLang="lv-LV" sz="2000" b="1" dirty="0" smtClean="0">
                <a:ea typeface="ＭＳ Ｐゴシック" panose="020B0600070205080204" pitchFamily="34" charset="-128"/>
              </a:rPr>
              <a:t>Theory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2 out of 3 classes per week explain theory concepts, solve problems on paper, introduce other assignments.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Practice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About 1 out of 3 classes – finish lose ends,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introduce the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coding exercises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 and labs. 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Coding exercises (the first 5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Small programs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using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C++ constructs.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Larger labs (the last 10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5 larger coding exercises that build the "core" of this course.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In-class assignments (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throughout the class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Short written exercises. For example, running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some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algorithm on sample data.</a:t>
            </a:r>
            <a:endParaRPr lang="en-US" altLang="lv-LV" sz="2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0418" name="Picture 2" descr="How to draw an owl 1. 2. 1. Draw some circles 2. Draw the rest of the fucking owl Owl owl bird bird of prey fauna vertebrate beak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47625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744200" y="5334000"/>
            <a:ext cx="609600" cy="219076"/>
          </a:xfrm>
          <a:prstGeom prst="rect">
            <a:avLst/>
          </a:prstGeom>
          <a:solidFill>
            <a:srgbClr val="43B02A"/>
          </a:solidFill>
          <a:ln w="9525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6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this course is NOT</a:t>
            </a:r>
            <a:endParaRPr lang="lv-LV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This is not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"a washout course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lv-LV" altLang="lv-LV" sz="2800" dirty="0" smtClean="0">
                <a:ea typeface="ＭＳ Ｐゴシック" panose="020B0600070205080204" pitchFamily="34" charset="-128"/>
              </a:rPr>
              <a:t>If </a:t>
            </a:r>
            <a:r>
              <a:rPr lang="lv-LV" altLang="lv-LV" sz="2800" dirty="0">
                <a:ea typeface="ＭＳ Ｐゴシック" panose="020B0600070205080204" pitchFamily="34" charset="-128"/>
              </a:rPr>
              <a:t>you could handle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your previous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year, you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should be doing fine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en-US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tries to avoid obscure details of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C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++</a:t>
            </a:r>
            <a:r>
              <a:rPr lang="en-US" altLang="lv-LV" sz="2800" dirty="0">
                <a:ea typeface="ＭＳ Ｐゴシック" panose="020B0600070205080204" pitchFamily="34" charset="-128"/>
              </a:rPr>
              <a:t>.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It p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refer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common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patterns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avoids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"spoon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feed</a:t>
            </a:r>
            <a:r>
              <a:rPr lang="en-US" altLang="lv-LV" sz="2800" dirty="0" err="1" smtClean="0">
                <a:ea typeface="ＭＳ Ｐゴシック" panose="020B0600070205080204" pitchFamily="34" charset="-128"/>
              </a:rPr>
              <a:t>ing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Need to search for answers.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skips complex software development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methodologies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. </a:t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The development cycle (design, code, test, submit) stays the same.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11B50-69E1-4DB1-978F-3AD63BBEE77E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4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 Cooperation/Honesty Balance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Except for the work you hand in as individual contributions, we </a:t>
            </a:r>
            <a:r>
              <a:rPr lang="en-US" altLang="lv-LV" b="1" i="1" dirty="0" smtClean="0">
                <a:ea typeface="ＭＳ Ｐゴシック" panose="020B0600070205080204" pitchFamily="34" charset="-128"/>
              </a:rPr>
              <a:t>strongly</a:t>
            </a:r>
            <a:r>
              <a:rPr lang="en-US" altLang="lv-LV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encourage you to collaborate and help each other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If in doubt if a collaboration is legitimate: ask!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Do not study alone, but write the code you submit by yourself. 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C++ syntax constructs might be OK (but you will become fluent faster, if you type them yourself).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implementations of entire algorithms (even from the public Internet) totally defeats the purpose of this class. </a:t>
            </a:r>
            <a:endParaRPr lang="en-US" altLang="lv-LV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Use your office hours. Come with your questions prepared. There are no stupid questions.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BUT there might be "lazy questions" – if you can look them up in the documentation.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81E44-2BC7-462B-8E24-67B84B0A4A34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343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Hello World Demo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969000" cy="209938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lv-LV" dirty="0" smtClean="0">
                <a:cs typeface="Times New Roman" panose="02020603050405020304" pitchFamily="18" charset="0"/>
              </a:rPr>
              <a:t>Linchpins prevent wheels from falling off. </a:t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In training these are called </a:t>
            </a:r>
            <a:r>
              <a:rPr lang="en-US" altLang="lv-LV" b="1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anchor activities</a:t>
            </a:r>
            <a:r>
              <a:rPr lang="lv-LV" altLang="lv-LV" dirty="0" smtClean="0">
                <a:cs typeface="Times New Roman" panose="02020603050405020304" pitchFamily="18" charset="0"/>
              </a:rPr>
              <a:t>.</a:t>
            </a:r>
            <a:r>
              <a:rPr lang="en-US" altLang="lv-LV" dirty="0" smtClean="0">
                <a:cs typeface="Times New Roman" panose="02020603050405020304" pitchFamily="18" charset="0"/>
              </a:rPr>
              <a:t/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Major steps in</a:t>
            </a:r>
            <a:r>
              <a:rPr lang="lv-LV" altLang="lv-LV" dirty="0" smtClean="0">
                <a:cs typeface="Times New Roman" panose="02020603050405020304" pitchFamily="18" charset="0"/>
              </a:rPr>
              <a:t> </a:t>
            </a:r>
            <a:r>
              <a:rPr lang="lv-LV" altLang="lv-LV" b="1" dirty="0" smtClean="0">
                <a:cs typeface="Times New Roman" panose="02020603050405020304" pitchFamily="18" charset="0"/>
              </a:rPr>
              <a:t>PBM763</a:t>
            </a:r>
            <a:r>
              <a:rPr lang="en-US" altLang="lv-LV" b="1" dirty="0" smtClean="0">
                <a:cs typeface="Times New Roman" panose="02020603050405020304" pitchFamily="18" charset="0"/>
              </a:rPr>
              <a:t> </a:t>
            </a:r>
            <a:r>
              <a:rPr lang="en-US" altLang="lv-LV" dirty="0" smtClean="0">
                <a:cs typeface="Times New Roman" panose="02020603050405020304" pitchFamily="18" charset="0"/>
              </a:rPr>
              <a:t>(the Data Structures)?</a:t>
            </a:r>
            <a:endParaRPr lang="lv-LV" altLang="lv-LV" dirty="0" smtClean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006582"/>
            <a:ext cx="2547531" cy="1845401"/>
          </a:xfrm>
          <a:prstGeom prst="rect">
            <a:avLst/>
          </a:prstGeom>
        </p:spPr>
      </p:pic>
      <p:pic>
        <p:nvPicPr>
          <p:cNvPr id="2" name="Picture 7" descr="https://upload.wikimedia.org/wikipedia/commons/thumb/9/90/Achsnagel.jpg/220px-Achsnag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685800"/>
            <a:ext cx="2095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2400" y="4038600"/>
            <a:ext cx="9855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Read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problem in the handout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Design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Implement and test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 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Submit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lv-LV" altLang="lv-LV" kern="0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lv-LV" kern="0" dirty="0" smtClean="0"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 demo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Activity: 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828799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 smtClean="0"/>
              <a:t>Stories</a:t>
            </a:r>
            <a:r>
              <a:rPr lang="en-US" altLang="lv-LV" sz="2800" dirty="0" smtClean="0"/>
              <a:t> are</a:t>
            </a:r>
            <a:r>
              <a:rPr lang="lv-LV" altLang="lv-LV" sz="2800" dirty="0" smtClean="0"/>
              <a:t> </a:t>
            </a:r>
            <a:r>
              <a:rPr lang="en-US" altLang="lv-LV" sz="2800" i="1" dirty="0" smtClean="0"/>
              <a:t>analyzed</a:t>
            </a:r>
            <a:r>
              <a:rPr lang="lv-LV" altLang="lv-LV" sz="2800" dirty="0" smtClean="0"/>
              <a:t> </a:t>
            </a:r>
            <a:r>
              <a:rPr lang="lv-LV" altLang="lv-LV" sz="2800" dirty="0"/>
              <a:t>to </a:t>
            </a:r>
            <a:r>
              <a:rPr lang="lv-LV" altLang="lv-LV" sz="2800" dirty="0" smtClean="0"/>
              <a:t>pseudocode </a:t>
            </a:r>
            <a:r>
              <a:rPr lang="en-US" altLang="lv-LV" sz="2800" dirty="0" smtClean="0"/>
              <a:t>with </a:t>
            </a:r>
            <a:r>
              <a:rPr lang="lv-LV" altLang="lv-LV" sz="2800" dirty="0" smtClean="0"/>
              <a:t>ADT</a:t>
            </a:r>
            <a:r>
              <a:rPr lang="en-US" altLang="lv-LV" sz="2800" dirty="0" smtClean="0"/>
              <a:t> calls.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ADTs are </a:t>
            </a:r>
            <a:r>
              <a:rPr lang="lv-LV" altLang="lv-LV" sz="2800" i="1" dirty="0"/>
              <a:t>implemented</a:t>
            </a:r>
            <a:r>
              <a:rPr lang="lv-LV" altLang="lv-LV" sz="2800" dirty="0"/>
              <a:t> as C++ </a:t>
            </a:r>
            <a:r>
              <a:rPr lang="en-US" altLang="lv-LV" sz="2800" dirty="0" smtClean="0"/>
              <a:t>source</a:t>
            </a:r>
            <a:r>
              <a:rPr lang="en-US" altLang="lv-LV" sz="2800" dirty="0"/>
              <a:t> </a:t>
            </a:r>
            <a:r>
              <a:rPr lang="en-US" altLang="lv-LV" sz="2800" dirty="0" smtClean="0"/>
              <a:t>(library calls or your code).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C++ </a:t>
            </a:r>
            <a:r>
              <a:rPr lang="lv-LV" altLang="lv-LV" sz="2800" dirty="0" smtClean="0"/>
              <a:t>code</a:t>
            </a:r>
            <a:r>
              <a:rPr lang="en-US" altLang="lv-LV" sz="2800" dirty="0" smtClean="0"/>
              <a:t> </a:t>
            </a:r>
            <a:r>
              <a:rPr lang="en-US" altLang="lv-LV" sz="2800" i="1" dirty="0" smtClean="0"/>
              <a:t>builds</a:t>
            </a:r>
            <a:r>
              <a:rPr lang="en-US" altLang="lv-LV" sz="2800" dirty="0" smtClean="0"/>
              <a:t> and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runs</a:t>
            </a:r>
            <a:r>
              <a:rPr lang="lv-LV" altLang="lv-LV" sz="2800" dirty="0"/>
              <a:t> </a:t>
            </a:r>
            <a:r>
              <a:rPr lang="lv-LV" altLang="lv-LV" sz="2800" dirty="0" smtClean="0"/>
              <a:t>on</a:t>
            </a:r>
            <a:r>
              <a:rPr lang="en-US" altLang="lv-LV" sz="2800" dirty="0" smtClean="0"/>
              <a:t> </a:t>
            </a:r>
            <a:r>
              <a:rPr lang="lv-LV" altLang="lv-LV" sz="2800" dirty="0" smtClean="0"/>
              <a:t>hardware</a:t>
            </a:r>
            <a:r>
              <a:rPr lang="lv-LV" altLang="lv-LV" sz="2800" dirty="0"/>
              <a:t>.</a:t>
            </a:r>
            <a:endParaRPr lang="en-US" altLang="lv-LV" sz="2800" dirty="0"/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43" y="4035761"/>
            <a:ext cx="1121070" cy="917239"/>
          </a:xfrm>
          <a:prstGeom prst="rect">
            <a:avLst/>
          </a:prstGeom>
        </p:spPr>
      </p:pic>
      <p:pic>
        <p:nvPicPr>
          <p:cNvPr id="62470" name="Picture 6" descr="Code, coding, development, paper, pencil, programming, pseudo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71" y="3483685"/>
            <a:ext cx="1316915" cy="13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2" name="Picture 8" descr="Count Lines of C or C++ Code - Code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2" y="3605048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1006" y="4697474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Arrays; Stacks;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Queues; Lists;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Graphs; Trees.</a:t>
            </a:r>
            <a:endParaRPr lang="lv-LV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5146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6400" y="4599759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154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474" name="Picture 10" descr="VirtualBox - Wikipe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 bwMode="auto">
          <a:xfrm>
            <a:off x="9906000" y="3581400"/>
            <a:ext cx="2103120" cy="24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2902435" y="412862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8264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44880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95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2999</TotalTime>
  <Words>2842</Words>
  <Application>Microsoft Office PowerPoint</Application>
  <PresentationFormat>Widescreen</PresentationFormat>
  <Paragraphs>627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ＭＳ Ｐゴシック</vt:lpstr>
      <vt:lpstr>Arial</vt:lpstr>
      <vt:lpstr>Cambria Math</vt:lpstr>
      <vt:lpstr>Liberation Mono</vt:lpstr>
      <vt:lpstr>Tahoma</vt:lpstr>
      <vt:lpstr>Times New Roman</vt:lpstr>
      <vt:lpstr>Wingdings</vt:lpstr>
      <vt:lpstr>Notebook</vt:lpstr>
      <vt:lpstr>Data Structures 1.1. HelloWorld Programs</vt:lpstr>
      <vt:lpstr>Table of Contents</vt:lpstr>
      <vt:lpstr>PowerPoint Presentation</vt:lpstr>
      <vt:lpstr>Syllabus: Objectives</vt:lpstr>
      <vt:lpstr>Syllabus: Teaching Methods</vt:lpstr>
      <vt:lpstr>What this course is NOT</vt:lpstr>
      <vt:lpstr>Syllabus: Cooperation/Honesty Balance</vt:lpstr>
      <vt:lpstr>Hello World Demo</vt:lpstr>
      <vt:lpstr>Anchor Activity: Summary</vt:lpstr>
      <vt:lpstr>A first program</vt:lpstr>
      <vt:lpstr>Even more minimalistic example</vt:lpstr>
      <vt:lpstr>Hello, world!</vt:lpstr>
      <vt:lpstr>Hello world</vt:lpstr>
      <vt:lpstr>Compilation and linking</vt:lpstr>
      <vt:lpstr>Definitions of Programming</vt:lpstr>
      <vt:lpstr>Fundamental Types in C++</vt:lpstr>
      <vt:lpstr>Fundamental Types</vt:lpstr>
      <vt:lpstr>Valid Names in C++</vt:lpstr>
      <vt:lpstr>Simple arithmetic</vt:lpstr>
      <vt:lpstr>Closer Look at Hardware Implementation</vt:lpstr>
      <vt:lpstr>Input and output</vt:lpstr>
      <vt:lpstr>Streams as Byte Sequences</vt:lpstr>
      <vt:lpstr>Printing newline vs. printing endl</vt:lpstr>
      <vt:lpstr>Input and type</vt:lpstr>
      <vt:lpstr>String vs. Integer Input</vt:lpstr>
      <vt:lpstr>Integer/String Comparison</vt:lpstr>
      <vt:lpstr>Input in a Loop</vt:lpstr>
      <vt:lpstr>Types and literals</vt:lpstr>
      <vt:lpstr>Types </vt:lpstr>
      <vt:lpstr>Declaration and initialization</vt:lpstr>
      <vt:lpstr>Objects</vt:lpstr>
      <vt:lpstr>Identify Periodic Strings</vt:lpstr>
      <vt:lpstr>Periodic Strings: Submitting</vt:lpstr>
      <vt:lpstr>Palindromes: User Story</vt:lpstr>
      <vt:lpstr>Palindromes: Pseudocode</vt:lpstr>
      <vt:lpstr>PalindromesMain.cpp – 1 </vt:lpstr>
      <vt:lpstr>PalindromesMain.cpp – 2 </vt:lpstr>
      <vt:lpstr>Palindromes.h</vt:lpstr>
      <vt:lpstr>Palindromes.cpp – 1 </vt:lpstr>
      <vt:lpstr>Palindromes.cpp – 2 </vt:lpstr>
      <vt:lpstr>Palindromes.cpp – 3 </vt:lpstr>
      <vt:lpstr>Makefile</vt:lpstr>
      <vt:lpstr>Summary</vt:lpstr>
      <vt:lpstr>Why care about programming and C++?</vt:lpstr>
      <vt:lpstr>Engineering Tradeoffs</vt:lpstr>
      <vt:lpstr>C++17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177</cp:revision>
  <cp:lastPrinted>1601-01-01T00:00:00Z</cp:lastPrinted>
  <dcterms:created xsi:type="dcterms:W3CDTF">1601-01-01T00:00:00Z</dcterms:created>
  <dcterms:modified xsi:type="dcterms:W3CDTF">2020-10-17T18:43:10Z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