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1" r:id="rId2"/>
    <p:sldId id="435" r:id="rId3"/>
    <p:sldId id="430" r:id="rId4"/>
    <p:sldId id="437" r:id="rId5"/>
    <p:sldId id="438" r:id="rId6"/>
    <p:sldId id="436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  <p:embeddedFont>
      <p:font typeface="Lucida Console" panose="020B0609040504020204" pitchFamily="49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94632" autoAdjust="0"/>
  </p:normalViewPr>
  <p:slideViewPr>
    <p:cSldViewPr>
      <p:cViewPr varScale="1">
        <p:scale>
          <a:sx n="109" d="100"/>
          <a:sy n="109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618E-1193-4D7D-8DDC-CC55F7CAEA60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EFD-3730-4175-8706-350099C5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matching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352800"/>
            <a:ext cx="7854696" cy="1752600"/>
          </a:xfrm>
        </p:spPr>
        <p:txBody>
          <a:bodyPr/>
          <a:lstStyle/>
          <a:p>
            <a:r>
              <a:rPr lang="en-US" dirty="0" smtClean="0"/>
              <a:t>Naïve, Knuth-Morris-Pratt and Boyer-Moore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KMP 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b="1" u="sng" dirty="0">
                <a:latin typeface="+mj-lt"/>
              </a:rPr>
              <a:t>KMP_Matcher(T, 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	n=T.length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2	m=P.length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3	</a:t>
            </a:r>
            <a:r>
              <a:rPr lang="el-GR" dirty="0">
                <a:latin typeface="+mj-lt"/>
              </a:rPr>
              <a:t>π=</a:t>
            </a:r>
            <a:r>
              <a:rPr lang="lv-LV" dirty="0">
                <a:latin typeface="+mj-lt"/>
              </a:rPr>
              <a:t>Compute_Prefix_Function(P)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4	k=0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5	for i=0 to n−1  // </a:t>
            </a:r>
            <a:r>
              <a:rPr lang="lv-LV" dirty="0" smtClean="0">
                <a:latin typeface="+mj-lt"/>
              </a:rPr>
              <a:t>read the text once from left to right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6	</a:t>
            </a:r>
            <a:r>
              <a:rPr lang="lv-LV" dirty="0" smtClean="0">
                <a:latin typeface="+mj-lt"/>
              </a:rPr>
              <a:t>      while </a:t>
            </a:r>
            <a:r>
              <a:rPr lang="lv-LV" dirty="0">
                <a:latin typeface="+mj-lt"/>
              </a:rPr>
              <a:t>k&gt;0 and P[k]≠T[i]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7	</a:t>
            </a:r>
            <a:r>
              <a:rPr lang="lv-LV" dirty="0" smtClean="0">
                <a:latin typeface="+mj-lt"/>
              </a:rPr>
              <a:t>           k=</a:t>
            </a:r>
            <a:r>
              <a:rPr lang="el-GR" dirty="0">
                <a:latin typeface="+mj-lt"/>
              </a:rPr>
              <a:t>π(</a:t>
            </a:r>
            <a:r>
              <a:rPr lang="lv-LV" dirty="0">
                <a:latin typeface="+mj-lt"/>
              </a:rPr>
              <a:t>k)  // </a:t>
            </a:r>
            <a:r>
              <a:rPr lang="lv-LV" dirty="0" smtClean="0">
                <a:latin typeface="+mj-lt"/>
              </a:rPr>
              <a:t>mismatch; the pattern shifts forward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8	</a:t>
            </a:r>
            <a:r>
              <a:rPr lang="lv-LV" dirty="0" smtClean="0">
                <a:latin typeface="+mj-lt"/>
              </a:rPr>
              <a:t>      if </a:t>
            </a:r>
            <a:r>
              <a:rPr lang="lv-LV" dirty="0">
                <a:latin typeface="+mj-lt"/>
              </a:rPr>
              <a:t>P[k]==T[i]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9	</a:t>
            </a:r>
            <a:r>
              <a:rPr lang="lv-LV" dirty="0" smtClean="0">
                <a:latin typeface="+mj-lt"/>
              </a:rPr>
              <a:t>           k=k+1  </a:t>
            </a:r>
            <a:r>
              <a:rPr lang="lv-LV" dirty="0">
                <a:latin typeface="+mj-lt"/>
              </a:rPr>
              <a:t>// </a:t>
            </a:r>
            <a:r>
              <a:rPr lang="lv-LV" dirty="0" smtClean="0">
                <a:latin typeface="+mj-lt"/>
              </a:rPr>
              <a:t>successful match of 1 more character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10	</a:t>
            </a:r>
            <a:r>
              <a:rPr lang="lv-LV" dirty="0" smtClean="0">
                <a:latin typeface="+mj-lt"/>
              </a:rPr>
              <a:t>      if </a:t>
            </a:r>
            <a:r>
              <a:rPr lang="lv-LV" dirty="0">
                <a:latin typeface="+mj-lt"/>
              </a:rPr>
              <a:t>k==m  // </a:t>
            </a:r>
            <a:r>
              <a:rPr lang="lv-LV" dirty="0" smtClean="0">
                <a:latin typeface="+mj-lt"/>
              </a:rPr>
              <a:t>the whole pattern P matched?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11	</a:t>
            </a:r>
            <a:r>
              <a:rPr lang="lv-LV" dirty="0" smtClean="0">
                <a:latin typeface="+mj-lt"/>
              </a:rPr>
              <a:t>           print </a:t>
            </a:r>
            <a:r>
              <a:rPr lang="lv-LV" dirty="0">
                <a:latin typeface="+mj-lt"/>
              </a:rPr>
              <a:t>“</a:t>
            </a:r>
            <a:r>
              <a:rPr lang="lv-LV" dirty="0" smtClean="0">
                <a:latin typeface="+mj-lt"/>
              </a:rPr>
              <a:t>Pattern appearsh with shift” </a:t>
            </a:r>
            <a:r>
              <a:rPr lang="lv-LV" dirty="0">
                <a:latin typeface="+mj-lt"/>
              </a:rPr>
              <a:t>i−m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12	</a:t>
            </a:r>
            <a:r>
              <a:rPr lang="lv-LV" dirty="0" smtClean="0">
                <a:latin typeface="+mj-lt"/>
              </a:rPr>
              <a:t>           k=</a:t>
            </a:r>
            <a:r>
              <a:rPr lang="el-GR" dirty="0">
                <a:latin typeface="+mj-lt"/>
              </a:rPr>
              <a:t>π(</a:t>
            </a:r>
            <a:r>
              <a:rPr lang="lv-LV" dirty="0">
                <a:latin typeface="+mj-lt"/>
              </a:rPr>
              <a:t>k)  // </a:t>
            </a:r>
            <a:r>
              <a:rPr lang="lv-LV" dirty="0" smtClean="0">
                <a:latin typeface="+mj-lt"/>
              </a:rPr>
              <a:t>shift it to the next feasible offset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Definition of the Prefix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377" y="1981200"/>
            <a:ext cx="3733800" cy="3048000"/>
          </a:xfrm>
        </p:spPr>
        <p:txBody>
          <a:bodyPr>
            <a:normAutofit lnSpcReduction="10000"/>
          </a:bodyPr>
          <a:lstStyle/>
          <a:p>
            <a:r>
              <a:rPr lang="lv-LV" sz="2400" dirty="0" smtClean="0">
                <a:latin typeface="+mj-lt"/>
              </a:rPr>
              <a:t>Set </a:t>
            </a:r>
            <a:r>
              <a:rPr lang="el-GR" sz="2400" dirty="0" smtClean="0">
                <a:latin typeface="Lucida Console" panose="020B0609040504020204" pitchFamily="49" charset="0"/>
              </a:rPr>
              <a:t>π[</a:t>
            </a:r>
            <a:r>
              <a:rPr lang="lv-LV" sz="2400" dirty="0" smtClean="0">
                <a:latin typeface="Lucida Console" panose="020B0609040504020204" pitchFamily="49" charset="0"/>
              </a:rPr>
              <a:t>0]=-1</a:t>
            </a:r>
            <a:endParaRPr lang="lv-LV" sz="2400" dirty="0" smtClean="0"/>
          </a:p>
          <a:p>
            <a:r>
              <a:rPr lang="lv-LV" sz="2400" dirty="0" smtClean="0"/>
              <a:t>For every </a:t>
            </a:r>
            <a:r>
              <a:rPr lang="lv-LV" sz="2400" dirty="0"/>
              <a:t>j=1,…,m </a:t>
            </a:r>
            <a:r>
              <a:rPr lang="lv-LV" sz="2400" dirty="0" smtClean="0"/>
              <a:t>find the largest k </a:t>
            </a:r>
            <a:r>
              <a:rPr lang="lv-LV" sz="2400" dirty="0"/>
              <a:t>(k&lt;j), </a:t>
            </a:r>
            <a:r>
              <a:rPr lang="lv-LV" sz="2400" dirty="0" smtClean="0"/>
              <a:t>that satisfies all the equalities to the left.</a:t>
            </a:r>
            <a:br>
              <a:rPr lang="lv-LV" sz="2400" dirty="0" smtClean="0"/>
            </a:br>
            <a:r>
              <a:rPr lang="lv-LV" sz="2400" dirty="0" smtClean="0"/>
              <a:t>Set </a:t>
            </a:r>
            <a:r>
              <a:rPr lang="el-GR" sz="2400" dirty="0">
                <a:latin typeface="Lucida Console" panose="020B0609040504020204" pitchFamily="49" charset="0"/>
              </a:rPr>
              <a:t>π[</a:t>
            </a:r>
            <a:r>
              <a:rPr lang="lv-LV" sz="2400" dirty="0">
                <a:latin typeface="Lucida Console" panose="020B0609040504020204" pitchFamily="49" charset="0"/>
              </a:rPr>
              <a:t>j]=k</a:t>
            </a:r>
            <a:endParaRPr lang="lv-LV" sz="2400" dirty="0" smtClean="0">
              <a:latin typeface="Lucida Console" panose="020B0609040504020204" pitchFamily="49" charset="0"/>
            </a:endParaRPr>
          </a:p>
          <a:p>
            <a:r>
              <a:rPr lang="lv-LV" sz="2400" dirty="0" smtClean="0"/>
              <a:t>If no such k exists, define </a:t>
            </a:r>
            <a:r>
              <a:rPr lang="el-GR" sz="2400" dirty="0">
                <a:latin typeface="Lucida Console" panose="020B0609040504020204" pitchFamily="49" charset="0"/>
              </a:rPr>
              <a:t>π[</a:t>
            </a:r>
            <a:r>
              <a:rPr lang="lv-LV" sz="2400" dirty="0">
                <a:latin typeface="Lucida Console" panose="020B0609040504020204" pitchFamily="49" charset="0"/>
              </a:rPr>
              <a:t>j</a:t>
            </a:r>
            <a:r>
              <a:rPr lang="lv-LV" sz="2400" dirty="0" smtClean="0">
                <a:latin typeface="Lucida Console" panose="020B0609040504020204" pitchFamily="49" charset="0"/>
              </a:rPr>
              <a:t>]=0</a:t>
            </a:r>
          </a:p>
          <a:p>
            <a:endParaRPr lang="lv-LV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4152900" cy="24193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499" y="4953000"/>
            <a:ext cx="8141677" cy="1295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b="1" dirty="0" smtClean="0"/>
              <a:t>Other definition:</a:t>
            </a:r>
            <a:r>
              <a:rPr lang="lv-LV" dirty="0" smtClean="0"/>
              <a:t> Denote P_i to be prefix of P of length i. </a:t>
            </a:r>
          </a:p>
          <a:p>
            <a:r>
              <a:rPr lang="lv-LV" dirty="0" smtClean="0"/>
              <a:t>Then </a:t>
            </a:r>
            <a:r>
              <a:rPr lang="el-GR" dirty="0">
                <a:latin typeface="Lucida Console" panose="020B0609040504020204" pitchFamily="49" charset="0"/>
              </a:rPr>
              <a:t>π[</a:t>
            </a:r>
            <a:r>
              <a:rPr lang="lv-LV" dirty="0">
                <a:latin typeface="Lucida Console" panose="020B0609040504020204" pitchFamily="49" charset="0"/>
              </a:rPr>
              <a:t>j]=k</a:t>
            </a:r>
            <a:r>
              <a:rPr lang="lv-LV" dirty="0" smtClean="0"/>
              <a:t> iff k is the length of the the longest suffix of P_k that is shorter than j itself:</a:t>
            </a:r>
            <a:endParaRPr lang="lv-LV" dirty="0"/>
          </a:p>
          <a:p>
            <a:pPr marL="0" indent="0" algn="ctr">
              <a:buNone/>
            </a:pPr>
            <a:r>
              <a:rPr lang="el-GR" dirty="0" smtClean="0">
                <a:latin typeface="Lucida Console" panose="020B0609040504020204" pitchFamily="49" charset="0"/>
              </a:rPr>
              <a:t>π[</a:t>
            </a:r>
            <a:r>
              <a:rPr lang="lv-LV" dirty="0">
                <a:latin typeface="Lucida Console" panose="020B0609040504020204" pitchFamily="49" charset="0"/>
              </a:rPr>
              <a:t>j]</a:t>
            </a:r>
            <a:r>
              <a:rPr lang="lv-LV" dirty="0" smtClean="0"/>
              <a:t>=max{k:k&lt;j and P_k is a suffix of P_j}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015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Examples of Prefix Functions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95589"/>
            <a:ext cx="5874543" cy="1611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96" y="4343400"/>
            <a:ext cx="6124066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101451"/>
            <a:ext cx="1981200" cy="3048000"/>
          </a:xfrm>
        </p:spPr>
        <p:txBody>
          <a:bodyPr>
            <a:normAutofit/>
          </a:bodyPr>
          <a:lstStyle/>
          <a:p>
            <a:r>
              <a:rPr lang="lv-LV" sz="2400" dirty="0" smtClean="0">
                <a:latin typeface="+mj-lt"/>
              </a:rPr>
              <a:t>P = abab</a:t>
            </a:r>
          </a:p>
          <a:p>
            <a:endParaRPr lang="lv-LV" sz="2400" dirty="0">
              <a:latin typeface="+mj-lt"/>
            </a:endParaRPr>
          </a:p>
          <a:p>
            <a:endParaRPr lang="lv-LV" sz="2400" dirty="0" smtClean="0">
              <a:latin typeface="+mj-lt"/>
            </a:endParaRPr>
          </a:p>
          <a:p>
            <a:endParaRPr lang="lv-LV" sz="2400" dirty="0">
              <a:latin typeface="+mj-lt"/>
            </a:endParaRPr>
          </a:p>
          <a:p>
            <a:endParaRPr lang="lv-LV" sz="2400" dirty="0" smtClean="0">
              <a:latin typeface="+mj-lt"/>
            </a:endParaRPr>
          </a:p>
          <a:p>
            <a:r>
              <a:rPr lang="lv-LV" sz="2400" dirty="0" smtClean="0"/>
              <a:t>P = aabaab</a:t>
            </a:r>
            <a:endParaRPr lang="lv-LV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 Run of KMP</a:t>
            </a:r>
            <a:endParaRPr lang="lv-LV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408" y="1981200"/>
            <a:ext cx="36487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Search</a:t>
            </a:r>
            <a:r>
              <a:rPr kumimoji="0" lang="lv-LV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pattern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P=ababaca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</a:t>
            </a:r>
            <a:r>
              <a:rPr kumimoji="0" lang="lv-LV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this text:</a:t>
            </a:r>
            <a:br>
              <a:rPr kumimoji="0" lang="lv-LV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T=ababaababaca.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057400"/>
            <a:ext cx="3048000" cy="932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3505200"/>
            <a:ext cx="6938962" cy="25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Computing the Prefix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b="1" u="sng" dirty="0">
                <a:latin typeface="+mj-lt"/>
              </a:rPr>
              <a:t>Compute_Prefix_Function(P)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	m=P.length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2	</a:t>
            </a:r>
            <a:r>
              <a:rPr lang="lv-LV" dirty="0" smtClean="0">
                <a:latin typeface="+mj-lt"/>
              </a:rPr>
              <a:t>Initialize the table </a:t>
            </a:r>
            <a:r>
              <a:rPr lang="el-GR" dirty="0" smtClean="0"/>
              <a:t>π</a:t>
            </a:r>
            <a:r>
              <a:rPr lang="lv-LV" dirty="0" smtClean="0"/>
              <a:t>[0],</a:t>
            </a:r>
            <a:r>
              <a:rPr lang="el-GR" dirty="0" smtClean="0">
                <a:latin typeface="+mj-lt"/>
              </a:rPr>
              <a:t>π</a:t>
            </a:r>
            <a:r>
              <a:rPr lang="lv-LV" dirty="0" smtClean="0">
                <a:latin typeface="+mj-lt"/>
              </a:rPr>
              <a:t>[</a:t>
            </a:r>
            <a:r>
              <a:rPr lang="el-GR" dirty="0" smtClean="0">
                <a:latin typeface="+mj-lt"/>
              </a:rPr>
              <a:t>1</a:t>
            </a:r>
            <a:r>
              <a:rPr lang="lv-LV" dirty="0" smtClean="0">
                <a:latin typeface="+mj-lt"/>
              </a:rPr>
              <a:t>],</a:t>
            </a:r>
            <a:r>
              <a:rPr lang="el-GR" dirty="0" smtClean="0">
                <a:latin typeface="+mj-lt"/>
              </a:rPr>
              <a:t>…</a:t>
            </a:r>
            <a:r>
              <a:rPr lang="lv-LV" dirty="0" smtClean="0">
                <a:latin typeface="+mj-lt"/>
              </a:rPr>
              <a:t>,</a:t>
            </a:r>
            <a:r>
              <a:rPr lang="el-GR" dirty="0" smtClean="0">
                <a:latin typeface="+mj-lt"/>
              </a:rPr>
              <a:t>π</a:t>
            </a:r>
            <a:r>
              <a:rPr lang="lv-LV" dirty="0" smtClean="0">
                <a:latin typeface="+mj-lt"/>
              </a:rPr>
              <a:t>[m]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3	</a:t>
            </a:r>
            <a:r>
              <a:rPr lang="el-GR" dirty="0"/>
              <a:t> </a:t>
            </a:r>
            <a:r>
              <a:rPr lang="el-GR" dirty="0" smtClean="0"/>
              <a:t>π</a:t>
            </a:r>
            <a:r>
              <a:rPr lang="lv-LV" dirty="0" smtClean="0"/>
              <a:t>[0]</a:t>
            </a:r>
            <a:r>
              <a:rPr lang="el-GR" dirty="0" smtClean="0"/>
              <a:t>=</a:t>
            </a:r>
            <a:r>
              <a:rPr lang="lv-LV" dirty="0" smtClean="0"/>
              <a:t>-1; </a:t>
            </a:r>
            <a:r>
              <a:rPr lang="el-GR" dirty="0" smtClean="0">
                <a:latin typeface="+mj-lt"/>
              </a:rPr>
              <a:t>π</a:t>
            </a:r>
            <a:r>
              <a:rPr lang="lv-LV" dirty="0" smtClean="0">
                <a:latin typeface="+mj-lt"/>
              </a:rPr>
              <a:t>[</a:t>
            </a:r>
            <a:r>
              <a:rPr lang="el-GR" dirty="0" smtClean="0">
                <a:latin typeface="+mj-lt"/>
              </a:rPr>
              <a:t>1</a:t>
            </a:r>
            <a:r>
              <a:rPr lang="lv-LV" dirty="0" smtClean="0">
                <a:latin typeface="+mj-lt"/>
              </a:rPr>
              <a:t>]</a:t>
            </a:r>
            <a:r>
              <a:rPr lang="el-GR" dirty="0" smtClean="0">
                <a:latin typeface="+mj-lt"/>
              </a:rPr>
              <a:t>=0</a:t>
            </a:r>
            <a:endParaRPr lang="el-GR" dirty="0">
              <a:latin typeface="+mj-lt"/>
            </a:endParaRPr>
          </a:p>
          <a:p>
            <a:pPr marL="0" indent="0">
              <a:buNone/>
            </a:pPr>
            <a:r>
              <a:rPr lang="el-GR" dirty="0">
                <a:latin typeface="+mj-lt"/>
              </a:rPr>
              <a:t>4	</a:t>
            </a:r>
            <a:r>
              <a:rPr lang="lv-LV" dirty="0">
                <a:latin typeface="+mj-lt"/>
              </a:rPr>
              <a:t>k=0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5	for q=2 to m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6	</a:t>
            </a:r>
            <a:r>
              <a:rPr lang="lv-LV" dirty="0" smtClean="0">
                <a:latin typeface="+mj-lt"/>
              </a:rPr>
              <a:t>     while </a:t>
            </a:r>
            <a:r>
              <a:rPr lang="lv-LV" dirty="0">
                <a:latin typeface="+mj-lt"/>
              </a:rPr>
              <a:t>k&gt;0 and P[k]≠P[q−1]</a:t>
            </a:r>
          </a:p>
          <a:p>
            <a:pPr marL="0" indent="0">
              <a:buNone/>
            </a:pPr>
            <a:r>
              <a:rPr lang="lv-LV" dirty="0" smtClean="0">
                <a:latin typeface="+mj-lt"/>
              </a:rPr>
              <a:t>7</a:t>
            </a:r>
            <a:r>
              <a:rPr lang="lv-LV" dirty="0">
                <a:latin typeface="+mj-lt"/>
              </a:rPr>
              <a:t>	</a:t>
            </a:r>
            <a:r>
              <a:rPr lang="lv-LV" dirty="0" smtClean="0">
                <a:latin typeface="+mj-lt"/>
              </a:rPr>
              <a:t>          k=</a:t>
            </a:r>
            <a:r>
              <a:rPr lang="el-GR" dirty="0" smtClean="0">
                <a:latin typeface="+mj-lt"/>
              </a:rPr>
              <a:t>π</a:t>
            </a:r>
            <a:r>
              <a:rPr lang="lv-LV" dirty="0" smtClean="0">
                <a:latin typeface="+mj-lt"/>
              </a:rPr>
              <a:t>[k]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8	</a:t>
            </a:r>
            <a:r>
              <a:rPr lang="lv-LV" dirty="0" smtClean="0">
                <a:latin typeface="+mj-lt"/>
              </a:rPr>
              <a:t>     if </a:t>
            </a:r>
            <a:r>
              <a:rPr lang="lv-LV" dirty="0">
                <a:latin typeface="+mj-lt"/>
              </a:rPr>
              <a:t>P[k]==P[q−1]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9	</a:t>
            </a:r>
            <a:r>
              <a:rPr lang="lv-LV" dirty="0" smtClean="0">
                <a:latin typeface="+mj-lt"/>
              </a:rPr>
              <a:t>          k=k+1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10	</a:t>
            </a:r>
            <a:r>
              <a:rPr lang="lv-LV" dirty="0" smtClean="0">
                <a:latin typeface="+mj-lt"/>
              </a:rPr>
              <a:t>      </a:t>
            </a:r>
            <a:r>
              <a:rPr lang="el-GR" dirty="0" smtClean="0">
                <a:latin typeface="+mj-lt"/>
              </a:rPr>
              <a:t>π</a:t>
            </a:r>
            <a:r>
              <a:rPr lang="lv-LV" dirty="0" smtClean="0">
                <a:latin typeface="+mj-lt"/>
              </a:rPr>
              <a:t>[q]=k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11	return </a:t>
            </a:r>
            <a:r>
              <a:rPr lang="el-GR" dirty="0">
                <a:latin typeface="+mj-lt"/>
              </a:rPr>
              <a:t>π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7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String Matching?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343400" cy="44348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Why it is good for humanity?</a:t>
            </a:r>
          </a:p>
          <a:p>
            <a:r>
              <a:rPr lang="en-US" dirty="0" smtClean="0"/>
              <a:t>Text editors</a:t>
            </a:r>
          </a:p>
          <a:p>
            <a:r>
              <a:rPr lang="en-US" dirty="0" smtClean="0"/>
              <a:t>Database search queries for text fields</a:t>
            </a:r>
            <a:r>
              <a:rPr lang="en-US" dirty="0"/>
              <a:t> </a:t>
            </a:r>
            <a:r>
              <a:rPr lang="en-US" dirty="0" smtClean="0"/>
              <a:t>(SQL clauses with LIKE)</a:t>
            </a:r>
          </a:p>
          <a:p>
            <a:r>
              <a:rPr lang="en-US" dirty="0" smtClean="0"/>
              <a:t>Keyword-based search engines</a:t>
            </a:r>
          </a:p>
          <a:p>
            <a:r>
              <a:rPr lang="en-US" dirty="0" smtClean="0"/>
              <a:t>Privacy and information security – finding virus signatures, leaks of personal data or lexicons pointing to illegal activity.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20085"/>
            <a:ext cx="3657600" cy="44348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Why should we care?</a:t>
            </a:r>
            <a:endParaRPr lang="en-US" b="1" u="sng" dirty="0"/>
          </a:p>
          <a:p>
            <a:r>
              <a:rPr lang="en-US" dirty="0" smtClean="0"/>
              <a:t>Nearly always you will use an existing library for this.</a:t>
            </a:r>
            <a:br>
              <a:rPr lang="en-US" dirty="0" smtClean="0"/>
            </a:br>
            <a:r>
              <a:rPr lang="en-US" b="1" dirty="0" smtClean="0"/>
              <a:t>BUT…</a:t>
            </a:r>
          </a:p>
          <a:p>
            <a:r>
              <a:rPr lang="en-US" dirty="0" smtClean="0"/>
              <a:t>Good idea of how the existing algorithms work; how to call them.</a:t>
            </a:r>
          </a:p>
          <a:p>
            <a:r>
              <a:rPr lang="en-US" dirty="0" smtClean="0"/>
              <a:t>May need to add slight variations to text search not supported by libraries. </a:t>
            </a:r>
          </a:p>
          <a:p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400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Problem</a:t>
            </a:r>
            <a:endParaRPr lang="lv-LV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360171"/>
            <a:ext cx="830579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text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length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characters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n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lv-LV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pattern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(of m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characters; typically much shorter)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m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String matching algorithm should find </a:t>
            </a:r>
            <a:r>
              <a:rPr kumimoji="0" lang="en-US" altLang="lv-LV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offsets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(or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shifts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in T, where pattern P starts.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v-LV" sz="2800" baseline="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(A shift can take any value from 0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 to </a:t>
            </a:r>
            <a:r>
              <a:rPr lang="en-US" altLang="lv-LV" sz="2800" i="1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n-m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.)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29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Substrings</a:t>
            </a:r>
            <a:endParaRPr lang="lv-LV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052549"/>
            <a:ext cx="77724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v-LV" sz="2400" b="1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BTW: </a:t>
            </a:r>
            <a:r>
              <a:rPr kumimoji="0" lang="en-US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</a:t>
            </a:r>
            <a: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substring?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has exactly</a:t>
            </a:r>
            <a: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15 substrings: </a:t>
            </a:r>
            <a:b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(length 0)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(</a:t>
            </a:r>
            <a:r>
              <a:rPr kumimoji="0" lang="en-US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empty</a:t>
            </a:r>
            <a: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string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), </a:t>
            </a:r>
            <a:endParaRPr kumimoji="0" lang="en-US" altLang="lv-LV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Courier New" panose="02070309020205020404" pitchFamily="49" charset="0"/>
              </a:rPr>
              <a:t>(length 1)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endParaRPr kumimoji="0" lang="en-US" altLang="lv-LV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>
              <a:buClrTx/>
              <a:buSzTx/>
              <a:buNone/>
            </a:pPr>
            <a:r>
              <a:rPr lang="en-US" altLang="lv-LV" sz="2400" dirty="0">
                <a:solidFill>
                  <a:srgbClr val="222222"/>
                </a:solidFill>
                <a:cs typeface="Courier New" panose="02070309020205020404" pitchFamily="49" charset="0"/>
              </a:rPr>
              <a:t>(length </a:t>
            </a:r>
            <a:r>
              <a:rPr lang="en-US" altLang="lv-LV" sz="24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2)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"PP"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endParaRPr kumimoji="0" lang="en-US" altLang="lv-LV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>
              <a:buClrTx/>
              <a:buSzTx/>
              <a:buNone/>
            </a:pPr>
            <a:r>
              <a:rPr lang="en-US" altLang="lv-LV" sz="2400" dirty="0">
                <a:solidFill>
                  <a:srgbClr val="222222"/>
                </a:solidFill>
                <a:cs typeface="Courier New" panose="02070309020205020404" pitchFamily="49" charset="0"/>
              </a:rPr>
              <a:t>(length </a:t>
            </a:r>
            <a:r>
              <a:rPr lang="en-US" altLang="lv-LV" sz="24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3)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"PPL"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endParaRPr kumimoji="0" lang="en-US" altLang="lv-LV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>
              <a:buClrTx/>
              <a:buSzTx/>
              <a:buNone/>
            </a:pPr>
            <a:r>
              <a:rPr lang="en-US" altLang="lv-LV" sz="2400" dirty="0">
                <a:solidFill>
                  <a:srgbClr val="222222"/>
                </a:solidFill>
                <a:cs typeface="Courier New" panose="02070309020205020404" pitchFamily="49" charset="0"/>
              </a:rPr>
              <a:t>(length </a:t>
            </a:r>
            <a:r>
              <a:rPr lang="en-US" altLang="lv-LV" sz="24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4)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"PPLE</a:t>
            </a:r>
            <a:r>
              <a:rPr lang="lv-LV" altLang="lv-LV" sz="240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lv-LV" sz="24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,</a:t>
            </a:r>
          </a:p>
          <a:p>
            <a:pPr marL="0" lvl="0" indent="0">
              <a:buClrTx/>
              <a:buSzTx/>
              <a:buNone/>
            </a:pPr>
            <a:r>
              <a:rPr lang="en-US" altLang="lv-LV" sz="2400" dirty="0">
                <a:solidFill>
                  <a:srgbClr val="222222"/>
                </a:solidFill>
                <a:cs typeface="Courier New" panose="02070309020205020404" pitchFamily="49" charset="0"/>
              </a:rPr>
              <a:t>(length </a:t>
            </a:r>
            <a:r>
              <a:rPr lang="en-US" altLang="lv-LV" sz="24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5) 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lv-LV" alt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buClrTx/>
              <a:buSzTx/>
              <a:buNone/>
            </a:pPr>
            <a:endParaRPr lang="en-US" altLang="lv-LV" sz="2400" dirty="0"/>
          </a:p>
          <a:p>
            <a:pPr marL="0" lvl="0" indent="0">
              <a:buClrTx/>
              <a:buSzTx/>
              <a:buNone/>
            </a:pPr>
            <a:r>
              <a:rPr kumimoji="0" lang="en-US" alt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text of length n should have</a:t>
            </a:r>
            <a:r>
              <a:rPr kumimoji="0" lang="en-US" altLang="lv-LV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up to 1 + n(n+1)/2 substrings. </a:t>
            </a:r>
            <a:endParaRPr kumimoji="0" lang="lv-LV" alt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6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Prefixes and Suffixes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prefix of a string: </a:t>
            </a:r>
            <a:br>
              <a:rPr lang="en-US" sz="2400" b="1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Substring that starts from the shift=0.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prefixes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P_0 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P_1 = “A”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P_2 = “AP”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P_3 = “APP”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P_4 = “APPL”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P_5 = “APPLE”</a:t>
            </a:r>
          </a:p>
          <a:p>
            <a:pPr marL="0" indent="0">
              <a:buNone/>
            </a:pPr>
            <a:endParaRPr lang="lv-LV" sz="24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suffix of a string: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Substring that ends where the original string ends.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suffixes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Lucida Console" panose="020B0609040504020204" pitchFamily="49" charset="0"/>
              </a:rPr>
              <a:t>S_0 </a:t>
            </a:r>
            <a:r>
              <a:rPr lang="en-US" sz="2400" dirty="0">
                <a:latin typeface="Lucida Console" panose="020B0609040504020204" pitchFamily="49" charset="0"/>
              </a:rPr>
              <a:t>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S_1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“E”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S_2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S_3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S_4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S_5 </a:t>
            </a:r>
            <a:r>
              <a:rPr lang="en-US" sz="2400" dirty="0">
                <a:latin typeface="Lucida Console" panose="020B0609040504020204" pitchFamily="49" charset="0"/>
              </a:rPr>
              <a:t>= “APPLE”</a:t>
            </a:r>
          </a:p>
          <a:p>
            <a:pPr marL="0" indent="0">
              <a:buNone/>
            </a:pP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413654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Algorithm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u="sng" dirty="0">
                <a:latin typeface="+mj-lt"/>
              </a:rPr>
              <a:t>Naive_String_Matcher(T, 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	n=T.length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2	m=P.length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3	for i=0 to n−m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4	</a:t>
            </a:r>
            <a:r>
              <a:rPr lang="en-US" dirty="0" smtClean="0">
                <a:latin typeface="+mj-lt"/>
              </a:rPr>
              <a:t>     </a:t>
            </a:r>
            <a:r>
              <a:rPr lang="lv-LV" dirty="0" smtClean="0">
                <a:latin typeface="+mj-lt"/>
              </a:rPr>
              <a:t>if </a:t>
            </a:r>
            <a:r>
              <a:rPr lang="lv-LV" dirty="0">
                <a:latin typeface="+mj-lt"/>
              </a:rPr>
              <a:t>(</a:t>
            </a:r>
            <a:r>
              <a:rPr lang="lv-LV" dirty="0">
                <a:latin typeface="Lucida Console" panose="020B0609040504020204" pitchFamily="49" charset="0"/>
              </a:rPr>
              <a:t>P[0],…,P[m−1]</a:t>
            </a:r>
            <a:r>
              <a:rPr lang="lv-LV" dirty="0">
                <a:latin typeface="+mj-lt"/>
              </a:rPr>
              <a:t>)==(</a:t>
            </a:r>
            <a:r>
              <a:rPr lang="lv-LV" dirty="0">
                <a:latin typeface="Lucida Console" panose="020B0609040504020204" pitchFamily="49" charset="0"/>
              </a:rPr>
              <a:t>T[i],…,T[i+m−1</a:t>
            </a:r>
            <a:r>
              <a:rPr lang="lv-LV" dirty="0" smtClean="0">
                <a:latin typeface="Lucida Console" panose="020B0609040504020204" pitchFamily="49" charset="0"/>
              </a:rPr>
              <a:t>]</a:t>
            </a:r>
            <a:r>
              <a:rPr lang="lv-LV" dirty="0" smtClean="0">
                <a:latin typeface="+mj-lt"/>
              </a:rPr>
              <a:t>)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5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print “</a:t>
            </a:r>
            <a:r>
              <a:rPr lang="en-US" dirty="0" smtClean="0">
                <a:latin typeface="+mj-lt"/>
              </a:rPr>
              <a:t>Pattern appears with shift </a:t>
            </a:r>
            <a:r>
              <a:rPr lang="lv-LV" dirty="0" smtClean="0">
                <a:latin typeface="+mj-lt"/>
              </a:rPr>
              <a:t>”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0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Worst-Case Complexity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need many comparisons:</a:t>
            </a:r>
            <a:br>
              <a:rPr lang="en-US" dirty="0" smtClean="0"/>
            </a:br>
            <a:r>
              <a:rPr lang="lv-LV" dirty="0" smtClean="0"/>
              <a:t>(</a:t>
            </a:r>
            <a:r>
              <a:rPr lang="lv-LV" dirty="0"/>
              <a:t>n−m+1)⋅m≈n⋅m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 smtClean="0"/>
              <a:t>Time-complexity is O(n*m).</a:t>
            </a:r>
          </a:p>
          <a:p>
            <a:r>
              <a:rPr lang="en-US" dirty="0" smtClean="0"/>
              <a:t>Even though m&lt;&lt;n, multiplying with “m” (the length of the search pattern) could be expensive.</a:t>
            </a:r>
            <a:r>
              <a:rPr lang="lv-LV" dirty="0"/>
              <a:t/>
            </a:r>
            <a:br>
              <a:rPr lang="lv-LV" dirty="0"/>
            </a:b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Worst-case can be easily achieved: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200400"/>
            <a:ext cx="262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Algorithm</a:t>
            </a:r>
            <a:endParaRPr lang="lv-LV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601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Idea behind KMP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Read the text once – from the left to the right. </a:t>
            </a:r>
          </a:p>
          <a:p>
            <a:r>
              <a:rPr lang="en-US" dirty="0" smtClean="0">
                <a:latin typeface="+mj-lt"/>
              </a:rPr>
              <a:t>At every moment pattern P is somehow aligned with the text – it is in the leftmost “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feasible offset</a:t>
            </a:r>
            <a:r>
              <a:rPr lang="en-US" dirty="0" smtClean="0">
                <a:latin typeface="+mj-lt"/>
              </a:rPr>
              <a:t>”, where a match could exist and no contradiction has been found (yet).</a:t>
            </a:r>
          </a:p>
          <a:p>
            <a:r>
              <a:rPr lang="en-US" dirty="0" smtClean="0">
                <a:latin typeface="+mj-lt"/>
              </a:rPr>
              <a:t>If there is a mismatch, pattern P jumps forward – to the next feasible offset.</a:t>
            </a:r>
          </a:p>
          <a:p>
            <a:r>
              <a:rPr lang="en-US" dirty="0" smtClean="0">
                <a:latin typeface="+mj-lt"/>
              </a:rPr>
              <a:t>For many patterns jumping forward </a:t>
            </a:r>
            <a:r>
              <a:rPr lang="lv-LV" dirty="0" smtClean="0">
                <a:latin typeface="+mj-lt"/>
              </a:rPr>
              <a:t>means skipping the </a:t>
            </a:r>
            <a:r>
              <a:rPr lang="en-US" dirty="0" smtClean="0">
                <a:latin typeface="+mj-lt"/>
              </a:rPr>
              <a:t>whole unsuccessfully matched length. </a:t>
            </a:r>
          </a:p>
          <a:p>
            <a:r>
              <a:rPr lang="en-US" dirty="0" smtClean="0">
                <a:latin typeface="+mj-lt"/>
              </a:rPr>
              <a:t>But sometimes jumps need to be more careful</a:t>
            </a:r>
            <a:r>
              <a:rPr lang="lv-LV" dirty="0" smtClean="0">
                <a:latin typeface="+mj-lt"/>
              </a:rPr>
              <a:t> and smaller. They are given by a </a:t>
            </a:r>
            <a:r>
              <a:rPr lang="lv-LV" i="1" dirty="0" smtClean="0">
                <a:solidFill>
                  <a:srgbClr val="0070C0"/>
                </a:solidFill>
                <a:latin typeface="+mj-lt"/>
              </a:rPr>
              <a:t>prefix function</a:t>
            </a:r>
            <a:r>
              <a:rPr lang="lv-LV" dirty="0" smtClean="0">
                <a:latin typeface="+mj-lt"/>
              </a:rPr>
              <a:t>.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9661</TotalTime>
  <Words>415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Constantia</vt:lpstr>
      <vt:lpstr>Courier New</vt:lpstr>
      <vt:lpstr>Arial</vt:lpstr>
      <vt:lpstr>Wingdings 2</vt:lpstr>
      <vt:lpstr>Lucida Console</vt:lpstr>
      <vt:lpstr>Calibri</vt:lpstr>
      <vt:lpstr>MathJax_Main</vt:lpstr>
      <vt:lpstr>Source Sans Pro</vt:lpstr>
      <vt:lpstr>MathJax_Math-italic</vt:lpstr>
      <vt:lpstr>Flow</vt:lpstr>
      <vt:lpstr>String matching algorithms</vt:lpstr>
      <vt:lpstr>Why String Matching?</vt:lpstr>
      <vt:lpstr>String Matching Problem</vt:lpstr>
      <vt:lpstr>Concept: Substrings</vt:lpstr>
      <vt:lpstr>Concepts: Prefixes and Suffixes</vt:lpstr>
      <vt:lpstr>Naïve Algorithm </vt:lpstr>
      <vt:lpstr>Bad Worst-Case Complexity</vt:lpstr>
      <vt:lpstr>KMP Algorithm</vt:lpstr>
      <vt:lpstr>The Initial Idea behind KMP</vt:lpstr>
      <vt:lpstr>KMP Pseudocode</vt:lpstr>
      <vt:lpstr>Definition of the Prefix Function</vt:lpstr>
      <vt:lpstr>Examples of Prefix Functions</vt:lpstr>
      <vt:lpstr>Example Run of KMP</vt:lpstr>
      <vt:lpstr>Computing the Prefix Function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Kalvis Apsītis</cp:lastModifiedBy>
  <cp:revision>685</cp:revision>
  <dcterms:created xsi:type="dcterms:W3CDTF">2013-11-08T19:53:15Z</dcterms:created>
  <dcterms:modified xsi:type="dcterms:W3CDTF">2020-03-26T13:40:03Z</dcterms:modified>
</cp:coreProperties>
</file>