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471" r:id="rId2"/>
    <p:sldId id="472" r:id="rId3"/>
    <p:sldId id="473" r:id="rId4"/>
    <p:sldId id="474" r:id="rId5"/>
    <p:sldId id="475" r:id="rId6"/>
    <p:sldId id="476" r:id="rId7"/>
    <p:sldId id="477" r:id="rId8"/>
    <p:sldId id="478" r:id="rId9"/>
    <p:sldId id="489" r:id="rId10"/>
    <p:sldId id="479" r:id="rId11"/>
    <p:sldId id="480" r:id="rId12"/>
    <p:sldId id="481" r:id="rId13"/>
    <p:sldId id="482" r:id="rId14"/>
    <p:sldId id="483" r:id="rId15"/>
    <p:sldId id="484" r:id="rId16"/>
    <p:sldId id="485" r:id="rId17"/>
    <p:sldId id="488" r:id="rId18"/>
    <p:sldId id="486" r:id="rId19"/>
    <p:sldId id="487" r:id="rId20"/>
  </p:sldIdLst>
  <p:sldSz cx="12192000" cy="6858000"/>
  <p:notesSz cx="6858000" cy="9144000"/>
  <p:defaultText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00FF"/>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3573" autoAdjust="0"/>
  </p:normalViewPr>
  <p:slideViewPr>
    <p:cSldViewPr snapToGrid="0">
      <p:cViewPr varScale="1">
        <p:scale>
          <a:sx n="73" d="100"/>
          <a:sy n="73" d="100"/>
        </p:scale>
        <p:origin x="128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v-LV"/>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6C08E-8AD4-46C5-BAC9-3D04C6463705}" type="datetimeFigureOut">
              <a:rPr lang="lv-LV" smtClean="0"/>
              <a:t>11.01.2021</a:t>
            </a:fld>
            <a:endParaRPr lang="lv-LV"/>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v-LV"/>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v-LV"/>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566039-0D76-41FD-AC12-640C7F3A8E52}" type="slidenum">
              <a:rPr lang="lv-LV" smtClean="0"/>
              <a:t>‹#›</a:t>
            </a:fld>
            <a:endParaRPr lang="lv-LV"/>
          </a:p>
        </p:txBody>
      </p:sp>
    </p:spTree>
    <p:extLst>
      <p:ext uri="{BB962C8B-B14F-4D97-AF65-F5344CB8AC3E}">
        <p14:creationId xmlns:p14="http://schemas.microsoft.com/office/powerpoint/2010/main" val="4206760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lv-LV"/>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11.01.2021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418955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11.01.2021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2405580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lv-LV"/>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11.01.2021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21086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11.01.2021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630225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lv-LV"/>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DEB7B1-3A76-4692-AABD-C23989DC5F71}" type="datetimeFigureOut">
              <a:rPr lang="lv-LV" smtClean="0"/>
              <a:t>11.01.2021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1587113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Date Placeholder 4"/>
          <p:cNvSpPr>
            <a:spLocks noGrp="1"/>
          </p:cNvSpPr>
          <p:nvPr>
            <p:ph type="dt" sz="half" idx="10"/>
          </p:nvPr>
        </p:nvSpPr>
        <p:spPr/>
        <p:txBody>
          <a:bodyPr/>
          <a:lstStyle/>
          <a:p>
            <a:fld id="{5ADEB7B1-3A76-4692-AABD-C23989DC5F71}" type="datetimeFigureOut">
              <a:rPr lang="lv-LV" smtClean="0"/>
              <a:t>11.01.2021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130448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lv-LV"/>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7" name="Date Placeholder 6"/>
          <p:cNvSpPr>
            <a:spLocks noGrp="1"/>
          </p:cNvSpPr>
          <p:nvPr>
            <p:ph type="dt" sz="half" idx="10"/>
          </p:nvPr>
        </p:nvSpPr>
        <p:spPr/>
        <p:txBody>
          <a:bodyPr/>
          <a:lstStyle/>
          <a:p>
            <a:fld id="{5ADEB7B1-3A76-4692-AABD-C23989DC5F71}" type="datetimeFigureOut">
              <a:rPr lang="lv-LV" smtClean="0"/>
              <a:t>11.01.2021</a:t>
            </a:fld>
            <a:endParaRPr lang="lv-LV"/>
          </a:p>
        </p:txBody>
      </p:sp>
      <p:sp>
        <p:nvSpPr>
          <p:cNvPr id="8" name="Footer Placeholder 7"/>
          <p:cNvSpPr>
            <a:spLocks noGrp="1"/>
          </p:cNvSpPr>
          <p:nvPr>
            <p:ph type="ftr" sz="quarter" idx="11"/>
          </p:nvPr>
        </p:nvSpPr>
        <p:spPr/>
        <p:txBody>
          <a:bodyPr/>
          <a:lstStyle/>
          <a:p>
            <a:endParaRPr lang="lv-LV"/>
          </a:p>
        </p:txBody>
      </p:sp>
      <p:sp>
        <p:nvSpPr>
          <p:cNvPr id="9" name="Slide Number Placeholder 8"/>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07247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Date Placeholder 2"/>
          <p:cNvSpPr>
            <a:spLocks noGrp="1"/>
          </p:cNvSpPr>
          <p:nvPr>
            <p:ph type="dt" sz="half" idx="10"/>
          </p:nvPr>
        </p:nvSpPr>
        <p:spPr/>
        <p:txBody>
          <a:bodyPr/>
          <a:lstStyle/>
          <a:p>
            <a:fld id="{5ADEB7B1-3A76-4692-AABD-C23989DC5F71}" type="datetimeFigureOut">
              <a:rPr lang="lv-LV" smtClean="0"/>
              <a:t>11.01.2021</a:t>
            </a:fld>
            <a:endParaRPr lang="lv-LV"/>
          </a:p>
        </p:txBody>
      </p:sp>
      <p:sp>
        <p:nvSpPr>
          <p:cNvPr id="4" name="Footer Placeholder 3"/>
          <p:cNvSpPr>
            <a:spLocks noGrp="1"/>
          </p:cNvSpPr>
          <p:nvPr>
            <p:ph type="ftr" sz="quarter" idx="11"/>
          </p:nvPr>
        </p:nvSpPr>
        <p:spPr/>
        <p:txBody>
          <a:bodyPr/>
          <a:lstStyle/>
          <a:p>
            <a:endParaRPr lang="lv-LV"/>
          </a:p>
        </p:txBody>
      </p:sp>
      <p:sp>
        <p:nvSpPr>
          <p:cNvPr id="5" name="Slide Number Placeholder 4"/>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406670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DEB7B1-3A76-4692-AABD-C23989DC5F71}" type="datetimeFigureOut">
              <a:rPr lang="lv-LV" smtClean="0"/>
              <a:t>11.01.2021</a:t>
            </a:fld>
            <a:endParaRPr lang="lv-LV"/>
          </a:p>
        </p:txBody>
      </p:sp>
      <p:sp>
        <p:nvSpPr>
          <p:cNvPr id="3" name="Footer Placeholder 2"/>
          <p:cNvSpPr>
            <a:spLocks noGrp="1"/>
          </p:cNvSpPr>
          <p:nvPr>
            <p:ph type="ftr" sz="quarter" idx="11"/>
          </p:nvPr>
        </p:nvSpPr>
        <p:spPr/>
        <p:txBody>
          <a:bodyPr/>
          <a:lstStyle/>
          <a:p>
            <a:endParaRPr lang="lv-LV"/>
          </a:p>
        </p:txBody>
      </p:sp>
      <p:sp>
        <p:nvSpPr>
          <p:cNvPr id="4" name="Slide Number Placeholder 3"/>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9559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EB7B1-3A76-4692-AABD-C23989DC5F71}" type="datetimeFigureOut">
              <a:rPr lang="lv-LV" smtClean="0"/>
              <a:t>11.01.2021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400645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EB7B1-3A76-4692-AABD-C23989DC5F71}" type="datetimeFigureOut">
              <a:rPr lang="lv-LV" smtClean="0"/>
              <a:t>11.01.2021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080133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lv-LV"/>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EB7B1-3A76-4692-AABD-C23989DC5F71}" type="datetimeFigureOut">
              <a:rPr lang="lv-LV" smtClean="0"/>
              <a:t>11.01.2021</a:t>
            </a:fld>
            <a:endParaRPr lang="lv-LV"/>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v-LV"/>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E3E6B-8E4E-4DA9-B438-0B592C56F89D}" type="slidenum">
              <a:rPr lang="lv-LV" smtClean="0"/>
              <a:t>‹#›</a:t>
            </a:fld>
            <a:endParaRPr lang="lv-LV"/>
          </a:p>
        </p:txBody>
      </p:sp>
    </p:spTree>
    <p:extLst>
      <p:ext uri="{BB962C8B-B14F-4D97-AF65-F5344CB8AC3E}">
        <p14:creationId xmlns:p14="http://schemas.microsoft.com/office/powerpoint/2010/main" val="3400531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11.xml"/><Relationship Id="rId7" Type="http://schemas.openxmlformats.org/officeDocument/2006/relationships/image" Target="../media/image14.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14.xml"/><Relationship Id="rId7" Type="http://schemas.openxmlformats.org/officeDocument/2006/relationships/image" Target="../media/image15.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Layout" Target="../slideLayouts/slideLayout2.xml"/><Relationship Id="rId11" Type="http://schemas.openxmlformats.org/officeDocument/2006/relationships/image" Target="../media/image19.png"/><Relationship Id="rId5" Type="http://schemas.openxmlformats.org/officeDocument/2006/relationships/tags" Target="../tags/tag16.xml"/><Relationship Id="rId10" Type="http://schemas.openxmlformats.org/officeDocument/2006/relationships/image" Target="../media/image18.png"/><Relationship Id="rId4" Type="http://schemas.openxmlformats.org/officeDocument/2006/relationships/tags" Target="../tags/tag15.xml"/><Relationship Id="rId9"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22.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tags" Target="../tags/tag22.xml"/><Relationship Id="rId7" Type="http://schemas.openxmlformats.org/officeDocument/2006/relationships/image" Target="../media/image24.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23.png"/><Relationship Id="rId5" Type="http://schemas.openxmlformats.org/officeDocument/2006/relationships/slideLayout" Target="../slideLayouts/slideLayout2.xml"/><Relationship Id="rId4" Type="http://schemas.openxmlformats.org/officeDocument/2006/relationships/tags" Target="../tags/tag23.xml"/><Relationship Id="rId9"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png"/><Relationship Id="rId3" Type="http://schemas.openxmlformats.org/officeDocument/2006/relationships/tags" Target="../tags/tag3.xml"/><Relationship Id="rId7" Type="http://schemas.openxmlformats.org/officeDocument/2006/relationships/slideLayout" Target="../slideLayouts/slideLayout2.xml"/><Relationship Id="rId12"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4.png"/><Relationship Id="rId5" Type="http://schemas.openxmlformats.org/officeDocument/2006/relationships/tags" Target="../tags/tag5.xml"/><Relationship Id="rId10" Type="http://schemas.openxmlformats.org/officeDocument/2006/relationships/image" Target="../media/image3.png"/><Relationship Id="rId4" Type="http://schemas.openxmlformats.org/officeDocument/2006/relationships/tags" Target="../tags/tag4.xml"/><Relationship Id="rId9"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Nested Quantifiers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t>1.</a:t>
            </a:r>
            <a:r>
              <a:rPr lang="lv-LV" dirty="0" smtClean="0"/>
              <a:t>5</a:t>
            </a:r>
            <a:endParaRPr lang="en-US" dirty="0"/>
          </a:p>
        </p:txBody>
      </p:sp>
    </p:spTree>
    <p:extLst>
      <p:ext uri="{BB962C8B-B14F-4D97-AF65-F5344CB8AC3E}">
        <p14:creationId xmlns:p14="http://schemas.microsoft.com/office/powerpoint/2010/main" val="6921894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Translating Nested Quantifiers into English</a:t>
            </a:r>
            <a:endParaRPr lang="en-US" dirty="0"/>
          </a:p>
        </p:txBody>
      </p:sp>
      <p:sp>
        <p:nvSpPr>
          <p:cNvPr id="3" name="Content Placeholder 2"/>
          <p:cNvSpPr>
            <a:spLocks noGrp="1"/>
          </p:cNvSpPr>
          <p:nvPr>
            <p:ph idx="1"/>
          </p:nvPr>
        </p:nvSpPr>
        <p:spPr/>
        <p:txBody>
          <a:bodyPr>
            <a:normAutofit/>
          </a:bodyPr>
          <a:lstStyle/>
          <a:p>
            <a:pPr marL="274320" lvl="1" indent="-274320">
              <a:buClr>
                <a:schemeClr val="accent3"/>
              </a:buClr>
              <a:buSzPct val="95000"/>
              <a:buNone/>
            </a:pPr>
            <a:r>
              <a:rPr lang="en-US" b="1" dirty="0" smtClean="0"/>
              <a:t>Example </a:t>
            </a:r>
            <a:r>
              <a:rPr lang="en-US" b="1" dirty="0" smtClean="0">
                <a:latin typeface="Cambria Math" pitchFamily="18" charset="0"/>
                <a:ea typeface="Cambria Math" pitchFamily="18" charset="0"/>
              </a:rPr>
              <a:t>1</a:t>
            </a:r>
            <a:r>
              <a:rPr lang="en-US" dirty="0" smtClean="0"/>
              <a:t>: Translate the statement </a:t>
            </a:r>
          </a:p>
          <a:p>
            <a:pPr marL="274320" lvl="1" indent="-274320">
              <a:buClr>
                <a:schemeClr val="accent3"/>
              </a:buClr>
              <a:buSzPct val="95000"/>
              <a:buNone/>
            </a:pPr>
            <a:r>
              <a:rPr lang="en-US" i="1" dirty="0" smtClean="0">
                <a:latin typeface="Cambria Math" pitchFamily="18" charset="0"/>
                <a:ea typeface="Cambria Math" pitchFamily="18" charset="0"/>
                <a:sym typeface="Symbol"/>
              </a:rPr>
              <a:t>                x  (C(x )</a:t>
            </a:r>
            <a:r>
              <a:rPr lang="en-US" i="1" dirty="0" smtClean="0">
                <a:latin typeface="Cambria Math"/>
                <a:ea typeface="Cambria Math"/>
                <a:sym typeface="Symbol"/>
              </a:rPr>
              <a:t>∨</a:t>
            </a:r>
            <a:r>
              <a:rPr lang="en-US" i="1" dirty="0" smtClean="0">
                <a:latin typeface="Cambria Math" pitchFamily="18" charset="0"/>
                <a:ea typeface="Cambria Math" pitchFamily="18" charset="0"/>
                <a:sym typeface="Symbol"/>
              </a:rPr>
              <a:t> y (C(y ) </a:t>
            </a:r>
            <a:r>
              <a:rPr lang="en-US" i="1" dirty="0" smtClean="0">
                <a:latin typeface="Cambria Math"/>
                <a:ea typeface="Cambria Math"/>
                <a:sym typeface="Symbol"/>
              </a:rPr>
              <a:t>∧ F(x, y)))</a:t>
            </a:r>
            <a:r>
              <a:rPr lang="en-US" i="1" dirty="0" smtClean="0">
                <a:latin typeface="Cambria Math" pitchFamily="18" charset="0"/>
                <a:ea typeface="Cambria Math" pitchFamily="18" charset="0"/>
                <a:sym typeface="Symbol"/>
              </a:rPr>
              <a:t> </a:t>
            </a:r>
            <a:endParaRPr lang="en-US" i="1" dirty="0" smtClean="0">
              <a:latin typeface="Cambria Math"/>
              <a:ea typeface="Cambria Math"/>
              <a:sym typeface="Symbol"/>
            </a:endParaRPr>
          </a:p>
          <a:p>
            <a:pPr marL="274320" lvl="1" indent="-274320">
              <a:buClr>
                <a:schemeClr val="accent3"/>
              </a:buClr>
              <a:buSzPct val="95000"/>
              <a:buNone/>
            </a:pPr>
            <a:r>
              <a:rPr lang="en-US" dirty="0" smtClean="0"/>
              <a:t>     where C(x) is “</a:t>
            </a:r>
            <a:r>
              <a:rPr lang="en-US" i="1" dirty="0" smtClean="0"/>
              <a:t>x</a:t>
            </a:r>
            <a:r>
              <a:rPr lang="en-US" dirty="0" smtClean="0"/>
              <a:t> has a computer,” and </a:t>
            </a:r>
            <a:r>
              <a:rPr lang="en-US" i="1" dirty="0" smtClean="0"/>
              <a:t>F</a:t>
            </a:r>
            <a:r>
              <a:rPr lang="en-US" dirty="0" smtClean="0"/>
              <a:t>(</a:t>
            </a:r>
            <a:r>
              <a:rPr lang="en-US" i="1" dirty="0" err="1" smtClean="0"/>
              <a:t>x</a:t>
            </a:r>
            <a:r>
              <a:rPr lang="en-US" dirty="0" err="1" smtClean="0"/>
              <a:t>,</a:t>
            </a:r>
            <a:r>
              <a:rPr lang="en-US" i="1" dirty="0" err="1" smtClean="0"/>
              <a:t>y</a:t>
            </a:r>
            <a:r>
              <a:rPr lang="en-US" dirty="0" smtClean="0"/>
              <a:t>) is “</a:t>
            </a:r>
            <a:r>
              <a:rPr lang="en-US" i="1" dirty="0" smtClean="0"/>
              <a:t>x</a:t>
            </a:r>
            <a:r>
              <a:rPr lang="en-US" dirty="0" smtClean="0"/>
              <a:t> and </a:t>
            </a:r>
            <a:r>
              <a:rPr lang="en-US" i="1" dirty="0" smtClean="0"/>
              <a:t>y</a:t>
            </a:r>
            <a:r>
              <a:rPr lang="en-US" dirty="0" smtClean="0"/>
              <a:t> are friends,” and the domain for both </a:t>
            </a:r>
            <a:r>
              <a:rPr lang="en-US" i="1" dirty="0" smtClean="0"/>
              <a:t>x</a:t>
            </a:r>
            <a:r>
              <a:rPr lang="en-US" dirty="0" smtClean="0"/>
              <a:t> and </a:t>
            </a:r>
            <a:r>
              <a:rPr lang="en-US" i="1" dirty="0" smtClean="0"/>
              <a:t>y</a:t>
            </a:r>
            <a:r>
              <a:rPr lang="en-US" dirty="0" smtClean="0"/>
              <a:t> consists of all students in your school. </a:t>
            </a:r>
          </a:p>
          <a:p>
            <a:pPr marL="274320" lvl="1" indent="-274320">
              <a:buClr>
                <a:schemeClr val="accent3"/>
              </a:buClr>
              <a:buSzPct val="95000"/>
              <a:buNone/>
            </a:pPr>
            <a:r>
              <a:rPr lang="en-US" dirty="0" smtClean="0"/>
              <a:t>    </a:t>
            </a:r>
            <a:r>
              <a:rPr lang="en-US" b="1" dirty="0" smtClean="0"/>
              <a:t>Solution</a:t>
            </a:r>
            <a:r>
              <a:rPr lang="en-US" dirty="0" smtClean="0"/>
              <a:t>: Every student in your school has a computer or has a friend who has a computer. </a:t>
            </a:r>
          </a:p>
          <a:p>
            <a:pPr marL="274320" lvl="1" indent="-274320">
              <a:buClr>
                <a:schemeClr val="accent3"/>
              </a:buClr>
              <a:buSzPct val="95000"/>
              <a:buNone/>
            </a:pPr>
            <a:r>
              <a:rPr lang="en-US" b="1" dirty="0" smtClean="0"/>
              <a:t>Example </a:t>
            </a:r>
            <a:r>
              <a:rPr lang="en-US" b="1" dirty="0" smtClean="0">
                <a:latin typeface="Cambria Math" pitchFamily="18" charset="0"/>
                <a:ea typeface="Cambria Math" pitchFamily="18" charset="0"/>
              </a:rPr>
              <a:t>2</a:t>
            </a:r>
            <a:r>
              <a:rPr lang="en-US" dirty="0" smtClean="0"/>
              <a:t>:  </a:t>
            </a:r>
            <a:r>
              <a:rPr lang="en-US" dirty="0" smtClean="0">
                <a:sym typeface="Symbol"/>
              </a:rPr>
              <a:t>Translate the statement</a:t>
            </a:r>
            <a:endParaRPr lang="en-US" i="1" dirty="0" smtClean="0">
              <a:latin typeface="Cambria Math"/>
              <a:ea typeface="Cambria Math"/>
              <a:sym typeface="Symbol"/>
            </a:endParaRPr>
          </a:p>
          <a:p>
            <a:pPr>
              <a:buNone/>
            </a:pPr>
            <a:r>
              <a:rPr lang="en-US" dirty="0" smtClean="0"/>
              <a:t>        </a:t>
            </a:r>
            <a:r>
              <a:rPr lang="en-US" dirty="0" smtClean="0">
                <a:sym typeface="Symbol"/>
              </a:rPr>
              <a:t></a:t>
            </a:r>
            <a:r>
              <a:rPr lang="en-US" dirty="0" err="1" smtClean="0">
                <a:sym typeface="Symbol"/>
              </a:rPr>
              <a:t>x</a:t>
            </a:r>
            <a:r>
              <a:rPr lang="en-US" i="1" dirty="0" err="1" smtClean="0">
                <a:latin typeface="Cambria Math" pitchFamily="18" charset="0"/>
                <a:ea typeface="Cambria Math" pitchFamily="18" charset="0"/>
                <a:sym typeface="Symbol"/>
              </a:rPr>
              <a:t>y</a:t>
            </a:r>
            <a:r>
              <a:rPr lang="en-US" i="1" dirty="0" smtClean="0">
                <a:latin typeface="Cambria Math" pitchFamily="18" charset="0"/>
                <a:ea typeface="Cambria Math" pitchFamily="18" charset="0"/>
                <a:sym typeface="Symbol"/>
              </a:rPr>
              <a:t> z ((</a:t>
            </a:r>
            <a:r>
              <a:rPr lang="en-US" i="1" dirty="0" smtClean="0">
                <a:latin typeface="Cambria Math"/>
                <a:ea typeface="Cambria Math"/>
                <a:sym typeface="Symbol"/>
              </a:rPr>
              <a:t>F(x, y)∧ F(</a:t>
            </a:r>
            <a:r>
              <a:rPr lang="en-US" i="1" dirty="0" err="1" smtClean="0">
                <a:latin typeface="Cambria Math"/>
                <a:ea typeface="Cambria Math"/>
                <a:sym typeface="Symbol"/>
              </a:rPr>
              <a:t>x,z</a:t>
            </a:r>
            <a:r>
              <a:rPr lang="en-US" i="1" dirty="0" smtClean="0">
                <a:latin typeface="Cambria Math"/>
                <a:ea typeface="Cambria Math"/>
                <a:sym typeface="Symbol"/>
              </a:rPr>
              <a:t>) ∧ (y ≠z))→¬F(</a:t>
            </a:r>
            <a:r>
              <a:rPr lang="en-US" i="1" dirty="0" err="1" smtClean="0">
                <a:latin typeface="Cambria Math"/>
                <a:ea typeface="Cambria Math"/>
                <a:sym typeface="Symbol"/>
              </a:rPr>
              <a:t>y,z</a:t>
            </a:r>
            <a:r>
              <a:rPr lang="en-US" i="1" dirty="0" smtClean="0">
                <a:latin typeface="Cambria Math"/>
                <a:ea typeface="Cambria Math"/>
                <a:sym typeface="Symbol"/>
              </a:rPr>
              <a:t>))</a:t>
            </a:r>
          </a:p>
          <a:p>
            <a:pPr>
              <a:buNone/>
            </a:pPr>
            <a:r>
              <a:rPr lang="en-US" i="1" dirty="0" smtClean="0">
                <a:latin typeface="Cambria Math"/>
                <a:ea typeface="Cambria Math"/>
                <a:sym typeface="Symbol"/>
              </a:rPr>
              <a:t>   </a:t>
            </a:r>
            <a:r>
              <a:rPr lang="en-US" b="1" dirty="0" smtClean="0"/>
              <a:t>Solution</a:t>
            </a:r>
            <a:r>
              <a:rPr lang="en-US" dirty="0" smtClean="0"/>
              <a:t>: There is a student none of whose friends are also friends with each other.</a:t>
            </a:r>
            <a:endParaRPr lang="en-US" dirty="0"/>
          </a:p>
        </p:txBody>
      </p:sp>
    </p:spTree>
    <p:extLst>
      <p:ext uri="{BB962C8B-B14F-4D97-AF65-F5344CB8AC3E}">
        <p14:creationId xmlns:p14="http://schemas.microsoft.com/office/powerpoint/2010/main" val="1487803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Translating Mathematical Statements into Predicate Logic </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 </a:t>
            </a:r>
            <a:r>
              <a:rPr lang="en-US" dirty="0" smtClean="0">
                <a:latin typeface="Cambria Math" pitchFamily="18" charset="0"/>
                <a:ea typeface="Cambria Math" pitchFamily="18" charset="0"/>
              </a:rPr>
              <a:t>:</a:t>
            </a:r>
            <a:r>
              <a:rPr lang="en-US" dirty="0" smtClean="0"/>
              <a:t> Translate “The sum of two positive integers is always positive” into a logical expression.</a:t>
            </a:r>
          </a:p>
          <a:p>
            <a:pPr>
              <a:buNone/>
            </a:pPr>
            <a:r>
              <a:rPr lang="en-US" b="1" dirty="0" smtClean="0"/>
              <a:t>  Solution</a:t>
            </a:r>
            <a:r>
              <a:rPr lang="en-US" dirty="0" smtClean="0"/>
              <a:t>:</a:t>
            </a:r>
          </a:p>
          <a:p>
            <a:pPr marL="850392" lvl="1" indent="-457200">
              <a:buFont typeface="+mj-lt"/>
              <a:buAutoNum type="arabicPeriod"/>
            </a:pPr>
            <a:r>
              <a:rPr lang="en-US" dirty="0" smtClean="0"/>
              <a:t>Rewrite the statement to make the implied quantifiers and domains explicit:</a:t>
            </a:r>
          </a:p>
          <a:p>
            <a:pPr marL="1124712" lvl="2" indent="-457200">
              <a:buNone/>
            </a:pPr>
            <a:r>
              <a:rPr lang="en-US" dirty="0" smtClean="0"/>
              <a:t>“For every two integers, if these integers are both positive, then the sum of these integers is positive.”</a:t>
            </a:r>
          </a:p>
          <a:p>
            <a:pPr marL="850392" lvl="1" indent="-457200">
              <a:buFont typeface="+mj-lt"/>
              <a:buAutoNum type="arabicPeriod"/>
            </a:pPr>
            <a:r>
              <a:rPr lang="en-US" dirty="0" smtClean="0"/>
              <a:t>Introduce the variables </a:t>
            </a:r>
            <a:r>
              <a:rPr lang="en-US" i="1" dirty="0" smtClean="0"/>
              <a:t>x</a:t>
            </a:r>
            <a:r>
              <a:rPr lang="en-US" dirty="0" smtClean="0"/>
              <a:t> and </a:t>
            </a:r>
            <a:r>
              <a:rPr lang="en-US" i="1" dirty="0" smtClean="0"/>
              <a:t>y</a:t>
            </a:r>
            <a:r>
              <a:rPr lang="en-US" dirty="0" smtClean="0"/>
              <a:t>, and specify the domain, to obtain:</a:t>
            </a:r>
          </a:p>
          <a:p>
            <a:pPr marL="1124712" lvl="2" indent="-457200">
              <a:buNone/>
            </a:pPr>
            <a:r>
              <a:rPr lang="en-US" dirty="0" smtClean="0"/>
              <a:t>“For all positive integers </a:t>
            </a:r>
            <a:r>
              <a:rPr lang="en-US" i="1" dirty="0" smtClean="0"/>
              <a:t>x</a:t>
            </a:r>
            <a:r>
              <a:rPr lang="en-US" dirty="0" smtClean="0"/>
              <a:t> and </a:t>
            </a:r>
            <a:r>
              <a:rPr lang="en-US" i="1" dirty="0" smtClean="0"/>
              <a:t>y</a:t>
            </a:r>
            <a:r>
              <a:rPr lang="en-US" dirty="0" smtClean="0"/>
              <a:t>, </a:t>
            </a:r>
            <a:r>
              <a:rPr lang="en-US" i="1" dirty="0" smtClean="0"/>
              <a:t>x</a:t>
            </a:r>
            <a:r>
              <a:rPr lang="en-US" dirty="0" smtClean="0"/>
              <a:t> </a:t>
            </a:r>
            <a:r>
              <a:rPr lang="en-US" i="1" dirty="0" smtClean="0"/>
              <a:t>+ y</a:t>
            </a:r>
            <a:r>
              <a:rPr lang="en-US" dirty="0" smtClean="0"/>
              <a:t> is positive.”</a:t>
            </a:r>
          </a:p>
          <a:p>
            <a:pPr marL="850392" lvl="1" indent="-457200">
              <a:buFont typeface="+mj-lt"/>
              <a:buAutoNum type="arabicPeriod"/>
            </a:pPr>
            <a:r>
              <a:rPr lang="en-US" dirty="0" smtClean="0"/>
              <a:t>The result is:</a:t>
            </a:r>
          </a:p>
          <a:p>
            <a:pPr marL="1124712" lvl="2" indent="-457200">
              <a:buNone/>
            </a:pPr>
            <a:r>
              <a:rPr lang="en-US" dirty="0" smtClean="0">
                <a:latin typeface="Cambria Math"/>
                <a:ea typeface="Cambria Math"/>
                <a:sym typeface="Symbol"/>
              </a:rPr>
              <a:t>            </a:t>
            </a:r>
            <a:r>
              <a:rPr lang="en-US" i="1" dirty="0" smtClean="0">
                <a:ea typeface="Cambria Math"/>
                <a:sym typeface="Symbol"/>
              </a:rPr>
              <a:t>x</a:t>
            </a:r>
            <a:r>
              <a:rPr lang="en-US" dirty="0" smtClean="0">
                <a:latin typeface="Cambria Math"/>
                <a:ea typeface="Cambria Math"/>
                <a:sym typeface="Symbol"/>
              </a:rPr>
              <a:t>  </a:t>
            </a:r>
            <a:r>
              <a:rPr lang="en-US" i="1" dirty="0" smtClean="0">
                <a:latin typeface="Cambria Math"/>
                <a:ea typeface="Cambria Math"/>
                <a:sym typeface="Symbol"/>
              </a:rPr>
              <a:t>y </a:t>
            </a:r>
            <a:r>
              <a:rPr lang="en-US" dirty="0" smtClean="0">
                <a:latin typeface="Cambria Math"/>
                <a:ea typeface="Cambria Math"/>
                <a:sym typeface="Symbol"/>
              </a:rPr>
              <a:t>((</a:t>
            </a:r>
            <a:r>
              <a:rPr lang="en-US" i="1" dirty="0" smtClean="0">
                <a:ea typeface="Cambria Math"/>
                <a:sym typeface="Symbol"/>
              </a:rPr>
              <a:t>x</a:t>
            </a:r>
            <a:r>
              <a:rPr lang="en-US" dirty="0" smtClean="0">
                <a:latin typeface="Cambria Math"/>
                <a:ea typeface="Cambria Math"/>
                <a:sym typeface="Symbol"/>
              </a:rPr>
              <a:t> &gt; 0)∧ (</a:t>
            </a:r>
            <a:r>
              <a:rPr lang="en-US" i="1" dirty="0" smtClean="0">
                <a:ea typeface="Cambria Math"/>
                <a:sym typeface="Symbol"/>
              </a:rPr>
              <a:t>y </a:t>
            </a:r>
            <a:r>
              <a:rPr lang="en-US" dirty="0" smtClean="0">
                <a:latin typeface="Cambria Math"/>
                <a:ea typeface="Cambria Math"/>
                <a:sym typeface="Symbol"/>
              </a:rPr>
              <a:t>&gt; 0)</a:t>
            </a:r>
            <a:r>
              <a:rPr lang="en-US" dirty="0" smtClean="0">
                <a:latin typeface="Cambria Math"/>
                <a:ea typeface="Cambria Math"/>
              </a:rPr>
              <a:t>→ (</a:t>
            </a:r>
            <a:r>
              <a:rPr lang="en-US" i="1" dirty="0" smtClean="0">
                <a:ea typeface="Cambria Math"/>
              </a:rPr>
              <a:t>x</a:t>
            </a:r>
            <a:r>
              <a:rPr lang="en-US" dirty="0" smtClean="0">
                <a:latin typeface="Cambria Math"/>
                <a:ea typeface="Cambria Math"/>
              </a:rPr>
              <a:t> + </a:t>
            </a:r>
            <a:r>
              <a:rPr lang="en-US" i="1" dirty="0" smtClean="0">
                <a:ea typeface="Cambria Math"/>
              </a:rPr>
              <a:t>y </a:t>
            </a:r>
            <a:r>
              <a:rPr lang="en-US" dirty="0" smtClean="0">
                <a:latin typeface="Cambria Math"/>
                <a:ea typeface="Cambria Math"/>
              </a:rPr>
              <a:t>&gt; 0))</a:t>
            </a:r>
          </a:p>
          <a:p>
            <a:pPr marL="1124712" lvl="2" indent="-457200">
              <a:buNone/>
            </a:pPr>
            <a:r>
              <a:rPr lang="en-US" dirty="0" smtClean="0">
                <a:latin typeface="Cambria Math"/>
                <a:ea typeface="Cambria Math"/>
              </a:rPr>
              <a:t> where the domain of both variables consists of all integers</a:t>
            </a:r>
            <a:endParaRPr lang="en-US" dirty="0" smtClean="0"/>
          </a:p>
          <a:p>
            <a:endParaRPr lang="en-US" dirty="0"/>
          </a:p>
        </p:txBody>
      </p:sp>
    </p:spTree>
    <p:extLst>
      <p:ext uri="{BB962C8B-B14F-4D97-AF65-F5344CB8AC3E}">
        <p14:creationId xmlns:p14="http://schemas.microsoft.com/office/powerpoint/2010/main" val="29642466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Translating English into Logical Expressions Example</a:t>
            </a:r>
            <a:endParaRPr lang="en-US" dirty="0"/>
          </a:p>
        </p:txBody>
      </p:sp>
      <p:sp>
        <p:nvSpPr>
          <p:cNvPr id="3" name="Content Placeholder 2"/>
          <p:cNvSpPr>
            <a:spLocks noGrp="1"/>
          </p:cNvSpPr>
          <p:nvPr>
            <p:ph idx="1"/>
          </p:nvPr>
        </p:nvSpPr>
        <p:spPr/>
        <p:txBody>
          <a:bodyPr/>
          <a:lstStyle/>
          <a:p>
            <a:pPr>
              <a:buNone/>
            </a:pPr>
            <a:r>
              <a:rPr lang="en-US" b="1" dirty="0" smtClean="0"/>
              <a:t>Example</a:t>
            </a:r>
            <a:r>
              <a:rPr lang="en-US" dirty="0" smtClean="0"/>
              <a:t>: Use quantifiers to express the statement “There is a woman who has taken a flight on every airline in the world.”</a:t>
            </a:r>
          </a:p>
          <a:p>
            <a:pPr>
              <a:buNone/>
            </a:pPr>
            <a:r>
              <a:rPr lang="en-US" b="1" dirty="0" smtClean="0"/>
              <a:t>Solution</a:t>
            </a:r>
            <a:r>
              <a:rPr lang="en-US" dirty="0" smtClean="0"/>
              <a:t>:</a:t>
            </a:r>
          </a:p>
          <a:p>
            <a:pPr marL="850392" lvl="1" indent="-457200">
              <a:buFont typeface="+mj-lt"/>
              <a:buAutoNum type="arabicPeriod"/>
            </a:pPr>
            <a:r>
              <a:rPr lang="en-US" dirty="0" smtClean="0"/>
              <a:t>Let </a:t>
            </a:r>
            <a:r>
              <a:rPr lang="en-US" i="1" dirty="0" smtClean="0">
                <a:latin typeface="Cambria Math" pitchFamily="18" charset="0"/>
                <a:ea typeface="Cambria Math" pitchFamily="18" charset="0"/>
              </a:rPr>
              <a:t>P(</a:t>
            </a:r>
            <a:r>
              <a:rPr lang="en-US" i="1" dirty="0" err="1" smtClean="0">
                <a:ea typeface="Cambria Math" pitchFamily="18" charset="0"/>
              </a:rPr>
              <a:t>w,f</a:t>
            </a:r>
            <a:r>
              <a:rPr lang="en-US" i="1" dirty="0" smtClean="0">
                <a:latin typeface="Cambria Math" pitchFamily="18" charset="0"/>
                <a:ea typeface="Cambria Math" pitchFamily="18" charset="0"/>
              </a:rPr>
              <a:t>)</a:t>
            </a:r>
            <a:r>
              <a:rPr lang="en-US" dirty="0" smtClean="0"/>
              <a:t> be “</a:t>
            </a:r>
            <a:r>
              <a:rPr lang="en-US" i="1" dirty="0" smtClean="0">
                <a:ea typeface="Cambria Math" pitchFamily="18" charset="0"/>
              </a:rPr>
              <a:t>w</a:t>
            </a:r>
            <a:r>
              <a:rPr lang="en-US" dirty="0" smtClean="0"/>
              <a:t> has taken </a:t>
            </a:r>
            <a:r>
              <a:rPr lang="en-US" i="1" dirty="0" smtClean="0">
                <a:latin typeface="Cambria Math" pitchFamily="18" charset="0"/>
                <a:ea typeface="Cambria Math" pitchFamily="18" charset="0"/>
              </a:rPr>
              <a:t>f  </a:t>
            </a:r>
            <a:r>
              <a:rPr lang="en-US" dirty="0" smtClean="0"/>
              <a:t>” and </a:t>
            </a:r>
            <a:r>
              <a:rPr lang="en-US" i="1" dirty="0" smtClean="0">
                <a:latin typeface="Cambria Math" pitchFamily="18" charset="0"/>
                <a:ea typeface="Cambria Math" pitchFamily="18" charset="0"/>
              </a:rPr>
              <a:t>Q</a:t>
            </a:r>
            <a:r>
              <a:rPr lang="en-US" dirty="0" smtClean="0">
                <a:latin typeface="Cambria Math" pitchFamily="18" charset="0"/>
                <a:ea typeface="Cambria Math" pitchFamily="18" charset="0"/>
              </a:rPr>
              <a:t>(</a:t>
            </a:r>
            <a:r>
              <a:rPr lang="en-US" i="1" dirty="0" err="1" smtClean="0">
                <a:ea typeface="Cambria Math" pitchFamily="18" charset="0"/>
              </a:rPr>
              <a:t>f,a</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 </a:t>
            </a:r>
            <a:r>
              <a:rPr lang="en-US" dirty="0" smtClean="0"/>
              <a:t>be “</a:t>
            </a:r>
            <a:r>
              <a:rPr lang="en-US" i="1" dirty="0" smtClean="0">
                <a:ea typeface="Cambria Math" pitchFamily="18" charset="0"/>
              </a:rPr>
              <a:t>f</a:t>
            </a:r>
            <a:r>
              <a:rPr lang="en-US" dirty="0" smtClean="0"/>
              <a:t>  is a flight on </a:t>
            </a:r>
            <a:r>
              <a:rPr lang="en-US" i="1" dirty="0" smtClean="0">
                <a:ea typeface="Cambria Math" pitchFamily="18" charset="0"/>
              </a:rPr>
              <a:t>a</a:t>
            </a:r>
            <a:r>
              <a:rPr lang="en-US" i="1" dirty="0" smtClean="0">
                <a:latin typeface="Cambria Math" pitchFamily="18" charset="0"/>
                <a:ea typeface="Cambria Math" pitchFamily="18" charset="0"/>
              </a:rPr>
              <a:t> .</a:t>
            </a:r>
            <a:r>
              <a:rPr lang="en-US" dirty="0" smtClean="0"/>
              <a:t>” </a:t>
            </a:r>
          </a:p>
          <a:p>
            <a:pPr marL="850392" lvl="1" indent="-457200">
              <a:buFont typeface="+mj-lt"/>
              <a:buAutoNum type="arabicPeriod"/>
            </a:pPr>
            <a:r>
              <a:rPr lang="en-US" dirty="0" smtClean="0"/>
              <a:t>The domain of </a:t>
            </a:r>
            <a:r>
              <a:rPr lang="en-US" i="1" dirty="0" smtClean="0"/>
              <a:t>w</a:t>
            </a:r>
            <a:r>
              <a:rPr lang="en-US" dirty="0" smtClean="0"/>
              <a:t> is all women, the domain of </a:t>
            </a:r>
            <a:r>
              <a:rPr lang="en-US" i="1" dirty="0" smtClean="0"/>
              <a:t>f</a:t>
            </a:r>
            <a:r>
              <a:rPr lang="en-US" dirty="0" smtClean="0"/>
              <a:t> is all flights, and the domain of </a:t>
            </a:r>
            <a:r>
              <a:rPr lang="en-US" i="1" dirty="0" smtClean="0"/>
              <a:t>a</a:t>
            </a:r>
            <a:r>
              <a:rPr lang="en-US" dirty="0" smtClean="0"/>
              <a:t> is all airlines.</a:t>
            </a:r>
          </a:p>
          <a:p>
            <a:pPr marL="850392" lvl="1" indent="-457200">
              <a:buFont typeface="+mj-lt"/>
              <a:buAutoNum type="arabicPeriod"/>
            </a:pPr>
            <a:r>
              <a:rPr lang="en-US" dirty="0" smtClean="0"/>
              <a:t>Then the statement can be expressed as:</a:t>
            </a:r>
          </a:p>
          <a:p>
            <a:pPr marL="850392" lvl="1" indent="-457200">
              <a:buNone/>
            </a:pPr>
            <a:r>
              <a:rPr lang="en-US" dirty="0" smtClean="0"/>
              <a:t>             </a:t>
            </a:r>
            <a:r>
              <a:rPr lang="en-US" dirty="0" smtClean="0">
                <a:latin typeface="Cambria Math" pitchFamily="18" charset="0"/>
                <a:ea typeface="Cambria Math" pitchFamily="18" charset="0"/>
                <a:sym typeface="Symbol"/>
              </a:rPr>
              <a:t></a:t>
            </a:r>
            <a:r>
              <a:rPr lang="en-US" i="1" dirty="0" smtClean="0">
                <a:ea typeface="Cambria Math" pitchFamily="18" charset="0"/>
                <a:sym typeface="Symbol"/>
              </a:rPr>
              <a:t>w</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a:t>
            </a:r>
            <a:r>
              <a:rPr lang="en-US" i="1" dirty="0" smtClean="0">
                <a:ea typeface="Cambria Math" pitchFamily="18" charset="0"/>
                <a:sym typeface="Symbol"/>
              </a:rPr>
              <a:t>a</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ea typeface="Cambria Math" pitchFamily="18" charset="0"/>
                <a:sym typeface="Symbol"/>
              </a:rPr>
              <a:t>w,f</a:t>
            </a:r>
            <a:r>
              <a:rPr lang="en-US" i="1" dirty="0" smtClean="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ea typeface="Cambria Math" pitchFamily="18" charset="0"/>
                <a:sym typeface="Symbol"/>
              </a:rPr>
              <a:t>f,a</a:t>
            </a:r>
            <a:r>
              <a:rPr lang="en-US" dirty="0" smtClean="0">
                <a:latin typeface="Cambria Math" pitchFamily="18" charset="0"/>
                <a:ea typeface="Cambria Math" pitchFamily="18" charset="0"/>
                <a:sym typeface="Symbol"/>
              </a:rPr>
              <a:t>))</a:t>
            </a:r>
            <a:endParaRPr lang="en-US" dirty="0">
              <a:latin typeface="Cambria Math" pitchFamily="18" charset="0"/>
              <a:ea typeface="Cambria Math" pitchFamily="18" charset="0"/>
            </a:endParaRPr>
          </a:p>
        </p:txBody>
      </p:sp>
    </p:spTree>
    <p:extLst>
      <p:ext uri="{BB962C8B-B14F-4D97-AF65-F5344CB8AC3E}">
        <p14:creationId xmlns:p14="http://schemas.microsoft.com/office/powerpoint/2010/main" val="26944138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Calculus in Logic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Example</a:t>
            </a:r>
            <a:r>
              <a:rPr lang="en-US" dirty="0" smtClean="0"/>
              <a:t>: Use quantifiers to express the definition of the limit of </a:t>
            </a:r>
            <a:r>
              <a:rPr lang="en-US" i="1" dirty="0" smtClean="0"/>
              <a:t>a</a:t>
            </a:r>
            <a:r>
              <a:rPr lang="en-US" dirty="0" smtClean="0"/>
              <a:t> real-valued function </a:t>
            </a:r>
            <a:r>
              <a:rPr lang="en-US" i="1" dirty="0" smtClean="0"/>
              <a:t>f(x)</a:t>
            </a:r>
            <a:r>
              <a:rPr lang="en-US" dirty="0" smtClean="0"/>
              <a:t> of a real variable </a:t>
            </a:r>
            <a:r>
              <a:rPr lang="en-US" i="1" dirty="0" smtClean="0"/>
              <a:t>x</a:t>
            </a:r>
            <a:r>
              <a:rPr lang="en-US" dirty="0" smtClean="0"/>
              <a:t> at a point </a:t>
            </a:r>
            <a:r>
              <a:rPr lang="en-US" i="1" dirty="0" smtClean="0"/>
              <a:t>a</a:t>
            </a:r>
            <a:r>
              <a:rPr lang="en-US" dirty="0" smtClean="0"/>
              <a:t> in its domain.</a:t>
            </a:r>
          </a:p>
          <a:p>
            <a:pPr>
              <a:buNone/>
            </a:pPr>
            <a:r>
              <a:rPr lang="en-US" b="1" dirty="0" smtClean="0"/>
              <a:t>Solution</a:t>
            </a:r>
            <a:r>
              <a:rPr lang="en-US" dirty="0" smtClean="0"/>
              <a:t>: Recall the definition of the statement</a:t>
            </a:r>
          </a:p>
          <a:p>
            <a:endParaRPr lang="en-US" dirty="0" smtClean="0"/>
          </a:p>
          <a:p>
            <a:pPr>
              <a:buNone/>
            </a:pPr>
            <a:r>
              <a:rPr lang="en-US" dirty="0" smtClean="0"/>
              <a:t>    is “For every real number </a:t>
            </a:r>
            <a:r>
              <a:rPr lang="el-GR" dirty="0" smtClean="0">
                <a:latin typeface="Cambria Math"/>
                <a:ea typeface="Cambria Math"/>
              </a:rPr>
              <a:t>ε</a:t>
            </a:r>
            <a:r>
              <a:rPr lang="en-US" dirty="0" smtClean="0">
                <a:latin typeface="Cambria Math"/>
                <a:ea typeface="Cambria Math"/>
              </a:rPr>
              <a:t> &gt; 0, there exists a real number   </a:t>
            </a:r>
            <a:r>
              <a:rPr lang="el-GR" dirty="0" smtClean="0">
                <a:latin typeface="Cambria Math"/>
                <a:ea typeface="Cambria Math"/>
              </a:rPr>
              <a:t>δ</a:t>
            </a:r>
            <a:r>
              <a:rPr lang="en-US" dirty="0" smtClean="0">
                <a:latin typeface="Cambria Math"/>
                <a:ea typeface="Cambria Math"/>
              </a:rPr>
              <a:t> &gt; 0 such that |f(x) – L| &lt; </a:t>
            </a:r>
            <a:r>
              <a:rPr lang="el-GR" dirty="0" smtClean="0">
                <a:latin typeface="Cambria Math"/>
                <a:ea typeface="Cambria Math"/>
              </a:rPr>
              <a:t>ε</a:t>
            </a:r>
            <a:r>
              <a:rPr lang="en-US" dirty="0" smtClean="0">
                <a:latin typeface="Cambria Math"/>
                <a:ea typeface="Cambria Math"/>
              </a:rPr>
              <a:t> whenever   0 &lt; |x –a| &lt; </a:t>
            </a:r>
            <a:r>
              <a:rPr lang="el-GR" dirty="0" smtClean="0">
                <a:latin typeface="Cambria Math"/>
                <a:ea typeface="Cambria Math"/>
              </a:rPr>
              <a:t>δ</a:t>
            </a:r>
            <a:r>
              <a:rPr lang="en-US" dirty="0" smtClean="0">
                <a:latin typeface="Cambria Math"/>
                <a:ea typeface="Cambria Math"/>
              </a:rPr>
              <a:t>.”</a:t>
            </a:r>
          </a:p>
          <a:p>
            <a:pPr>
              <a:buNone/>
            </a:pPr>
            <a:r>
              <a:rPr lang="en-US" dirty="0" smtClean="0">
                <a:latin typeface="Cambria Math"/>
                <a:ea typeface="Cambria Math"/>
              </a:rPr>
              <a:t>     Using quantifiers:</a:t>
            </a:r>
          </a:p>
          <a:p>
            <a:endParaRPr lang="en-US" dirty="0" smtClean="0">
              <a:latin typeface="Cambria Math"/>
              <a:ea typeface="Cambria Math"/>
            </a:endParaRPr>
          </a:p>
          <a:p>
            <a:endParaRPr lang="en-US" dirty="0" smtClean="0">
              <a:latin typeface="Cambria Math"/>
              <a:ea typeface="Cambria Math"/>
            </a:endParaRPr>
          </a:p>
          <a:p>
            <a:pPr>
              <a:buNone/>
            </a:pPr>
            <a:r>
              <a:rPr lang="en-US" dirty="0" smtClean="0">
                <a:latin typeface="Cambria Math"/>
                <a:ea typeface="Cambria Math"/>
              </a:rPr>
              <a:t>     Where the domain for the variables </a:t>
            </a:r>
            <a:r>
              <a:rPr lang="el-GR" dirty="0" smtClean="0">
                <a:latin typeface="Cambria Math"/>
                <a:ea typeface="Cambria Math"/>
              </a:rPr>
              <a:t>ε </a:t>
            </a:r>
            <a:r>
              <a:rPr lang="en-US" dirty="0" smtClean="0">
                <a:latin typeface="Cambria Math"/>
                <a:ea typeface="Cambria Math"/>
              </a:rPr>
              <a:t>and </a:t>
            </a:r>
            <a:r>
              <a:rPr lang="el-GR" dirty="0" smtClean="0">
                <a:latin typeface="Cambria Math"/>
                <a:ea typeface="Cambria Math"/>
              </a:rPr>
              <a:t>δ</a:t>
            </a:r>
            <a:r>
              <a:rPr lang="en-US" dirty="0" smtClean="0">
                <a:latin typeface="Cambria Math"/>
                <a:ea typeface="Cambria Math"/>
              </a:rPr>
              <a:t> consists of all positive real numbers and the domain for </a:t>
            </a:r>
            <a:r>
              <a:rPr lang="en-US" i="1" dirty="0" smtClean="0">
                <a:latin typeface="Cambria Math"/>
                <a:ea typeface="Cambria Math"/>
              </a:rPr>
              <a:t>x</a:t>
            </a:r>
            <a:r>
              <a:rPr lang="en-US" dirty="0" smtClean="0">
                <a:latin typeface="Cambria Math"/>
                <a:ea typeface="Cambria Math"/>
              </a:rPr>
              <a:t> consists of all real numbers. </a:t>
            </a: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3786187" y="2879725"/>
            <a:ext cx="2309813" cy="319088"/>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2971800" y="4572000"/>
            <a:ext cx="5969794" cy="319088"/>
          </a:xfrm>
          <a:prstGeom prst="rect">
            <a:avLst/>
          </a:prstGeom>
        </p:spPr>
      </p:pic>
    </p:spTree>
    <p:extLst>
      <p:ext uri="{BB962C8B-B14F-4D97-AF65-F5344CB8AC3E}">
        <p14:creationId xmlns:p14="http://schemas.microsoft.com/office/powerpoint/2010/main" val="10972485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Questions on Translation from English</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  Choose the obvious predicates and express in predicate logic.</a:t>
            </a:r>
          </a:p>
          <a:p>
            <a:pPr marL="514350" indent="-514350">
              <a:buNone/>
            </a:pPr>
            <a:r>
              <a:rPr lang="en-US" b="1" dirty="0" smtClean="0"/>
              <a:t>Example </a:t>
            </a:r>
            <a:r>
              <a:rPr lang="en-US" b="1" dirty="0" smtClean="0">
                <a:latin typeface="Cambria Math" pitchFamily="18" charset="0"/>
                <a:ea typeface="Cambria Math" pitchFamily="18" charset="0"/>
              </a:rPr>
              <a:t>1</a:t>
            </a:r>
            <a:r>
              <a:rPr lang="en-US" dirty="0" smtClean="0"/>
              <a:t>: “Brothers are siblings.”</a:t>
            </a:r>
          </a:p>
          <a:p>
            <a:pPr marL="514350" indent="-514350">
              <a:buNone/>
            </a:pPr>
            <a:r>
              <a:rPr lang="en-US" dirty="0" smtClean="0">
                <a:sym typeface="Symbol"/>
              </a:rPr>
              <a:t>            </a:t>
            </a:r>
            <a:r>
              <a:rPr lang="en-US" b="1" dirty="0" smtClean="0">
                <a:sym typeface="Symbol"/>
              </a:rPr>
              <a:t>Solution</a:t>
            </a:r>
            <a:r>
              <a:rPr lang="en-US" dirty="0" smtClean="0">
                <a:sym typeface="Symbol"/>
              </a:rPr>
              <a:t>: </a:t>
            </a:r>
            <a:r>
              <a:rPr lang="en-US" i="1" dirty="0" smtClean="0">
                <a:sym typeface="Symbol"/>
              </a:rPr>
              <a:t>x</a:t>
            </a:r>
            <a:r>
              <a:rPr lang="en-US" dirty="0" smtClean="0">
                <a:sym typeface="Symbol"/>
              </a:rPr>
              <a:t> </a:t>
            </a:r>
            <a:r>
              <a:rPr lang="en-US" i="1" dirty="0" smtClean="0">
                <a:sym typeface="Symbol"/>
              </a:rPr>
              <a:t>y</a:t>
            </a:r>
            <a:r>
              <a:rPr lang="en-US" dirty="0" smtClean="0">
                <a:sym typeface="Symbol"/>
              </a:rPr>
              <a:t> (</a:t>
            </a:r>
            <a:r>
              <a:rPr lang="en-US" i="1" dirty="0" smtClean="0">
                <a:sym typeface="Symbol"/>
              </a:rPr>
              <a:t>B</a:t>
            </a:r>
            <a:r>
              <a:rPr lang="en-US" dirty="0" smtClean="0">
                <a:sym typeface="Symbol"/>
              </a:rPr>
              <a:t>(</a:t>
            </a:r>
            <a:r>
              <a:rPr lang="en-US" dirty="0" err="1" smtClean="0">
                <a:sym typeface="Symbol"/>
              </a:rPr>
              <a:t>x,y</a:t>
            </a:r>
            <a:r>
              <a:rPr lang="en-US" dirty="0" smtClean="0">
                <a:sym typeface="Symbol"/>
              </a:rPr>
              <a:t>) </a:t>
            </a:r>
            <a:r>
              <a:rPr lang="en-US" dirty="0" smtClean="0">
                <a:latin typeface="Cambria Math"/>
                <a:ea typeface="Cambria Math"/>
                <a:sym typeface="Symbol"/>
              </a:rPr>
              <a:t>→ </a:t>
            </a:r>
            <a:r>
              <a:rPr lang="en-US" i="1" dirty="0" smtClean="0">
                <a:latin typeface="Cambria Math"/>
                <a:ea typeface="Cambria Math"/>
                <a:sym typeface="Symbol"/>
              </a:rPr>
              <a:t>S</a:t>
            </a:r>
            <a:r>
              <a:rPr lang="en-US" dirty="0" smtClean="0">
                <a:latin typeface="Cambria Math"/>
                <a:ea typeface="Cambria Math"/>
                <a:sym typeface="Symbol"/>
              </a:rPr>
              <a:t>(</a:t>
            </a:r>
            <a:r>
              <a:rPr lang="en-US" dirty="0" err="1" smtClean="0">
                <a:latin typeface="Cambria Math"/>
                <a:ea typeface="Cambria Math"/>
                <a:sym typeface="Symbol"/>
              </a:rPr>
              <a:t>x,y</a:t>
            </a:r>
            <a:r>
              <a:rPr lang="en-US" dirty="0" smtClean="0">
                <a:latin typeface="Cambria Math"/>
                <a:ea typeface="Cambria Math"/>
                <a:sym typeface="Symbol"/>
              </a:rPr>
              <a:t>))</a:t>
            </a:r>
            <a:endParaRPr lang="en-US" dirty="0" smtClean="0"/>
          </a:p>
          <a:p>
            <a:pPr marL="514350" indent="-514350">
              <a:buNone/>
            </a:pPr>
            <a:r>
              <a:rPr lang="en-US" b="1" dirty="0" smtClean="0"/>
              <a:t>Example </a:t>
            </a:r>
            <a:r>
              <a:rPr lang="en-US" b="1" dirty="0" smtClean="0">
                <a:latin typeface="Cambria Math" pitchFamily="18" charset="0"/>
                <a:ea typeface="Cambria Math" pitchFamily="18" charset="0"/>
              </a:rPr>
              <a:t>2</a:t>
            </a:r>
            <a:r>
              <a:rPr lang="en-US" dirty="0" smtClean="0"/>
              <a:t>: “Siblinghood is symmetric.”</a:t>
            </a:r>
          </a:p>
          <a:p>
            <a:pPr marL="514350" indent="-514350">
              <a:buNone/>
            </a:pPr>
            <a:r>
              <a:rPr lang="en-US" dirty="0" smtClean="0">
                <a:sym typeface="Symbol"/>
              </a:rPr>
              <a:t>            </a:t>
            </a:r>
            <a:r>
              <a:rPr lang="en-US" b="1" dirty="0" smtClean="0">
                <a:sym typeface="Symbol"/>
              </a:rPr>
              <a:t>Solution</a:t>
            </a:r>
            <a:r>
              <a:rPr lang="en-US" dirty="0" smtClean="0">
                <a:sym typeface="Symbol"/>
              </a:rPr>
              <a:t>: </a:t>
            </a:r>
            <a:r>
              <a:rPr lang="en-US" i="1" dirty="0" smtClean="0">
                <a:sym typeface="Symbol"/>
              </a:rPr>
              <a:t>x</a:t>
            </a:r>
            <a:r>
              <a:rPr lang="en-US" dirty="0" smtClean="0">
                <a:sym typeface="Symbol"/>
              </a:rPr>
              <a:t> </a:t>
            </a:r>
            <a:r>
              <a:rPr lang="en-US" i="1" dirty="0" smtClean="0">
                <a:sym typeface="Symbol"/>
              </a:rPr>
              <a:t>y</a:t>
            </a:r>
            <a:r>
              <a:rPr lang="en-US" dirty="0" smtClean="0">
                <a:sym typeface="Symbol"/>
              </a:rPr>
              <a:t> (</a:t>
            </a:r>
            <a:r>
              <a:rPr lang="en-US" i="1" dirty="0" smtClean="0">
                <a:sym typeface="Symbol"/>
              </a:rPr>
              <a:t>S</a:t>
            </a:r>
            <a:r>
              <a:rPr lang="en-US" dirty="0" smtClean="0">
                <a:sym typeface="Symbol"/>
              </a:rPr>
              <a:t>(</a:t>
            </a:r>
            <a:r>
              <a:rPr lang="en-US" i="1" dirty="0" err="1" smtClean="0">
                <a:sym typeface="Symbol"/>
              </a:rPr>
              <a:t>x,y</a:t>
            </a:r>
            <a:r>
              <a:rPr lang="en-US" dirty="0" smtClean="0">
                <a:sym typeface="Symbol"/>
              </a:rPr>
              <a:t>) </a:t>
            </a:r>
            <a:r>
              <a:rPr lang="en-US" dirty="0" smtClean="0">
                <a:latin typeface="Cambria Math"/>
                <a:ea typeface="Cambria Math"/>
                <a:sym typeface="Symbol"/>
              </a:rPr>
              <a:t>→ </a:t>
            </a:r>
            <a:r>
              <a:rPr lang="en-US" i="1" dirty="0" smtClean="0">
                <a:latin typeface="Cambria Math"/>
                <a:ea typeface="Cambria Math"/>
                <a:sym typeface="Symbol"/>
              </a:rPr>
              <a:t>S</a:t>
            </a:r>
            <a:r>
              <a:rPr lang="en-US" dirty="0" smtClean="0">
                <a:latin typeface="Cambria Math"/>
                <a:ea typeface="Cambria Math"/>
                <a:sym typeface="Symbol"/>
              </a:rPr>
              <a:t>(</a:t>
            </a:r>
            <a:r>
              <a:rPr lang="en-US" i="1" dirty="0" err="1" smtClean="0">
                <a:latin typeface="Cambria Math"/>
                <a:ea typeface="Cambria Math"/>
                <a:sym typeface="Symbol"/>
              </a:rPr>
              <a:t>y,x</a:t>
            </a:r>
            <a:r>
              <a:rPr lang="en-US" dirty="0" smtClean="0">
                <a:latin typeface="Cambria Math"/>
                <a:ea typeface="Cambria Math"/>
                <a:sym typeface="Symbol"/>
              </a:rPr>
              <a:t>))</a:t>
            </a:r>
            <a:endParaRPr lang="en-US" dirty="0" smtClean="0"/>
          </a:p>
          <a:p>
            <a:pPr marL="514350" indent="-514350">
              <a:buNone/>
            </a:pPr>
            <a:r>
              <a:rPr lang="en-US" b="1" dirty="0" smtClean="0"/>
              <a:t>Example </a:t>
            </a:r>
            <a:r>
              <a:rPr lang="en-US" b="1" dirty="0" smtClean="0">
                <a:latin typeface="Cambria Math" pitchFamily="18" charset="0"/>
                <a:ea typeface="Cambria Math" pitchFamily="18" charset="0"/>
              </a:rPr>
              <a:t>3</a:t>
            </a:r>
            <a:r>
              <a:rPr lang="en-US" dirty="0" smtClean="0"/>
              <a:t>: “Everybody loves somebody.”</a:t>
            </a:r>
          </a:p>
          <a:p>
            <a:pPr marL="514350" indent="-514350">
              <a:buNone/>
            </a:pPr>
            <a:r>
              <a:rPr lang="en-US" dirty="0" smtClean="0">
                <a:sym typeface="Symbol"/>
              </a:rPr>
              <a:t>            </a:t>
            </a:r>
            <a:r>
              <a:rPr lang="en-US" b="1" dirty="0" smtClean="0">
                <a:sym typeface="Symbol"/>
              </a:rPr>
              <a:t>Solution</a:t>
            </a:r>
            <a:r>
              <a:rPr lang="en-US" dirty="0" smtClean="0">
                <a:sym typeface="Symbol"/>
              </a:rPr>
              <a:t>: </a:t>
            </a:r>
            <a:r>
              <a:rPr lang="en-US" i="1" dirty="0" smtClean="0">
                <a:sym typeface="Symbol"/>
              </a:rPr>
              <a:t>x</a:t>
            </a:r>
            <a:r>
              <a:rPr lang="en-US" dirty="0" smtClean="0">
                <a:sym typeface="Symbol"/>
              </a:rPr>
              <a:t> </a:t>
            </a:r>
            <a:r>
              <a:rPr lang="en-US" i="1" dirty="0" smtClean="0">
                <a:sym typeface="Symbol"/>
              </a:rPr>
              <a:t>y</a:t>
            </a:r>
            <a:r>
              <a:rPr lang="en-US" dirty="0" smtClean="0">
                <a:sym typeface="Symbol"/>
              </a:rPr>
              <a:t> </a:t>
            </a:r>
            <a:r>
              <a:rPr lang="en-US" i="1" dirty="0" smtClean="0">
                <a:sym typeface="Symbol"/>
              </a:rPr>
              <a:t>L</a:t>
            </a:r>
            <a:r>
              <a:rPr lang="en-US" dirty="0" smtClean="0">
                <a:sym typeface="Symbol"/>
              </a:rPr>
              <a:t>(</a:t>
            </a:r>
            <a:r>
              <a:rPr lang="en-US" i="1" dirty="0" err="1" smtClean="0">
                <a:sym typeface="Symbol"/>
              </a:rPr>
              <a:t>x,y</a:t>
            </a:r>
            <a:r>
              <a:rPr lang="en-US" dirty="0" smtClean="0">
                <a:sym typeface="Symbol"/>
              </a:rPr>
              <a:t>)</a:t>
            </a:r>
            <a:endParaRPr lang="en-US" dirty="0" smtClean="0"/>
          </a:p>
          <a:p>
            <a:pPr marL="514350" indent="-514350">
              <a:buNone/>
            </a:pPr>
            <a:r>
              <a:rPr lang="en-US" b="1" dirty="0" smtClean="0"/>
              <a:t>Example </a:t>
            </a:r>
            <a:r>
              <a:rPr lang="en-US" b="1" dirty="0" smtClean="0">
                <a:latin typeface="Cambria Math" pitchFamily="18" charset="0"/>
                <a:ea typeface="Cambria Math" pitchFamily="18" charset="0"/>
              </a:rPr>
              <a:t>4</a:t>
            </a:r>
            <a:r>
              <a:rPr lang="en-US" dirty="0" smtClean="0"/>
              <a:t>: “There is someone who is loved by everyone.”</a:t>
            </a:r>
          </a:p>
          <a:p>
            <a:pPr marL="514350" indent="-514350">
              <a:buNone/>
            </a:pPr>
            <a:r>
              <a:rPr lang="en-US" b="1" dirty="0" smtClean="0">
                <a:sym typeface="Symbol"/>
              </a:rPr>
              <a:t>            Solution</a:t>
            </a:r>
            <a:r>
              <a:rPr lang="en-US" dirty="0" smtClean="0">
                <a:sym typeface="Symbol"/>
              </a:rPr>
              <a:t>: </a:t>
            </a:r>
            <a:r>
              <a:rPr lang="en-US" i="1" dirty="0" smtClean="0">
                <a:sym typeface="Symbol"/>
              </a:rPr>
              <a:t>y</a:t>
            </a:r>
            <a:r>
              <a:rPr lang="en-US" dirty="0" smtClean="0">
                <a:sym typeface="Symbol"/>
              </a:rPr>
              <a:t> </a:t>
            </a:r>
            <a:r>
              <a:rPr lang="en-US" i="1" dirty="0" smtClean="0">
                <a:sym typeface="Symbol"/>
              </a:rPr>
              <a:t>x</a:t>
            </a:r>
            <a:r>
              <a:rPr lang="en-US" dirty="0" smtClean="0">
                <a:sym typeface="Symbol"/>
              </a:rPr>
              <a:t> </a:t>
            </a:r>
            <a:r>
              <a:rPr lang="en-US" i="1" dirty="0" smtClean="0">
                <a:sym typeface="Symbol"/>
              </a:rPr>
              <a:t>L</a:t>
            </a:r>
            <a:r>
              <a:rPr lang="en-US" dirty="0" smtClean="0">
                <a:sym typeface="Symbol"/>
              </a:rPr>
              <a:t>(</a:t>
            </a:r>
            <a:r>
              <a:rPr lang="en-US" i="1" dirty="0" err="1" smtClean="0">
                <a:sym typeface="Symbol"/>
              </a:rPr>
              <a:t>x,y</a:t>
            </a:r>
            <a:r>
              <a:rPr lang="en-US" dirty="0" smtClean="0">
                <a:sym typeface="Symbol"/>
              </a:rPr>
              <a:t>)</a:t>
            </a:r>
            <a:endParaRPr lang="en-US" dirty="0" smtClean="0"/>
          </a:p>
          <a:p>
            <a:pPr marL="514350" indent="-514350">
              <a:buNone/>
            </a:pPr>
            <a:r>
              <a:rPr lang="en-US" b="1" dirty="0" smtClean="0"/>
              <a:t>Example </a:t>
            </a:r>
            <a:r>
              <a:rPr lang="en-US" b="1" dirty="0" smtClean="0">
                <a:latin typeface="Cambria Math" pitchFamily="18" charset="0"/>
                <a:ea typeface="Cambria Math" pitchFamily="18" charset="0"/>
              </a:rPr>
              <a:t>5</a:t>
            </a:r>
            <a:r>
              <a:rPr lang="en-US" dirty="0" smtClean="0"/>
              <a:t>: “There is someone who loves someone.”</a:t>
            </a:r>
          </a:p>
          <a:p>
            <a:pPr marL="514350" indent="-514350">
              <a:buNone/>
            </a:pPr>
            <a:r>
              <a:rPr lang="en-US" b="1" dirty="0" smtClean="0">
                <a:sym typeface="Symbol"/>
              </a:rPr>
              <a:t>            Solution</a:t>
            </a:r>
            <a:r>
              <a:rPr lang="en-US" dirty="0" smtClean="0">
                <a:sym typeface="Symbol"/>
              </a:rPr>
              <a:t>: </a:t>
            </a:r>
            <a:r>
              <a:rPr lang="en-US" i="1" dirty="0" smtClean="0">
                <a:sym typeface="Symbol"/>
              </a:rPr>
              <a:t>x</a:t>
            </a:r>
            <a:r>
              <a:rPr lang="en-US" dirty="0" smtClean="0">
                <a:sym typeface="Symbol"/>
              </a:rPr>
              <a:t> </a:t>
            </a:r>
            <a:r>
              <a:rPr lang="en-US" i="1" dirty="0" smtClean="0">
                <a:sym typeface="Symbol"/>
              </a:rPr>
              <a:t>y</a:t>
            </a:r>
            <a:r>
              <a:rPr lang="en-US" dirty="0" smtClean="0">
                <a:sym typeface="Symbol"/>
              </a:rPr>
              <a:t> </a:t>
            </a:r>
            <a:r>
              <a:rPr lang="en-US" i="1" dirty="0" smtClean="0">
                <a:sym typeface="Symbol"/>
              </a:rPr>
              <a:t>L</a:t>
            </a:r>
            <a:r>
              <a:rPr lang="en-US" dirty="0" smtClean="0">
                <a:sym typeface="Symbol"/>
              </a:rPr>
              <a:t>(</a:t>
            </a:r>
            <a:r>
              <a:rPr lang="en-US" i="1" dirty="0" err="1" smtClean="0">
                <a:sym typeface="Symbol"/>
              </a:rPr>
              <a:t>x,y</a:t>
            </a:r>
            <a:r>
              <a:rPr lang="en-US" dirty="0" smtClean="0">
                <a:sym typeface="Symbol"/>
              </a:rPr>
              <a:t>)</a:t>
            </a:r>
            <a:endParaRPr lang="en-US" dirty="0" smtClean="0"/>
          </a:p>
          <a:p>
            <a:pPr marL="514350" indent="-514350">
              <a:buNone/>
            </a:pPr>
            <a:r>
              <a:rPr lang="en-US" b="1" dirty="0" smtClean="0"/>
              <a:t>Example </a:t>
            </a:r>
            <a:r>
              <a:rPr lang="en-US" b="1" dirty="0" smtClean="0">
                <a:latin typeface="Cambria Math" pitchFamily="18" charset="0"/>
                <a:ea typeface="Cambria Math" pitchFamily="18" charset="0"/>
              </a:rPr>
              <a:t>6</a:t>
            </a:r>
            <a:r>
              <a:rPr lang="en-US" dirty="0" smtClean="0"/>
              <a:t>: “Everyone loves himself”</a:t>
            </a:r>
          </a:p>
          <a:p>
            <a:pPr marL="514350" indent="-514350">
              <a:buNone/>
            </a:pPr>
            <a:r>
              <a:rPr lang="en-US" b="1" dirty="0" smtClean="0">
                <a:sym typeface="Symbol"/>
              </a:rPr>
              <a:t>            Solution</a:t>
            </a:r>
            <a:r>
              <a:rPr lang="en-US" dirty="0" smtClean="0">
                <a:sym typeface="Symbol"/>
              </a:rPr>
              <a:t>: </a:t>
            </a:r>
            <a:r>
              <a:rPr lang="en-US" i="1" dirty="0" smtClean="0">
                <a:sym typeface="Symbol"/>
              </a:rPr>
              <a:t>x</a:t>
            </a:r>
            <a:r>
              <a:rPr lang="en-US" dirty="0" smtClean="0">
                <a:sym typeface="Symbol"/>
              </a:rPr>
              <a:t> </a:t>
            </a:r>
            <a:r>
              <a:rPr lang="en-US" i="1" dirty="0" smtClean="0">
                <a:sym typeface="Symbol"/>
              </a:rPr>
              <a:t>L</a:t>
            </a:r>
            <a:r>
              <a:rPr lang="en-US" dirty="0" smtClean="0">
                <a:sym typeface="Symbol"/>
              </a:rPr>
              <a:t>(</a:t>
            </a:r>
            <a:r>
              <a:rPr lang="en-US" i="1" dirty="0" err="1" smtClean="0">
                <a:sym typeface="Symbol"/>
              </a:rPr>
              <a:t>x</a:t>
            </a:r>
            <a:r>
              <a:rPr lang="en-US" dirty="0" err="1" smtClean="0">
                <a:sym typeface="Symbol"/>
              </a:rPr>
              <a:t>,</a:t>
            </a:r>
            <a:r>
              <a:rPr lang="en-US" i="1" dirty="0" err="1" smtClean="0">
                <a:sym typeface="Symbol"/>
              </a:rPr>
              <a:t>x</a:t>
            </a:r>
            <a:r>
              <a:rPr lang="en-US" dirty="0" smtClean="0">
                <a:sym typeface="Symbol"/>
              </a:rPr>
              <a:t>)</a:t>
            </a:r>
            <a:endParaRPr lang="en-US" dirty="0"/>
          </a:p>
        </p:txBody>
      </p:sp>
    </p:spTree>
    <p:extLst>
      <p:ext uri="{BB962C8B-B14F-4D97-AF65-F5344CB8AC3E}">
        <p14:creationId xmlns:p14="http://schemas.microsoft.com/office/powerpoint/2010/main" val="3550981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Negating Nested Quantifiers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Recall </a:t>
            </a:r>
            <a:r>
              <a:rPr lang="en-US" dirty="0" smtClean="0"/>
              <a:t>the logical expression developed </a:t>
            </a:r>
            <a:r>
              <a:rPr lang="lv-LV" dirty="0" smtClean="0"/>
              <a:t>earlier:</a:t>
            </a:r>
            <a:r>
              <a:rPr lang="lv-LV" dirty="0"/>
              <a:t> </a:t>
            </a:r>
            <a:r>
              <a:rPr lang="lv-LV" dirty="0" smtClean="0"/>
              <a:t>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w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a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a:t>
            </a:r>
            <a:endParaRPr lang="en-US" dirty="0" smtClean="0"/>
          </a:p>
          <a:p>
            <a:pPr>
              <a:buNone/>
            </a:pPr>
            <a:r>
              <a:rPr lang="en-US" b="1" dirty="0" smtClean="0"/>
              <a:t>   Part </a:t>
            </a:r>
            <a:r>
              <a:rPr lang="en-US" b="1" dirty="0" smtClean="0">
                <a:latin typeface="Cambria Math" pitchFamily="18" charset="0"/>
                <a:ea typeface="Cambria Math" pitchFamily="18" charset="0"/>
              </a:rPr>
              <a:t>1</a:t>
            </a:r>
            <a:r>
              <a:rPr lang="en-US" dirty="0" smtClean="0"/>
              <a:t>: Use quantifiers to express the statement that “There does not exist a woman who has taken a flight on every airline in the world.”</a:t>
            </a:r>
          </a:p>
          <a:p>
            <a:pPr>
              <a:buNone/>
            </a:pPr>
            <a:r>
              <a:rPr lang="en-US" dirty="0" smtClean="0"/>
              <a:t>    </a:t>
            </a:r>
            <a:r>
              <a:rPr lang="en-US" b="1" dirty="0" smtClean="0"/>
              <a:t>Solution</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w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a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 </a:t>
            </a:r>
          </a:p>
          <a:p>
            <a:pPr>
              <a:buNone/>
            </a:pPr>
            <a:r>
              <a:rPr lang="en-US" dirty="0" smtClean="0"/>
              <a:t> </a:t>
            </a:r>
            <a:r>
              <a:rPr lang="en-US" b="1" dirty="0" smtClean="0"/>
              <a:t>Part </a:t>
            </a:r>
            <a:r>
              <a:rPr lang="en-US" b="1" dirty="0" smtClean="0">
                <a:latin typeface="Cambria Math" pitchFamily="18" charset="0"/>
                <a:ea typeface="Cambria Math" pitchFamily="18" charset="0"/>
              </a:rPr>
              <a:t>2</a:t>
            </a:r>
            <a:r>
              <a:rPr lang="en-US" dirty="0" smtClean="0"/>
              <a:t>: Now use De Morgan’s Laws to move the negation as far inwards as possible.</a:t>
            </a:r>
          </a:p>
          <a:p>
            <a:pPr>
              <a:buNone/>
            </a:pPr>
            <a:r>
              <a:rPr lang="en-US" dirty="0" smtClean="0"/>
              <a:t>     </a:t>
            </a:r>
            <a:r>
              <a:rPr lang="en-US" b="1" dirty="0" smtClean="0"/>
              <a:t>Solution</a:t>
            </a:r>
            <a:r>
              <a:rPr lang="en-US" dirty="0" smtClean="0"/>
              <a:t>:</a:t>
            </a:r>
          </a:p>
          <a:p>
            <a:pPr marL="514350" indent="-514350">
              <a:buFont typeface="+mj-lt"/>
              <a:buAutoNum type="arabicPeriod"/>
            </a:pPr>
            <a:r>
              <a:rPr lang="en-US" dirty="0" smtClean="0"/>
              <a:t> </a:t>
            </a:r>
            <a:r>
              <a:rPr lang="en-US" dirty="0" smtClean="0">
                <a:latin typeface="Cambria Math"/>
                <a:ea typeface="Cambria Math"/>
              </a:rPr>
              <a:t>¬</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w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a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 </a:t>
            </a:r>
          </a:p>
          <a:p>
            <a:pPr marL="514350" indent="-514350">
              <a:buFont typeface="+mj-lt"/>
              <a:buAutoNum type="arabicPeriod"/>
            </a:pP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w</a:t>
            </a:r>
            <a:r>
              <a:rPr lang="en-US" dirty="0" smtClean="0">
                <a:latin typeface="Cambria Math"/>
                <a:ea typeface="Cambria Math"/>
              </a:rPr>
              <a:t> ¬</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a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  by De Morgan’s for </a:t>
            </a:r>
          </a:p>
          <a:p>
            <a:pPr marL="514350" indent="-514350">
              <a:buFont typeface="+mj-lt"/>
              <a:buAutoNum type="arabicPeriod"/>
            </a:pP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w</a:t>
            </a:r>
            <a:r>
              <a:rPr lang="en-US" dirty="0" smtClean="0">
                <a:latin typeface="Cambria Math"/>
                <a:ea typeface="Cambria Math"/>
              </a:rPr>
              <a:t> </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a </a:t>
            </a:r>
            <a:r>
              <a:rPr lang="en-US" dirty="0" smtClean="0">
                <a:latin typeface="Cambria Math"/>
                <a:ea typeface="Cambria Math"/>
              </a:rPr>
              <a:t>¬</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  by De Morgan’s for </a:t>
            </a:r>
          </a:p>
          <a:p>
            <a:pPr marL="514350" indent="-514350">
              <a:buFont typeface="+mj-lt"/>
              <a:buAutoNum type="arabicPeriod"/>
            </a:pP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w</a:t>
            </a:r>
            <a:r>
              <a:rPr lang="en-US" dirty="0" smtClean="0">
                <a:latin typeface="Cambria Math"/>
                <a:ea typeface="Cambria Math"/>
              </a:rPr>
              <a:t> </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a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dirty="0" smtClean="0">
                <a:latin typeface="Cambria Math"/>
                <a:ea typeface="Cambria Math"/>
              </a:rPr>
              <a:t>¬</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   by De Morgan’s for </a:t>
            </a:r>
          </a:p>
          <a:p>
            <a:pPr marL="514350" indent="-514350">
              <a:buFont typeface="+mj-lt"/>
              <a:buAutoNum type="arabicPeriod"/>
            </a:pP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w</a:t>
            </a:r>
            <a:r>
              <a:rPr lang="en-US" dirty="0" smtClean="0">
                <a:latin typeface="Cambria Math"/>
                <a:ea typeface="Cambria Math"/>
              </a:rPr>
              <a:t> </a:t>
            </a:r>
            <a:r>
              <a:rPr lang="en-US" dirty="0" smtClean="0">
                <a:latin typeface="Cambria Math" pitchFamily="18" charset="0"/>
                <a:ea typeface="Cambria Math" pitchFamily="18" charset="0"/>
                <a:sym typeface="Symbol"/>
              </a:rPr>
              <a:t> </a:t>
            </a:r>
            <a:r>
              <a:rPr lang="en-US" i="1" dirty="0" smtClean="0">
                <a:latin typeface="Cambria Math" pitchFamily="18" charset="0"/>
                <a:ea typeface="Cambria Math" pitchFamily="18" charset="0"/>
                <a:sym typeface="Symbol"/>
              </a:rPr>
              <a:t>a </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f</a:t>
            </a:r>
            <a:r>
              <a:rPr lang="en-US" dirty="0" smtClean="0">
                <a:latin typeface="Cambria Math" pitchFamily="18" charset="0"/>
                <a:ea typeface="Cambria Math" pitchFamily="18" charset="0"/>
                <a:sym typeface="Symbol"/>
              </a:rPr>
              <a:t> (</a:t>
            </a:r>
            <a:r>
              <a:rPr lang="en-US" dirty="0" smtClean="0">
                <a:latin typeface="Cambria Math"/>
                <a:ea typeface="Cambria Math"/>
              </a:rPr>
              <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w,f</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 </a:t>
            </a:r>
            <a:r>
              <a:rPr lang="en-US" dirty="0" smtClean="0">
                <a:latin typeface="Cambria Math"/>
                <a:ea typeface="Cambria Math"/>
                <a:sym typeface="Symbol"/>
              </a:rPr>
              <a:t>∨</a:t>
            </a:r>
            <a:r>
              <a:rPr lang="en-US" dirty="0" smtClean="0">
                <a:latin typeface="Cambria Math" pitchFamily="18" charset="0"/>
                <a:ea typeface="Cambria Math" pitchFamily="18" charset="0"/>
                <a:sym typeface="Symbol"/>
              </a:rPr>
              <a:t> </a:t>
            </a:r>
            <a:r>
              <a:rPr lang="en-US" dirty="0" smtClean="0">
                <a:latin typeface="Cambria Math"/>
                <a:ea typeface="Cambria Math"/>
              </a:rPr>
              <a:t>¬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f,a</a:t>
            </a:r>
            <a:r>
              <a:rPr lang="en-US" dirty="0" smtClean="0">
                <a:latin typeface="Cambria Math" pitchFamily="18" charset="0"/>
                <a:ea typeface="Cambria Math" pitchFamily="18" charset="0"/>
                <a:sym typeface="Symbol"/>
              </a:rPr>
              <a:t>))  by De Morgan’s for ∧</a:t>
            </a:r>
            <a:r>
              <a:rPr lang="en-US" dirty="0" smtClean="0"/>
              <a:t>.</a:t>
            </a:r>
          </a:p>
          <a:p>
            <a:pPr marL="514350" indent="-514350">
              <a:buNone/>
            </a:pPr>
            <a:r>
              <a:rPr lang="en-US" dirty="0" smtClean="0"/>
              <a:t>        </a:t>
            </a:r>
            <a:r>
              <a:rPr lang="en-US" dirty="0" smtClean="0"/>
              <a:t>“For every woman there is an airline such that for all flights, this woman has not taken that flight or that flight is not on this airline”</a:t>
            </a:r>
            <a:endParaRPr lang="en-US" dirty="0"/>
          </a:p>
        </p:txBody>
      </p:sp>
    </p:spTree>
    <p:extLst>
      <p:ext uri="{BB962C8B-B14F-4D97-AF65-F5344CB8AC3E}">
        <p14:creationId xmlns:p14="http://schemas.microsoft.com/office/powerpoint/2010/main" val="219287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Return to Calculus  and Logic (</a:t>
            </a:r>
            <a:r>
              <a:rPr lang="en-US" i="1" dirty="0" smtClean="0"/>
              <a:t>Opt</a:t>
            </a:r>
            <a:r>
              <a:rPr lang="en-US" dirty="0" smtClean="0"/>
              <a:t>)</a:t>
            </a:r>
            <a:endParaRPr lang="en-US" dirty="0"/>
          </a:p>
        </p:txBody>
      </p:sp>
      <p:sp>
        <p:nvSpPr>
          <p:cNvPr id="3" name="Content Placeholder 2"/>
          <p:cNvSpPr>
            <a:spLocks noGrp="1"/>
          </p:cNvSpPr>
          <p:nvPr>
            <p:ph idx="1"/>
          </p:nvPr>
        </p:nvSpPr>
        <p:spPr/>
        <p:txBody>
          <a:bodyPr>
            <a:normAutofit/>
          </a:bodyPr>
          <a:lstStyle/>
          <a:p>
            <a:pPr>
              <a:buNone/>
            </a:pPr>
            <a:r>
              <a:rPr lang="en-US" b="1" dirty="0" smtClean="0"/>
              <a:t>Example </a:t>
            </a:r>
            <a:r>
              <a:rPr lang="en-US" dirty="0" smtClean="0"/>
              <a:t>: Recall the logical expression developed in the calculus example three slides back.</a:t>
            </a:r>
          </a:p>
          <a:p>
            <a:pPr>
              <a:buNone/>
            </a:pPr>
            <a:r>
              <a:rPr lang="en-US" dirty="0" smtClean="0"/>
              <a:t>Use quantifiers and predicates to express that                               does not exist.</a:t>
            </a:r>
          </a:p>
          <a:p>
            <a:pPr>
              <a:buNone/>
            </a:pPr>
            <a:endParaRPr lang="en-US" dirty="0" smtClean="0"/>
          </a:p>
          <a:p>
            <a:pPr marL="514350" indent="-514350">
              <a:buFont typeface="+mj-lt"/>
              <a:buAutoNum type="arabicPeriod"/>
            </a:pPr>
            <a:r>
              <a:rPr lang="en-US" dirty="0" smtClean="0"/>
              <a:t>We need to say that for all real numbers </a:t>
            </a:r>
            <a:r>
              <a:rPr lang="en-US" i="1" dirty="0" smtClean="0"/>
              <a:t>L</a:t>
            </a:r>
            <a:r>
              <a:rPr lang="en-US" dirty="0" smtClean="0"/>
              <a:t>,  </a:t>
            </a:r>
          </a:p>
          <a:p>
            <a:pPr marL="514350" indent="-514350">
              <a:buFont typeface="+mj-lt"/>
              <a:buAutoNum type="arabicPeriod"/>
            </a:pPr>
            <a:endParaRPr lang="en-US" dirty="0" smtClean="0"/>
          </a:p>
          <a:p>
            <a:pPr marL="514350" indent="-514350">
              <a:buFont typeface="+mj-lt"/>
              <a:buAutoNum type="arabicPeriod"/>
            </a:pPr>
            <a:r>
              <a:rPr lang="en-US" dirty="0" smtClean="0"/>
              <a:t>The result from the previous example can be negated to yield:</a:t>
            </a:r>
          </a:p>
          <a:p>
            <a:pPr marL="514350" indent="-514350">
              <a:buFont typeface="+mj-lt"/>
              <a:buAutoNum type="arabicPeriod"/>
            </a:pPr>
            <a:endParaRPr lang="en-US" dirty="0" smtClean="0"/>
          </a:p>
          <a:p>
            <a:pPr marL="514350" indent="-514350">
              <a:buFont typeface="+mj-lt"/>
              <a:buAutoNum type="arabicPeriod"/>
            </a:pPr>
            <a:endParaRPr lang="en-US" dirty="0" smtClean="0"/>
          </a:p>
          <a:p>
            <a:endParaRPr lang="en-US" dirty="0" smtClean="0"/>
          </a:p>
          <a:p>
            <a:endParaRPr lang="en-US" dirty="0" smtClean="0"/>
          </a:p>
          <a:p>
            <a:endParaRPr lang="en-US" dirty="0"/>
          </a:p>
        </p:txBody>
      </p:sp>
      <p:pic>
        <p:nvPicPr>
          <p:cNvPr id="12" name="Picture 11" descr="addin_tmp.png"/>
          <p:cNvPicPr>
            <a:picLocks noChangeAspect="1"/>
          </p:cNvPicPr>
          <p:nvPr>
            <p:custDataLst>
              <p:tags r:id="rId1"/>
            </p:custDataLst>
          </p:nvPr>
        </p:nvPicPr>
        <p:blipFill>
          <a:blip r:embed="rId5" cstate="print"/>
          <a:stretch>
            <a:fillRect/>
          </a:stretch>
        </p:blipFill>
        <p:spPr>
          <a:xfrm>
            <a:off x="7890577" y="2747316"/>
            <a:ext cx="1805334" cy="348581"/>
          </a:xfrm>
          <a:prstGeom prst="rect">
            <a:avLst/>
          </a:prstGeom>
        </p:spPr>
      </p:pic>
      <p:pic>
        <p:nvPicPr>
          <p:cNvPr id="17" name="Picture 16" descr="addin_tmp.png"/>
          <p:cNvPicPr>
            <a:picLocks noChangeAspect="1"/>
          </p:cNvPicPr>
          <p:nvPr>
            <p:custDataLst>
              <p:tags r:id="rId2"/>
            </p:custDataLst>
          </p:nvPr>
        </p:nvPicPr>
        <p:blipFill>
          <a:blip r:embed="rId6" cstate="print"/>
          <a:stretch>
            <a:fillRect/>
          </a:stretch>
        </p:blipFill>
        <p:spPr>
          <a:xfrm>
            <a:off x="4389121" y="3616983"/>
            <a:ext cx="5945523" cy="307725"/>
          </a:xfrm>
          <a:prstGeom prst="rect">
            <a:avLst/>
          </a:prstGeom>
        </p:spPr>
      </p:pic>
      <p:pic>
        <p:nvPicPr>
          <p:cNvPr id="13" name="Picture 12" descr="addin_tmp.png"/>
          <p:cNvPicPr>
            <a:picLocks noChangeAspect="1"/>
          </p:cNvPicPr>
          <p:nvPr>
            <p:custDataLst>
              <p:tags r:id="rId3"/>
            </p:custDataLst>
          </p:nvPr>
        </p:nvPicPr>
        <p:blipFill>
          <a:blip r:embed="rId7" cstate="print"/>
          <a:stretch>
            <a:fillRect/>
          </a:stretch>
        </p:blipFill>
        <p:spPr>
          <a:xfrm>
            <a:off x="1005839" y="3589431"/>
            <a:ext cx="2427007" cy="335278"/>
          </a:xfrm>
          <a:prstGeom prst="rect">
            <a:avLst/>
          </a:prstGeom>
        </p:spPr>
      </p:pic>
    </p:spTree>
    <p:extLst>
      <p:ext uri="{BB962C8B-B14F-4D97-AF65-F5344CB8AC3E}">
        <p14:creationId xmlns:p14="http://schemas.microsoft.com/office/powerpoint/2010/main" val="799463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lv-LV"/>
          </a:p>
        </p:txBody>
      </p:sp>
      <p:sp>
        <p:nvSpPr>
          <p:cNvPr id="3" name="Content Placeholder 2"/>
          <p:cNvSpPr>
            <a:spLocks noGrp="1"/>
          </p:cNvSpPr>
          <p:nvPr>
            <p:ph idx="1"/>
          </p:nvPr>
        </p:nvSpPr>
        <p:spPr>
          <a:xfrm>
            <a:off x="838200" y="1825625"/>
            <a:ext cx="10515600" cy="969826"/>
          </a:xfrm>
        </p:spPr>
        <p:txBody>
          <a:bodyPr>
            <a:normAutofit/>
          </a:bodyPr>
          <a:lstStyle/>
          <a:p>
            <a:pPr marL="0" indent="0">
              <a:buNone/>
            </a:pPr>
            <a:r>
              <a:rPr lang="en-US" dirty="0"/>
              <a:t>Now we can repeatedly apply the rules for negating quantified </a:t>
            </a:r>
            <a:r>
              <a:rPr lang="en-US" dirty="0" smtClean="0"/>
              <a:t>expressions</a:t>
            </a:r>
            <a:r>
              <a:rPr lang="lv-LV" dirty="0" smtClean="0"/>
              <a:t> (</a:t>
            </a:r>
            <a:r>
              <a:rPr lang="en-US" dirty="0" smtClean="0"/>
              <a:t>The </a:t>
            </a:r>
            <a:r>
              <a:rPr lang="en-US" dirty="0"/>
              <a:t>last step uses the equivalence </a:t>
            </a:r>
            <a:r>
              <a:rPr lang="en-US" dirty="0">
                <a:latin typeface="Cambria Math"/>
                <a:ea typeface="Cambria Math"/>
              </a:rPr>
              <a:t>¬(</a:t>
            </a:r>
            <a:r>
              <a:rPr lang="en-US" i="1" dirty="0" err="1">
                <a:latin typeface="Cambria Math"/>
                <a:ea typeface="Cambria Math"/>
              </a:rPr>
              <a:t>p</a:t>
            </a:r>
            <a:r>
              <a:rPr lang="en-US" dirty="0" err="1">
                <a:latin typeface="Cambria Math"/>
                <a:ea typeface="Cambria Math"/>
              </a:rPr>
              <a:t>→</a:t>
            </a:r>
            <a:r>
              <a:rPr lang="en-US" i="1" dirty="0" err="1">
                <a:latin typeface="Cambria Math"/>
                <a:ea typeface="Cambria Math"/>
              </a:rPr>
              <a:t>q</a:t>
            </a:r>
            <a:r>
              <a:rPr lang="en-US" dirty="0">
                <a:latin typeface="Cambria Math"/>
                <a:ea typeface="Cambria Math"/>
              </a:rPr>
              <a:t>) ≡ </a:t>
            </a:r>
            <a:r>
              <a:rPr lang="en-US" i="1" dirty="0">
                <a:latin typeface="Cambria Math"/>
                <a:ea typeface="Cambria Math"/>
              </a:rPr>
              <a:t>p</a:t>
            </a:r>
            <a:r>
              <a:rPr lang="en-US" dirty="0">
                <a:latin typeface="Cambria Math"/>
                <a:ea typeface="Cambria Math"/>
              </a:rPr>
              <a:t>∧¬</a:t>
            </a:r>
            <a:r>
              <a:rPr lang="en-US" i="1" dirty="0" smtClean="0">
                <a:latin typeface="Cambria Math"/>
                <a:ea typeface="Cambria Math"/>
              </a:rPr>
              <a:t>q</a:t>
            </a:r>
            <a:r>
              <a:rPr lang="lv-LV" i="1" dirty="0" smtClean="0">
                <a:latin typeface="Cambria Math"/>
                <a:ea typeface="Cambria Math"/>
              </a:rPr>
              <a:t> )</a:t>
            </a:r>
            <a:endParaRPr lang="en-US" i="1"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buNone/>
            </a:pPr>
            <a:endParaRPr lang="en-US" dirty="0"/>
          </a:p>
          <a:p>
            <a:endParaRPr lang="lv-LV" dirty="0"/>
          </a:p>
        </p:txBody>
      </p:sp>
      <p:pic>
        <p:nvPicPr>
          <p:cNvPr id="4" name="Picture 3" descr="addin_tmp.png"/>
          <p:cNvPicPr>
            <a:picLocks noChangeAspect="1"/>
          </p:cNvPicPr>
          <p:nvPr>
            <p:custDataLst>
              <p:tags r:id="rId1"/>
            </p:custDataLst>
          </p:nvPr>
        </p:nvPicPr>
        <p:blipFill>
          <a:blip r:embed="rId7" cstate="print"/>
          <a:stretch>
            <a:fillRect/>
          </a:stretch>
        </p:blipFill>
        <p:spPr>
          <a:xfrm>
            <a:off x="2253343" y="2930387"/>
            <a:ext cx="6827384" cy="348389"/>
          </a:xfrm>
          <a:prstGeom prst="rect">
            <a:avLst/>
          </a:prstGeom>
        </p:spPr>
      </p:pic>
      <p:pic>
        <p:nvPicPr>
          <p:cNvPr id="5" name="Picture 4" descr="addin_tmp.png"/>
          <p:cNvPicPr>
            <a:picLocks noChangeAspect="1"/>
          </p:cNvPicPr>
          <p:nvPr>
            <p:custDataLst>
              <p:tags r:id="rId2"/>
            </p:custDataLst>
          </p:nvPr>
        </p:nvPicPr>
        <p:blipFill>
          <a:blip r:embed="rId8" cstate="print"/>
          <a:stretch>
            <a:fillRect/>
          </a:stretch>
        </p:blipFill>
        <p:spPr>
          <a:xfrm>
            <a:off x="3243942" y="3311387"/>
            <a:ext cx="7191373" cy="348389"/>
          </a:xfrm>
          <a:prstGeom prst="rect">
            <a:avLst/>
          </a:prstGeom>
        </p:spPr>
      </p:pic>
      <p:pic>
        <p:nvPicPr>
          <p:cNvPr id="6" name="Picture 5" descr="addin_tmp.png"/>
          <p:cNvPicPr>
            <a:picLocks noChangeAspect="1"/>
          </p:cNvPicPr>
          <p:nvPr>
            <p:custDataLst>
              <p:tags r:id="rId3"/>
            </p:custDataLst>
          </p:nvPr>
        </p:nvPicPr>
        <p:blipFill>
          <a:blip r:embed="rId9" cstate="print"/>
          <a:stretch>
            <a:fillRect/>
          </a:stretch>
        </p:blipFill>
        <p:spPr>
          <a:xfrm>
            <a:off x="3243944" y="3616187"/>
            <a:ext cx="7287570" cy="348389"/>
          </a:xfrm>
          <a:prstGeom prst="rect">
            <a:avLst/>
          </a:prstGeom>
        </p:spPr>
      </p:pic>
      <p:pic>
        <p:nvPicPr>
          <p:cNvPr id="7" name="Picture 6" descr="addin_tmp.png"/>
          <p:cNvPicPr>
            <a:picLocks noChangeAspect="1"/>
          </p:cNvPicPr>
          <p:nvPr>
            <p:custDataLst>
              <p:tags r:id="rId4"/>
            </p:custDataLst>
          </p:nvPr>
        </p:nvPicPr>
        <p:blipFill>
          <a:blip r:embed="rId10" cstate="print"/>
          <a:stretch>
            <a:fillRect/>
          </a:stretch>
        </p:blipFill>
        <p:spPr>
          <a:xfrm>
            <a:off x="3243944" y="3920987"/>
            <a:ext cx="7287570" cy="348389"/>
          </a:xfrm>
          <a:prstGeom prst="rect">
            <a:avLst/>
          </a:prstGeom>
        </p:spPr>
      </p:pic>
      <p:pic>
        <p:nvPicPr>
          <p:cNvPr id="8" name="Picture 7" descr="addin_tmp.png"/>
          <p:cNvPicPr>
            <a:picLocks noChangeAspect="1"/>
          </p:cNvPicPr>
          <p:nvPr>
            <p:custDataLst>
              <p:tags r:id="rId5"/>
            </p:custDataLst>
          </p:nvPr>
        </p:nvPicPr>
        <p:blipFill>
          <a:blip r:embed="rId11" cstate="print"/>
          <a:stretch>
            <a:fillRect/>
          </a:stretch>
        </p:blipFill>
        <p:spPr>
          <a:xfrm>
            <a:off x="3243943" y="4301987"/>
            <a:ext cx="7269370" cy="348389"/>
          </a:xfrm>
          <a:prstGeom prst="rect">
            <a:avLst/>
          </a:prstGeom>
        </p:spPr>
      </p:pic>
    </p:spTree>
    <p:extLst>
      <p:ext uri="{BB962C8B-B14F-4D97-AF65-F5344CB8AC3E}">
        <p14:creationId xmlns:p14="http://schemas.microsoft.com/office/powerpoint/2010/main" val="632593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Calculus in Predicate Logic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startAt="4"/>
            </a:pPr>
            <a:r>
              <a:rPr lang="en-US" dirty="0" smtClean="0"/>
              <a:t>Therefore, to say that                  does not exist means that for all real numbers </a:t>
            </a:r>
            <a:r>
              <a:rPr lang="en-US" i="1" dirty="0" smtClean="0"/>
              <a:t>L</a:t>
            </a:r>
            <a:r>
              <a:rPr lang="en-US" dirty="0" smtClean="0"/>
              <a:t>,                           can be expressed as:</a:t>
            </a:r>
          </a:p>
          <a:p>
            <a:pPr marL="514350" indent="-514350">
              <a:buNone/>
            </a:pPr>
            <a:endParaRPr lang="en-US" dirty="0" smtClean="0"/>
          </a:p>
          <a:p>
            <a:pPr marL="514350" indent="-514350">
              <a:buNone/>
            </a:pPr>
            <a:r>
              <a:rPr lang="en-US" dirty="0" smtClean="0"/>
              <a:t>      Remember that </a:t>
            </a:r>
            <a:r>
              <a:rPr lang="el-GR" dirty="0" smtClean="0">
                <a:latin typeface="Cambria Math"/>
                <a:ea typeface="Cambria Math"/>
              </a:rPr>
              <a:t>ε</a:t>
            </a:r>
            <a:r>
              <a:rPr lang="en-US" dirty="0" smtClean="0">
                <a:latin typeface="Cambria Math"/>
                <a:ea typeface="Cambria Math"/>
              </a:rPr>
              <a:t> and </a:t>
            </a:r>
            <a:r>
              <a:rPr lang="el-GR" dirty="0" smtClean="0">
                <a:latin typeface="Cambria Math"/>
                <a:ea typeface="Cambria Math"/>
              </a:rPr>
              <a:t>δ</a:t>
            </a:r>
            <a:r>
              <a:rPr lang="en-US" dirty="0" smtClean="0">
                <a:latin typeface="Cambria Math"/>
                <a:ea typeface="Cambria Math"/>
              </a:rPr>
              <a:t> range over all positive real numbers and </a:t>
            </a:r>
            <a:r>
              <a:rPr lang="en-US" i="1" dirty="0" smtClean="0">
                <a:ea typeface="Cambria Math"/>
              </a:rPr>
              <a:t>x</a:t>
            </a:r>
            <a:r>
              <a:rPr lang="en-US" dirty="0" smtClean="0">
                <a:latin typeface="Cambria Math"/>
                <a:ea typeface="Cambria Math"/>
              </a:rPr>
              <a:t> over all real numbers.</a:t>
            </a:r>
            <a:endParaRPr lang="en-US" dirty="0" smtClean="0"/>
          </a:p>
          <a:p>
            <a:pPr marL="514350" indent="-514350">
              <a:buFont typeface="+mj-lt"/>
              <a:buAutoNum type="arabicPeriod" startAt="5"/>
            </a:pPr>
            <a:r>
              <a:rPr lang="en-US" dirty="0" smtClean="0"/>
              <a:t>Translating back into English we have, for every real number L, there is a real number  </a:t>
            </a:r>
            <a:r>
              <a:rPr lang="el-GR" dirty="0" smtClean="0">
                <a:latin typeface="Cambria Math"/>
                <a:ea typeface="Cambria Math"/>
              </a:rPr>
              <a:t>ε</a:t>
            </a:r>
            <a:r>
              <a:rPr lang="en-US" dirty="0" smtClean="0">
                <a:latin typeface="Cambria Math"/>
                <a:ea typeface="Cambria Math"/>
              </a:rPr>
              <a:t> &gt; 0, such that for every  real number  </a:t>
            </a:r>
            <a:r>
              <a:rPr lang="el-GR" dirty="0" smtClean="0">
                <a:latin typeface="Cambria Math"/>
                <a:ea typeface="Cambria Math"/>
              </a:rPr>
              <a:t>δ</a:t>
            </a:r>
            <a:r>
              <a:rPr lang="en-US" dirty="0" smtClean="0">
                <a:latin typeface="Cambria Math"/>
                <a:ea typeface="Cambria Math"/>
              </a:rPr>
              <a:t> &gt; 0, there exists a real number </a:t>
            </a:r>
            <a:r>
              <a:rPr lang="en-US" i="1" dirty="0" smtClean="0">
                <a:ea typeface="Cambria Math"/>
              </a:rPr>
              <a:t>x </a:t>
            </a:r>
            <a:r>
              <a:rPr lang="en-US" dirty="0" smtClean="0">
                <a:latin typeface="Cambria Math"/>
                <a:ea typeface="Cambria Math"/>
              </a:rPr>
              <a:t> such that 0 &lt; | </a:t>
            </a:r>
            <a:r>
              <a:rPr lang="en-US" i="1" dirty="0" smtClean="0">
                <a:latin typeface="Cambria Math"/>
                <a:ea typeface="Cambria Math"/>
              </a:rPr>
              <a:t>x – a </a:t>
            </a:r>
            <a:r>
              <a:rPr lang="en-US" dirty="0" smtClean="0">
                <a:latin typeface="Cambria Math"/>
                <a:ea typeface="Cambria Math"/>
              </a:rPr>
              <a:t>| &lt; </a:t>
            </a:r>
            <a:r>
              <a:rPr lang="el-GR" i="1" dirty="0" smtClean="0">
                <a:latin typeface="Cambria Math"/>
                <a:ea typeface="Cambria Math"/>
              </a:rPr>
              <a:t>δ</a:t>
            </a:r>
            <a:r>
              <a:rPr lang="en-US" dirty="0" smtClean="0">
                <a:latin typeface="Cambria Math"/>
                <a:ea typeface="Cambria Math"/>
              </a:rPr>
              <a:t>  and |</a:t>
            </a:r>
            <a:r>
              <a:rPr lang="en-US" i="1" dirty="0" smtClean="0">
                <a:latin typeface="Cambria Math"/>
                <a:ea typeface="Cambria Math"/>
              </a:rPr>
              <a:t>f(x) – L </a:t>
            </a:r>
            <a:r>
              <a:rPr lang="en-US" dirty="0" smtClean="0">
                <a:latin typeface="Cambria Math"/>
                <a:ea typeface="Cambria Math"/>
              </a:rPr>
              <a:t>| </a:t>
            </a:r>
            <a:r>
              <a:rPr lang="en-US" i="1" dirty="0" smtClean="0">
                <a:latin typeface="Cambria Math"/>
                <a:ea typeface="Cambria Math"/>
              </a:rPr>
              <a:t>≥ </a:t>
            </a:r>
            <a:r>
              <a:rPr lang="el-GR" i="1" dirty="0" smtClean="0">
                <a:latin typeface="Cambria Math"/>
                <a:ea typeface="Cambria Math"/>
              </a:rPr>
              <a:t>ε</a:t>
            </a:r>
            <a:r>
              <a:rPr lang="en-US" i="1" dirty="0" smtClean="0">
                <a:latin typeface="Cambria Math"/>
                <a:ea typeface="Cambria Math"/>
              </a:rPr>
              <a:t>    </a:t>
            </a:r>
            <a:r>
              <a:rPr lang="en-US" dirty="0" smtClean="0">
                <a:latin typeface="Cambria Math"/>
                <a:ea typeface="Cambria Math"/>
              </a:rPr>
              <a:t>.</a:t>
            </a:r>
            <a:endParaRPr lang="en-US" dirty="0"/>
          </a:p>
        </p:txBody>
      </p:sp>
      <p:pic>
        <p:nvPicPr>
          <p:cNvPr id="4" name="Picture 3" descr="addin_tmp.png"/>
          <p:cNvPicPr>
            <a:picLocks noChangeAspect="1"/>
          </p:cNvPicPr>
          <p:nvPr>
            <p:custDataLst>
              <p:tags r:id="rId1"/>
            </p:custDataLst>
          </p:nvPr>
        </p:nvPicPr>
        <p:blipFill>
          <a:blip r:embed="rId5" cstate="print"/>
          <a:stretch>
            <a:fillRect/>
          </a:stretch>
        </p:blipFill>
        <p:spPr>
          <a:xfrm>
            <a:off x="4619897" y="1942148"/>
            <a:ext cx="1322070" cy="255270"/>
          </a:xfrm>
          <a:prstGeom prst="rect">
            <a:avLst/>
          </a:prstGeom>
        </p:spPr>
      </p:pic>
      <p:pic>
        <p:nvPicPr>
          <p:cNvPr id="5" name="Picture 4" descr="addin_tmp.png"/>
          <p:cNvPicPr>
            <a:picLocks noChangeAspect="1"/>
          </p:cNvPicPr>
          <p:nvPr>
            <p:custDataLst>
              <p:tags r:id="rId2"/>
            </p:custDataLst>
          </p:nvPr>
        </p:nvPicPr>
        <p:blipFill>
          <a:blip r:embed="rId6" cstate="print"/>
          <a:stretch>
            <a:fillRect/>
          </a:stretch>
        </p:blipFill>
        <p:spPr>
          <a:xfrm>
            <a:off x="3228840" y="2378778"/>
            <a:ext cx="1847850" cy="255270"/>
          </a:xfrm>
          <a:prstGeom prst="rect">
            <a:avLst/>
          </a:prstGeom>
        </p:spPr>
      </p:pic>
      <p:pic>
        <p:nvPicPr>
          <p:cNvPr id="9" name="Picture 8" descr="addin_tmp.png"/>
          <p:cNvPicPr>
            <a:picLocks noChangeAspect="1"/>
          </p:cNvPicPr>
          <p:nvPr>
            <p:custDataLst>
              <p:tags r:id="rId3"/>
            </p:custDataLst>
          </p:nvPr>
        </p:nvPicPr>
        <p:blipFill>
          <a:blip r:embed="rId7" cstate="print"/>
          <a:stretch>
            <a:fillRect/>
          </a:stretch>
        </p:blipFill>
        <p:spPr>
          <a:xfrm>
            <a:off x="2971800" y="3070679"/>
            <a:ext cx="5385435" cy="255270"/>
          </a:xfrm>
          <a:prstGeom prst="rect">
            <a:avLst/>
          </a:prstGeom>
        </p:spPr>
      </p:pic>
    </p:spTree>
    <p:extLst>
      <p:ext uri="{BB962C8B-B14F-4D97-AF65-F5344CB8AC3E}">
        <p14:creationId xmlns:p14="http://schemas.microsoft.com/office/powerpoint/2010/main" val="36710165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Some </a:t>
            </a:r>
            <a:r>
              <a:rPr lang="en-US" smtClean="0"/>
              <a:t>Questions about </a:t>
            </a:r>
            <a:r>
              <a:rPr lang="en-US" dirty="0" smtClean="0"/>
              <a:t>Quantifiers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Can you switch the order of quantifiers? </a:t>
            </a:r>
          </a:p>
          <a:p>
            <a:pPr lvl="1"/>
            <a:r>
              <a:rPr lang="en-US" dirty="0" smtClean="0"/>
              <a:t> Is this a valid equivalence?</a:t>
            </a:r>
          </a:p>
          <a:p>
            <a:pPr lvl="1">
              <a:buNone/>
            </a:pPr>
            <a:r>
              <a:rPr lang="en-US" dirty="0" smtClean="0"/>
              <a:t>         </a:t>
            </a:r>
            <a:r>
              <a:rPr lang="en-US" b="1" dirty="0" smtClean="0"/>
              <a:t>Solution</a:t>
            </a:r>
            <a:r>
              <a:rPr lang="en-US" dirty="0" smtClean="0"/>
              <a:t>: Yes! The left and the right side will always have the same truth value. The order in which </a:t>
            </a:r>
            <a:r>
              <a:rPr lang="en-US" i="1" dirty="0" smtClean="0"/>
              <a:t>x</a:t>
            </a:r>
            <a:r>
              <a:rPr lang="en-US" dirty="0" smtClean="0"/>
              <a:t> and </a:t>
            </a:r>
            <a:r>
              <a:rPr lang="en-US" i="1" dirty="0" smtClean="0"/>
              <a:t>y</a:t>
            </a:r>
            <a:r>
              <a:rPr lang="en-US" dirty="0" smtClean="0"/>
              <a:t> are picked does not matter.</a:t>
            </a:r>
          </a:p>
          <a:p>
            <a:pPr lvl="1"/>
            <a:r>
              <a:rPr lang="en-US" dirty="0" smtClean="0"/>
              <a:t>Is this a valid equivalence?</a:t>
            </a:r>
          </a:p>
          <a:p>
            <a:pPr lvl="1">
              <a:buNone/>
            </a:pPr>
            <a:r>
              <a:rPr lang="en-US" dirty="0" smtClean="0"/>
              <a:t>         </a:t>
            </a:r>
            <a:r>
              <a:rPr lang="en-US" b="1" dirty="0" smtClean="0"/>
              <a:t>Solution</a:t>
            </a:r>
            <a:r>
              <a:rPr lang="en-US" dirty="0" smtClean="0"/>
              <a:t>: No! The left and the right side may have different truth values for some propositional functions for </a:t>
            </a:r>
            <a:r>
              <a:rPr lang="en-US" i="1" dirty="0" smtClean="0"/>
              <a:t>P</a:t>
            </a:r>
            <a:r>
              <a:rPr lang="en-US" dirty="0" smtClean="0"/>
              <a:t>. Try “x + y = </a:t>
            </a:r>
            <a:r>
              <a:rPr lang="en-US" dirty="0" smtClean="0">
                <a:latin typeface="Cambria Math" pitchFamily="18" charset="0"/>
                <a:ea typeface="Cambria Math" pitchFamily="18" charset="0"/>
              </a:rPr>
              <a:t>0</a:t>
            </a:r>
            <a:r>
              <a:rPr lang="en-US" dirty="0" smtClean="0"/>
              <a:t>” for </a:t>
            </a:r>
            <a:r>
              <a:rPr lang="en-US" i="1" dirty="0" smtClean="0"/>
              <a:t>P(</a:t>
            </a:r>
            <a:r>
              <a:rPr lang="en-US" i="1" dirty="0" err="1" smtClean="0"/>
              <a:t>x,y</a:t>
            </a:r>
            <a:r>
              <a:rPr lang="en-US" i="1" dirty="0" smtClean="0"/>
              <a:t>) </a:t>
            </a:r>
            <a:r>
              <a:rPr lang="en-US" dirty="0" smtClean="0"/>
              <a:t>with</a:t>
            </a:r>
            <a:r>
              <a:rPr lang="en-US" i="1" dirty="0" smtClean="0"/>
              <a:t> U </a:t>
            </a:r>
            <a:r>
              <a:rPr lang="en-US" dirty="0" smtClean="0"/>
              <a:t>being the integers. The order in which the values of </a:t>
            </a:r>
            <a:r>
              <a:rPr lang="en-US" i="1" dirty="0" smtClean="0"/>
              <a:t>x</a:t>
            </a:r>
            <a:r>
              <a:rPr lang="en-US" dirty="0" smtClean="0"/>
              <a:t> and </a:t>
            </a:r>
            <a:r>
              <a:rPr lang="en-US" i="1" dirty="0" smtClean="0"/>
              <a:t>y</a:t>
            </a:r>
            <a:r>
              <a:rPr lang="en-US" dirty="0" smtClean="0"/>
              <a:t> are picked does matter.</a:t>
            </a:r>
          </a:p>
          <a:p>
            <a:r>
              <a:rPr lang="en-US" dirty="0" smtClean="0"/>
              <a:t>Can you distribute quantifiers over logical connectives? </a:t>
            </a:r>
          </a:p>
          <a:p>
            <a:pPr lvl="1"/>
            <a:r>
              <a:rPr lang="en-US" dirty="0" smtClean="0"/>
              <a:t>Is this a valid equivalence?</a:t>
            </a:r>
          </a:p>
          <a:p>
            <a:pPr lvl="1">
              <a:buNone/>
            </a:pPr>
            <a:r>
              <a:rPr lang="en-US" dirty="0" smtClean="0"/>
              <a:t>         </a:t>
            </a:r>
            <a:r>
              <a:rPr lang="en-US" b="1" dirty="0" smtClean="0"/>
              <a:t>Solution</a:t>
            </a:r>
            <a:r>
              <a:rPr lang="en-US" dirty="0" smtClean="0"/>
              <a:t>: Yes! The left and the right side will always have the same truth value no matter what propositional functions are denoted by </a:t>
            </a:r>
            <a:r>
              <a:rPr lang="en-US" i="1" dirty="0" smtClean="0"/>
              <a:t>P(x)</a:t>
            </a:r>
            <a:r>
              <a:rPr lang="en-US" dirty="0" smtClean="0"/>
              <a:t> and </a:t>
            </a:r>
            <a:r>
              <a:rPr lang="en-US" i="1" dirty="0" smtClean="0"/>
              <a:t>Q(x)</a:t>
            </a:r>
            <a:r>
              <a:rPr lang="en-US" dirty="0" smtClean="0"/>
              <a:t>.</a:t>
            </a:r>
          </a:p>
          <a:p>
            <a:pPr lvl="1"/>
            <a:r>
              <a:rPr lang="en-US" dirty="0" smtClean="0"/>
              <a:t>Is this a valid equivalence?</a:t>
            </a:r>
          </a:p>
          <a:p>
            <a:pPr lvl="1">
              <a:buNone/>
            </a:pPr>
            <a:r>
              <a:rPr lang="en-US" dirty="0" smtClean="0"/>
              <a:t>         </a:t>
            </a:r>
            <a:r>
              <a:rPr lang="en-US" b="1" dirty="0" smtClean="0"/>
              <a:t>Solution</a:t>
            </a:r>
            <a:r>
              <a:rPr lang="en-US" dirty="0" smtClean="0"/>
              <a:t>: No! The left and the right side may have different truth values. Pick “x is a fish” for P(x) and “x has scales” for Q(x) with the domain of discourse being all animals. Then the left side is false, because there are some fish that do not have scales.  But the right side is true since not all animals are fish.</a:t>
            </a:r>
          </a:p>
          <a:p>
            <a:pPr lvl="1">
              <a:buNone/>
            </a:pPr>
            <a:endParaRPr lang="en-US" dirty="0" smtClean="0"/>
          </a:p>
          <a:p>
            <a:pPr lvl="1">
              <a:buNone/>
            </a:pPr>
            <a:endParaRPr lang="en-US" dirty="0"/>
          </a:p>
        </p:txBody>
      </p:sp>
      <p:pic>
        <p:nvPicPr>
          <p:cNvPr id="17" name="Picture 16" descr="addin_tmp.png"/>
          <p:cNvPicPr>
            <a:picLocks noChangeAspect="1"/>
          </p:cNvPicPr>
          <p:nvPr>
            <p:custDataLst>
              <p:tags r:id="rId1"/>
            </p:custDataLst>
          </p:nvPr>
        </p:nvPicPr>
        <p:blipFill>
          <a:blip r:embed="rId6" cstate="print"/>
          <a:stretch>
            <a:fillRect/>
          </a:stretch>
        </p:blipFill>
        <p:spPr>
          <a:xfrm>
            <a:off x="5941421" y="1880235"/>
            <a:ext cx="4311371" cy="366576"/>
          </a:xfrm>
          <a:prstGeom prst="rect">
            <a:avLst/>
          </a:prstGeom>
        </p:spPr>
      </p:pic>
      <p:pic>
        <p:nvPicPr>
          <p:cNvPr id="18" name="Picture 17" descr="addin_tmp.png"/>
          <p:cNvPicPr>
            <a:picLocks noChangeAspect="1"/>
          </p:cNvPicPr>
          <p:nvPr>
            <p:custDataLst>
              <p:tags r:id="rId2"/>
            </p:custDataLst>
          </p:nvPr>
        </p:nvPicPr>
        <p:blipFill>
          <a:blip r:embed="rId7" cstate="print"/>
          <a:stretch>
            <a:fillRect/>
          </a:stretch>
        </p:blipFill>
        <p:spPr>
          <a:xfrm>
            <a:off x="5832566" y="2775857"/>
            <a:ext cx="4354582" cy="370250"/>
          </a:xfrm>
          <a:prstGeom prst="rect">
            <a:avLst/>
          </a:prstGeom>
        </p:spPr>
      </p:pic>
      <p:pic>
        <p:nvPicPr>
          <p:cNvPr id="15" name="Picture 14" descr="addin_tmp.png"/>
          <p:cNvPicPr>
            <a:picLocks noChangeAspect="1"/>
          </p:cNvPicPr>
          <p:nvPr>
            <p:custDataLst>
              <p:tags r:id="rId3"/>
            </p:custDataLst>
          </p:nvPr>
        </p:nvPicPr>
        <p:blipFill>
          <a:blip r:embed="rId8" cstate="print"/>
          <a:stretch>
            <a:fillRect/>
          </a:stretch>
        </p:blipFill>
        <p:spPr>
          <a:xfrm>
            <a:off x="5715000" y="4191000"/>
            <a:ext cx="4091940" cy="255270"/>
          </a:xfrm>
          <a:prstGeom prst="rect">
            <a:avLst/>
          </a:prstGeom>
        </p:spPr>
      </p:pic>
      <p:pic>
        <p:nvPicPr>
          <p:cNvPr id="19" name="Picture 18" descr="addin_tmp.png"/>
          <p:cNvPicPr>
            <a:picLocks noChangeAspect="1"/>
          </p:cNvPicPr>
          <p:nvPr>
            <p:custDataLst>
              <p:tags r:id="rId4"/>
            </p:custDataLst>
          </p:nvPr>
        </p:nvPicPr>
        <p:blipFill>
          <a:blip r:embed="rId9" cstate="print"/>
          <a:stretch>
            <a:fillRect/>
          </a:stretch>
        </p:blipFill>
        <p:spPr>
          <a:xfrm>
            <a:off x="5486400" y="4876800"/>
            <a:ext cx="4316730" cy="255270"/>
          </a:xfrm>
          <a:prstGeom prst="rect">
            <a:avLst/>
          </a:prstGeom>
        </p:spPr>
      </p:pic>
    </p:spTree>
    <p:extLst>
      <p:ext uri="{BB962C8B-B14F-4D97-AF65-F5344CB8AC3E}">
        <p14:creationId xmlns:p14="http://schemas.microsoft.com/office/powerpoint/2010/main" val="349538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Nested Quantifiers </a:t>
            </a:r>
          </a:p>
          <a:p>
            <a:r>
              <a:rPr lang="en-US" dirty="0" smtClean="0"/>
              <a:t>Order of Quantifiers</a:t>
            </a:r>
          </a:p>
          <a:p>
            <a:r>
              <a:rPr lang="en-US" dirty="0" smtClean="0"/>
              <a:t>Translating from Nested Quantifiers into English</a:t>
            </a:r>
          </a:p>
          <a:p>
            <a:r>
              <a:rPr lang="en-US" dirty="0" smtClean="0"/>
              <a:t>Translating Mathematical Statements into Statements involving Nested Quantifiers.</a:t>
            </a:r>
          </a:p>
          <a:p>
            <a:r>
              <a:rPr lang="en-US" dirty="0" smtClean="0"/>
              <a:t>Translated English Sentences into Logical Expressions.</a:t>
            </a:r>
          </a:p>
          <a:p>
            <a:r>
              <a:rPr lang="en-US" dirty="0" smtClean="0"/>
              <a:t>Negating Nested Quantifiers.</a:t>
            </a:r>
          </a:p>
          <a:p>
            <a:endParaRPr lang="en-US" dirty="0" smtClean="0"/>
          </a:p>
          <a:p>
            <a:pPr lvl="1">
              <a:buNone/>
            </a:pPr>
            <a:endParaRPr lang="en-US" dirty="0" smtClean="0"/>
          </a:p>
          <a:p>
            <a:endParaRPr lang="en-US" dirty="0"/>
          </a:p>
        </p:txBody>
      </p:sp>
    </p:spTree>
    <p:extLst>
      <p:ext uri="{BB962C8B-B14F-4D97-AF65-F5344CB8AC3E}">
        <p14:creationId xmlns:p14="http://schemas.microsoft.com/office/powerpoint/2010/main" val="32387959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Quantifiers</a:t>
            </a:r>
            <a:endParaRPr lang="en-US" dirty="0"/>
          </a:p>
        </p:txBody>
      </p:sp>
      <p:sp>
        <p:nvSpPr>
          <p:cNvPr id="3" name="Content Placeholder 2"/>
          <p:cNvSpPr>
            <a:spLocks noGrp="1"/>
          </p:cNvSpPr>
          <p:nvPr>
            <p:ph idx="1"/>
          </p:nvPr>
        </p:nvSpPr>
        <p:spPr/>
        <p:txBody>
          <a:bodyPr>
            <a:normAutofit/>
          </a:bodyPr>
          <a:lstStyle/>
          <a:p>
            <a:r>
              <a:rPr lang="en-US" dirty="0" smtClean="0"/>
              <a:t>Nested quantifiers are often necessary to express the meaning of sentences in English as well as important concepts in computer science and mathematics. </a:t>
            </a:r>
          </a:p>
          <a:p>
            <a:pPr>
              <a:buNone/>
            </a:pPr>
            <a:r>
              <a:rPr lang="en-US" dirty="0" smtClean="0"/>
              <a:t>    </a:t>
            </a:r>
            <a:r>
              <a:rPr lang="en-US" b="1" dirty="0" smtClean="0"/>
              <a:t>Example</a:t>
            </a:r>
            <a:r>
              <a:rPr lang="en-US" dirty="0" smtClean="0"/>
              <a:t>: “Every real number has an inverse” is   </a:t>
            </a:r>
          </a:p>
          <a:p>
            <a:pPr>
              <a:buNone/>
            </a:pPr>
            <a:r>
              <a:rPr lang="en-US" i="1" dirty="0" smtClean="0">
                <a:latin typeface="Cambria Math" pitchFamily="18" charset="0"/>
                <a:ea typeface="Cambria Math" pitchFamily="18" charset="0"/>
                <a:sym typeface="Symbol"/>
              </a:rPr>
              <a:t>        x </a:t>
            </a:r>
            <a:r>
              <a:rPr lang="en-US" dirty="0" smtClean="0">
                <a:sym typeface="Symbol"/>
              </a:rPr>
              <a:t></a:t>
            </a:r>
            <a:r>
              <a:rPr lang="en-US" i="1" dirty="0" smtClean="0">
                <a:latin typeface="Cambria Math" pitchFamily="18" charset="0"/>
                <a:ea typeface="Cambria Math" pitchFamily="18" charset="0"/>
                <a:sym typeface="Symbol"/>
              </a:rPr>
              <a:t>y(x + y = 0</a:t>
            </a:r>
            <a:r>
              <a:rPr lang="en-US" i="1" dirty="0" smtClean="0">
                <a:latin typeface="Cambria Math"/>
                <a:ea typeface="Cambria Math"/>
                <a:sym typeface="Symbol"/>
              </a:rPr>
              <a:t>) </a:t>
            </a:r>
          </a:p>
          <a:p>
            <a:pPr>
              <a:buNone/>
            </a:pPr>
            <a:r>
              <a:rPr lang="en-US" i="1" dirty="0" smtClean="0">
                <a:latin typeface="Cambria Math"/>
                <a:ea typeface="Cambria Math"/>
                <a:sym typeface="Symbol"/>
              </a:rPr>
              <a:t>      </a:t>
            </a:r>
            <a:r>
              <a:rPr lang="en-US" dirty="0" smtClean="0">
                <a:latin typeface="Cambria Math"/>
                <a:ea typeface="Cambria Math"/>
                <a:sym typeface="Symbol"/>
              </a:rPr>
              <a:t>where the domains of x and y are the real numbers.</a:t>
            </a:r>
            <a:endParaRPr lang="en-US" dirty="0" smtClean="0"/>
          </a:p>
          <a:p>
            <a:r>
              <a:rPr lang="en-US" dirty="0" smtClean="0"/>
              <a:t>We can also think of nested propositional functions:</a:t>
            </a:r>
          </a:p>
          <a:p>
            <a:pPr lvl="1">
              <a:buNone/>
            </a:pPr>
            <a:r>
              <a:rPr lang="en-US" i="1" dirty="0" smtClean="0">
                <a:latin typeface="Cambria Math" pitchFamily="18" charset="0"/>
                <a:ea typeface="Cambria Math" pitchFamily="18" charset="0"/>
                <a:sym typeface="Symbol"/>
              </a:rPr>
              <a:t>x </a:t>
            </a:r>
            <a:r>
              <a:rPr lang="en-US" dirty="0" smtClean="0">
                <a:sym typeface="Symbol"/>
              </a:rPr>
              <a:t></a:t>
            </a:r>
            <a:r>
              <a:rPr lang="en-US" i="1" dirty="0" smtClean="0">
                <a:latin typeface="Cambria Math" pitchFamily="18" charset="0"/>
                <a:ea typeface="Cambria Math" pitchFamily="18" charset="0"/>
                <a:sym typeface="Symbol"/>
              </a:rPr>
              <a:t>y(x + y = 0</a:t>
            </a:r>
            <a:r>
              <a:rPr lang="en-US" i="1" dirty="0" smtClean="0">
                <a:latin typeface="Cambria Math"/>
                <a:ea typeface="Cambria Math"/>
                <a:sym typeface="Symbol"/>
              </a:rPr>
              <a:t>) </a:t>
            </a:r>
            <a:r>
              <a:rPr lang="en-US" dirty="0" smtClean="0">
                <a:ea typeface="Cambria Math"/>
                <a:sym typeface="Symbol"/>
              </a:rPr>
              <a:t>can be viewed as </a:t>
            </a:r>
            <a:r>
              <a:rPr lang="en-US" i="1" dirty="0" smtClean="0">
                <a:latin typeface="Cambria Math" pitchFamily="18" charset="0"/>
                <a:ea typeface="Cambria Math" pitchFamily="18" charset="0"/>
                <a:sym typeface="Symbol"/>
              </a:rPr>
              <a:t>x Q</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 </a:t>
            </a:r>
            <a:r>
              <a:rPr lang="en-US" dirty="0" smtClean="0">
                <a:ea typeface="Cambria Math"/>
                <a:sym typeface="Symbol"/>
              </a:rPr>
              <a:t>where </a:t>
            </a:r>
            <a:r>
              <a:rPr lang="en-US" i="1" dirty="0" smtClean="0">
                <a:latin typeface="Cambria Math" pitchFamily="18" charset="0"/>
                <a:ea typeface="Cambria Math" pitchFamily="18" charset="0"/>
                <a:sym typeface="Symbol"/>
              </a:rPr>
              <a:t>Q</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 </a:t>
            </a:r>
            <a:r>
              <a:rPr lang="en-US" dirty="0" smtClean="0">
                <a:ea typeface="Cambria Math"/>
                <a:sym typeface="Symbol"/>
              </a:rPr>
              <a:t>is   </a:t>
            </a:r>
            <a:r>
              <a:rPr lang="en-US" dirty="0" smtClean="0">
                <a:sym typeface="Symbol"/>
              </a:rPr>
              <a:t></a:t>
            </a:r>
            <a:r>
              <a:rPr lang="en-US" i="1" dirty="0" smtClean="0">
                <a:latin typeface="Cambria Math" pitchFamily="18" charset="0"/>
                <a:ea typeface="Cambria Math" pitchFamily="18" charset="0"/>
                <a:sym typeface="Symbol"/>
              </a:rPr>
              <a:t>y P(x, y) </a:t>
            </a:r>
            <a:r>
              <a:rPr lang="en-US" dirty="0" smtClean="0">
                <a:ea typeface="Cambria Math" pitchFamily="18" charset="0"/>
                <a:sym typeface="Symbol"/>
              </a:rPr>
              <a:t>where </a:t>
            </a:r>
            <a:r>
              <a:rPr lang="en-US" i="1" dirty="0" smtClean="0">
                <a:latin typeface="Cambria Math" pitchFamily="18" charset="0"/>
                <a:ea typeface="Cambria Math" pitchFamily="18" charset="0"/>
                <a:sym typeface="Symbol"/>
              </a:rPr>
              <a:t>P(x, y) </a:t>
            </a:r>
            <a:r>
              <a:rPr lang="en-US" i="1" dirty="0" smtClean="0">
                <a:ea typeface="Cambria Math" pitchFamily="18" charset="0"/>
                <a:sym typeface="Symbol"/>
              </a:rPr>
              <a:t>is</a:t>
            </a:r>
            <a:r>
              <a:rPr lang="en-US" i="1" dirty="0" smtClean="0">
                <a:latin typeface="Cambria Math" pitchFamily="18" charset="0"/>
                <a:ea typeface="Cambria Math" pitchFamily="18" charset="0"/>
                <a:sym typeface="Symbol"/>
              </a:rPr>
              <a:t> (x + y = 0</a:t>
            </a:r>
            <a:r>
              <a:rPr lang="en-US" i="1" dirty="0" smtClean="0">
                <a:latin typeface="Cambria Math"/>
                <a:ea typeface="Cambria Math"/>
                <a:sym typeface="Symbol"/>
              </a:rPr>
              <a:t>) </a:t>
            </a:r>
            <a:endParaRPr lang="en-US" dirty="0" smtClean="0"/>
          </a:p>
        </p:txBody>
      </p:sp>
    </p:spTree>
    <p:extLst>
      <p:ext uri="{BB962C8B-B14F-4D97-AF65-F5344CB8AC3E}">
        <p14:creationId xmlns:p14="http://schemas.microsoft.com/office/powerpoint/2010/main" val="23361348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Thinking of Nested Quantification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ea typeface="Cambria Math"/>
                <a:sym typeface="Symbol"/>
              </a:rPr>
              <a:t>Nested Loops</a:t>
            </a:r>
          </a:p>
          <a:p>
            <a:pPr lvl="1"/>
            <a:r>
              <a:rPr lang="en-US" dirty="0" smtClean="0">
                <a:ea typeface="Cambria Math"/>
                <a:sym typeface="Symbol"/>
              </a:rPr>
              <a:t>To see if </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xyP</a:t>
            </a:r>
            <a:r>
              <a:rPr lang="en-US" i="1" dirty="0" smtClean="0">
                <a:latin typeface="Cambria Math" pitchFamily="18" charset="0"/>
                <a:ea typeface="Cambria Math" pitchFamily="18" charset="0"/>
                <a:sym typeface="Symbol"/>
              </a:rPr>
              <a:t> (</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is true, loop through the values of </a:t>
            </a:r>
            <a:r>
              <a:rPr lang="en-US" i="1" dirty="0" smtClean="0">
                <a:latin typeface="Cambria Math" pitchFamily="18" charset="0"/>
                <a:ea typeface="Cambria Math" pitchFamily="18" charset="0"/>
                <a:sym typeface="Symbol"/>
              </a:rPr>
              <a:t>x </a:t>
            </a:r>
            <a:r>
              <a:rPr lang="en-US" dirty="0" smtClean="0">
                <a:latin typeface="Cambria Math" pitchFamily="18" charset="0"/>
                <a:ea typeface="Cambria Math" pitchFamily="18" charset="0"/>
                <a:sym typeface="Symbol"/>
              </a:rPr>
              <a:t>:</a:t>
            </a:r>
          </a:p>
          <a:p>
            <a:pPr lvl="2"/>
            <a:r>
              <a:rPr lang="en-US" dirty="0" smtClean="0">
                <a:latin typeface="Cambria Math" pitchFamily="18" charset="0"/>
                <a:ea typeface="Cambria Math" pitchFamily="18" charset="0"/>
                <a:sym typeface="Symbol"/>
              </a:rPr>
              <a:t> At each step, loop through the values for </a:t>
            </a:r>
            <a:r>
              <a:rPr lang="en-US" i="1" dirty="0" smtClean="0">
                <a:latin typeface="Cambria Math" pitchFamily="18" charset="0"/>
                <a:ea typeface="Cambria Math" pitchFamily="18" charset="0"/>
                <a:sym typeface="Symbol"/>
              </a:rPr>
              <a:t>y</a:t>
            </a:r>
            <a:r>
              <a:rPr lang="en-US" dirty="0" smtClean="0">
                <a:latin typeface="Cambria Math" pitchFamily="18" charset="0"/>
                <a:ea typeface="Cambria Math" pitchFamily="18" charset="0"/>
                <a:sym typeface="Symbol"/>
              </a:rPr>
              <a:t>. </a:t>
            </a:r>
          </a:p>
          <a:p>
            <a:pPr lvl="2"/>
            <a:r>
              <a:rPr lang="en-US" dirty="0" smtClean="0">
                <a:ea typeface="Cambria Math" pitchFamily="18" charset="0"/>
                <a:sym typeface="Symbol"/>
              </a:rPr>
              <a:t> If for some pair of </a:t>
            </a:r>
            <a:r>
              <a:rPr lang="en-US" i="1" dirty="0" smtClean="0">
                <a:latin typeface="Cambria Math" pitchFamily="18" charset="0"/>
                <a:ea typeface="Cambria Math" pitchFamily="18" charset="0"/>
                <a:sym typeface="Symbol"/>
              </a:rPr>
              <a:t>x </a:t>
            </a:r>
            <a:r>
              <a:rPr lang="en-US" dirty="0" err="1" smtClean="0">
                <a:ea typeface="Cambria Math" pitchFamily="18" charset="0"/>
                <a:sym typeface="Symbol"/>
              </a:rPr>
              <a:t>and</a:t>
            </a:r>
            <a:r>
              <a:rPr lang="en-US" i="1" dirty="0" err="1" smtClean="0">
                <a:latin typeface="Cambria Math" pitchFamily="18" charset="0"/>
                <a:ea typeface="Cambria Math" pitchFamily="18" charset="0"/>
                <a:sym typeface="Symbol"/>
              </a:rPr>
              <a:t>y</a:t>
            </a:r>
            <a:r>
              <a:rPr lang="en-US" i="1" dirty="0" smtClean="0">
                <a:latin typeface="Cambria Math" pitchFamily="18" charset="0"/>
                <a:ea typeface="Cambria Math" pitchFamily="18" charset="0"/>
                <a:sym typeface="Symbol"/>
              </a:rPr>
              <a:t>, P(</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is false, then </a:t>
            </a:r>
            <a:r>
              <a:rPr lang="en-US" i="1" dirty="0" smtClean="0">
                <a:latin typeface="Cambria Math" pitchFamily="18" charset="0"/>
                <a:ea typeface="Cambria Math" pitchFamily="18" charset="0"/>
                <a:sym typeface="Symbol"/>
              </a:rPr>
              <a:t>x </a:t>
            </a:r>
            <a:r>
              <a:rPr lang="en-US" i="1" dirty="0" err="1" smtClean="0">
                <a:latin typeface="Cambria Math" pitchFamily="18" charset="0"/>
                <a:ea typeface="Cambria Math" pitchFamily="18" charset="0"/>
                <a:sym typeface="Symbol"/>
              </a:rPr>
              <a:t>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is false and both the outer and inner loop terminate.</a:t>
            </a:r>
            <a:endParaRPr lang="en-US" dirty="0" smtClean="0">
              <a:latin typeface="Cambria Math" pitchFamily="18" charset="0"/>
              <a:ea typeface="Cambria Math" pitchFamily="18" charset="0"/>
              <a:sym typeface="Symbol"/>
            </a:endParaRPr>
          </a:p>
          <a:p>
            <a:pPr lvl="1">
              <a:buNone/>
            </a:pPr>
            <a:r>
              <a:rPr lang="en-US" i="1" dirty="0" smtClean="0">
                <a:latin typeface="Cambria Math" pitchFamily="18" charset="0"/>
                <a:ea typeface="Cambria Math" pitchFamily="18" charset="0"/>
                <a:sym typeface="Symbol"/>
              </a:rPr>
              <a:t>    x y P(</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is true</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if the outer loop ends after stepping through each </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  </a:t>
            </a:r>
            <a:endParaRPr lang="en-US" dirty="0" smtClean="0">
              <a:ea typeface="Cambria Math"/>
              <a:sym typeface="Symbol"/>
            </a:endParaRPr>
          </a:p>
          <a:p>
            <a:pPr lvl="1"/>
            <a:r>
              <a:rPr lang="en-US" dirty="0" smtClean="0">
                <a:ea typeface="Cambria Math"/>
                <a:sym typeface="Symbol"/>
              </a:rPr>
              <a:t>To see if </a:t>
            </a:r>
            <a:r>
              <a:rPr lang="en-US" i="1" dirty="0" smtClean="0">
                <a:latin typeface="Cambria Math" pitchFamily="18" charset="0"/>
                <a:ea typeface="Cambria Math" pitchFamily="18" charset="0"/>
                <a:sym typeface="Symbol"/>
              </a:rPr>
              <a:t>x </a:t>
            </a:r>
            <a:r>
              <a:rPr lang="en-US" dirty="0" smtClean="0">
                <a:sym typeface="Symbol"/>
              </a:rPr>
              <a:t></a:t>
            </a:r>
            <a:r>
              <a:rPr lang="en-US" i="1" dirty="0" err="1" smtClean="0">
                <a:latin typeface="Cambria Math" pitchFamily="18" charset="0"/>
                <a:ea typeface="Cambria Math" pitchFamily="18" charset="0"/>
                <a:sym typeface="Symbol"/>
              </a:rPr>
              <a:t>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is true, loop through the values of </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a:t>
            </a:r>
          </a:p>
          <a:p>
            <a:pPr lvl="2"/>
            <a:r>
              <a:rPr lang="en-US" dirty="0" smtClean="0">
                <a:latin typeface="Cambria Math" pitchFamily="18" charset="0"/>
                <a:ea typeface="Cambria Math" pitchFamily="18" charset="0"/>
                <a:sym typeface="Symbol"/>
              </a:rPr>
              <a:t>At each step, loop through the values for </a:t>
            </a:r>
            <a:r>
              <a:rPr lang="en-US" i="1" dirty="0" smtClean="0">
                <a:latin typeface="Cambria Math" pitchFamily="18" charset="0"/>
                <a:ea typeface="Cambria Math" pitchFamily="18" charset="0"/>
                <a:sym typeface="Symbol"/>
              </a:rPr>
              <a:t>y.</a:t>
            </a:r>
          </a:p>
          <a:p>
            <a:pPr lvl="2"/>
            <a:r>
              <a:rPr lang="en-US" dirty="0" smtClean="0">
                <a:latin typeface="Cambria Math" pitchFamily="18" charset="0"/>
                <a:ea typeface="Cambria Math" pitchFamily="18" charset="0"/>
                <a:sym typeface="Symbol"/>
              </a:rPr>
              <a:t>The inner loop ends when a pair </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 and </a:t>
            </a:r>
            <a:r>
              <a:rPr lang="en-US" i="1" dirty="0" smtClean="0">
                <a:latin typeface="Cambria Math" pitchFamily="18" charset="0"/>
                <a:ea typeface="Cambria Math" pitchFamily="18" charset="0"/>
                <a:sym typeface="Symbol"/>
              </a:rPr>
              <a:t>y</a:t>
            </a:r>
            <a:r>
              <a:rPr lang="en-US" dirty="0" smtClean="0">
                <a:latin typeface="Cambria Math" pitchFamily="18" charset="0"/>
                <a:ea typeface="Cambria Math" pitchFamily="18" charset="0"/>
                <a:sym typeface="Symbol"/>
              </a:rPr>
              <a:t>  is found such that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 y) is true.</a:t>
            </a:r>
          </a:p>
          <a:p>
            <a:pPr lvl="2"/>
            <a:r>
              <a:rPr lang="en-US" dirty="0" smtClean="0">
                <a:latin typeface="Cambria Math" pitchFamily="18" charset="0"/>
                <a:ea typeface="Cambria Math" pitchFamily="18" charset="0"/>
                <a:sym typeface="Symbol"/>
              </a:rPr>
              <a:t>If no </a:t>
            </a:r>
            <a:r>
              <a:rPr lang="en-US" i="1" dirty="0" smtClean="0">
                <a:latin typeface="Cambria Math" pitchFamily="18" charset="0"/>
                <a:ea typeface="Cambria Math" pitchFamily="18" charset="0"/>
                <a:sym typeface="Symbol"/>
              </a:rPr>
              <a:t>y </a:t>
            </a:r>
            <a:r>
              <a:rPr lang="en-US" dirty="0" smtClean="0">
                <a:latin typeface="Cambria Math" pitchFamily="18" charset="0"/>
                <a:ea typeface="Cambria Math" pitchFamily="18" charset="0"/>
                <a:sym typeface="Symbol"/>
              </a:rPr>
              <a:t> is found such that </a:t>
            </a:r>
            <a:r>
              <a:rPr lang="en-US" i="1" dirty="0" smtClean="0">
                <a:latin typeface="Cambria Math" pitchFamily="18" charset="0"/>
                <a:ea typeface="Cambria Math" pitchFamily="18" charset="0"/>
                <a:sym typeface="Symbol"/>
              </a:rPr>
              <a:t>P</a:t>
            </a:r>
            <a:r>
              <a:rPr lang="en-US" dirty="0" smtClean="0">
                <a:latin typeface="Cambria Math" pitchFamily="18" charset="0"/>
                <a:ea typeface="Cambria Math" pitchFamily="18" charset="0"/>
                <a:sym typeface="Symbol"/>
              </a:rPr>
              <a:t>(</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 y) is true the outer loop terminates as </a:t>
            </a:r>
            <a:r>
              <a:rPr lang="en-US" i="1" dirty="0" smtClean="0">
                <a:latin typeface="Cambria Math" pitchFamily="18" charset="0"/>
                <a:ea typeface="Cambria Math" pitchFamily="18" charset="0"/>
                <a:sym typeface="Symbol"/>
              </a:rPr>
              <a:t>x </a:t>
            </a:r>
            <a:r>
              <a:rPr lang="en-US" dirty="0" smtClean="0">
                <a:sym typeface="Symbol"/>
              </a:rPr>
              <a:t></a:t>
            </a:r>
            <a:r>
              <a:rPr lang="en-US" i="1" dirty="0" err="1" smtClean="0">
                <a:latin typeface="Cambria Math" pitchFamily="18" charset="0"/>
                <a:ea typeface="Cambria Math" pitchFamily="18" charset="0"/>
                <a:sym typeface="Symbol"/>
              </a:rPr>
              <a:t>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ea typeface="Cambria Math" pitchFamily="18" charset="0"/>
                <a:sym typeface="Symbol"/>
              </a:rPr>
              <a:t>  has been shown to be false. </a:t>
            </a:r>
            <a:endParaRPr lang="en-US" dirty="0" smtClean="0">
              <a:latin typeface="Cambria Math" pitchFamily="18" charset="0"/>
              <a:ea typeface="Cambria Math" pitchFamily="18" charset="0"/>
              <a:sym typeface="Symbol"/>
            </a:endParaRPr>
          </a:p>
          <a:p>
            <a:pPr lvl="1">
              <a:buNone/>
            </a:pPr>
            <a:r>
              <a:rPr lang="en-US" i="1" dirty="0" smtClean="0">
                <a:latin typeface="Cambria Math" pitchFamily="18" charset="0"/>
                <a:ea typeface="Cambria Math" pitchFamily="18" charset="0"/>
                <a:sym typeface="Symbol"/>
              </a:rPr>
              <a:t>    x </a:t>
            </a:r>
            <a:r>
              <a:rPr lang="en-US" dirty="0" smtClean="0">
                <a:sym typeface="Symbol"/>
              </a:rPr>
              <a:t></a:t>
            </a:r>
            <a:r>
              <a:rPr lang="en-US" i="1" dirty="0" smtClean="0">
                <a:latin typeface="Cambria Math" pitchFamily="18" charset="0"/>
                <a:ea typeface="Cambria Math" pitchFamily="18" charset="0"/>
                <a:sym typeface="Symbol"/>
              </a:rPr>
              <a:t>y P(</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is true</a:t>
            </a:r>
            <a:r>
              <a:rPr lang="en-US" i="1" dirty="0" smtClean="0">
                <a:latin typeface="Cambria Math" pitchFamily="18" charset="0"/>
                <a:ea typeface="Cambria Math" pitchFamily="18" charset="0"/>
                <a:sym typeface="Symbol"/>
              </a:rPr>
              <a:t> </a:t>
            </a:r>
            <a:r>
              <a:rPr lang="en-US" dirty="0" smtClean="0">
                <a:latin typeface="Cambria Math" pitchFamily="18" charset="0"/>
                <a:ea typeface="Cambria Math" pitchFamily="18" charset="0"/>
                <a:sym typeface="Symbol"/>
              </a:rPr>
              <a:t>if the outer loop ends after stepping through each </a:t>
            </a:r>
            <a:r>
              <a:rPr lang="en-US" i="1" dirty="0" smtClean="0">
                <a:latin typeface="Cambria Math" pitchFamily="18" charset="0"/>
                <a:ea typeface="Cambria Math" pitchFamily="18" charset="0"/>
                <a:sym typeface="Symbol"/>
              </a:rPr>
              <a:t>x</a:t>
            </a:r>
            <a:r>
              <a:rPr lang="en-US" dirty="0" smtClean="0">
                <a:latin typeface="Cambria Math" pitchFamily="18" charset="0"/>
                <a:ea typeface="Cambria Math" pitchFamily="18" charset="0"/>
                <a:sym typeface="Symbol"/>
              </a:rPr>
              <a:t>. </a:t>
            </a:r>
            <a:endParaRPr lang="en-US" dirty="0" smtClean="0">
              <a:ea typeface="Cambria Math" pitchFamily="18" charset="0"/>
              <a:sym typeface="Symbol"/>
            </a:endParaRPr>
          </a:p>
          <a:p>
            <a:r>
              <a:rPr lang="en-US" dirty="0" smtClean="0">
                <a:ea typeface="Cambria Math" pitchFamily="18" charset="0"/>
                <a:sym typeface="Symbol"/>
              </a:rPr>
              <a:t>If the domains of the variables are infinite, then this process can not actually be carried out.</a:t>
            </a:r>
            <a:endParaRPr lang="en-US" dirty="0">
              <a:ea typeface="Cambria Math" pitchFamily="18" charset="0"/>
            </a:endParaRPr>
          </a:p>
        </p:txBody>
      </p:sp>
    </p:spTree>
    <p:extLst>
      <p:ext uri="{BB962C8B-B14F-4D97-AF65-F5344CB8AC3E}">
        <p14:creationId xmlns:p14="http://schemas.microsoft.com/office/powerpoint/2010/main" val="4155419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 of Quantifiers</a:t>
            </a:r>
            <a:endParaRPr lang="en-US" dirty="0"/>
          </a:p>
        </p:txBody>
      </p:sp>
      <p:sp>
        <p:nvSpPr>
          <p:cNvPr id="3" name="Content Placeholder 2"/>
          <p:cNvSpPr>
            <a:spLocks noGrp="1"/>
          </p:cNvSpPr>
          <p:nvPr>
            <p:ph idx="1"/>
          </p:nvPr>
        </p:nvSpPr>
        <p:spPr/>
        <p:txBody>
          <a:bodyPr/>
          <a:lstStyle/>
          <a:p>
            <a:pPr>
              <a:buNone/>
            </a:pPr>
            <a:r>
              <a:rPr lang="en-US" b="1" dirty="0" smtClean="0"/>
              <a:t>Examples</a:t>
            </a:r>
            <a:r>
              <a:rPr lang="en-US" dirty="0" smtClean="0"/>
              <a:t>:</a:t>
            </a:r>
          </a:p>
          <a:p>
            <a:pPr marL="514350" indent="-514350">
              <a:buFont typeface="+mj-lt"/>
              <a:buAutoNum type="arabicPeriod"/>
            </a:pPr>
            <a:r>
              <a:rPr lang="en-US" dirty="0" smtClean="0"/>
              <a:t>Let </a:t>
            </a:r>
            <a:r>
              <a:rPr lang="en-US" i="1" dirty="0" smtClean="0">
                <a:latin typeface="Cambria Math" pitchFamily="18" charset="0"/>
                <a:ea typeface="Cambria Math" pitchFamily="18" charset="0"/>
              </a:rPr>
              <a:t>P(</a:t>
            </a:r>
            <a:r>
              <a:rPr lang="en-US" i="1" dirty="0" err="1" smtClean="0">
                <a:latin typeface="Cambria Math" pitchFamily="18" charset="0"/>
                <a:ea typeface="Cambria Math" pitchFamily="18" charset="0"/>
              </a:rPr>
              <a:t>x,y</a:t>
            </a:r>
            <a:r>
              <a:rPr lang="en-US" i="1" dirty="0" smtClean="0">
                <a:latin typeface="Cambria Math" pitchFamily="18" charset="0"/>
                <a:ea typeface="Cambria Math" pitchFamily="18" charset="0"/>
              </a:rPr>
              <a:t>) </a:t>
            </a:r>
            <a:r>
              <a:rPr lang="en-US" dirty="0" smtClean="0"/>
              <a:t>be the statement “</a:t>
            </a:r>
            <a:r>
              <a:rPr lang="en-US" i="1" dirty="0" smtClean="0">
                <a:latin typeface="Cambria Math" pitchFamily="18" charset="0"/>
                <a:ea typeface="Cambria Math" pitchFamily="18" charset="0"/>
              </a:rPr>
              <a:t>x + y = y + x</a:t>
            </a:r>
            <a:r>
              <a:rPr lang="en-US" dirty="0" smtClean="0"/>
              <a:t>.” Assume that </a:t>
            </a:r>
            <a:r>
              <a:rPr lang="en-US" i="1" dirty="0" smtClean="0">
                <a:latin typeface="Cambria Math" pitchFamily="18" charset="0"/>
                <a:ea typeface="Cambria Math" pitchFamily="18" charset="0"/>
              </a:rPr>
              <a:t>U</a:t>
            </a:r>
            <a:r>
              <a:rPr lang="en-US" dirty="0" smtClean="0"/>
              <a:t> is the real numbers. Then </a:t>
            </a:r>
            <a:r>
              <a:rPr lang="en-US" i="1" dirty="0" smtClean="0">
                <a:latin typeface="Cambria Math" pitchFamily="18" charset="0"/>
                <a:ea typeface="Cambria Math" pitchFamily="18" charset="0"/>
                <a:sym typeface="Symbol"/>
              </a:rPr>
              <a:t>x </a:t>
            </a:r>
            <a:r>
              <a:rPr lang="en-US" i="1" dirty="0" err="1" smtClean="0">
                <a:latin typeface="Cambria Math" pitchFamily="18" charset="0"/>
                <a:ea typeface="Cambria Math" pitchFamily="18" charset="0"/>
                <a:sym typeface="Symbol"/>
              </a:rPr>
              <a:t>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and     </a:t>
            </a:r>
            <a:r>
              <a:rPr lang="en-US" i="1" dirty="0" smtClean="0">
                <a:latin typeface="Cambria Math" pitchFamily="18" charset="0"/>
                <a:ea typeface="Cambria Math" pitchFamily="18" charset="0"/>
                <a:sym typeface="Symbol"/>
              </a:rPr>
              <a:t>y </a:t>
            </a:r>
            <a:r>
              <a:rPr lang="en-US" i="1" dirty="0" err="1" smtClean="0">
                <a:latin typeface="Cambria Math" pitchFamily="18" charset="0"/>
                <a:ea typeface="Cambria Math" pitchFamily="18" charset="0"/>
                <a:sym typeface="Symbol"/>
              </a:rPr>
              <a:t>xP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have the same truth value.</a:t>
            </a:r>
          </a:p>
          <a:p>
            <a:pPr marL="514350" indent="-514350">
              <a:buFont typeface="+mj-lt"/>
              <a:buAutoNum type="arabicPeriod"/>
            </a:pPr>
            <a:r>
              <a:rPr lang="en-US" dirty="0" smtClean="0"/>
              <a:t>Let </a:t>
            </a:r>
            <a:r>
              <a:rPr lang="en-US" i="1" dirty="0" smtClean="0">
                <a:latin typeface="Cambria Math" pitchFamily="18" charset="0"/>
                <a:ea typeface="Cambria Math" pitchFamily="18" charset="0"/>
              </a:rPr>
              <a:t>Q(</a:t>
            </a:r>
            <a:r>
              <a:rPr lang="en-US" i="1" dirty="0" err="1" smtClean="0">
                <a:latin typeface="Cambria Math" pitchFamily="18" charset="0"/>
                <a:ea typeface="Cambria Math" pitchFamily="18" charset="0"/>
              </a:rPr>
              <a:t>x,y</a:t>
            </a:r>
            <a:r>
              <a:rPr lang="en-US" i="1" dirty="0" smtClean="0">
                <a:latin typeface="Cambria Math" pitchFamily="18" charset="0"/>
                <a:ea typeface="Cambria Math" pitchFamily="18" charset="0"/>
              </a:rPr>
              <a:t>) </a:t>
            </a:r>
            <a:r>
              <a:rPr lang="en-US" dirty="0" smtClean="0"/>
              <a:t>be the statement “</a:t>
            </a:r>
            <a:r>
              <a:rPr lang="en-US" i="1" dirty="0" smtClean="0">
                <a:latin typeface="Cambria Math" pitchFamily="18" charset="0"/>
                <a:ea typeface="Cambria Math" pitchFamily="18" charset="0"/>
              </a:rPr>
              <a:t>x + y = </a:t>
            </a:r>
            <a:r>
              <a:rPr lang="en-US" dirty="0" smtClean="0">
                <a:latin typeface="Cambria Math" pitchFamily="18" charset="0"/>
                <a:ea typeface="Cambria Math" pitchFamily="18" charset="0"/>
              </a:rPr>
              <a:t>0</a:t>
            </a:r>
            <a:r>
              <a:rPr lang="en-US" dirty="0" smtClean="0"/>
              <a:t>.” Assume that </a:t>
            </a:r>
            <a:r>
              <a:rPr lang="en-US" i="1" dirty="0" smtClean="0">
                <a:latin typeface="Cambria Math" pitchFamily="18" charset="0"/>
                <a:ea typeface="Cambria Math" pitchFamily="18" charset="0"/>
              </a:rPr>
              <a:t>U</a:t>
            </a:r>
            <a:r>
              <a:rPr lang="en-US" dirty="0" smtClean="0"/>
              <a:t> is the real numbers. Then </a:t>
            </a:r>
            <a:r>
              <a:rPr lang="en-US" i="1" dirty="0" smtClean="0">
                <a:latin typeface="Cambria Math" pitchFamily="18" charset="0"/>
                <a:ea typeface="Cambria Math" pitchFamily="18" charset="0"/>
                <a:sym typeface="Symbol"/>
              </a:rPr>
              <a:t>x </a:t>
            </a:r>
            <a:r>
              <a:rPr lang="en-US" dirty="0" smtClean="0">
                <a:sym typeface="Symbol"/>
              </a:rPr>
              <a:t></a:t>
            </a:r>
            <a:r>
              <a:rPr lang="en-US" i="1" dirty="0" err="1" smtClean="0">
                <a:latin typeface="Cambria Math" pitchFamily="18" charset="0"/>
                <a:ea typeface="Cambria Math" pitchFamily="18" charset="0"/>
                <a:sym typeface="Symbol"/>
              </a:rPr>
              <a:t>yQ</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is true</a:t>
            </a:r>
            <a:r>
              <a:rPr lang="en-US" i="1" dirty="0" smtClean="0">
                <a:ea typeface="Cambria Math" pitchFamily="18" charset="0"/>
                <a:sym typeface="Symbol"/>
              </a:rPr>
              <a:t>, </a:t>
            </a:r>
            <a:r>
              <a:rPr lang="en-US" dirty="0" smtClean="0">
                <a:ea typeface="Cambria Math" pitchFamily="18" charset="0"/>
                <a:sym typeface="Symbol"/>
              </a:rPr>
              <a:t>but</a:t>
            </a:r>
            <a:r>
              <a:rPr lang="en-US" i="1" dirty="0" smtClean="0">
                <a:ea typeface="Cambria Math" pitchFamily="18" charset="0"/>
                <a:sym typeface="Symbol"/>
              </a:rPr>
              <a:t>     </a:t>
            </a:r>
            <a:r>
              <a:rPr lang="en-US" dirty="0" smtClean="0">
                <a:ea typeface="Cambria Math" pitchFamily="18" charset="0"/>
                <a:sym typeface="Symbol"/>
              </a:rPr>
              <a:t> </a:t>
            </a:r>
            <a:r>
              <a:rPr lang="en-US" dirty="0" smtClean="0">
                <a:sym typeface="Symbol"/>
              </a:rPr>
              <a:t></a:t>
            </a:r>
            <a:r>
              <a:rPr lang="en-US" i="1" dirty="0" smtClean="0">
                <a:latin typeface="Cambria Math" pitchFamily="18" charset="0"/>
                <a:ea typeface="Cambria Math" pitchFamily="18" charset="0"/>
                <a:sym typeface="Symbol"/>
              </a:rPr>
              <a:t>y</a:t>
            </a:r>
            <a:r>
              <a:rPr lang="en-US" dirty="0" smtClean="0">
                <a:sym typeface="Symbol"/>
              </a:rPr>
              <a:t> </a:t>
            </a:r>
            <a:r>
              <a:rPr lang="en-US" i="1" dirty="0" smtClean="0">
                <a:latin typeface="Cambria Math" pitchFamily="18" charset="0"/>
                <a:ea typeface="Cambria Math" pitchFamily="18" charset="0"/>
                <a:sym typeface="Symbol"/>
              </a:rPr>
              <a:t></a:t>
            </a:r>
            <a:r>
              <a:rPr lang="en-US" i="1" smtClean="0">
                <a:latin typeface="Cambria Math" pitchFamily="18" charset="0"/>
                <a:ea typeface="Cambria Math" pitchFamily="18" charset="0"/>
                <a:sym typeface="Symbol"/>
              </a:rPr>
              <a:t>xQ(</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a:t>
            </a:r>
            <a:r>
              <a:rPr lang="en-US" dirty="0" smtClean="0">
                <a:ea typeface="Cambria Math" pitchFamily="18" charset="0"/>
                <a:sym typeface="Symbol"/>
              </a:rPr>
              <a:t>is false.</a:t>
            </a:r>
          </a:p>
          <a:p>
            <a:endParaRPr lang="en-US" dirty="0"/>
          </a:p>
        </p:txBody>
      </p:sp>
    </p:spTree>
    <p:extLst>
      <p:ext uri="{BB962C8B-B14F-4D97-AF65-F5344CB8AC3E}">
        <p14:creationId xmlns:p14="http://schemas.microsoft.com/office/powerpoint/2010/main" val="29220579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Questions on Order of Quantifiers </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Example </a:t>
            </a:r>
            <a:r>
              <a:rPr lang="en-US" b="1" dirty="0" smtClean="0">
                <a:latin typeface="Cambria Math" pitchFamily="18" charset="0"/>
                <a:ea typeface="Cambria Math" pitchFamily="18" charset="0"/>
              </a:rPr>
              <a:t>1</a:t>
            </a:r>
            <a:r>
              <a:rPr lang="en-US" dirty="0" smtClean="0"/>
              <a:t>: Let </a:t>
            </a:r>
            <a:r>
              <a:rPr lang="en-US" i="1" dirty="0" smtClean="0"/>
              <a:t>U</a:t>
            </a:r>
            <a:r>
              <a:rPr lang="en-US" dirty="0" smtClean="0"/>
              <a:t> be the real numbers,</a:t>
            </a:r>
          </a:p>
          <a:p>
            <a:pPr>
              <a:buNone/>
            </a:pPr>
            <a:r>
              <a:rPr lang="en-US" dirty="0" smtClean="0"/>
              <a:t>    Define </a:t>
            </a:r>
            <a:r>
              <a:rPr lang="en-US" i="1" dirty="0" smtClean="0"/>
              <a:t>P(</a:t>
            </a:r>
            <a:r>
              <a:rPr lang="en-US" i="1" dirty="0" err="1" smtClean="0"/>
              <a:t>x,y</a:t>
            </a:r>
            <a:r>
              <a:rPr lang="en-US" i="1" dirty="0" smtClean="0"/>
              <a:t>) : x ∙ y </a:t>
            </a:r>
            <a:r>
              <a:rPr lang="en-US" dirty="0" smtClean="0"/>
              <a:t>= </a:t>
            </a:r>
            <a:r>
              <a:rPr lang="en-US" dirty="0" smtClean="0">
                <a:latin typeface="Cambria Math" pitchFamily="18" charset="0"/>
                <a:ea typeface="Cambria Math" pitchFamily="18" charset="0"/>
              </a:rPr>
              <a:t>0</a:t>
            </a:r>
          </a:p>
          <a:p>
            <a:pPr>
              <a:buNone/>
            </a:pPr>
            <a:r>
              <a:rPr lang="en-US" dirty="0" smtClean="0"/>
              <a:t>    What is the truth value of the following:</a:t>
            </a:r>
          </a:p>
          <a:p>
            <a:pPr marL="914400" lvl="1" indent="-514350">
              <a:buFont typeface="+mj-lt"/>
              <a:buAutoNum type="arabicPeriod"/>
            </a:pP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b="1" dirty="0" smtClean="0"/>
              <a:t>     Answer: </a:t>
            </a:r>
            <a:r>
              <a:rPr lang="en-US" dirty="0" smtClean="0"/>
              <a:t>False</a:t>
            </a:r>
            <a:endParaRPr lang="en-US" b="1" dirty="0" smtClean="0"/>
          </a:p>
          <a:p>
            <a:pPr marL="914400" lvl="1" indent="-514350">
              <a:buFont typeface="+mj-lt"/>
              <a:buAutoNum type="arabicPeriod"/>
            </a:pP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b="1" dirty="0" smtClean="0"/>
              <a:t>     Answer: </a:t>
            </a:r>
            <a:r>
              <a:rPr lang="en-US" dirty="0" smtClean="0"/>
              <a:t>True</a:t>
            </a:r>
          </a:p>
          <a:p>
            <a:pPr marL="914400" lvl="1" indent="-514350">
              <a:buFont typeface="+mj-lt"/>
              <a:buAutoNum type="arabicPeriod"/>
            </a:pP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P(</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b="1" dirty="0" smtClean="0"/>
              <a:t>     Answer: </a:t>
            </a:r>
            <a:r>
              <a:rPr lang="en-US" dirty="0" smtClean="0"/>
              <a:t>True</a:t>
            </a:r>
          </a:p>
          <a:p>
            <a:pPr marL="914400" lvl="1" indent="-514350">
              <a:buFont typeface="+mj-lt"/>
              <a:buAutoNum type="arabicPeriod"/>
            </a:pPr>
            <a:r>
              <a:rPr lang="en-US" i="1" dirty="0" smtClean="0">
                <a:latin typeface="Cambria Math" pitchFamily="18" charset="0"/>
                <a:ea typeface="Cambria Math" pitchFamily="18" charset="0"/>
                <a:sym typeface="Symbol"/>
              </a:rPr>
              <a:t>x  y P(</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914400" lvl="1" indent="-514350">
              <a:buNone/>
            </a:pPr>
            <a:r>
              <a:rPr lang="en-US" b="1" dirty="0" smtClean="0"/>
              <a:t>       Answer: </a:t>
            </a:r>
            <a:r>
              <a:rPr lang="en-US" dirty="0" smtClean="0"/>
              <a:t>True</a:t>
            </a:r>
          </a:p>
          <a:p>
            <a:pPr marL="914400" lvl="1" indent="-514350">
              <a:buNone/>
            </a:pPr>
            <a:endParaRPr lang="en-US" dirty="0" smtClean="0"/>
          </a:p>
          <a:p>
            <a:pPr marL="914400" lvl="1" indent="-514350">
              <a:buNone/>
            </a:pPr>
            <a:endParaRPr lang="en-US" dirty="0" smtClean="0"/>
          </a:p>
          <a:p>
            <a:pPr marL="914400" lvl="1" indent="-514350">
              <a:buNone/>
            </a:pPr>
            <a:endParaRPr lang="en-US" dirty="0" smtClean="0"/>
          </a:p>
          <a:p>
            <a:pPr marL="914400" lvl="1" indent="-514350">
              <a:buNone/>
            </a:pPr>
            <a:endParaRPr lang="en-US" dirty="0" smtClean="0"/>
          </a:p>
          <a:p>
            <a:pPr marL="914400" lvl="1" indent="-514350">
              <a:buNone/>
            </a:pPr>
            <a:endParaRPr lang="en-US" dirty="0" smtClean="0"/>
          </a:p>
          <a:p>
            <a:pPr>
              <a:buNone/>
            </a:pPr>
            <a:endParaRPr lang="en-US" dirty="0"/>
          </a:p>
        </p:txBody>
      </p:sp>
    </p:spTree>
    <p:extLst>
      <p:ext uri="{BB962C8B-B14F-4D97-AF65-F5344CB8AC3E}">
        <p14:creationId xmlns:p14="http://schemas.microsoft.com/office/powerpoint/2010/main" val="105692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Questions on Order of Quantifiers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a:t>
            </a:r>
            <a:r>
              <a:rPr lang="en-US" b="1" dirty="0" smtClean="0"/>
              <a:t>Example </a:t>
            </a:r>
            <a:r>
              <a:rPr lang="en-US" b="1" dirty="0" smtClean="0">
                <a:latin typeface="Cambria Math" pitchFamily="18" charset="0"/>
                <a:ea typeface="Cambria Math" pitchFamily="18" charset="0"/>
              </a:rPr>
              <a:t>2</a:t>
            </a:r>
            <a:r>
              <a:rPr lang="en-US" dirty="0" smtClean="0"/>
              <a:t>: Let </a:t>
            </a:r>
            <a:r>
              <a:rPr lang="en-US" i="1" dirty="0" smtClean="0"/>
              <a:t>U</a:t>
            </a:r>
            <a:r>
              <a:rPr lang="en-US" dirty="0" smtClean="0"/>
              <a:t> be the real numbers,</a:t>
            </a:r>
          </a:p>
          <a:p>
            <a:pPr>
              <a:buNone/>
            </a:pPr>
            <a:r>
              <a:rPr lang="en-US" dirty="0" smtClean="0"/>
              <a:t>   Define </a:t>
            </a:r>
            <a:r>
              <a:rPr lang="en-US" i="1" dirty="0" smtClean="0"/>
              <a:t>P(</a:t>
            </a:r>
            <a:r>
              <a:rPr lang="en-US" i="1" dirty="0" err="1" smtClean="0"/>
              <a:t>x,y</a:t>
            </a:r>
            <a:r>
              <a:rPr lang="en-US" i="1" dirty="0" smtClean="0"/>
              <a:t>) </a:t>
            </a:r>
            <a:r>
              <a:rPr lang="en-US" dirty="0" smtClean="0"/>
              <a:t>:</a:t>
            </a:r>
            <a:r>
              <a:rPr lang="en-US" i="1" dirty="0" smtClean="0"/>
              <a:t> x / y </a:t>
            </a:r>
            <a:r>
              <a:rPr lang="en-US" dirty="0" smtClean="0"/>
              <a:t>= </a:t>
            </a:r>
            <a:r>
              <a:rPr lang="en-US" dirty="0" smtClean="0">
                <a:latin typeface="Cambria Math" pitchFamily="18" charset="0"/>
                <a:ea typeface="Cambria Math" pitchFamily="18" charset="0"/>
              </a:rPr>
              <a:t>1</a:t>
            </a:r>
          </a:p>
          <a:p>
            <a:pPr>
              <a:buNone/>
            </a:pPr>
            <a:r>
              <a:rPr lang="en-US" dirty="0" smtClean="0"/>
              <a:t>   What is the truth value of the following:</a:t>
            </a:r>
          </a:p>
          <a:p>
            <a:pPr marL="914400" lvl="1" indent="-514350">
              <a:buFont typeface="+mj-lt"/>
              <a:buAutoNum type="arabicPeriod"/>
            </a:pP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b="1" dirty="0" smtClean="0"/>
              <a:t>      Answer: </a:t>
            </a:r>
            <a:r>
              <a:rPr lang="en-US" dirty="0" smtClean="0"/>
              <a:t>False</a:t>
            </a:r>
            <a:endParaRPr lang="en-US" b="1" dirty="0" smtClean="0"/>
          </a:p>
          <a:p>
            <a:pPr marL="914400" lvl="1" indent="-514350">
              <a:buFont typeface="+mj-lt"/>
              <a:buAutoNum type="arabicPeriod"/>
            </a:pP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xyP</a:t>
            </a: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b="1" dirty="0" smtClean="0"/>
              <a:t>     Answer</a:t>
            </a:r>
            <a:r>
              <a:rPr lang="en-US" b="1" smtClean="0"/>
              <a:t>: </a:t>
            </a:r>
            <a:r>
              <a:rPr lang="en-US" smtClean="0"/>
              <a:t>False</a:t>
            </a:r>
            <a:endParaRPr lang="en-US" dirty="0" smtClean="0"/>
          </a:p>
          <a:p>
            <a:pPr marL="914400" lvl="1" indent="-514350">
              <a:buFont typeface="+mj-lt"/>
              <a:buAutoNum type="arabicPeriod"/>
            </a:pPr>
            <a:r>
              <a:rPr lang="en-US" i="1" dirty="0" smtClean="0">
                <a:latin typeface="Cambria Math" pitchFamily="18" charset="0"/>
                <a:ea typeface="Cambria Math" pitchFamily="18" charset="0"/>
                <a:sym typeface="Symbol"/>
              </a:rPr>
              <a:t></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 P(</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b="1" dirty="0" smtClean="0"/>
              <a:t>    Answer: </a:t>
            </a:r>
            <a:r>
              <a:rPr lang="en-US" dirty="0" smtClean="0"/>
              <a:t>False</a:t>
            </a:r>
          </a:p>
          <a:p>
            <a:pPr marL="914400" lvl="1" indent="-514350">
              <a:buFont typeface="+mj-lt"/>
              <a:buAutoNum type="arabicPeriod"/>
            </a:pPr>
            <a:r>
              <a:rPr lang="en-US" i="1" dirty="0" smtClean="0">
                <a:latin typeface="Cambria Math" pitchFamily="18" charset="0"/>
                <a:ea typeface="Cambria Math" pitchFamily="18" charset="0"/>
                <a:sym typeface="Symbol"/>
              </a:rPr>
              <a:t>x  y P(</a:t>
            </a:r>
            <a:r>
              <a:rPr lang="en-US" i="1" dirty="0" err="1" smtClean="0">
                <a:latin typeface="Cambria Math" pitchFamily="18" charset="0"/>
                <a:ea typeface="Cambria Math" pitchFamily="18" charset="0"/>
                <a:sym typeface="Symbol"/>
              </a:rPr>
              <a:t>x,y</a:t>
            </a:r>
            <a:r>
              <a:rPr lang="en-US" i="1" dirty="0" smtClean="0">
                <a:latin typeface="Cambria Math" pitchFamily="18" charset="0"/>
                <a:ea typeface="Cambria Math" pitchFamily="18" charset="0"/>
                <a:sym typeface="Symbol"/>
              </a:rPr>
              <a:t>)</a:t>
            </a:r>
            <a:r>
              <a:rPr lang="en-US" dirty="0" smtClean="0"/>
              <a:t>     </a:t>
            </a:r>
          </a:p>
          <a:p>
            <a:pPr marL="1188720" lvl="2" indent="-514350">
              <a:buNone/>
            </a:pPr>
            <a:r>
              <a:rPr lang="en-US" dirty="0" smtClean="0"/>
              <a:t>   </a:t>
            </a:r>
            <a:r>
              <a:rPr lang="en-US" b="1" dirty="0" smtClean="0"/>
              <a:t>Answer: </a:t>
            </a:r>
            <a:r>
              <a:rPr lang="en-US" dirty="0" smtClean="0"/>
              <a:t>True</a:t>
            </a:r>
          </a:p>
          <a:p>
            <a:pPr>
              <a:buNone/>
            </a:pPr>
            <a:endParaRPr lang="en-US" dirty="0"/>
          </a:p>
        </p:txBody>
      </p:sp>
    </p:spTree>
    <p:extLst>
      <p:ext uri="{BB962C8B-B14F-4D97-AF65-F5344CB8AC3E}">
        <p14:creationId xmlns:p14="http://schemas.microsoft.com/office/powerpoint/2010/main" val="3522194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Quantifications of Two Variables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05172705"/>
              </p:ext>
            </p:extLst>
          </p:nvPr>
        </p:nvGraphicFramePr>
        <p:xfrm>
          <a:off x="744438" y="1939885"/>
          <a:ext cx="9542562" cy="4054516"/>
        </p:xfrm>
        <a:graphic>
          <a:graphicData uri="http://schemas.openxmlformats.org/drawingml/2006/table">
            <a:tbl>
              <a:tblPr firstRow="1" bandRow="1">
                <a:tableStyleId>{5C22544A-7EE6-4342-B048-85BDC9FD1C3A}</a:tableStyleId>
              </a:tblPr>
              <a:tblGrid>
                <a:gridCol w="3180854">
                  <a:extLst>
                    <a:ext uri="{9D8B030D-6E8A-4147-A177-3AD203B41FA5}">
                      <a16:colId xmlns:a16="http://schemas.microsoft.com/office/drawing/2014/main" val="20000"/>
                    </a:ext>
                  </a:extLst>
                </a:gridCol>
                <a:gridCol w="3180854">
                  <a:extLst>
                    <a:ext uri="{9D8B030D-6E8A-4147-A177-3AD203B41FA5}">
                      <a16:colId xmlns:a16="http://schemas.microsoft.com/office/drawing/2014/main" val="20001"/>
                    </a:ext>
                  </a:extLst>
                </a:gridCol>
                <a:gridCol w="3180854">
                  <a:extLst>
                    <a:ext uri="{9D8B030D-6E8A-4147-A177-3AD203B41FA5}">
                      <a16:colId xmlns:a16="http://schemas.microsoft.com/office/drawing/2014/main" val="20002"/>
                    </a:ext>
                  </a:extLst>
                </a:gridCol>
              </a:tblGrid>
              <a:tr h="430004">
                <a:tc>
                  <a:txBody>
                    <a:bodyPr/>
                    <a:lstStyle/>
                    <a:p>
                      <a:r>
                        <a:rPr lang="en-US" sz="2100" dirty="0" smtClean="0"/>
                        <a:t>Statement</a:t>
                      </a:r>
                      <a:endParaRPr lang="en-US" sz="2100" dirty="0"/>
                    </a:p>
                  </a:txBody>
                  <a:tcPr marL="106028" marR="106028" marT="53014" marB="53014"/>
                </a:tc>
                <a:tc>
                  <a:txBody>
                    <a:bodyPr/>
                    <a:lstStyle/>
                    <a:p>
                      <a:r>
                        <a:rPr lang="en-US" sz="2100" dirty="0" smtClean="0"/>
                        <a:t>When True?</a:t>
                      </a:r>
                      <a:endParaRPr lang="en-US" sz="2100" dirty="0"/>
                    </a:p>
                  </a:txBody>
                  <a:tcPr marL="106028" marR="106028" marT="53014" marB="53014"/>
                </a:tc>
                <a:tc>
                  <a:txBody>
                    <a:bodyPr/>
                    <a:lstStyle/>
                    <a:p>
                      <a:r>
                        <a:rPr lang="en-US" sz="2100" dirty="0" smtClean="0"/>
                        <a:t>When False</a:t>
                      </a:r>
                      <a:endParaRPr lang="en-US" sz="2100" dirty="0"/>
                    </a:p>
                  </a:txBody>
                  <a:tcPr marL="106028" marR="106028" marT="53014" marB="53014"/>
                </a:tc>
                <a:extLst>
                  <a:ext uri="{0D108BD9-81ED-4DB2-BD59-A6C34878D82A}">
                    <a16:rowId xmlns:a16="http://schemas.microsoft.com/office/drawing/2014/main" val="10000"/>
                  </a:ext>
                </a:extLst>
              </a:tr>
              <a:tr h="1060285">
                <a:tc>
                  <a:txBody>
                    <a:bodyPr/>
                    <a:lstStyle/>
                    <a:p>
                      <a:endParaRPr lang="en-US" sz="2100" dirty="0" smtClean="0"/>
                    </a:p>
                    <a:p>
                      <a:endParaRPr lang="en-US" sz="2100" dirty="0" smtClean="0"/>
                    </a:p>
                    <a:p>
                      <a:endParaRPr lang="en-US" sz="2100" dirty="0"/>
                    </a:p>
                  </a:txBody>
                  <a:tcPr marL="106028" marR="106028" marT="53014" marB="53014"/>
                </a:tc>
                <a:tc>
                  <a:txBody>
                    <a:bodyPr/>
                    <a:lstStyle/>
                    <a:p>
                      <a:r>
                        <a:rPr lang="en-US" sz="2100" i="1" dirty="0" smtClean="0"/>
                        <a:t>P</a:t>
                      </a:r>
                      <a:r>
                        <a:rPr lang="en-US" sz="2100" dirty="0" smtClean="0"/>
                        <a:t>(</a:t>
                      </a:r>
                      <a:r>
                        <a:rPr lang="en-US" sz="2100" i="1" dirty="0" err="1" smtClean="0"/>
                        <a:t>x</a:t>
                      </a:r>
                      <a:r>
                        <a:rPr lang="en-US" sz="2100" dirty="0" err="1" smtClean="0"/>
                        <a:t>,</a:t>
                      </a:r>
                      <a:r>
                        <a:rPr lang="en-US" sz="2100" i="1" dirty="0" err="1" smtClean="0"/>
                        <a:t>y</a:t>
                      </a:r>
                      <a:r>
                        <a:rPr lang="en-US" sz="2100" dirty="0" smtClean="0"/>
                        <a:t>) is true for every pair </a:t>
                      </a:r>
                      <a:r>
                        <a:rPr lang="en-US" sz="2100" i="1" dirty="0" err="1" smtClean="0"/>
                        <a:t>x</a:t>
                      </a:r>
                      <a:r>
                        <a:rPr lang="en-US" sz="2100" dirty="0" err="1" smtClean="0"/>
                        <a:t>,</a:t>
                      </a:r>
                      <a:r>
                        <a:rPr lang="en-US" sz="2100" i="1" dirty="0" err="1" smtClean="0"/>
                        <a:t>y</a:t>
                      </a:r>
                      <a:r>
                        <a:rPr lang="en-US" sz="2100" dirty="0" smtClean="0"/>
                        <a:t>.</a:t>
                      </a:r>
                      <a:endParaRPr lang="en-US" sz="2100" dirty="0"/>
                    </a:p>
                  </a:txBody>
                  <a:tcPr marL="106028" marR="106028" marT="53014" marB="53014"/>
                </a:tc>
                <a:tc>
                  <a:txBody>
                    <a:bodyPr/>
                    <a:lstStyle/>
                    <a:p>
                      <a:r>
                        <a:rPr lang="en-US" sz="2100" dirty="0" smtClean="0"/>
                        <a:t>There is a pair </a:t>
                      </a:r>
                      <a:r>
                        <a:rPr lang="en-US" sz="2100" i="1" dirty="0" smtClean="0"/>
                        <a:t>x, y </a:t>
                      </a:r>
                      <a:r>
                        <a:rPr lang="en-US" sz="2100" dirty="0" smtClean="0"/>
                        <a:t>for</a:t>
                      </a:r>
                      <a:r>
                        <a:rPr lang="en-US" sz="2100" baseline="0" dirty="0" smtClean="0"/>
                        <a:t> which </a:t>
                      </a:r>
                      <a:r>
                        <a:rPr lang="en-US" sz="2100" i="1" baseline="0" dirty="0" smtClean="0"/>
                        <a:t>P</a:t>
                      </a:r>
                      <a:r>
                        <a:rPr lang="en-US" sz="2100" baseline="0" dirty="0" smtClean="0"/>
                        <a:t>(</a:t>
                      </a:r>
                      <a:r>
                        <a:rPr lang="en-US" sz="2100" i="1" baseline="0" dirty="0" err="1" smtClean="0"/>
                        <a:t>x,y</a:t>
                      </a:r>
                      <a:r>
                        <a:rPr lang="en-US" sz="2100" baseline="0" dirty="0" smtClean="0"/>
                        <a:t>) is false.</a:t>
                      </a:r>
                      <a:endParaRPr lang="en-US" sz="2100" dirty="0"/>
                    </a:p>
                  </a:txBody>
                  <a:tcPr marL="106028" marR="106028" marT="53014" marB="53014"/>
                </a:tc>
                <a:extLst>
                  <a:ext uri="{0D108BD9-81ED-4DB2-BD59-A6C34878D82A}">
                    <a16:rowId xmlns:a16="http://schemas.microsoft.com/office/drawing/2014/main" val="10001"/>
                  </a:ext>
                </a:extLst>
              </a:tr>
              <a:tr h="742199">
                <a:tc>
                  <a:txBody>
                    <a:bodyPr/>
                    <a:lstStyle/>
                    <a:p>
                      <a:endParaRPr lang="en-US" sz="2100" dirty="0" smtClean="0"/>
                    </a:p>
                    <a:p>
                      <a:endParaRPr lang="en-US" sz="2100" dirty="0"/>
                    </a:p>
                  </a:txBody>
                  <a:tcPr marL="106028" marR="106028" marT="53014" marB="53014"/>
                </a:tc>
                <a:tc>
                  <a:txBody>
                    <a:bodyPr/>
                    <a:lstStyle/>
                    <a:p>
                      <a:r>
                        <a:rPr lang="en-US" sz="2100" dirty="0" smtClean="0"/>
                        <a:t>For every </a:t>
                      </a:r>
                      <a:r>
                        <a:rPr lang="en-US" sz="2100" i="1" dirty="0" smtClean="0"/>
                        <a:t>x </a:t>
                      </a:r>
                      <a:r>
                        <a:rPr lang="en-US" sz="2100" dirty="0" smtClean="0"/>
                        <a:t>there is a </a:t>
                      </a:r>
                      <a:r>
                        <a:rPr lang="en-US" sz="2100" i="1" dirty="0" smtClean="0"/>
                        <a:t>y</a:t>
                      </a:r>
                      <a:r>
                        <a:rPr lang="en-US" sz="2100" dirty="0" smtClean="0"/>
                        <a:t> for which </a:t>
                      </a:r>
                      <a:r>
                        <a:rPr lang="en-US" sz="2100" i="1" dirty="0" smtClean="0"/>
                        <a:t>P</a:t>
                      </a:r>
                      <a:r>
                        <a:rPr lang="en-US" sz="2100" dirty="0" smtClean="0"/>
                        <a:t>(</a:t>
                      </a:r>
                      <a:r>
                        <a:rPr lang="en-US" sz="2100" i="1" dirty="0" err="1" smtClean="0"/>
                        <a:t>x,y</a:t>
                      </a:r>
                      <a:r>
                        <a:rPr lang="en-US" sz="2100" dirty="0" smtClean="0"/>
                        <a:t>) is true.</a:t>
                      </a:r>
                      <a:endParaRPr lang="en-US" sz="2100" dirty="0"/>
                    </a:p>
                  </a:txBody>
                  <a:tcPr marL="106028" marR="106028" marT="53014" marB="53014"/>
                </a:tc>
                <a:tc>
                  <a:txBody>
                    <a:bodyPr/>
                    <a:lstStyle/>
                    <a:p>
                      <a:r>
                        <a:rPr lang="en-US" sz="2100" dirty="0" smtClean="0"/>
                        <a:t>There is an x such that </a:t>
                      </a:r>
                      <a:r>
                        <a:rPr lang="en-US" sz="2100" i="1" dirty="0" smtClean="0"/>
                        <a:t>P</a:t>
                      </a:r>
                      <a:r>
                        <a:rPr lang="en-US" sz="2100" dirty="0" smtClean="0"/>
                        <a:t>(</a:t>
                      </a:r>
                      <a:r>
                        <a:rPr lang="en-US" sz="2100" i="1" dirty="0" err="1" smtClean="0"/>
                        <a:t>x,y</a:t>
                      </a:r>
                      <a:r>
                        <a:rPr lang="en-US" sz="2100" dirty="0" smtClean="0"/>
                        <a:t>) is false for every </a:t>
                      </a:r>
                      <a:r>
                        <a:rPr lang="en-US" sz="2100" i="1" dirty="0" smtClean="0"/>
                        <a:t>y</a:t>
                      </a:r>
                      <a:r>
                        <a:rPr lang="en-US" sz="2100" dirty="0" smtClean="0"/>
                        <a:t>.</a:t>
                      </a:r>
                      <a:endParaRPr lang="en-US" sz="2100" dirty="0"/>
                    </a:p>
                  </a:txBody>
                  <a:tcPr marL="106028" marR="106028" marT="53014" marB="53014"/>
                </a:tc>
                <a:extLst>
                  <a:ext uri="{0D108BD9-81ED-4DB2-BD59-A6C34878D82A}">
                    <a16:rowId xmlns:a16="http://schemas.microsoft.com/office/drawing/2014/main" val="10002"/>
                  </a:ext>
                </a:extLst>
              </a:tr>
              <a:tr h="742199">
                <a:tc>
                  <a:txBody>
                    <a:bodyPr/>
                    <a:lstStyle/>
                    <a:p>
                      <a:endParaRPr lang="en-US" sz="2100" dirty="0" smtClean="0"/>
                    </a:p>
                    <a:p>
                      <a:endParaRPr lang="en-US" sz="2100" dirty="0"/>
                    </a:p>
                  </a:txBody>
                  <a:tcPr marL="106028" marR="106028" marT="53014" marB="53014"/>
                </a:tc>
                <a:tc>
                  <a:txBody>
                    <a:bodyPr/>
                    <a:lstStyle/>
                    <a:p>
                      <a:r>
                        <a:rPr lang="en-US" sz="2100" dirty="0" smtClean="0"/>
                        <a:t>There is an </a:t>
                      </a:r>
                      <a:r>
                        <a:rPr lang="en-US" sz="2100" i="1" dirty="0" smtClean="0"/>
                        <a:t>x</a:t>
                      </a:r>
                      <a:r>
                        <a:rPr lang="en-US" sz="2100" dirty="0" smtClean="0"/>
                        <a:t> for which </a:t>
                      </a:r>
                      <a:r>
                        <a:rPr lang="en-US" sz="2100" i="1" dirty="0" smtClean="0"/>
                        <a:t>P</a:t>
                      </a:r>
                      <a:r>
                        <a:rPr lang="en-US" sz="2100" dirty="0" smtClean="0"/>
                        <a:t>(</a:t>
                      </a:r>
                      <a:r>
                        <a:rPr lang="en-US" sz="2100" i="1" dirty="0" err="1" smtClean="0"/>
                        <a:t>x,y</a:t>
                      </a:r>
                      <a:r>
                        <a:rPr lang="en-US" sz="2100" dirty="0" smtClean="0"/>
                        <a:t>) is true for every </a:t>
                      </a:r>
                      <a:r>
                        <a:rPr lang="en-US" sz="2100" i="1" dirty="0" smtClean="0"/>
                        <a:t>y</a:t>
                      </a:r>
                      <a:r>
                        <a:rPr lang="en-US" sz="2100" dirty="0" smtClean="0"/>
                        <a:t>.</a:t>
                      </a:r>
                      <a:endParaRPr lang="en-US" sz="2100" dirty="0"/>
                    </a:p>
                  </a:txBody>
                  <a:tcPr marL="106028" marR="106028" marT="53014" marB="53014"/>
                </a:tc>
                <a:tc>
                  <a:txBody>
                    <a:bodyPr/>
                    <a:lstStyle/>
                    <a:p>
                      <a:r>
                        <a:rPr lang="en-US" sz="2100" dirty="0" smtClean="0"/>
                        <a:t>For every </a:t>
                      </a:r>
                      <a:r>
                        <a:rPr lang="en-US" sz="2100" i="1" dirty="0" smtClean="0"/>
                        <a:t>x</a:t>
                      </a:r>
                      <a:r>
                        <a:rPr lang="en-US" sz="2100" dirty="0" smtClean="0"/>
                        <a:t> there is a y for which </a:t>
                      </a:r>
                      <a:r>
                        <a:rPr lang="en-US" sz="2100" i="1" dirty="0" smtClean="0"/>
                        <a:t>P</a:t>
                      </a:r>
                      <a:r>
                        <a:rPr lang="en-US" sz="2100" dirty="0" smtClean="0"/>
                        <a:t>(</a:t>
                      </a:r>
                      <a:r>
                        <a:rPr lang="en-US" sz="2100" dirty="0" err="1" smtClean="0"/>
                        <a:t>x,y</a:t>
                      </a:r>
                      <a:r>
                        <a:rPr lang="en-US" sz="2100" dirty="0" smtClean="0"/>
                        <a:t>) is false.</a:t>
                      </a:r>
                      <a:endParaRPr lang="en-US" sz="2100" dirty="0"/>
                    </a:p>
                  </a:txBody>
                  <a:tcPr marL="106028" marR="106028" marT="53014" marB="53014"/>
                </a:tc>
                <a:extLst>
                  <a:ext uri="{0D108BD9-81ED-4DB2-BD59-A6C34878D82A}">
                    <a16:rowId xmlns:a16="http://schemas.microsoft.com/office/drawing/2014/main" val="10003"/>
                  </a:ext>
                </a:extLst>
              </a:tr>
              <a:tr h="1060285">
                <a:tc>
                  <a:txBody>
                    <a:bodyPr/>
                    <a:lstStyle/>
                    <a:p>
                      <a:endParaRPr lang="en-US" sz="2100" dirty="0" smtClean="0"/>
                    </a:p>
                    <a:p>
                      <a:endParaRPr lang="en-US" sz="2100" dirty="0" smtClean="0"/>
                    </a:p>
                    <a:p>
                      <a:endParaRPr lang="en-US" sz="2100" dirty="0"/>
                    </a:p>
                  </a:txBody>
                  <a:tcPr marL="106028" marR="106028" marT="53014" marB="53014"/>
                </a:tc>
                <a:tc>
                  <a:txBody>
                    <a:bodyPr/>
                    <a:lstStyle/>
                    <a:p>
                      <a:r>
                        <a:rPr lang="en-US" sz="2100" dirty="0" smtClean="0"/>
                        <a:t>There is a pair </a:t>
                      </a:r>
                      <a:r>
                        <a:rPr lang="en-US" sz="2100" i="1" dirty="0" smtClean="0"/>
                        <a:t>x, y </a:t>
                      </a:r>
                      <a:r>
                        <a:rPr lang="en-US" sz="2100" dirty="0" smtClean="0"/>
                        <a:t>for which </a:t>
                      </a:r>
                      <a:r>
                        <a:rPr lang="en-US" sz="2100" i="1" dirty="0" smtClean="0"/>
                        <a:t>P</a:t>
                      </a:r>
                      <a:r>
                        <a:rPr lang="en-US" sz="2100" dirty="0" smtClean="0"/>
                        <a:t>(</a:t>
                      </a:r>
                      <a:r>
                        <a:rPr lang="en-US" sz="2100" i="1" dirty="0" err="1" smtClean="0"/>
                        <a:t>x,y</a:t>
                      </a:r>
                      <a:r>
                        <a:rPr lang="en-US" sz="2100" dirty="0" smtClean="0"/>
                        <a:t>) is true.</a:t>
                      </a:r>
                      <a:endParaRPr lang="en-US" sz="2100" dirty="0"/>
                    </a:p>
                  </a:txBody>
                  <a:tcPr marL="106028" marR="106028" marT="53014" marB="53014"/>
                </a:tc>
                <a:tc>
                  <a:txBody>
                    <a:bodyPr/>
                    <a:lstStyle/>
                    <a:p>
                      <a:r>
                        <a:rPr lang="en-US" sz="2100" i="1" dirty="0" smtClean="0"/>
                        <a:t>P</a:t>
                      </a:r>
                      <a:r>
                        <a:rPr lang="en-US" sz="2100" dirty="0" smtClean="0"/>
                        <a:t>(</a:t>
                      </a:r>
                      <a:r>
                        <a:rPr lang="en-US" sz="2100" dirty="0" err="1" smtClean="0"/>
                        <a:t>x,y</a:t>
                      </a:r>
                      <a:r>
                        <a:rPr lang="en-US" sz="2100" dirty="0" smtClean="0"/>
                        <a:t>) is false for every pair </a:t>
                      </a:r>
                      <a:r>
                        <a:rPr lang="en-US" sz="2100" i="1" dirty="0" err="1" smtClean="0"/>
                        <a:t>x,y</a:t>
                      </a:r>
                      <a:endParaRPr lang="en-US" sz="2100" i="1" dirty="0"/>
                    </a:p>
                  </a:txBody>
                  <a:tcPr marL="106028" marR="106028" marT="53014" marB="53014"/>
                </a:tc>
                <a:extLst>
                  <a:ext uri="{0D108BD9-81ED-4DB2-BD59-A6C34878D82A}">
                    <a16:rowId xmlns:a16="http://schemas.microsoft.com/office/drawing/2014/main" val="10004"/>
                  </a:ext>
                </a:extLst>
              </a:tr>
            </a:tbl>
          </a:graphicData>
        </a:graphic>
      </p:graphicFrame>
      <p:pic>
        <p:nvPicPr>
          <p:cNvPr id="5" name="Picture 4" descr="addin_tmp.png"/>
          <p:cNvPicPr>
            <a:picLocks noChangeAspect="1"/>
          </p:cNvPicPr>
          <p:nvPr>
            <p:custDataLst>
              <p:tags r:id="rId1"/>
            </p:custDataLst>
          </p:nvPr>
        </p:nvPicPr>
        <p:blipFill>
          <a:blip r:embed="rId8" cstate="print"/>
          <a:stretch>
            <a:fillRect/>
          </a:stretch>
        </p:blipFill>
        <p:spPr>
          <a:xfrm>
            <a:off x="1537064" y="2600596"/>
            <a:ext cx="2057657" cy="397873"/>
          </a:xfrm>
          <a:prstGeom prst="rect">
            <a:avLst/>
          </a:prstGeom>
        </p:spPr>
      </p:pic>
      <p:pic>
        <p:nvPicPr>
          <p:cNvPr id="6" name="Picture 5" descr="addin_tmp.png"/>
          <p:cNvPicPr>
            <a:picLocks noChangeAspect="1"/>
          </p:cNvPicPr>
          <p:nvPr>
            <p:custDataLst>
              <p:tags r:id="rId2"/>
            </p:custDataLst>
          </p:nvPr>
        </p:nvPicPr>
        <p:blipFill>
          <a:blip r:embed="rId9" cstate="print"/>
          <a:stretch>
            <a:fillRect/>
          </a:stretch>
        </p:blipFill>
        <p:spPr>
          <a:xfrm>
            <a:off x="1714823" y="3020987"/>
            <a:ext cx="1599553" cy="309293"/>
          </a:xfrm>
          <a:prstGeom prst="rect">
            <a:avLst/>
          </a:prstGeom>
        </p:spPr>
      </p:pic>
      <p:pic>
        <p:nvPicPr>
          <p:cNvPr id="10" name="Picture 9" descr="addin_tmp.png"/>
          <p:cNvPicPr>
            <a:picLocks noChangeAspect="1"/>
          </p:cNvPicPr>
          <p:nvPr>
            <p:custDataLst>
              <p:tags r:id="rId3"/>
            </p:custDataLst>
          </p:nvPr>
        </p:nvPicPr>
        <p:blipFill>
          <a:blip r:embed="rId10" cstate="print"/>
          <a:stretch>
            <a:fillRect/>
          </a:stretch>
        </p:blipFill>
        <p:spPr>
          <a:xfrm>
            <a:off x="1652066" y="3598629"/>
            <a:ext cx="1572667" cy="360403"/>
          </a:xfrm>
          <a:prstGeom prst="rect">
            <a:avLst/>
          </a:prstGeom>
        </p:spPr>
      </p:pic>
      <p:pic>
        <p:nvPicPr>
          <p:cNvPr id="11" name="Picture 10" descr="addin_tmp.png"/>
          <p:cNvPicPr>
            <a:picLocks noChangeAspect="1"/>
          </p:cNvPicPr>
          <p:nvPr>
            <p:custDataLst>
              <p:tags r:id="rId4"/>
            </p:custDataLst>
          </p:nvPr>
        </p:nvPicPr>
        <p:blipFill>
          <a:blip r:embed="rId11" cstate="print"/>
          <a:stretch>
            <a:fillRect/>
          </a:stretch>
        </p:blipFill>
        <p:spPr>
          <a:xfrm>
            <a:off x="1861184" y="4336585"/>
            <a:ext cx="1749054" cy="341652"/>
          </a:xfrm>
          <a:prstGeom prst="rect">
            <a:avLst/>
          </a:prstGeom>
        </p:spPr>
      </p:pic>
      <p:pic>
        <p:nvPicPr>
          <p:cNvPr id="9" name="Picture 8" descr="addin_tmp.png"/>
          <p:cNvPicPr>
            <a:picLocks noChangeAspect="1"/>
          </p:cNvPicPr>
          <p:nvPr>
            <p:custDataLst>
              <p:tags r:id="rId5"/>
            </p:custDataLst>
          </p:nvPr>
        </p:nvPicPr>
        <p:blipFill>
          <a:blip r:embed="rId12" cstate="print"/>
          <a:stretch>
            <a:fillRect/>
          </a:stretch>
        </p:blipFill>
        <p:spPr>
          <a:xfrm>
            <a:off x="1784984" y="5055789"/>
            <a:ext cx="1708923" cy="333813"/>
          </a:xfrm>
          <a:prstGeom prst="rect">
            <a:avLst/>
          </a:prstGeom>
        </p:spPr>
      </p:pic>
      <p:pic>
        <p:nvPicPr>
          <p:cNvPr id="13" name="Picture 12" descr="addin_tmp.png"/>
          <p:cNvPicPr>
            <a:picLocks noChangeAspect="1"/>
          </p:cNvPicPr>
          <p:nvPr>
            <p:custDataLst>
              <p:tags r:id="rId6"/>
            </p:custDataLst>
          </p:nvPr>
        </p:nvPicPr>
        <p:blipFill>
          <a:blip r:embed="rId13" cstate="print"/>
          <a:stretch>
            <a:fillRect/>
          </a:stretch>
        </p:blipFill>
        <p:spPr>
          <a:xfrm>
            <a:off x="1784984" y="5404864"/>
            <a:ext cx="1649042" cy="322116"/>
          </a:xfrm>
          <a:prstGeom prst="rect">
            <a:avLst/>
          </a:prstGeom>
        </p:spPr>
      </p:pic>
    </p:spTree>
    <p:extLst>
      <p:ext uri="{BB962C8B-B14F-4D97-AF65-F5344CB8AC3E}">
        <p14:creationId xmlns:p14="http://schemas.microsoft.com/office/powerpoint/2010/main" val="37542716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lv-LV" dirty="0" smtClean="0"/>
              <a:t>Given Predicate P(x,y), Red = T; White = F.</a:t>
            </a:r>
            <a:endParaRPr lang="lv-LV"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48509" y="1531321"/>
            <a:ext cx="2022155" cy="1927098"/>
          </a:xfrm>
        </p:spPr>
      </p:pic>
      <p:pic>
        <p:nvPicPr>
          <p:cNvPr id="7" name="Picture 6"/>
          <p:cNvPicPr>
            <a:picLocks noChangeAspect="1"/>
          </p:cNvPicPr>
          <p:nvPr/>
        </p:nvPicPr>
        <p:blipFill>
          <a:blip r:embed="rId3"/>
          <a:stretch>
            <a:fillRect/>
          </a:stretch>
        </p:blipFill>
        <p:spPr>
          <a:xfrm>
            <a:off x="838200" y="3725635"/>
            <a:ext cx="5272668" cy="2451328"/>
          </a:xfrm>
          <a:prstGeom prst="rect">
            <a:avLst/>
          </a:prstGeom>
        </p:spPr>
      </p:pic>
      <p:pic>
        <p:nvPicPr>
          <p:cNvPr id="8" name="Picture 7"/>
          <p:cNvPicPr>
            <a:picLocks noChangeAspect="1"/>
          </p:cNvPicPr>
          <p:nvPr/>
        </p:nvPicPr>
        <p:blipFill>
          <a:blip r:embed="rId4"/>
          <a:stretch>
            <a:fillRect/>
          </a:stretch>
        </p:blipFill>
        <p:spPr>
          <a:xfrm>
            <a:off x="6224486" y="1941399"/>
            <a:ext cx="5347216" cy="3649504"/>
          </a:xfrm>
          <a:prstGeom prst="rect">
            <a:avLst/>
          </a:prstGeom>
        </p:spPr>
      </p:pic>
    </p:spTree>
    <p:extLst>
      <p:ext uri="{BB962C8B-B14F-4D97-AF65-F5344CB8AC3E}">
        <p14:creationId xmlns:p14="http://schemas.microsoft.com/office/powerpoint/2010/main" val="38867801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orall y P(x,y)$&#10;&#10;&#10;&#10;\end{document}"/>
  <p:tag name="IGUANATEXSIZE" val="2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forall \epsilon \exists \delta \forall x (0 &lt; \;\mid x - a \mid \;&lt; \delta \rightarrow \;\mid f(x) - L\mid &lt; \epsilon)$&#10;&#10;&#10;\end{document}"/>
  <p:tag name="IGUANATEXSIZE" val="2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box{lim}}_{x \rightarrow a} \; f(x) \not= L\]&#10;&#10;&#10;\end{document}"/>
  <p:tag name="IGUANATEXSIZE" val="15"/>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forall \epsilon \exists \delta \forall x (0 &lt; \;\mid x - a \mid \;&lt; \delta \rightarrow \;\mid f(x) - L\mid\; &lt; \epsilon)$&#10;&#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quiv \exists \epsilon\neg \exists \delta \forall x (0 &lt; \;\mid x - a \mid \;&lt; \delta \rightarrow \;\mid f(x) - L\mid\; &lt; \epsilon)$&#10;&#10;&#10;\end{document}"/>
  <p:tag name="IGUANATEXSIZE" val="2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quiv \exists \epsilon \forall \delta \neg\forall x (0 &lt; \;\mid\; x - a \mid \;&lt; \delta \rightarrow \;\mid f(x) - L\mid\; &lt; \epsilon)$&#10;&#10;&#10;\end{document}"/>
  <p:tag name="IGUANATEXSIZE" val="2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quiv \exists \epsilon \forall \delta \exists x \neg (0 &lt; \;\mid\; x - a \mid \;&lt; \delta \rightarrow \;\mid f(x) - L\mid\; &lt; \epsilon)$&#10;&#10;&#10;\end{document}"/>
  <p:tag name="IGUANATEXSIZE" val="2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quiv \exists \epsilon \forall \delta \exists x \neg (0 &lt; \;\mid x - a \mid \;&lt; \;\delta\; \wedge \;\mid f(x) - L\mid\; \geq \epsilon)$&#10;&#10;&#10;\end{document}"/>
  <p:tag name="IGUANATEXSIZE" val="2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box{lim}}_{x \rightarrow a} \; f(x)\]&#10;&#10;&#10;\end{document}"/>
  <p:tag name="IGUANATEXSIZE" val="2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box{lim}}_{x \rightarrow a} \; f(x) \not= L\]&#10;&#10;&#10;\end{document}"/>
  <p:tag name="IGUANATEXSIZE" val="2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L \exists \epsilon \forall \delta \exists x \neg (0 &lt; \;\mid x - a \mid \;&lt; \;\delta\; \wedge \;\mid f(x) - L\mid \;\geq \epsilon)$&#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y \forall x P(x,y)$&#10;&#10;&#10;&#10;\end{document}"/>
  <p:tag name="IGUANATEXSIZE" val="2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orall y P(x,y) &#10;\equiv \forall y\forall x P(x,y)\;\;\; $&#10;&#10;&#10;&#10;\end{document}"/>
  <p:tag name="IGUANATEXSIZE" val="2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exists y P(x,y) &#10;\equiv \exists y\forall x P(x,y)\;\;\; $&#10;&#10;&#10;&#10;\end{document}"/>
  <p:tag name="IGUANATEXSIZE" val="2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P(x) \wedge Q(x))&#10;\equiv \forall x P(x) \wedge \forall x Q(x)\;\;\; $&#10;&#10;&#10;&#10;\end{document}"/>
  <p:tag name="IGUANATEXSIZE" val="20"/>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P(x) \rightarrow Q(x))&#10;\equiv \forall x P(x)\rightarrow \forall x Q(x)\;\;$&#10;&#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exists y P(x,y)$&#10;&#10;&#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x \forall y P(x,y)$&#10;&#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x \exists y P(x,y)$&#10;&#10;&#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y \exists x P(x,y)$&#10;&#10;&#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box{lim}}_{x \rightarrow a} \; f(x) = L\]&#10;&#10;&#10;\end{document}"/>
  <p:tag name="IGUANATEXSIZE" val="25"/>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epsilon \exists \delta \forall x (0 &lt; \;\mid x - a \mid \;&lt; \delta \rightarrow \;\mid f(x) - L\mid &lt; \epsilon)$&#10;&#10;&#10;\end{document}"/>
  <p:tag name="IGUANATEXSIZE" val="25"/>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box{lim}}_{x \rightarrow a} \; f(x)\]&#10;&#10;&#10;\end{document}"/>
  <p:tag name="IGUANATEXSIZE" val="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TotalTime>
  <Words>1971</Words>
  <Application>Microsoft Office PowerPoint</Application>
  <PresentationFormat>Widescreen</PresentationFormat>
  <Paragraphs>172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Cambria Math</vt:lpstr>
      <vt:lpstr>Symbol</vt:lpstr>
      <vt:lpstr>Office Theme</vt:lpstr>
      <vt:lpstr>Nested Quantifiers</vt:lpstr>
      <vt:lpstr>Section Summary</vt:lpstr>
      <vt:lpstr>Nested Quantifiers</vt:lpstr>
      <vt:lpstr>Thinking of Nested Quantification</vt:lpstr>
      <vt:lpstr>Order of Quantifiers</vt:lpstr>
      <vt:lpstr>Questions on Order of Quantifiers </vt:lpstr>
      <vt:lpstr>Questions on Order of Quantifiers</vt:lpstr>
      <vt:lpstr>Quantifications of Two Variables</vt:lpstr>
      <vt:lpstr>Given Predicate P(x,y), Red = T; White = F.</vt:lpstr>
      <vt:lpstr>Translating Nested Quantifiers into English</vt:lpstr>
      <vt:lpstr>Translating Mathematical Statements into Predicate Logic </vt:lpstr>
      <vt:lpstr>Translating English into Logical Expressions Example</vt:lpstr>
      <vt:lpstr>Calculus in Logic (optional)</vt:lpstr>
      <vt:lpstr>Questions on Translation from English</vt:lpstr>
      <vt:lpstr>Negating Nested Quantifiers</vt:lpstr>
      <vt:lpstr>Return to Calculus  and Logic (Opt)</vt:lpstr>
      <vt:lpstr>PowerPoint Presentation</vt:lpstr>
      <vt:lpstr>Calculus in Predicate Logic   (optional)</vt:lpstr>
      <vt:lpstr>Some Questions about Quantifiers (optional)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 and Its Applications</dc:title>
  <dc:creator>Kalvis Apsītis</dc:creator>
  <cp:lastModifiedBy>Kalvis Apsītis</cp:lastModifiedBy>
  <cp:revision>28</cp:revision>
  <dcterms:created xsi:type="dcterms:W3CDTF">2021-01-03T18:25:44Z</dcterms:created>
  <dcterms:modified xsi:type="dcterms:W3CDTF">2021-01-11T01:41:23Z</dcterms:modified>
</cp:coreProperties>
</file>