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865" r:id="rId2"/>
    <p:sldId id="866" r:id="rId3"/>
    <p:sldId id="867" r:id="rId4"/>
    <p:sldId id="868" r:id="rId5"/>
    <p:sldId id="869" r:id="rId6"/>
    <p:sldId id="870" r:id="rId7"/>
    <p:sldId id="871" r:id="rId8"/>
    <p:sldId id="894" r:id="rId9"/>
    <p:sldId id="872" r:id="rId10"/>
    <p:sldId id="895" r:id="rId11"/>
    <p:sldId id="873" r:id="rId12"/>
    <p:sldId id="892" r:id="rId13"/>
    <p:sldId id="874" r:id="rId14"/>
    <p:sldId id="876" r:id="rId15"/>
    <p:sldId id="896" r:id="rId16"/>
    <p:sldId id="897" r:id="rId17"/>
    <p:sldId id="877" r:id="rId18"/>
    <p:sldId id="878" r:id="rId19"/>
    <p:sldId id="879" r:id="rId20"/>
    <p:sldId id="880" r:id="rId21"/>
    <p:sldId id="881" r:id="rId22"/>
    <p:sldId id="882" r:id="rId23"/>
    <p:sldId id="883" r:id="rId24"/>
    <p:sldId id="884" r:id="rId25"/>
    <p:sldId id="885" r:id="rId26"/>
    <p:sldId id="886" r:id="rId27"/>
    <p:sldId id="898" r:id="rId28"/>
    <p:sldId id="887" r:id="rId29"/>
    <p:sldId id="888" r:id="rId30"/>
    <p:sldId id="889" r:id="rId31"/>
    <p:sldId id="890" r:id="rId32"/>
    <p:sldId id="893" r:id="rId3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0E2A18-81E1-4EA5-A87A-732F93C1F379}">
          <p14:sldIdLst>
            <p14:sldId id="865"/>
            <p14:sldId id="866"/>
            <p14:sldId id="867"/>
            <p14:sldId id="868"/>
            <p14:sldId id="869"/>
            <p14:sldId id="870"/>
            <p14:sldId id="871"/>
            <p14:sldId id="894"/>
            <p14:sldId id="872"/>
            <p14:sldId id="895"/>
            <p14:sldId id="873"/>
            <p14:sldId id="892"/>
            <p14:sldId id="874"/>
            <p14:sldId id="876"/>
            <p14:sldId id="896"/>
            <p14:sldId id="897"/>
          </p14:sldIdLst>
        </p14:section>
        <p14:section name="GCD and LCM" id="{58F99F7A-8161-431B-9505-45C9463CA441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</p14:sldIdLst>
        </p14:section>
        <p14:section name="Mutual Primes" id="{12C67921-4094-481C-82A7-13613A4F3EE8}">
          <p14:sldIdLst>
            <p14:sldId id="886"/>
            <p14:sldId id="898"/>
            <p14:sldId id="887"/>
            <p14:sldId id="888"/>
            <p14:sldId id="889"/>
            <p14:sldId id="890"/>
            <p14:sldId id="8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3399"/>
    <a:srgbClr val="008000"/>
    <a:srgbClr val="FFFFCC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>
                <a:ea typeface="Cambria Math"/>
              </a:rPr>
              <a:t>Trial-and-error search for hash values smaller than some threshold.</a:t>
            </a:r>
            <a:endParaRPr lang="lv-LV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Their market bears some similarities to the market of artwork (value is not guaranteed by any issuer, but defined by the desire of people – art collectors – to acquire them).</a:t>
            </a:r>
            <a:endParaRPr lang="en-US" dirty="0" smtClean="0">
              <a:ea typeface="Cambria Math"/>
            </a:endParaRP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4763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Which of the following equations has an integer solution? (Something that is easy to conclude from Bezout)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Express some GCD, if prime factorizations are known.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some conclusions from </a:t>
            </a:r>
            <a:r>
              <a:rPr lang="en-US" dirty="0" err="1" smtClean="0"/>
              <a:t>Blankinship's</a:t>
            </a:r>
            <a:r>
              <a:rPr lang="en-US" dirty="0" smtClean="0"/>
              <a:t> Algorithm. (After it has some values already used).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32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55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image" Target="../media/image2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ersenn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Primes and Greatest Common Divisors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Break until 16:45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If we search primes in the form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i="1" baseline="30000" dirty="0" smtClean="0"/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− </a:t>
                </a:r>
                <a:r>
                  <a:rPr lang="en-US" dirty="0">
                    <a:latin typeface="Cambria Math"/>
                    <a:ea typeface="Cambria Math"/>
                  </a:rPr>
                  <a:t>1</a:t>
                </a:r>
                <a:r>
                  <a:rPr lang="en-US" i="1" dirty="0">
                    <a:latin typeface="Cambria Math"/>
                    <a:ea typeface="Cambria Math"/>
                  </a:rPr>
                  <a:t> , </a:t>
                </a:r>
                <a:r>
                  <a:rPr lang="en-US" dirty="0" smtClean="0">
                    <a:ea typeface="Cambria Math"/>
                  </a:rPr>
                  <a:t>why </a:t>
                </a:r>
                <a:r>
                  <a:rPr lang="lv-LV" dirty="0" smtClean="0">
                    <a:ea typeface="Cambria Math"/>
                  </a:rPr>
                  <a:t>n being prime is a </a:t>
                </a:r>
                <a:r>
                  <a:rPr lang="lv-LV" i="1" dirty="0" smtClean="0">
                    <a:solidFill>
                      <a:srgbClr val="0070C0"/>
                    </a:solidFill>
                    <a:ea typeface="Cambria Math"/>
                  </a:rPr>
                  <a:t>necessary</a:t>
                </a:r>
                <a:r>
                  <a:rPr lang="lv-LV" dirty="0" smtClean="0">
                    <a:ea typeface="Cambria Math"/>
                  </a:rPr>
                  <a:t> condition</a:t>
                </a:r>
                <a:r>
                  <a:rPr lang="en-US" dirty="0" smtClean="0">
                    <a:ea typeface="Cambria Math"/>
                  </a:rPr>
                  <a:t>?</a:t>
                </a:r>
              </a:p>
              <a:p>
                <a:r>
                  <a:rPr lang="lv-LV" dirty="0" smtClean="0">
                    <a:ea typeface="Cambria Math"/>
                  </a:rPr>
                  <a:t>Geometric progression summation formula: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𝑝𝑞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−1=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𝑞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𝑞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lv-LV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lv-LV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lv-LV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lv-LV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lv-LV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endParaRPr lang="en-US" dirty="0" smtClean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endParaRPr lang="en-US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Pooling CPU power to compute difficult </a:t>
                </a:r>
                <a:r>
                  <a:rPr lang="lv-LV" dirty="0" smtClean="0">
                    <a:ea typeface="Cambria Math"/>
                  </a:rPr>
                  <a:t>number theory problems</a:t>
                </a:r>
                <a:r>
                  <a:rPr lang="en-US" dirty="0" smtClean="0">
                    <a:ea typeface="Cambria Math"/>
                  </a:rPr>
                  <a:t> as in GIMPS has grown.</a:t>
                </a:r>
                <a:r>
                  <a:rPr lang="lv-LV" dirty="0" smtClean="0">
                    <a:ea typeface="Cambria Math"/>
                  </a:rPr>
                  <a:t> </a:t>
                </a:r>
                <a:endParaRPr lang="en-US" dirty="0">
                  <a:ea typeface="Cambria Math"/>
                </a:endParaRPr>
              </a:p>
              <a:p>
                <a:r>
                  <a:rPr lang="en-US" b="1" dirty="0" smtClean="0"/>
                  <a:t>Cryptocurrency Mining</a:t>
                </a:r>
                <a:r>
                  <a:rPr lang="lv-LV" b="1" dirty="0" smtClean="0"/>
                  <a:t> Pools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lv-LV" dirty="0" smtClean="0"/>
                  <a:t>Exist</a:t>
                </a:r>
                <a:r>
                  <a:rPr lang="en-US" dirty="0" smtClean="0"/>
                  <a:t> since about 201</a:t>
                </a:r>
                <a:r>
                  <a:rPr lang="lv-LV" dirty="0" smtClean="0"/>
                  <a:t>1</a:t>
                </a:r>
                <a:r>
                  <a:rPr lang="en-US" dirty="0" smtClean="0"/>
                  <a:t>.</a:t>
                </a:r>
                <a:r>
                  <a:rPr lang="lv-LV" dirty="0" smtClean="0"/>
                  <a:t> Collaborative effort to find integer numbers (usually written as 64-digit hexadecimal numbers) with certain properties.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lv-LV" dirty="0" smtClean="0"/>
                  <a:t>In</a:t>
                </a:r>
                <a:r>
                  <a:rPr lang="en-US" dirty="0"/>
                  <a:t> 2019, bitcoin's electricity consumption </a:t>
                </a:r>
                <a:r>
                  <a:rPr lang="en-US" dirty="0" smtClean="0"/>
                  <a:t>was </a:t>
                </a:r>
                <a:r>
                  <a:rPr lang="en-US" dirty="0"/>
                  <a:t>estimated to about </a:t>
                </a:r>
                <a:r>
                  <a:rPr lang="lv-LV" dirty="0" smtClean="0"/>
                  <a:t>60 million MWh</a:t>
                </a:r>
                <a:r>
                  <a:rPr lang="en-US" dirty="0" smtClean="0"/>
                  <a:t>, </a:t>
                </a:r>
                <a:r>
                  <a:rPr lang="en-US" dirty="0"/>
                  <a:t>0.2% of the global </a:t>
                </a:r>
                <a:r>
                  <a:rPr lang="en-US" dirty="0" smtClean="0"/>
                  <a:t>total</a:t>
                </a:r>
                <a:r>
                  <a:rPr lang="lv-LV" dirty="0" smtClean="0"/>
                  <a:t>. (Annual electricity consumption in Latvia is 7 million MWh)</a:t>
                </a:r>
                <a:r>
                  <a:rPr lang="en-US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3081" r="-5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557477"/>
                  </p:ext>
                </p:extLst>
              </p:nvPr>
            </p:nvGraphicFramePr>
            <p:xfrm>
              <a:off x="1509307" y="3165411"/>
              <a:ext cx="960671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652">
                      <a:extLst>
                        <a:ext uri="{9D8B030D-6E8A-4147-A177-3AD203B41FA5}">
                          <a16:colId xmlns:a16="http://schemas.microsoft.com/office/drawing/2014/main" val="3799969939"/>
                        </a:ext>
                      </a:extLst>
                    </a:gridCol>
                    <a:gridCol w="550843">
                      <a:extLst>
                        <a:ext uri="{9D8B030D-6E8A-4147-A177-3AD203B41FA5}">
                          <a16:colId xmlns:a16="http://schemas.microsoft.com/office/drawing/2014/main" val="1974125504"/>
                        </a:ext>
                      </a:extLst>
                    </a:gridCol>
                    <a:gridCol w="418641">
                      <a:extLst>
                        <a:ext uri="{9D8B030D-6E8A-4147-A177-3AD203B41FA5}">
                          <a16:colId xmlns:a16="http://schemas.microsoft.com/office/drawing/2014/main" val="3873669949"/>
                        </a:ext>
                      </a:extLst>
                    </a:gridCol>
                    <a:gridCol w="473726">
                      <a:extLst>
                        <a:ext uri="{9D8B030D-6E8A-4147-A177-3AD203B41FA5}">
                          <a16:colId xmlns:a16="http://schemas.microsoft.com/office/drawing/2014/main" val="1555548503"/>
                        </a:ext>
                      </a:extLst>
                    </a:gridCol>
                    <a:gridCol w="616944">
                      <a:extLst>
                        <a:ext uri="{9D8B030D-6E8A-4147-A177-3AD203B41FA5}">
                          <a16:colId xmlns:a16="http://schemas.microsoft.com/office/drawing/2014/main" val="2128639723"/>
                        </a:ext>
                      </a:extLst>
                    </a:gridCol>
                    <a:gridCol w="1355074">
                      <a:extLst>
                        <a:ext uri="{9D8B030D-6E8A-4147-A177-3AD203B41FA5}">
                          <a16:colId xmlns:a16="http://schemas.microsoft.com/office/drawing/2014/main" val="521865323"/>
                        </a:ext>
                      </a:extLst>
                    </a:gridCol>
                    <a:gridCol w="727114">
                      <a:extLst>
                        <a:ext uri="{9D8B030D-6E8A-4147-A177-3AD203B41FA5}">
                          <a16:colId xmlns:a16="http://schemas.microsoft.com/office/drawing/2014/main" val="3538761619"/>
                        </a:ext>
                      </a:extLst>
                    </a:gridCol>
                    <a:gridCol w="903383">
                      <a:extLst>
                        <a:ext uri="{9D8B030D-6E8A-4147-A177-3AD203B41FA5}">
                          <a16:colId xmlns:a16="http://schemas.microsoft.com/office/drawing/2014/main" val="1102455240"/>
                        </a:ext>
                      </a:extLst>
                    </a:gridCol>
                    <a:gridCol w="1035585">
                      <a:extLst>
                        <a:ext uri="{9D8B030D-6E8A-4147-A177-3AD203B41FA5}">
                          <a16:colId xmlns:a16="http://schemas.microsoft.com/office/drawing/2014/main" val="1432039407"/>
                        </a:ext>
                      </a:extLst>
                    </a:gridCol>
                    <a:gridCol w="1795749">
                      <a:extLst>
                        <a:ext uri="{9D8B030D-6E8A-4147-A177-3AD203B41FA5}">
                          <a16:colId xmlns:a16="http://schemas.microsoft.com/office/drawing/2014/main" val="36487385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5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19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23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584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b="0" i="1" dirty="0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lv-LV" b="0" i="1" dirty="0" smtClean="0"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lv-LV" b="0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  <m:r>
                                  <a:rPr lang="lv-LV" b="0" i="1" baseline="30000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𝑝</m:t>
                                </m:r>
                                <m:r>
                                  <a:rPr lang="en-US" i="1" baseline="300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− 1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127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2047=</m:t>
                                </m:r>
                              </m:oMath>
                            </m:oMathPara>
                          </a14:m>
                          <a:endParaRPr lang="lv-LV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</m:oMath>
                            </m:oMathPara>
                          </a14:m>
                          <a:endParaRPr lang="lv-LV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8191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131071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524287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8388607=</m:t>
                                </m:r>
                              </m:oMath>
                            </m:oMathPara>
                          </a14:m>
                          <a:endParaRPr lang="lv-LV" dirty="0" smtClean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=47</m:t>
                                </m:r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178481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024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557477"/>
                  </p:ext>
                </p:extLst>
              </p:nvPr>
            </p:nvGraphicFramePr>
            <p:xfrm>
              <a:off x="1509307" y="3165411"/>
              <a:ext cx="9606711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9652">
                      <a:extLst>
                        <a:ext uri="{9D8B030D-6E8A-4147-A177-3AD203B41FA5}">
                          <a16:colId xmlns:a16="http://schemas.microsoft.com/office/drawing/2014/main" val="3799969939"/>
                        </a:ext>
                      </a:extLst>
                    </a:gridCol>
                    <a:gridCol w="550843">
                      <a:extLst>
                        <a:ext uri="{9D8B030D-6E8A-4147-A177-3AD203B41FA5}">
                          <a16:colId xmlns:a16="http://schemas.microsoft.com/office/drawing/2014/main" val="1974125504"/>
                        </a:ext>
                      </a:extLst>
                    </a:gridCol>
                    <a:gridCol w="418641">
                      <a:extLst>
                        <a:ext uri="{9D8B030D-6E8A-4147-A177-3AD203B41FA5}">
                          <a16:colId xmlns:a16="http://schemas.microsoft.com/office/drawing/2014/main" val="3873669949"/>
                        </a:ext>
                      </a:extLst>
                    </a:gridCol>
                    <a:gridCol w="473726">
                      <a:extLst>
                        <a:ext uri="{9D8B030D-6E8A-4147-A177-3AD203B41FA5}">
                          <a16:colId xmlns:a16="http://schemas.microsoft.com/office/drawing/2014/main" val="1555548503"/>
                        </a:ext>
                      </a:extLst>
                    </a:gridCol>
                    <a:gridCol w="616944">
                      <a:extLst>
                        <a:ext uri="{9D8B030D-6E8A-4147-A177-3AD203B41FA5}">
                          <a16:colId xmlns:a16="http://schemas.microsoft.com/office/drawing/2014/main" val="2128639723"/>
                        </a:ext>
                      </a:extLst>
                    </a:gridCol>
                    <a:gridCol w="1355074">
                      <a:extLst>
                        <a:ext uri="{9D8B030D-6E8A-4147-A177-3AD203B41FA5}">
                          <a16:colId xmlns:a16="http://schemas.microsoft.com/office/drawing/2014/main" val="521865323"/>
                        </a:ext>
                      </a:extLst>
                    </a:gridCol>
                    <a:gridCol w="727114">
                      <a:extLst>
                        <a:ext uri="{9D8B030D-6E8A-4147-A177-3AD203B41FA5}">
                          <a16:colId xmlns:a16="http://schemas.microsoft.com/office/drawing/2014/main" val="3538761619"/>
                        </a:ext>
                      </a:extLst>
                    </a:gridCol>
                    <a:gridCol w="903383">
                      <a:extLst>
                        <a:ext uri="{9D8B030D-6E8A-4147-A177-3AD203B41FA5}">
                          <a16:colId xmlns:a16="http://schemas.microsoft.com/office/drawing/2014/main" val="1102455240"/>
                        </a:ext>
                      </a:extLst>
                    </a:gridCol>
                    <a:gridCol w="1035585">
                      <a:extLst>
                        <a:ext uri="{9D8B030D-6E8A-4147-A177-3AD203B41FA5}">
                          <a16:colId xmlns:a16="http://schemas.microsoft.com/office/drawing/2014/main" val="1432039407"/>
                        </a:ext>
                      </a:extLst>
                    </a:gridCol>
                    <a:gridCol w="1795749">
                      <a:extLst>
                        <a:ext uri="{9D8B030D-6E8A-4147-A177-3AD203B41FA5}">
                          <a16:colId xmlns:a16="http://schemas.microsoft.com/office/drawing/2014/main" val="36487385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4"/>
                          <a:stretch>
                            <a:fillRect l="-352" t="-8197" r="-456690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5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19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23</a:t>
                          </a:r>
                          <a:endParaRPr lang="lv-LV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5849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4"/>
                          <a:stretch>
                            <a:fillRect l="-352" t="-62264" r="-45669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31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127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4"/>
                          <a:stretch>
                            <a:fillRect l="-279372" t="-62264" r="-33004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/>
                            <a:t>8191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131071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524287</a:t>
                          </a:r>
                          <a:endParaRPr lang="lv-LV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blipFill>
                          <a:blip r:embed="rId4"/>
                          <a:stretch>
                            <a:fillRect l="-434915" t="-62264" r="-1356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02435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645" y="203771"/>
            <a:ext cx="3009900" cy="3467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82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quite exact asymptotic estimate for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. (Prime satisfy probabilistic predictions –  </a:t>
            </a:r>
          </a:p>
          <a:p>
            <a:pPr>
              <a:buNone/>
            </a:pPr>
            <a:r>
              <a:rPr lang="en-US" b="1" dirty="0" smtClean="0"/>
              <a:t>Prime Number Theorem</a:t>
            </a:r>
            <a:r>
              <a:rPr lang="en-US" dirty="0" smtClean="0"/>
              <a:t>: The ratio of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/ln 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</a:t>
            </a:r>
            <a:r>
              <a:rPr lang="en-US" i="1" dirty="0" smtClean="0"/>
              <a:t>x</a:t>
            </a:r>
            <a:r>
              <a:rPr lang="en-US" dirty="0" smtClean="0"/>
              <a:t> grows without bound. (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is the natural logarithm of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theorem tells us that the number of primes not exceeding </a:t>
            </a:r>
            <a:r>
              <a:rPr lang="en-US" i="1" dirty="0" smtClean="0"/>
              <a:t>x</a:t>
            </a:r>
            <a:r>
              <a:rPr lang="en-US" dirty="0" smtClean="0"/>
              <a:t>, can be approximated by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0070C0"/>
                </a:solidFill>
              </a:rPr>
              <a:t>probability</a:t>
            </a:r>
            <a:r>
              <a:rPr lang="en-US" dirty="0" smtClean="0"/>
              <a:t> that a randomly selected positive integer less than </a:t>
            </a:r>
            <a:r>
              <a:rPr lang="en-US" i="1" dirty="0" smtClean="0"/>
              <a:t>n</a:t>
            </a:r>
            <a:r>
              <a:rPr lang="en-US" dirty="0" smtClean="0"/>
              <a:t> is prime are approximately (</a:t>
            </a:r>
            <a:r>
              <a:rPr lang="en-US" i="1" dirty="0" smtClean="0"/>
              <a:t>n</a:t>
            </a:r>
            <a:r>
              <a:rPr lang="en-US" dirty="0" smtClean="0"/>
              <a:t>/ln </a:t>
            </a:r>
            <a:r>
              <a:rPr lang="en-US" i="1" dirty="0" smtClean="0"/>
              <a:t>n</a:t>
            </a:r>
            <a:r>
              <a:rPr lang="en-US" dirty="0" smtClean="0"/>
              <a:t>)/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/ln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Counting Density of Large Primes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sz="2000" dirty="0" smtClean="0"/>
                  <a:t>import sympy</a:t>
                </a:r>
              </a:p>
              <a:p>
                <a:pPr marL="0" indent="0">
                  <a:buNone/>
                </a:pPr>
                <a:r>
                  <a:rPr lang="lv-LV" sz="2000" dirty="0" smtClean="0"/>
                  <a:t>import math</a:t>
                </a:r>
              </a:p>
              <a:p>
                <a:pPr marL="0" indent="0">
                  <a:buNone/>
                </a:pPr>
                <a:r>
                  <a:rPr lang="lv-LV" sz="2000" dirty="0" smtClean="0"/>
                  <a:t>from functools import reduce</a:t>
                </a:r>
              </a:p>
              <a:p>
                <a:pPr marL="0" indent="0">
                  <a:buNone/>
                </a:pPr>
                <a:r>
                  <a:rPr lang="fr-FR" sz="2000" dirty="0" smtClean="0"/>
                  <a:t>primes </a:t>
                </a:r>
                <a:r>
                  <a:rPr lang="fr-FR" sz="2000" dirty="0"/>
                  <a:t>= </a:t>
                </a:r>
                <a:r>
                  <a:rPr lang="fr-FR" sz="2000" dirty="0" err="1"/>
                  <a:t>list</a:t>
                </a:r>
                <a:r>
                  <a:rPr lang="fr-FR" sz="2000" dirty="0"/>
                  <a:t>(</a:t>
                </a:r>
                <a:r>
                  <a:rPr lang="fr-FR" sz="2000" dirty="0" err="1"/>
                  <a:t>map</a:t>
                </a:r>
                <a:r>
                  <a:rPr lang="fr-FR" sz="2000" dirty="0"/>
                  <a:t>(</a:t>
                </a:r>
                <a:r>
                  <a:rPr lang="fr-FR" sz="2000" dirty="0">
                    <a:solidFill>
                      <a:srgbClr val="0070C0"/>
                    </a:solidFill>
                  </a:rPr>
                  <a:t>lambda x: </a:t>
                </a:r>
                <a:r>
                  <a:rPr lang="fr-FR" sz="2000" dirty="0" err="1">
                    <a:solidFill>
                      <a:srgbClr val="0070C0"/>
                    </a:solidFill>
                  </a:rPr>
                  <a:t>sympy.isprime</a:t>
                </a:r>
                <a:r>
                  <a:rPr lang="fr-FR" sz="2000" dirty="0">
                    <a:solidFill>
                      <a:srgbClr val="0070C0"/>
                    </a:solidFill>
                  </a:rPr>
                  <a:t>(x+10**20)</a:t>
                </a:r>
                <a:r>
                  <a:rPr lang="fr-FR" sz="2000" dirty="0"/>
                  <a:t>, </a:t>
                </a:r>
                <a:r>
                  <a:rPr lang="fr-FR" sz="2000" dirty="0" smtClean="0"/>
                  <a:t>range(</a:t>
                </a:r>
                <a:r>
                  <a:rPr lang="lv-LV" sz="2000" dirty="0" smtClean="0"/>
                  <a:t>0</a:t>
                </a:r>
                <a:r>
                  <a:rPr lang="fr-FR" sz="2000" dirty="0" smtClean="0"/>
                  <a:t>,100</a:t>
                </a:r>
                <a:r>
                  <a:rPr lang="lv-LV" sz="2000" dirty="0"/>
                  <a:t>0</a:t>
                </a:r>
                <a:r>
                  <a:rPr lang="fr-FR" sz="2000" dirty="0" smtClean="0"/>
                  <a:t>)))</a:t>
                </a:r>
                <a:endParaRPr lang="lv-LV" sz="2000" dirty="0" smtClean="0"/>
              </a:p>
              <a:p>
                <a:pPr marL="0" indent="0">
                  <a:buNone/>
                </a:pPr>
                <a:r>
                  <a:rPr lang="lv-LV" sz="2000" dirty="0"/>
                  <a:t>reduce(</a:t>
                </a:r>
                <a:r>
                  <a:rPr lang="lv-LV" sz="2000" dirty="0">
                    <a:solidFill>
                      <a:srgbClr val="0070C0"/>
                    </a:solidFill>
                  </a:rPr>
                  <a:t>lambda a,b: a+b</a:t>
                </a:r>
                <a:r>
                  <a:rPr lang="lv-LV" sz="2000" dirty="0"/>
                  <a:t>, primes</a:t>
                </a:r>
                <a:r>
                  <a:rPr lang="lv-LV" sz="2000" dirty="0" smtClean="0"/>
                  <a:t>)   </a:t>
                </a:r>
                <a:r>
                  <a:rPr lang="lv-LV" sz="2000" dirty="0" smtClean="0">
                    <a:solidFill>
                      <a:srgbClr val="008000"/>
                    </a:solidFill>
                  </a:rPr>
                  <a:t># Actually in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lv-LV" sz="200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000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sz="2000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lv-LV" sz="20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lv-LV" sz="20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0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lv-LV" sz="2000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lv-LV" sz="20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+1000</m:t>
                    </m:r>
                    <m:r>
                      <a:rPr lang="lv-LV" sz="20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 smtClean="0">
                    <a:solidFill>
                      <a:srgbClr val="008000"/>
                    </a:solidFill>
                  </a:rPr>
                  <a:t>: </a:t>
                </a:r>
                <a:r>
                  <a:rPr lang="lv-LV" sz="2000" dirty="0" smtClean="0">
                    <a:solidFill>
                      <a:srgbClr val="FF0000"/>
                    </a:solidFill>
                  </a:rPr>
                  <a:t>24</a:t>
                </a:r>
                <a:r>
                  <a:rPr lang="lv-LV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lv-LV" sz="2000" dirty="0" smtClean="0">
                    <a:solidFill>
                      <a:srgbClr val="008000"/>
                    </a:solidFill>
                  </a:rPr>
                  <a:t>primes</a:t>
                </a:r>
              </a:p>
              <a:p>
                <a:pPr marL="0" indent="0">
                  <a:buNone/>
                </a:pPr>
                <a:r>
                  <a:rPr lang="lv-LV" sz="2000" dirty="0" smtClean="0"/>
                  <a:t>round(1000/math.log(10</a:t>
                </a:r>
                <a:r>
                  <a:rPr lang="lv-LV" sz="2000" dirty="0"/>
                  <a:t>**20</a:t>
                </a:r>
                <a:r>
                  <a:rPr lang="lv-LV" sz="2000" dirty="0" smtClean="0"/>
                  <a:t>))   </a:t>
                </a:r>
                <a:r>
                  <a:rPr lang="lv-LV" sz="2000" dirty="0" smtClean="0">
                    <a:solidFill>
                      <a:srgbClr val="008000"/>
                    </a:solidFill>
                  </a:rPr>
                  <a:t># Theory prediction: </a:t>
                </a:r>
                <a:r>
                  <a:rPr lang="lv-LV" sz="2000" dirty="0" smtClean="0">
                    <a:solidFill>
                      <a:srgbClr val="FF0000"/>
                    </a:solidFill>
                  </a:rPr>
                  <a:t>22</a:t>
                </a:r>
                <a:r>
                  <a:rPr lang="lv-LV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lv-LV" sz="2000" dirty="0" smtClean="0">
                    <a:solidFill>
                      <a:srgbClr val="008000"/>
                    </a:solidFill>
                  </a:rPr>
                  <a:t>primes</a:t>
                </a:r>
              </a:p>
              <a:p>
                <a:pPr marL="0" indent="0">
                  <a:buNone/>
                </a:pPr>
                <a:endParaRPr lang="lv-LV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24=</m:t>
                      </m:r>
                      <m:nary>
                        <m:naryPr>
                          <m:chr m:val="∑"/>
                          <m:supHide m:val="on"/>
                          <m:ctrlPr>
                            <a:rPr lang="lv-LV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𝑝𝑟𝑖𝑚𝑒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sSup>
                                <m:sSupPr>
                                  <m:ctrlP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lv-LV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lv-LV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  <m:r>
                                <a:rPr lang="lv-LV" sz="3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+1000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lv-LV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lv-LV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lv-LV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Primes and Arithmetic Progressions (</a:t>
            </a:r>
            <a:r>
              <a:rPr lang="en-US" sz="4000" i="1" dirty="0"/>
              <a:t>optional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Euclid’s proof that there are infinitely many primes can be easily adapted to show that there are infinitely many primes in the following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,… (See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55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19</a:t>
            </a:r>
            <a:r>
              <a:rPr lang="en-US" baseline="30000" dirty="0" smtClean="0"/>
              <a:t>th</a:t>
            </a:r>
            <a:r>
              <a:rPr lang="en-US" dirty="0" smtClean="0"/>
              <a:t> century G. </a:t>
            </a:r>
            <a:r>
              <a:rPr lang="en-US" dirty="0" err="1" smtClean="0"/>
              <a:t>Lejuenne</a:t>
            </a:r>
            <a:r>
              <a:rPr lang="en-US" dirty="0" smtClean="0"/>
              <a:t> </a:t>
            </a:r>
            <a:r>
              <a:rPr lang="en-US" dirty="0" err="1" smtClean="0"/>
              <a:t>Dirchlet</a:t>
            </a:r>
            <a:r>
              <a:rPr lang="en-US" dirty="0" smtClean="0"/>
              <a:t> showed that every arithmetic progression </a:t>
            </a:r>
            <a:r>
              <a:rPr lang="en-US" i="1" dirty="0" smtClean="0"/>
              <a:t>ka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where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have no common factor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contains infinitely many primes. (The proof is beyond the scope of the text.)</a:t>
            </a:r>
          </a:p>
          <a:p>
            <a:r>
              <a:rPr lang="en-US" dirty="0" smtClean="0"/>
              <a:t>Are there long arithmetic progressions made up entirely of primes?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5,11, 17, 23, 29  </a:t>
            </a:r>
            <a:r>
              <a:rPr lang="en-US" dirty="0" smtClean="0">
                <a:ea typeface="Cambria Math" pitchFamily="18" charset="0"/>
              </a:rPr>
              <a:t>is an arithmetic progression of five primes.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199, 409, 619, 829, 1039,1249,1459,1669,1879,2089 </a:t>
            </a:r>
            <a:r>
              <a:rPr lang="en-US" dirty="0" smtClean="0">
                <a:ea typeface="Cambria Math" pitchFamily="18" charset="0"/>
              </a:rPr>
              <a:t>is an arithmetic progression of ten primes.</a:t>
            </a:r>
          </a:p>
          <a:p>
            <a:r>
              <a:rPr lang="en-US" dirty="0" smtClean="0">
                <a:ea typeface="Cambria Math" pitchFamily="18" charset="0"/>
              </a:rPr>
              <a:t>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1930</a:t>
            </a:r>
            <a:r>
              <a:rPr lang="en-US" dirty="0" smtClean="0">
                <a:ea typeface="Cambria Math" pitchFamily="18" charset="0"/>
              </a:rPr>
              <a:t>s, Paul </a:t>
            </a:r>
            <a:r>
              <a:rPr lang="en-US" dirty="0" err="1" smtClean="0">
                <a:ea typeface="Cambria Math" pitchFamily="18" charset="0"/>
              </a:rPr>
              <a:t>Erd</a:t>
            </a:r>
            <a:r>
              <a:rPr lang="hu-HU" dirty="0" smtClean="0">
                <a:latin typeface="Cambria Math"/>
                <a:ea typeface="Cambria Math"/>
              </a:rPr>
              <a:t>ő</a:t>
            </a:r>
            <a:r>
              <a:rPr lang="en-US" dirty="0" smtClean="0">
                <a:ea typeface="Cambria Math" pitchFamily="18" charset="0"/>
              </a:rPr>
              <a:t>s  conjectured that for every positive integer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there is an arithmetic progression of length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made up  entirely of primes. This was proven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2006</a:t>
            </a:r>
            <a:r>
              <a:rPr lang="en-US" dirty="0" smtClean="0">
                <a:ea typeface="Cambria Math" pitchFamily="18" charset="0"/>
              </a:rPr>
              <a:t>, by Ben Green and Terrence Ta</a:t>
            </a:r>
            <a:r>
              <a:rPr lang="lv-LV" dirty="0" smtClean="0">
                <a:ea typeface="Cambria Math" pitchFamily="18" charset="0"/>
              </a:rPr>
              <a:t>o</a:t>
            </a:r>
            <a:r>
              <a:rPr lang="en-US" dirty="0" smtClean="0">
                <a:ea typeface="Cambria Math" pitchFamily="18" charset="0"/>
              </a:rPr>
              <a:t>. 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t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2912" y="5726017"/>
            <a:ext cx="1135380" cy="87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3512" y="580221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Terence Tao</a:t>
            </a:r>
          </a:p>
          <a:p>
            <a:r>
              <a:rPr lang="en-US" dirty="0"/>
              <a:t>(Born 1975)</a:t>
            </a:r>
          </a:p>
        </p:txBody>
      </p:sp>
    </p:spTree>
    <p:extLst>
      <p:ext uri="{BB962C8B-B14F-4D97-AF65-F5344CB8AC3E}">
        <p14:creationId xmlns:p14="http://schemas.microsoft.com/office/powerpoint/2010/main" val="3350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Conjectures about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primes have been studied extensively for centuries, many conjectures about them are unresolved, including:</a:t>
            </a:r>
          </a:p>
          <a:p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Every even integer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&gt; 2, is the sum of two primes. It has been verified  by computer for all positive even integers up to  1.6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Are there are infinitely many primes of the form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positive integer?  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Gaps Between Primes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>
                    <a:ea typeface="Cambria Math" pitchFamily="18" charset="0"/>
                  </a:rPr>
                  <a:t>The Twin Prime Conjecture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: Are there infinitely many pairs of twin primes: namely pairs of primes that differ by 2. Examples are 3 and 5, 5 and 7, 11 and 13, etc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lv-LV" dirty="0">
                  <a:latin typeface="Cambria Math"/>
                  <a:ea typeface="Cambria Math"/>
                </a:endParaRPr>
              </a:p>
              <a:p>
                <a:r>
                  <a:rPr lang="lv-LV" dirty="0" smtClean="0"/>
                  <a:t>There are </a:t>
                </a:r>
                <a:r>
                  <a:rPr lang="en-US" dirty="0" smtClean="0"/>
                  <a:t>808,675,888,577,436 </a:t>
                </a:r>
                <a:r>
                  <a:rPr lang="en-US" dirty="0"/>
                  <a:t>twin prime pairs below 10</a:t>
                </a:r>
                <a:r>
                  <a:rPr lang="en-US" baseline="30000" dirty="0"/>
                  <a:t>18</a:t>
                </a:r>
                <a:endParaRPr lang="lv-LV" dirty="0" smtClean="0">
                  <a:latin typeface="Cambria Math"/>
                  <a:ea typeface="Cambria Math"/>
                </a:endParaRPr>
              </a:p>
              <a:p>
                <a:r>
                  <a:rPr lang="lv-LV" dirty="0" smtClean="0">
                    <a:latin typeface="Cambria Math"/>
                    <a:ea typeface="Cambria Math"/>
                  </a:rPr>
                  <a:t>Consider these numbers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/>
                      </a:rPr>
                      <m:t>−1</m:t>
                    </m:r>
                  </m:oMath>
                </a14:m>
                <a:r>
                  <a:rPr lang="lv-LV" dirty="0" smtClean="0">
                    <a:latin typeface="Cambria Math"/>
                    <a:ea typeface="Cambria Math"/>
                  </a:rPr>
                  <a:t> consecutive non-prime integers):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!+2,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!+3,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/>
                        </a:rPr>
                        <m:t>!+4,⋯,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!+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lv-LV" dirty="0" smtClean="0">
                  <a:latin typeface="Cambria Math"/>
                  <a:ea typeface="Cambria Math"/>
                </a:endParaRPr>
              </a:p>
              <a:p>
                <a:r>
                  <a:rPr lang="lv-LV" dirty="0" smtClean="0">
                    <a:latin typeface="Cambria Math"/>
                    <a:ea typeface="Cambria Math"/>
                  </a:rPr>
                  <a:t>It is known that gaps between primes that are less or equal than </a:t>
                </a:r>
                <a:r>
                  <a:rPr lang="lv-LV" dirty="0" smtClean="0"/>
                  <a:t>246 appear infinitely often. 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Socrative Quiz 6C.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400" dirty="0" smtClean="0"/>
                  <a:t>How many primes among the values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+41</m:t>
                    </m:r>
                  </m:oMath>
                </a14:m>
                <a:r>
                  <a:rPr lang="lv-LV" sz="2400" dirty="0" smtClean="0"/>
                  <a:t>, if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[0;999]</m:t>
                    </m:r>
                  </m:oMath>
                </a14:m>
                <a:r>
                  <a:rPr lang="lv-LV" sz="2400" dirty="0" smtClean="0"/>
                  <a:t>.</a:t>
                </a:r>
                <a:br>
                  <a:rPr lang="lv-LV" sz="2400" dirty="0" smtClean="0"/>
                </a:br>
                <a:r>
                  <a:rPr lang="lv-LV" sz="2400" dirty="0" smtClean="0"/>
                  <a:t>Hint: </a:t>
                </a:r>
                <a:br>
                  <a:rPr lang="lv-LV" sz="2400" dirty="0" smtClean="0"/>
                </a:br>
                <a:r>
                  <a:rPr lang="lv-LV" sz="2400" dirty="0" smtClean="0">
                    <a:solidFill>
                      <a:srgbClr val="003399"/>
                    </a:solidFill>
                  </a:rPr>
                  <a:t>import sympy</a:t>
                </a:r>
                <a:br>
                  <a:rPr lang="lv-LV" sz="2400" dirty="0" smtClean="0">
                    <a:solidFill>
                      <a:srgbClr val="003399"/>
                    </a:solidFill>
                  </a:rPr>
                </a:br>
                <a:r>
                  <a:rPr lang="fr-FR" sz="2400" dirty="0" smtClean="0">
                    <a:solidFill>
                      <a:srgbClr val="003399"/>
                    </a:solidFill>
                  </a:rPr>
                  <a:t>primes </a:t>
                </a:r>
                <a:r>
                  <a:rPr lang="fr-FR" sz="2400" dirty="0">
                    <a:solidFill>
                      <a:srgbClr val="003399"/>
                    </a:solidFill>
                  </a:rPr>
                  <a:t>= </a:t>
                </a:r>
                <a:r>
                  <a:rPr lang="fr-FR" sz="2400" dirty="0" err="1">
                    <a:solidFill>
                      <a:srgbClr val="003399"/>
                    </a:solidFill>
                  </a:rPr>
                  <a:t>list</a:t>
                </a:r>
                <a:r>
                  <a:rPr lang="fr-FR" sz="2400" dirty="0">
                    <a:solidFill>
                      <a:srgbClr val="003399"/>
                    </a:solidFill>
                  </a:rPr>
                  <a:t>(</a:t>
                </a:r>
                <a:r>
                  <a:rPr lang="fr-FR" sz="2400" dirty="0" err="1">
                    <a:solidFill>
                      <a:srgbClr val="003399"/>
                    </a:solidFill>
                  </a:rPr>
                  <a:t>map</a:t>
                </a:r>
                <a:r>
                  <a:rPr lang="fr-FR" sz="2400" dirty="0">
                    <a:solidFill>
                      <a:srgbClr val="003399"/>
                    </a:solidFill>
                  </a:rPr>
                  <a:t>(lambda x: </a:t>
                </a:r>
                <a:r>
                  <a:rPr lang="fr-FR" sz="2400" dirty="0" err="1">
                    <a:solidFill>
                      <a:srgbClr val="003399"/>
                    </a:solidFill>
                  </a:rPr>
                  <a:t>sympy.isprime</a:t>
                </a:r>
                <a:r>
                  <a:rPr lang="fr-FR" sz="2400" dirty="0">
                    <a:solidFill>
                      <a:srgbClr val="003399"/>
                    </a:solidFill>
                  </a:rPr>
                  <a:t>(x**2 + x + 41), range(0,1000</a:t>
                </a:r>
                <a:r>
                  <a:rPr lang="fr-FR" sz="2400" dirty="0" smtClean="0">
                    <a:solidFill>
                      <a:srgbClr val="003399"/>
                    </a:solidFill>
                  </a:rPr>
                  <a:t>)))</a:t>
                </a:r>
                <a:endParaRPr lang="lv-LV" sz="2400" dirty="0" smtClean="0">
                  <a:solidFill>
                    <a:srgbClr val="003399"/>
                  </a:solidFill>
                </a:endParaRPr>
              </a:p>
              <a:p>
                <a:r>
                  <a:rPr lang="lv-LV" sz="2400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57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dirty="0"/>
                  <a:t>a</a:t>
                </a:r>
                <a:r>
                  <a:rPr lang="lv-LV" sz="2400" dirty="0" smtClean="0"/>
                  <a:t> prime number?</a:t>
                </a:r>
              </a:p>
              <a:p>
                <a:r>
                  <a:rPr lang="lv-LV" sz="2400" dirty="0" smtClean="0"/>
                  <a:t>Does Eratostenes column under 9 have infinitely many primes?</a:t>
                </a:r>
              </a:p>
              <a:p>
                <a:r>
                  <a:rPr lang="lv-LV" sz="2400" dirty="0" smtClean="0"/>
                  <a:t>What is the name of the result – why should it have infinitely many primes?</a:t>
                </a:r>
              </a:p>
              <a:p>
                <a:r>
                  <a:rPr lang="lv-LV" sz="2400" dirty="0" smtClean="0"/>
                  <a:t>Test, what is the correct prime factorization. 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8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be integers, not both zero. The largest integer </a:t>
            </a:r>
            <a:r>
              <a:rPr lang="en-US" i="1" dirty="0" smtClean="0"/>
              <a:t>d</a:t>
            </a:r>
            <a:r>
              <a:rPr lang="en-US" dirty="0" smtClean="0"/>
              <a:t> such that </a:t>
            </a:r>
            <a:r>
              <a:rPr lang="en-US" i="1" dirty="0" smtClean="0"/>
              <a:t>d </a:t>
            </a:r>
            <a:r>
              <a:rPr lang="en-US" dirty="0" smtClean="0"/>
              <a:t>|</a:t>
            </a:r>
            <a:r>
              <a:rPr lang="en-US" i="1" dirty="0" smtClean="0"/>
              <a:t> a </a:t>
            </a:r>
            <a:r>
              <a:rPr lang="en-US" dirty="0" smtClean="0"/>
              <a:t>and also </a:t>
            </a:r>
            <a:r>
              <a:rPr lang="en-US" i="1" dirty="0" smtClean="0"/>
              <a:t>d </a:t>
            </a:r>
            <a:r>
              <a:rPr lang="en-US" dirty="0" smtClean="0"/>
              <a:t>| </a:t>
            </a:r>
            <a:r>
              <a:rPr lang="en-US" i="1" dirty="0" smtClean="0"/>
              <a:t>b </a:t>
            </a:r>
            <a:r>
              <a:rPr lang="en-US" dirty="0" smtClean="0"/>
              <a:t>is called the greatest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The  greatest common divisor of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is denoted by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One can find greatest common divisors of small numbers by inspection.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Example</a:t>
            </a:r>
            <a:r>
              <a:rPr lang="en-US" dirty="0" err="1" smtClean="0"/>
              <a:t>:What</a:t>
            </a:r>
            <a:r>
              <a:rPr lang="en-US" dirty="0" smtClean="0"/>
              <a:t> is the greatest common divisor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gcd(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24, 36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Example</a:t>
            </a:r>
            <a:r>
              <a:rPr lang="en-US" dirty="0" err="1" smtClean="0"/>
              <a:t>:What</a:t>
            </a:r>
            <a:r>
              <a:rPr lang="en-US" dirty="0" smtClean="0"/>
              <a:t> is the greatest common divisor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8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are </a:t>
            </a:r>
            <a:r>
              <a:rPr lang="en-US" i="1" dirty="0" smtClean="0"/>
              <a:t>relatively prime </a:t>
            </a:r>
            <a:r>
              <a:rPr lang="en-US" dirty="0" smtClean="0"/>
              <a:t>if their greatest common divisor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i="1" dirty="0" err="1" smtClean="0"/>
              <a:t>pairwise</a:t>
            </a:r>
            <a:r>
              <a:rPr lang="en-US" dirty="0" smtClean="0"/>
              <a:t> </a:t>
            </a:r>
            <a:r>
              <a:rPr lang="en-US" i="1" dirty="0" smtClean="0"/>
              <a:t>relatively prime </a:t>
            </a:r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whenever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&lt;</a:t>
            </a:r>
            <a:r>
              <a:rPr lang="en-US" i="1" dirty="0" smtClean="0">
                <a:ea typeface="Cambria Math"/>
              </a:rPr>
              <a:t>j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are </a:t>
            </a:r>
            <a:r>
              <a:rPr lang="en-US" i="1" dirty="0" smtClean="0"/>
              <a:t>relatively prime </a:t>
            </a:r>
            <a:r>
              <a:rPr lang="en-US" dirty="0" smtClean="0"/>
              <a:t>if their greatest common divisor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integers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are </a:t>
            </a:r>
            <a:r>
              <a:rPr lang="en-US" i="1" dirty="0" err="1" smtClean="0"/>
              <a:t>pairwise</a:t>
            </a:r>
            <a:r>
              <a:rPr lang="en-US" dirty="0" smtClean="0"/>
              <a:t> </a:t>
            </a:r>
            <a:r>
              <a:rPr lang="en-US" i="1" dirty="0" smtClean="0"/>
              <a:t>relatively prime </a:t>
            </a:r>
            <a:r>
              <a:rPr lang="en-US" dirty="0" smtClean="0"/>
              <a:t>if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whenever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&lt;</a:t>
            </a:r>
            <a:r>
              <a:rPr lang="en-US" i="1" dirty="0" smtClean="0">
                <a:ea typeface="Cambria Math"/>
              </a:rPr>
              <a:t>j</a:t>
            </a:r>
            <a:r>
              <a:rPr lang="en-US" dirty="0" smtClean="0">
                <a:latin typeface="Cambria Math"/>
                <a:ea typeface="Cambria Math"/>
              </a:rPr>
              <a:t> ≤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whether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 smtClean="0"/>
              <a:t>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Prime Numbers and their Properties</a:t>
            </a:r>
          </a:p>
          <a:p>
            <a:r>
              <a:rPr lang="en-US" dirty="0" smtClean="0"/>
              <a:t>Conjectures and Open Problems About Primes</a:t>
            </a:r>
          </a:p>
          <a:p>
            <a:r>
              <a:rPr lang="en-US" dirty="0" smtClean="0"/>
              <a:t>Greatest Common Divisors and Least Common Multiples</a:t>
            </a:r>
          </a:p>
          <a:p>
            <a:r>
              <a:rPr lang="en-US" dirty="0" smtClean="0"/>
              <a:t>The Euclidian Algorithm</a:t>
            </a:r>
          </a:p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Finding the Greatest Common Divisor Using Prime Factorizations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Suppose  the prime factorizations of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are: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where each exponent is a nonnegative integer, and where all primes occurring in either prime</a:t>
            </a:r>
            <a:r>
              <a:rPr lang="lv-LV" sz="2000" dirty="0" smtClean="0"/>
              <a:t> </a:t>
            </a:r>
            <a:r>
              <a:rPr lang="en-US" sz="2000" dirty="0" smtClean="0"/>
              <a:t>factorization are included in both. Then: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</a:p>
          <a:p>
            <a:r>
              <a:rPr lang="en-US" sz="2000" dirty="0" smtClean="0"/>
              <a:t> This formula is valid since the integer  on the right (of the equals sign) divides both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. No larger integer can divide both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b="1" dirty="0" smtClean="0"/>
              <a:t>     Example</a:t>
            </a:r>
            <a:r>
              <a:rPr lang="en-US" sz="2000" dirty="0" smtClean="0"/>
              <a:t>:  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000" dirty="0" smtClean="0"/>
              <a:t> =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∙3 ∙5    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000" dirty="0" smtClean="0"/>
              <a:t> =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 ∙5</a:t>
            </a:r>
            <a:r>
              <a:rPr lang="en-US" sz="2000" baseline="30000" dirty="0" smtClean="0">
                <a:latin typeface="Cambria Math"/>
                <a:ea typeface="Cambria Math"/>
              </a:rPr>
              <a:t>3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endParaRPr lang="en-US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sz="2000" dirty="0" smtClean="0"/>
              <a:t>)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∙3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sz="2000" dirty="0" smtClean="0">
                <a:latin typeface="Cambria Math"/>
                <a:ea typeface="Cambria Math"/>
              </a:rPr>
              <a:t> ∙5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sz="2000" dirty="0" smtClean="0">
                <a:latin typeface="Cambria Math"/>
                <a:ea typeface="Cambria Math"/>
              </a:rPr>
              <a:t> =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0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∙3</a:t>
            </a:r>
            <a:r>
              <a:rPr lang="en-US" sz="2000" baseline="30000" dirty="0" smtClean="0">
                <a:latin typeface="Cambria Math"/>
                <a:ea typeface="Cambria Math"/>
              </a:rPr>
              <a:t>0</a:t>
            </a:r>
            <a:r>
              <a:rPr lang="en-US" sz="2000" dirty="0" smtClean="0">
                <a:latin typeface="Cambria Math"/>
                <a:ea typeface="Cambria Math"/>
              </a:rPr>
              <a:t> ∙5</a:t>
            </a:r>
            <a:r>
              <a:rPr lang="en-US" sz="2000" baseline="30000" dirty="0" smtClean="0">
                <a:latin typeface="Cambria Math"/>
                <a:ea typeface="Cambria Math"/>
              </a:rPr>
              <a:t>1</a:t>
            </a:r>
            <a:r>
              <a:rPr lang="en-US" sz="2000" dirty="0" smtClean="0">
                <a:latin typeface="Cambria Math"/>
                <a:ea typeface="Cambria Math"/>
              </a:rPr>
              <a:t> = 20</a:t>
            </a:r>
          </a:p>
          <a:p>
            <a:r>
              <a:rPr lang="en-US" sz="2000" dirty="0" smtClean="0"/>
              <a:t>Finding the </a:t>
            </a:r>
            <a:r>
              <a:rPr lang="en-US" sz="2000" dirty="0" err="1" smtClean="0"/>
              <a:t>gcd</a:t>
            </a:r>
            <a:r>
              <a:rPr lang="en-US" sz="2000" dirty="0" smtClean="0"/>
              <a:t> of two positive integers using their prime factorizations is not efficient because there is no efficient algorithm for finding the prime factorization of a positive integer.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153578" y="2255520"/>
            <a:ext cx="2445484" cy="31141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278697" y="2247957"/>
            <a:ext cx="2597852" cy="407107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81401" y="3429000"/>
            <a:ext cx="5343525" cy="3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Common Multiple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400" b="1" dirty="0" smtClean="0"/>
                  <a:t>Definition</a:t>
                </a:r>
                <a:r>
                  <a:rPr lang="en-US" sz="2400" dirty="0"/>
                  <a:t>: The least common multiple of the positive integers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 </a:t>
                </a:r>
                <a:r>
                  <a:rPr lang="en-US" sz="2400" dirty="0"/>
                  <a:t>is the smallest  positive integer </a:t>
                </a:r>
                <a:r>
                  <a:rPr lang="en-US" sz="2400" dirty="0" smtClean="0"/>
                  <a:t>divisible </a:t>
                </a:r>
                <a:r>
                  <a:rPr lang="en-US" sz="2400" dirty="0"/>
                  <a:t>by both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  <a:r>
                  <a:rPr lang="en-US" sz="2400" dirty="0"/>
                  <a:t>. It is denoted by lcm(</a:t>
                </a:r>
                <a:r>
                  <a:rPr lang="en-US" sz="2400" i="1" dirty="0" err="1"/>
                  <a:t>a</a:t>
                </a:r>
                <a:r>
                  <a:rPr lang="en-US" sz="2400" dirty="0" err="1"/>
                  <a:t>,</a:t>
                </a:r>
                <a:r>
                  <a:rPr lang="en-US" sz="2400" i="1" dirty="0" err="1"/>
                  <a:t>b</a:t>
                </a:r>
                <a:r>
                  <a:rPr lang="en-US" sz="2400" dirty="0"/>
                  <a:t>).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400" dirty="0"/>
                  <a:t>The least common multiple can also be computed from the prime factorizations. </a:t>
                </a:r>
                <a:r>
                  <a:rPr lang="en-US" sz="2400" b="1" dirty="0"/>
                  <a:t> </a:t>
                </a:r>
              </a:p>
              <a:p>
                <a:pPr>
                  <a:buNone/>
                </a:pPr>
                <a:endParaRPr lang="en-US" sz="2400" b="1" dirty="0"/>
              </a:p>
              <a:p>
                <a:pPr>
                  <a:buNone/>
                </a:pPr>
                <a:endParaRPr lang="lv-LV" sz="2400" b="1" dirty="0"/>
              </a:p>
              <a:p>
                <a:pPr>
                  <a:buNone/>
                </a:pPr>
                <a:r>
                  <a:rPr lang="en-US" sz="2400" b="1" dirty="0" smtClean="0"/>
                  <a:t>Example</a:t>
                </a:r>
                <a:r>
                  <a:rPr lang="en-US" sz="2400" b="1" dirty="0"/>
                  <a:t>:  </a:t>
                </a:r>
                <a:r>
                  <a:rPr lang="en-US" sz="2400" dirty="0"/>
                  <a:t>lcm(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5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7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/>
                  <a:t>,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2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4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dirty="0"/>
                  <a:t>) =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2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max(3,4)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3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max(5,3)</a:t>
                </a:r>
                <a:r>
                  <a:rPr lang="en-US" sz="2400" dirty="0">
                    <a:latin typeface="Cambria Math"/>
                    <a:ea typeface="Cambria Math"/>
                  </a:rPr>
                  <a:t> 7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max(2,0)</a:t>
                </a:r>
                <a:r>
                  <a:rPr lang="en-US" sz="2400" dirty="0">
                    <a:latin typeface="Cambria Math"/>
                    <a:ea typeface="Cambria Math"/>
                  </a:rPr>
                  <a:t> =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2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4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3</a:t>
                </a:r>
                <a:r>
                  <a:rPr lang="en-US" sz="2400" baseline="30000" dirty="0">
                    <a:latin typeface="Cambria Math"/>
                    <a:ea typeface="Cambria Math"/>
                  </a:rPr>
                  <a:t>5</a:t>
                </a:r>
                <a:r>
                  <a:rPr lang="en-US" sz="2400" dirty="0">
                    <a:latin typeface="Cambria Math"/>
                    <a:ea typeface="Cambria Math"/>
                  </a:rPr>
                  <a:t> 7</a:t>
                </a:r>
                <a:r>
                  <a:rPr lang="en-US" sz="2400" baseline="30000" dirty="0">
                    <a:latin typeface="Cambria Math"/>
                    <a:ea typeface="Cambria Math"/>
                  </a:rPr>
                  <a:t>2</a:t>
                </a:r>
                <a:endParaRPr lang="en-US" sz="2400" b="1" dirty="0"/>
              </a:p>
              <a:p>
                <a:r>
                  <a:rPr lang="en-US" sz="2400" dirty="0"/>
                  <a:t>The </a:t>
                </a:r>
                <a:r>
                  <a:rPr lang="lv-LV" sz="2400" dirty="0" smtClean="0"/>
                  <a:t>GCD and LCM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of two integers are related by:</a:t>
                </a:r>
              </a:p>
              <a:p>
                <a:pPr>
                  <a:buNone/>
                </a:pPr>
                <a:r>
                  <a:rPr lang="en-US" sz="2400" b="1" dirty="0" smtClean="0"/>
                  <a:t>Theorem </a:t>
                </a:r>
                <a:r>
                  <a:rPr lang="en-US" sz="2400" b="1" dirty="0">
                    <a:latin typeface="Cambria Math" pitchFamily="18" charset="0"/>
                    <a:ea typeface="Cambria Math" pitchFamily="18" charset="0"/>
                  </a:rPr>
                  <a:t>5</a:t>
                </a:r>
                <a:r>
                  <a:rPr lang="en-US" sz="2400" b="1" dirty="0"/>
                  <a:t>: </a:t>
                </a:r>
                <a:r>
                  <a:rPr lang="en-US" sz="2400" dirty="0"/>
                  <a:t>Let a and b be positive integers. </a:t>
                </a:r>
                <a:r>
                  <a:rPr lang="en-US" sz="2400" dirty="0" smtClean="0"/>
                  <a:t>Then</a:t>
                </a:r>
                <a:r>
                  <a:rPr lang="lv-LV" sz="2400" dirty="0" smtClean="0"/>
                  <a:t> </a:t>
                </a:r>
                <a:endParaRPr lang="lv-LV" sz="2400" i="1" dirty="0" smtClean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2400" i="1" dirty="0" err="1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  <a:ea typeface="Cambria Math"/>
                        </a:rPr>
                        <m:t>lcm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endParaRPr lang="en-US" sz="2400" b="1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endParaRPr lang="en-US" sz="2400" b="1" dirty="0"/>
              </a:p>
              <a:p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   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1930" y="3043409"/>
            <a:ext cx="5351145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Euclidian algorithm is an efficient method for  computing the greatest common divisor of two integers. It is based on the idea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is equal to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c</a:t>
            </a:r>
            <a:r>
              <a:rPr lang="en-US" sz="2400" dirty="0"/>
              <a:t>) when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 is the remainder when a is divided by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 = 91 ∙ 3 + 14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 = 14 ∙ 6 + 7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 =  7 ∙ 2 + 0</a:t>
            </a:r>
          </a:p>
          <a:p>
            <a:pPr lvl="1"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) =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2954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/>
          <p:cNvCxnSpPr>
            <a:stCxn id="19" idx="1"/>
          </p:cNvCxnSpPr>
          <p:nvPr/>
        </p:nvCxnSpPr>
        <p:spPr>
          <a:xfrm flipH="1" flipV="1">
            <a:off x="3734719" y="4370626"/>
            <a:ext cx="435166" cy="68560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69885" y="4254520"/>
            <a:ext cx="278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Stopping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9411" y="3378736"/>
            <a:ext cx="20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9411" y="3690015"/>
            <a:ext cx="20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9411" y="4001294"/>
            <a:ext cx="20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Divide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solidFill>
                  <a:srgbClr val="C00000"/>
                </a:solidFill>
              </a:rPr>
              <a:t> by </a:t>
            </a:r>
            <a:r>
              <a:rPr lang="en-US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962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Euclidean algorithm expressed in </a:t>
            </a:r>
            <a:r>
              <a:rPr lang="en-US" dirty="0" err="1" smtClean="0"/>
              <a:t>pseudocode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Section 5.3, we’ll see that the time complexity of the algorithm is </a:t>
            </a:r>
            <a:r>
              <a:rPr lang="en-US" i="1" dirty="0" smtClean="0"/>
              <a:t>O</a:t>
            </a:r>
            <a:r>
              <a:rPr lang="en-US" dirty="0" smtClean="0"/>
              <a:t>(log </a:t>
            </a:r>
            <a:r>
              <a:rPr lang="en-US" i="1" dirty="0" smtClean="0"/>
              <a:t>b</a:t>
            </a:r>
            <a:r>
              <a:rPr lang="en-US" dirty="0" smtClean="0"/>
              <a:t>), where </a:t>
            </a:r>
            <a:r>
              <a:rPr lang="en-US" i="1" dirty="0" smtClean="0"/>
              <a:t>a</a:t>
            </a:r>
            <a:r>
              <a:rPr lang="en-US" dirty="0" smtClean="0"/>
              <a:t> &gt; b.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2514600"/>
            <a:ext cx="7848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 err="1"/>
              <a:t>gcd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y</a:t>
            </a:r>
            <a:r>
              <a:rPr lang="en-US" sz="2600" i="1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   </a:t>
            </a:r>
            <a:r>
              <a:rPr lang="en-US" sz="2600" i="1" dirty="0"/>
              <a:t>y </a:t>
            </a:r>
            <a:r>
              <a:rPr lang="en-US" sz="2600" i="1" dirty="0">
                <a:latin typeface="Cambria Math"/>
                <a:ea typeface="Cambria Math"/>
              </a:rPr>
              <a:t>≠ </a:t>
            </a:r>
            <a:r>
              <a:rPr lang="en-US" sz="2600" dirty="0">
                <a:latin typeface="Cambria Math"/>
                <a:ea typeface="Cambria Math"/>
              </a:rPr>
              <a:t>0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r</a:t>
            </a:r>
            <a:r>
              <a:rPr lang="en-US" sz="2600" dirty="0"/>
              <a:t> :=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x </a:t>
            </a:r>
            <a:r>
              <a:rPr lang="en-US" sz="2600" dirty="0"/>
              <a:t>:=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y</a:t>
            </a:r>
            <a:r>
              <a:rPr lang="en-US" sz="2600" dirty="0"/>
              <a:t> := </a:t>
            </a:r>
            <a:r>
              <a:rPr lang="en-US" sz="2600" i="1" dirty="0"/>
              <a:t>r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{</a:t>
            </a:r>
            <a:r>
              <a:rPr lang="en-US" sz="2600" dirty="0" err="1"/>
              <a:t>gcd</a:t>
            </a:r>
            <a:r>
              <a:rPr lang="en-US" sz="2600" dirty="0"/>
              <a:t>(</a:t>
            </a:r>
            <a:r>
              <a:rPr lang="en-US" sz="2600" i="1" dirty="0" err="1"/>
              <a:t>a</a:t>
            </a:r>
            <a:r>
              <a:rPr lang="en-US" sz="2600" dirty="0" err="1"/>
              <a:t>,</a:t>
            </a:r>
            <a:r>
              <a:rPr lang="en-US" sz="2600" i="1" dirty="0" err="1"/>
              <a:t>b</a:t>
            </a:r>
            <a:r>
              <a:rPr lang="en-US" sz="2600" dirty="0"/>
              <a:t>) is </a:t>
            </a:r>
            <a:r>
              <a:rPr lang="en-US" sz="2600" i="1" dirty="0"/>
              <a:t>x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40109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of Euclidean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err="1" smtClean="0"/>
              <a:t>bq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and </a:t>
            </a:r>
            <a:r>
              <a:rPr lang="en-US" i="1" dirty="0" smtClean="0"/>
              <a:t>r</a:t>
            </a:r>
            <a:r>
              <a:rPr lang="en-US" dirty="0" smtClean="0"/>
              <a:t> are integers. Then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b,r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d</a:t>
            </a:r>
            <a:r>
              <a:rPr lang="en-US" dirty="0" smtClean="0"/>
              <a:t> divides both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 Then </a:t>
            </a:r>
            <a:r>
              <a:rPr lang="en-US" i="1" dirty="0" smtClean="0"/>
              <a:t>d</a:t>
            </a:r>
            <a:r>
              <a:rPr lang="en-US" dirty="0" smtClean="0"/>
              <a:t> also divides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err="1" smtClean="0"/>
              <a:t>bq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 (by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 smtClean="0"/>
              <a:t>). Hence, any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must also be any  common divisor of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Suppose that </a:t>
            </a:r>
            <a:r>
              <a:rPr lang="en-US" i="1" dirty="0" smtClean="0"/>
              <a:t>d</a:t>
            </a:r>
            <a:r>
              <a:rPr lang="en-US" dirty="0" smtClean="0"/>
              <a:t> divides both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 Then </a:t>
            </a:r>
            <a:r>
              <a:rPr lang="en-US" i="1" dirty="0" smtClean="0"/>
              <a:t>d</a:t>
            </a:r>
            <a:r>
              <a:rPr lang="en-US" dirty="0" smtClean="0"/>
              <a:t> also divides </a:t>
            </a:r>
            <a:r>
              <a:rPr lang="en-US" i="1" dirty="0" err="1" smtClean="0"/>
              <a:t>bq</a:t>
            </a:r>
            <a:r>
              <a:rPr lang="en-US" dirty="0" smtClean="0"/>
              <a:t> + </a:t>
            </a:r>
            <a:r>
              <a:rPr lang="en-US" i="1" dirty="0" smtClean="0"/>
              <a:t>r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. Hence, any common divisor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must also be a common divisor of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Therefore,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a,b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b,r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Correctness of Euclidean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Suppose that a and b are positive </a:t>
            </a:r>
          </a:p>
          <a:p>
            <a:pPr>
              <a:buNone/>
            </a:pPr>
            <a:r>
              <a:rPr lang="en-US" sz="2000" dirty="0"/>
              <a:t>      integers  with </a:t>
            </a:r>
            <a:r>
              <a:rPr lang="en-US" sz="2000" i="1" dirty="0"/>
              <a:t>a </a:t>
            </a:r>
            <a:r>
              <a:rPr lang="en-US" sz="2000" dirty="0">
                <a:latin typeface="Cambria Math"/>
                <a:ea typeface="Cambria Math"/>
              </a:rPr>
              <a:t>≥ </a:t>
            </a:r>
            <a:r>
              <a:rPr lang="en-US" sz="2000" i="1" dirty="0">
                <a:latin typeface="Cambria Math"/>
                <a:ea typeface="Cambria Math"/>
              </a:rPr>
              <a:t>b. </a:t>
            </a:r>
          </a:p>
          <a:p>
            <a:pPr>
              <a:buNone/>
            </a:pPr>
            <a:r>
              <a:rPr lang="en-US" sz="2000" i="1" dirty="0">
                <a:latin typeface="Cambria Math"/>
                <a:ea typeface="Cambria Math"/>
              </a:rPr>
              <a:t>       </a:t>
            </a:r>
            <a:r>
              <a:rPr lang="en-US" sz="2000" dirty="0">
                <a:ea typeface="Cambria Math"/>
              </a:rPr>
              <a:t>Let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=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/>
              </a:rPr>
              <a:t> = 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. </a:t>
            </a:r>
          </a:p>
          <a:p>
            <a:pPr>
              <a:buNone/>
            </a:pPr>
            <a:r>
              <a:rPr lang="en-US" sz="2000" dirty="0">
                <a:ea typeface="Cambria Math"/>
              </a:rPr>
              <a:t>      Successive applications of the division </a:t>
            </a:r>
          </a:p>
          <a:p>
            <a:pPr>
              <a:buNone/>
            </a:pPr>
            <a:r>
              <a:rPr lang="en-US" sz="2000" dirty="0">
                <a:ea typeface="Cambria Math"/>
              </a:rPr>
              <a:t>      algorithm   yields:</a:t>
            </a:r>
          </a:p>
          <a:p>
            <a:pPr marL="0" indent="0">
              <a:buNone/>
            </a:pPr>
            <a:endParaRPr lang="en-US" sz="2000" dirty="0" smtClean="0">
              <a:ea typeface="Cambria Math"/>
            </a:endParaRPr>
          </a:p>
          <a:p>
            <a:r>
              <a:rPr lang="en-US" sz="2000" dirty="0">
                <a:ea typeface="Cambria Math"/>
              </a:rPr>
              <a:t>Eventually, a remainder of zero occurs in the sequence of terms: 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=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>
                <a:ea typeface="Cambria Math"/>
              </a:rPr>
              <a:t>&gt;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/>
              </a:rPr>
              <a:t> &gt;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000" dirty="0">
                <a:latin typeface="Cambria Math"/>
                <a:ea typeface="Cambria Math"/>
              </a:rPr>
              <a:t>∙ ∙ ∙  ≥ 0. The sequence can’t contain more than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latin typeface="Cambria Math"/>
                <a:ea typeface="Cambria Math"/>
              </a:rPr>
              <a:t> terms.</a:t>
            </a:r>
          </a:p>
          <a:p>
            <a:r>
              <a:rPr lang="en-US" sz="2000" dirty="0">
                <a:latin typeface="Cambria Math"/>
                <a:ea typeface="Cambria Math"/>
              </a:rPr>
              <a:t>By Lemma 1 </a:t>
            </a:r>
            <a:endParaRPr lang="en-US" sz="2000" dirty="0">
              <a:ea typeface="Cambria Math"/>
            </a:endParaRPr>
          </a:p>
          <a:p>
            <a:pPr>
              <a:buNone/>
            </a:pPr>
            <a:r>
              <a:rPr lang="en-US" sz="2000" dirty="0">
                <a:ea typeface="Cambria Math"/>
              </a:rPr>
              <a:t>      </a:t>
            </a:r>
            <a:r>
              <a:rPr lang="en-US" sz="2000" dirty="0" err="1">
                <a:ea typeface="Cambria Math"/>
              </a:rPr>
              <a:t>gcd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 err="1">
                <a:ea typeface="Cambria Math"/>
              </a:rPr>
              <a:t>a</a:t>
            </a:r>
            <a:r>
              <a:rPr lang="en-US" sz="2000" dirty="0" err="1">
                <a:ea typeface="Cambria Math"/>
              </a:rPr>
              <a:t>,</a:t>
            </a:r>
            <a:r>
              <a:rPr lang="en-US" sz="2000" i="1" dirty="0" err="1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) = </a:t>
            </a:r>
            <a:r>
              <a:rPr lang="en-US" sz="2000" dirty="0" err="1">
                <a:ea typeface="Cambria Math"/>
              </a:rPr>
              <a:t>gcd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,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/>
              </a:rPr>
              <a:t>) = </a:t>
            </a:r>
            <a:r>
              <a:rPr lang="en-US" sz="2000" dirty="0">
                <a:latin typeface="Cambria Math"/>
                <a:ea typeface="Cambria Math"/>
              </a:rPr>
              <a:t>∙ ∙ ∙ = </a:t>
            </a:r>
            <a:r>
              <a:rPr lang="en-US" sz="2000" dirty="0" err="1">
                <a:latin typeface="Cambria Math"/>
                <a:ea typeface="Cambria Math"/>
              </a:rPr>
              <a:t>gcd</a:t>
            </a:r>
            <a:r>
              <a:rPr lang="en-US" sz="2000" dirty="0">
                <a:latin typeface="Cambria Math"/>
                <a:ea typeface="Cambria Math"/>
              </a:rPr>
              <a:t>(</a:t>
            </a:r>
            <a:r>
              <a:rPr lang="en-US" sz="2000" i="1" dirty="0">
                <a:latin typeface="Cambria Math"/>
                <a:ea typeface="Cambria Math"/>
              </a:rPr>
              <a:t>r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baseline="-25000" dirty="0">
                <a:latin typeface="Cambria Math"/>
                <a:ea typeface="Cambria Math"/>
              </a:rPr>
              <a:t>-1</a:t>
            </a:r>
            <a:r>
              <a:rPr lang="en-US" sz="2000" dirty="0">
                <a:latin typeface="Cambria Math"/>
                <a:ea typeface="Cambria Math"/>
              </a:rPr>
              <a:t>,</a:t>
            </a:r>
            <a:r>
              <a:rPr lang="en-US" sz="2000" i="1" dirty="0">
                <a:latin typeface="Cambria Math"/>
                <a:ea typeface="Cambria Math"/>
              </a:rPr>
              <a:t>r</a:t>
            </a:r>
            <a:r>
              <a:rPr lang="en-US" sz="2000" i="1" baseline="-25000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) = </a:t>
            </a:r>
            <a:r>
              <a:rPr lang="en-US" sz="2000" dirty="0" err="1">
                <a:latin typeface="Cambria Math"/>
                <a:ea typeface="Cambria Math"/>
              </a:rPr>
              <a:t>gcd</a:t>
            </a:r>
            <a:r>
              <a:rPr lang="en-US" sz="2000" dirty="0">
                <a:latin typeface="Cambria Math"/>
                <a:ea typeface="Cambria Math"/>
              </a:rPr>
              <a:t>(</a:t>
            </a:r>
            <a:r>
              <a:rPr lang="en-US" sz="2000" dirty="0" err="1">
                <a:latin typeface="Cambria Math"/>
                <a:ea typeface="Cambria Math"/>
              </a:rPr>
              <a:t>r</a:t>
            </a:r>
            <a:r>
              <a:rPr lang="en-US" sz="2000" i="1" baseline="-25000" dirty="0" err="1">
                <a:latin typeface="Cambria Math"/>
                <a:ea typeface="Cambria Math"/>
              </a:rPr>
              <a:t>n</a:t>
            </a:r>
            <a:r>
              <a:rPr lang="en-US" sz="2000" i="1" baseline="-25000" dirty="0">
                <a:latin typeface="Cambria Math"/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, 0) = </a:t>
            </a:r>
            <a:r>
              <a:rPr lang="en-US" sz="2000" i="1" dirty="0" err="1">
                <a:latin typeface="Cambria Math"/>
                <a:ea typeface="Cambria Math"/>
              </a:rPr>
              <a:t>r</a:t>
            </a:r>
            <a:r>
              <a:rPr lang="en-US" sz="2000" i="1" baseline="-25000" dirty="0" err="1"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.</a:t>
            </a:r>
          </a:p>
          <a:p>
            <a:r>
              <a:rPr lang="en-US" sz="2000" dirty="0">
                <a:latin typeface="Cambria Math"/>
                <a:ea typeface="Cambria Math"/>
              </a:rPr>
              <a:t>Hence the greatest common divisor is the last nonzero remainder in the sequence of divisions</a:t>
            </a:r>
            <a:r>
              <a:rPr lang="en-US" sz="2000" dirty="0" smtClean="0">
                <a:latin typeface="Cambria Math"/>
                <a:ea typeface="Cambria Math"/>
              </a:rPr>
              <a:t>.</a:t>
            </a:r>
            <a:endParaRPr lang="en-US" sz="2000" dirty="0">
              <a:ea typeface="Cambria Math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7070" y="1789399"/>
            <a:ext cx="4038600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/>
              </a:rPr>
              <a:t>  =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>
                <a:ea typeface="Cambria Math"/>
              </a:rPr>
              <a:t>q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/>
              </a:rPr>
              <a:t> +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/>
              </a:rPr>
              <a:t>           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≤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/>
              </a:rPr>
              <a:t> &lt;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/>
              </a:rPr>
              <a:t>,</a:t>
            </a:r>
          </a:p>
          <a:p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/>
              </a:rPr>
              <a:t>  =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>
                <a:ea typeface="Cambria Math"/>
              </a:rPr>
              <a:t>q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/>
              </a:rPr>
              <a:t> +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ea typeface="Cambria Math"/>
              </a:rPr>
              <a:t>           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≤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ea typeface="Cambria Math"/>
              </a:rPr>
              <a:t> &lt;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/>
              </a:rPr>
              <a:t>,</a:t>
            </a:r>
          </a:p>
          <a:p>
            <a:r>
              <a:rPr lang="en-US" sz="2000" dirty="0">
                <a:ea typeface="Cambria Math"/>
              </a:rPr>
              <a:t>      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</a:p>
          <a:p>
            <a:r>
              <a:rPr lang="en-US" sz="2000" dirty="0">
                <a:latin typeface="Cambria Math"/>
                <a:ea typeface="Cambria Math"/>
              </a:rPr>
              <a:t>        ∙</a:t>
            </a:r>
          </a:p>
          <a:p>
            <a:r>
              <a:rPr lang="en-US" sz="2000" dirty="0">
                <a:latin typeface="Cambria Math"/>
                <a:ea typeface="Cambria Math"/>
              </a:rPr>
              <a:t>        ∙</a:t>
            </a:r>
            <a:endParaRPr lang="en-US" sz="2000" dirty="0">
              <a:ea typeface="Cambria Math"/>
            </a:endParaRPr>
          </a:p>
          <a:p>
            <a:r>
              <a:rPr lang="en-US" sz="2000" i="1" dirty="0">
                <a:ea typeface="Cambria Math"/>
              </a:rPr>
              <a:t>r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-2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/>
              </a:rPr>
              <a:t>  =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000" i="1" dirty="0">
                <a:ea typeface="Cambria Math"/>
              </a:rPr>
              <a:t>q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000" dirty="0">
                <a:ea typeface="Cambria Math"/>
              </a:rPr>
              <a:t> +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/>
              </a:rPr>
              <a:t>   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≤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 err="1">
                <a:ea typeface="Cambria Math"/>
              </a:rPr>
              <a:t>r</a:t>
            </a:r>
            <a:r>
              <a:rPr lang="en-US" sz="2000" i="1" baseline="-25000" dirty="0" err="1">
                <a:ea typeface="Cambria Math" pitchFamily="18" charset="0"/>
              </a:rPr>
              <a:t>n</a:t>
            </a:r>
            <a:r>
              <a:rPr lang="en-US" sz="2000" dirty="0">
                <a:ea typeface="Cambria Math"/>
              </a:rPr>
              <a:t> &lt; </a:t>
            </a:r>
            <a:r>
              <a:rPr lang="en-US" sz="2000" i="1" dirty="0">
                <a:ea typeface="Cambria Math"/>
              </a:rPr>
              <a:t>r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000" dirty="0">
                <a:ea typeface="Cambria Math"/>
              </a:rPr>
              <a:t>,</a:t>
            </a:r>
          </a:p>
          <a:p>
            <a:r>
              <a:rPr lang="en-US" sz="2000" i="1" dirty="0">
                <a:ea typeface="Cambria Math"/>
              </a:rPr>
              <a:t>r</a:t>
            </a:r>
            <a:r>
              <a:rPr lang="en-US" sz="2000" i="1" baseline="-25000" dirty="0">
                <a:ea typeface="Cambria Math" pitchFamily="18" charset="0"/>
              </a:rPr>
              <a:t>n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ea typeface="Cambria Math"/>
              </a:rPr>
              <a:t>  = </a:t>
            </a:r>
            <a:r>
              <a:rPr lang="en-US" sz="2000" i="1" dirty="0" err="1">
                <a:ea typeface="Cambria Math"/>
              </a:rPr>
              <a:t>r</a:t>
            </a:r>
            <a:r>
              <a:rPr lang="en-US" sz="2000" i="1" baseline="-25000" dirty="0" err="1">
                <a:ea typeface="Cambria Math" pitchFamily="18" charset="0"/>
              </a:rPr>
              <a:t>n</a:t>
            </a:r>
            <a:r>
              <a:rPr lang="en-US" sz="2000" i="1" dirty="0" err="1">
                <a:ea typeface="Cambria Math"/>
              </a:rPr>
              <a:t>q</a:t>
            </a:r>
            <a:r>
              <a:rPr lang="en-US" sz="2000" i="1" baseline="-25000" dirty="0" err="1">
                <a:ea typeface="Cambria Math" pitchFamily="18" charset="0"/>
              </a:rPr>
              <a:t>n</a:t>
            </a:r>
            <a:r>
              <a:rPr lang="en-US" sz="2000" dirty="0">
                <a:ea typeface="Cambria Math"/>
              </a:rPr>
              <a:t> .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9982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gcds</a:t>
            </a:r>
            <a:r>
              <a:rPr lang="en-US" dirty="0" smtClean="0"/>
              <a:t> as Linear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B</a:t>
            </a:r>
            <a:r>
              <a:rPr lang="en-US" b="1" dirty="0" err="1" smtClean="0">
                <a:latin typeface="Cambria Math"/>
                <a:ea typeface="Cambria Math"/>
              </a:rPr>
              <a:t>é</a:t>
            </a:r>
            <a:r>
              <a:rPr lang="en-US" b="1" dirty="0" err="1" smtClean="0"/>
              <a:t>zout’s</a:t>
            </a:r>
            <a:r>
              <a:rPr lang="en-US" b="1" dirty="0" smtClean="0"/>
              <a:t> Theorem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integers, then there exist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i="1" dirty="0" smtClean="0"/>
              <a:t>proof  in exercises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Definition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positive integers, then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 are called </a:t>
            </a:r>
            <a:r>
              <a:rPr lang="en-US" i="1" dirty="0" err="1" smtClean="0"/>
              <a:t>B</a:t>
            </a:r>
            <a:r>
              <a:rPr lang="en-US" i="1" dirty="0" err="1" smtClean="0">
                <a:latin typeface="Cambria Math"/>
                <a:ea typeface="Cambria Math"/>
              </a:rPr>
              <a:t>é</a:t>
            </a:r>
            <a:r>
              <a:rPr lang="en-US" i="1" dirty="0" err="1" smtClean="0"/>
              <a:t>zout</a:t>
            </a:r>
            <a:r>
              <a:rPr lang="en-US" i="1" dirty="0" smtClean="0"/>
              <a:t> coefficients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b. </a:t>
            </a:r>
            <a:r>
              <a:rPr lang="en-US" dirty="0" smtClean="0"/>
              <a:t>The equation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dirty="0" smtClean="0"/>
              <a:t>  is called</a:t>
            </a:r>
            <a:r>
              <a:rPr lang="en-US" i="1" dirty="0" smtClean="0"/>
              <a:t> </a:t>
            </a:r>
            <a:r>
              <a:rPr lang="en-US" i="1" dirty="0" err="1" smtClean="0"/>
              <a:t>B</a:t>
            </a:r>
            <a:r>
              <a:rPr lang="en-US" i="1" dirty="0" err="1" smtClean="0">
                <a:latin typeface="Cambria Math"/>
                <a:ea typeface="Cambria Math"/>
              </a:rPr>
              <a:t>é</a:t>
            </a:r>
            <a:r>
              <a:rPr lang="en-US" i="1" dirty="0" err="1" smtClean="0"/>
              <a:t>zout’s</a:t>
            </a:r>
            <a:r>
              <a:rPr lang="en-US" i="1" dirty="0" smtClean="0"/>
              <a:t> identity. 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zout’s</a:t>
            </a:r>
            <a:r>
              <a:rPr lang="en-US" dirty="0" smtClean="0"/>
              <a:t> Theorem,  the </a:t>
            </a:r>
            <a:r>
              <a:rPr lang="en-US" dirty="0" err="1" smtClean="0"/>
              <a:t>gcd</a:t>
            </a:r>
            <a:r>
              <a:rPr lang="en-US" dirty="0" smtClean="0"/>
              <a:t> of integers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can be expressed in the form 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integers. This is a </a:t>
            </a:r>
            <a:r>
              <a:rPr lang="en-US" i="1" dirty="0" smtClean="0"/>
              <a:t>linear combination </a:t>
            </a:r>
            <a:r>
              <a:rPr lang="en-US" dirty="0" smtClean="0"/>
              <a:t>with integer coefficients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6,14</a:t>
            </a:r>
            <a:r>
              <a:rPr lang="en-US" dirty="0" smtClean="0"/>
              <a:t>) = (</a:t>
            </a:r>
            <a:r>
              <a:rPr lang="en-US" dirty="0" smtClean="0">
                <a:latin typeface="Cambria Math"/>
                <a:ea typeface="Cambria Math"/>
              </a:rPr>
              <a:t>−2)∙6 + 1∙14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</a:t>
            </a:r>
            <a:endParaRPr lang="en-US" dirty="0" smtClean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 descr="bez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2600" y="381000"/>
            <a:ext cx="906780" cy="1242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3048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tienne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1730-1783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8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Blankinship Algorithm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582140" y="1825625"/>
                <a:ext cx="2771660" cy="4351338"/>
              </a:xfrm>
            </p:spPr>
            <p:txBody>
              <a:bodyPr>
                <a:normAutofit/>
              </a:bodyPr>
              <a:lstStyle/>
              <a:p>
                <a:r>
                  <a:rPr lang="lv-LV" sz="2400" dirty="0" smtClean="0"/>
                  <a:t>We have unlimited number of coins: 21 and 34 eurocents. </a:t>
                </a:r>
              </a:p>
              <a:p>
                <a:r>
                  <a:rPr lang="lv-LV" sz="2400" dirty="0" smtClean="0"/>
                  <a:t>gcd(21,34)=1</a:t>
                </a:r>
              </a:p>
              <a:p>
                <a:r>
                  <a:rPr lang="lv-LV" sz="2400" dirty="0" smtClean="0"/>
                  <a:t>Bezout Identity:</a:t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+34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lv-LV" sz="2400" dirty="0" smtClean="0"/>
              </a:p>
              <a:p>
                <a:r>
                  <a:rPr lang="lv-LV" sz="2400" dirty="0" smtClean="0"/>
                  <a:t>We find two </a:t>
                </a:r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582140" y="1825625"/>
                <a:ext cx="2771660" cy="4351338"/>
              </a:xfrm>
              <a:blipFill>
                <a:blip r:embed="rId2"/>
                <a:stretch>
                  <a:fillRect l="-3077" t="-1961" r="-439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" y="2024846"/>
            <a:ext cx="8098946" cy="42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 </a:t>
            </a:r>
            <a:r>
              <a:rPr lang="en-US" sz="4000" dirty="0" err="1"/>
              <a:t>gcds</a:t>
            </a:r>
            <a:r>
              <a:rPr lang="en-US" sz="4000" dirty="0"/>
              <a:t> as Linear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Express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First use the Euclidean algorithm to show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252 = 1</a:t>
            </a:r>
            <a:r>
              <a:rPr lang="en-US" dirty="0" smtClean="0">
                <a:latin typeface="Cambria Math"/>
                <a:ea typeface="Cambria Math"/>
              </a:rPr>
              <a:t>∙198 + 54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198 =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+ 36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54 =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∙36 + 18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 smtClean="0">
                <a:latin typeface="Cambria Math"/>
                <a:ea typeface="Cambria Math"/>
              </a:rPr>
              <a:t>36 = 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∙18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Now working backwards, from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iii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above 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18 = 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∙36 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36 = 198 −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Substituting the 2</a:t>
            </a:r>
            <a:r>
              <a:rPr lang="en-US" baseline="30000" dirty="0" smtClean="0">
                <a:latin typeface="Cambria Math"/>
                <a:ea typeface="Cambria Math"/>
              </a:rPr>
              <a:t>nd</a:t>
            </a:r>
            <a:r>
              <a:rPr lang="en-US" dirty="0" smtClean="0">
                <a:latin typeface="Cambria Math"/>
                <a:ea typeface="Cambria Math"/>
              </a:rPr>
              <a:t> equation into the 1</a:t>
            </a:r>
            <a:r>
              <a:rPr lang="en-US" baseline="30000" dirty="0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yields: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18 = 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∙(198 −  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∙54 )= 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∙54 −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Substituting 54 = 252 −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(from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)) yields: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 18 = 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∙(252 −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∙198) −  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= </a:t>
            </a:r>
            <a:r>
              <a:rPr lang="en-US" dirty="0" smtClean="0">
                <a:solidFill>
                  <a:srgbClr val="C00000"/>
                </a:solidFill>
                <a:latin typeface="Cambria Math"/>
                <a:ea typeface="Cambria Math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∙252 −  </a:t>
            </a:r>
            <a:r>
              <a:rPr lang="en-US" dirty="0" smtClean="0">
                <a:solidFill>
                  <a:srgbClr val="C00000"/>
                </a:solidFill>
                <a:latin typeface="Cambria Math"/>
                <a:ea typeface="Cambria Math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∙198 </a:t>
            </a:r>
          </a:p>
          <a:p>
            <a:r>
              <a:rPr lang="en-US" dirty="0" smtClean="0">
                <a:ea typeface="Cambria Math"/>
              </a:rPr>
              <a:t>This method illustrated above is a two pass method. It first uses the Euclidian algorithm to find the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 and then works backwards to express the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 as a linear combination of the original two integers. A one pass method, called the </a:t>
            </a:r>
            <a:r>
              <a:rPr lang="en-US" i="1" dirty="0" smtClean="0">
                <a:ea typeface="Cambria Math"/>
              </a:rPr>
              <a:t>extended Euclidean algorithm</a:t>
            </a:r>
            <a:r>
              <a:rPr lang="en-US" dirty="0" smtClean="0">
                <a:ea typeface="Cambria Math"/>
              </a:rPr>
              <a:t>, is developed in the exercises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2"/>
            <a:endParaRPr lang="en-US" dirty="0" smtClean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</a:t>
            </a:r>
            <a:r>
              <a:rPr lang="en-US" dirty="0" err="1"/>
              <a:t>B</a:t>
            </a:r>
            <a:r>
              <a:rPr lang="en-US" dirty="0" err="1"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dirty="0" smtClean="0"/>
              <a:t> are positive integers such that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r>
              <a:rPr lang="en-US" dirty="0" smtClean="0"/>
              <a:t>, then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Proof</a:t>
            </a:r>
            <a:r>
              <a:rPr lang="en-US" dirty="0" smtClean="0"/>
              <a:t>:  Assume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err="1" smtClean="0"/>
              <a:t>bc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by </a:t>
            </a:r>
            <a:r>
              <a:rPr lang="en-US" dirty="0" err="1" smtClean="0"/>
              <a:t>B</a:t>
            </a:r>
            <a:r>
              <a:rPr lang="en-US" dirty="0" err="1" smtClean="0">
                <a:latin typeface="Cambria Math"/>
                <a:ea typeface="Cambria Math"/>
              </a:rPr>
              <a:t>é</a:t>
            </a:r>
            <a:r>
              <a:rPr lang="en-US" dirty="0" err="1" smtClean="0"/>
              <a:t>zout’s</a:t>
            </a:r>
            <a:r>
              <a:rPr lang="en-US" dirty="0" smtClean="0"/>
              <a:t> Theorem  there are integers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such that    </a:t>
            </a:r>
          </a:p>
          <a:p>
            <a:pPr lvl="1">
              <a:buNone/>
            </a:pPr>
            <a:r>
              <a:rPr lang="en-US" i="1" dirty="0" smtClean="0"/>
              <a:t>                           </a:t>
            </a:r>
            <a:r>
              <a:rPr lang="en-US" i="1" dirty="0" err="1" smtClean="0"/>
              <a:t>sa</a:t>
            </a:r>
            <a:r>
              <a:rPr lang="en-US" dirty="0" smtClean="0"/>
              <a:t> + </a:t>
            </a:r>
            <a:r>
              <a:rPr lang="en-US" i="1" dirty="0" err="1" smtClean="0"/>
              <a:t>tb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Multiplying both sides of the equation by </a:t>
            </a:r>
            <a:r>
              <a:rPr lang="en-US" i="1" dirty="0" smtClean="0"/>
              <a:t>c</a:t>
            </a:r>
            <a:r>
              <a:rPr lang="en-US" dirty="0" smtClean="0"/>
              <a:t>, yields </a:t>
            </a:r>
            <a:r>
              <a:rPr lang="en-US" i="1" dirty="0" smtClean="0"/>
              <a:t>sac + </a:t>
            </a:r>
            <a:r>
              <a:rPr lang="en-US" i="1" dirty="0" err="1" smtClean="0"/>
              <a:t>tbc</a:t>
            </a:r>
            <a:r>
              <a:rPr lang="en-US" i="1" dirty="0" smtClean="0"/>
              <a:t> = c.</a:t>
            </a:r>
          </a:p>
          <a:p>
            <a:pPr lvl="1"/>
            <a:r>
              <a:rPr lang="en-US" dirty="0" smtClean="0"/>
              <a:t>From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i="1" dirty="0" smtClean="0"/>
              <a:t>  a | </a:t>
            </a:r>
            <a:r>
              <a:rPr lang="en-US" i="1" dirty="0" err="1" smtClean="0"/>
              <a:t>tbc</a:t>
            </a:r>
            <a:r>
              <a:rPr lang="en-US" i="1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part ii) and </a:t>
            </a:r>
            <a:r>
              <a:rPr lang="en-US" i="1" dirty="0" smtClean="0"/>
              <a:t> a </a:t>
            </a:r>
            <a:r>
              <a:rPr lang="en-US" dirty="0" smtClean="0"/>
              <a:t>divides</a:t>
            </a:r>
            <a:r>
              <a:rPr lang="en-US" i="1" dirty="0" smtClean="0"/>
              <a:t> sac + </a:t>
            </a:r>
            <a:r>
              <a:rPr lang="en-US" i="1" dirty="0" err="1" smtClean="0"/>
              <a:t>tbc</a:t>
            </a:r>
            <a:r>
              <a:rPr lang="en-US" i="1" dirty="0" smtClean="0"/>
              <a:t> </a:t>
            </a:r>
            <a:r>
              <a:rPr lang="en-US" dirty="0" smtClean="0"/>
              <a:t>since</a:t>
            </a:r>
            <a:r>
              <a:rPr lang="en-US" i="1" dirty="0" smtClean="0"/>
              <a:t> a | sac </a:t>
            </a:r>
            <a:r>
              <a:rPr lang="en-US" dirty="0" smtClean="0"/>
              <a:t>and</a:t>
            </a:r>
            <a:r>
              <a:rPr lang="en-US" i="1" dirty="0" smtClean="0"/>
              <a:t> </a:t>
            </a:r>
            <a:r>
              <a:rPr lang="en-US" i="1" dirty="0" err="1" smtClean="0"/>
              <a:t>a|tbc</a:t>
            </a:r>
            <a:r>
              <a:rPr lang="en-US" i="1" dirty="0" smtClean="0"/>
              <a:t> </a:t>
            </a:r>
            <a:r>
              <a:rPr lang="en-US" dirty="0" smtClean="0"/>
              <a:t>(part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conclude </a:t>
            </a:r>
            <a:r>
              <a:rPr lang="en-US" i="1" dirty="0" smtClean="0"/>
              <a:t>a | c, </a:t>
            </a:r>
            <a:r>
              <a:rPr lang="en-US" dirty="0" smtClean="0"/>
              <a:t>since</a:t>
            </a:r>
            <a:r>
              <a:rPr lang="en-US" i="1" dirty="0" smtClean="0"/>
              <a:t>  sac + </a:t>
            </a:r>
            <a:r>
              <a:rPr lang="en-US" i="1" dirty="0" err="1" smtClean="0"/>
              <a:t>tbc</a:t>
            </a:r>
            <a:r>
              <a:rPr lang="en-US" i="1" dirty="0" smtClean="0"/>
              <a:t> = c.</a:t>
            </a:r>
          </a:p>
          <a:p>
            <a:pPr lvl="1">
              <a:buNone/>
            </a:pPr>
            <a:endParaRPr lang="en-US" i="1" dirty="0" smtClean="0"/>
          </a:p>
          <a:p>
            <a:pPr>
              <a:buNone/>
            </a:pPr>
            <a:r>
              <a:rPr lang="en-US" b="1" i="1" dirty="0" smtClean="0"/>
              <a:t>    </a:t>
            </a:r>
            <a:r>
              <a:rPr lang="en-US" b="1" dirty="0" smtClean="0"/>
              <a:t>Lemma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If </a:t>
            </a:r>
            <a:r>
              <a:rPr lang="en-US" i="1" dirty="0" smtClean="0"/>
              <a:t>p</a:t>
            </a:r>
            <a:r>
              <a:rPr lang="en-US" dirty="0" smtClean="0"/>
              <a:t> is prime and  </a:t>
            </a:r>
            <a:r>
              <a:rPr lang="en-US" i="1" dirty="0" smtClean="0"/>
              <a:t>p</a:t>
            </a:r>
            <a:r>
              <a:rPr lang="en-US" dirty="0" smtClean="0"/>
              <a:t> |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, then </a:t>
            </a:r>
            <a:r>
              <a:rPr lang="en-US" i="1" dirty="0" smtClean="0"/>
              <a:t>p</a:t>
            </a:r>
            <a:r>
              <a:rPr lang="en-US" dirty="0" smtClean="0"/>
              <a:t> |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for some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   </a:t>
            </a:r>
            <a:r>
              <a:rPr lang="en-US" dirty="0" smtClean="0"/>
              <a:t>(</a:t>
            </a:r>
            <a:r>
              <a:rPr lang="en-US" i="1" dirty="0" smtClean="0"/>
              <a:t>proof uses mathematical induction; see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is crucial in the proof of the uniqueness of prime factorizations.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positive integer </a:t>
            </a:r>
            <a:r>
              <a:rPr lang="en-US" i="1" dirty="0" smtClean="0"/>
              <a:t>p</a:t>
            </a:r>
            <a:r>
              <a:rPr lang="en-US" dirty="0" smtClean="0"/>
              <a:t>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called </a:t>
            </a:r>
            <a:r>
              <a:rPr lang="en-US" i="1" dirty="0" smtClean="0"/>
              <a:t>prime</a:t>
            </a:r>
            <a:r>
              <a:rPr lang="en-US" dirty="0" smtClean="0"/>
              <a:t> if the only positive factors of </a:t>
            </a:r>
            <a:r>
              <a:rPr lang="en-US" i="1" dirty="0" smtClean="0"/>
              <a:t>p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. A positive integer that is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is not prime is called </a:t>
            </a:r>
            <a:r>
              <a:rPr lang="en-US" i="1" dirty="0" smtClean="0"/>
              <a:t>composite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is prime because its only positive factors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 is composite because it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Uniqueness of Prime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will prove that a prime factorization of a positive integer  where the primes are in </a:t>
            </a:r>
            <a:r>
              <a:rPr lang="en-US" dirty="0" err="1" smtClean="0"/>
              <a:t>nondecreasing</a:t>
            </a:r>
            <a:r>
              <a:rPr lang="en-US" dirty="0" smtClean="0"/>
              <a:t> order is unique. (This part of the fundamental theorem of arithmetic. The other part, which asserts that every positive integer has a prime factorization into primes, will be 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 smtClean="0"/>
              <a:t>.)</a:t>
            </a:r>
          </a:p>
          <a:p>
            <a:pPr indent="0"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(</a:t>
            </a:r>
            <a:r>
              <a:rPr lang="en-US" i="1" dirty="0" smtClean="0"/>
              <a:t>by contradiction</a:t>
            </a:r>
            <a:r>
              <a:rPr lang="en-US" dirty="0" smtClean="0"/>
              <a:t>) Suppose that the positive integer </a:t>
            </a:r>
            <a:r>
              <a:rPr lang="en-US" i="1" dirty="0" smtClean="0"/>
              <a:t>n</a:t>
            </a:r>
            <a:r>
              <a:rPr lang="en-US" dirty="0" smtClean="0"/>
              <a:t> can be written as a product of primes in two distinct ways: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  </a:t>
            </a:r>
            <a:r>
              <a:rPr lang="en-US" dirty="0" smtClean="0"/>
              <a:t>and</a:t>
            </a:r>
            <a:r>
              <a:rPr lang="en-US" i="1" dirty="0" smtClean="0"/>
              <a:t> n</a:t>
            </a:r>
            <a:r>
              <a:rPr lang="en-US" dirty="0" smtClean="0"/>
              <a:t> = </a:t>
            </a:r>
            <a:r>
              <a:rPr lang="en-US" i="1" dirty="0" smtClean="0"/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q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i="1" baseline="-25000" dirty="0" smtClean="0"/>
              <a:t>t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Remove all common primes from the factorizations to get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By 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it follows that         divides          , for some </a:t>
            </a:r>
            <a:r>
              <a:rPr lang="en-US" i="1" dirty="0" smtClean="0"/>
              <a:t>k,</a:t>
            </a:r>
            <a:r>
              <a:rPr lang="en-US" dirty="0" smtClean="0"/>
              <a:t> contradicting the assumption that          and         are distinct primes.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Hence, there can be at most one factorization of </a:t>
            </a:r>
            <a:r>
              <a:rPr lang="en-US" i="1" dirty="0" smtClean="0"/>
              <a:t>n</a:t>
            </a:r>
            <a:r>
              <a:rPr lang="en-US" dirty="0" smtClean="0"/>
              <a:t> into primes in </a:t>
            </a:r>
            <a:r>
              <a:rPr lang="en-US" dirty="0" err="1" smtClean="0"/>
              <a:t>nondecreasing</a:t>
            </a:r>
            <a:r>
              <a:rPr lang="en-US" dirty="0" smtClean="0"/>
              <a:t> order.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210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53715" y="4240532"/>
            <a:ext cx="3042285" cy="18669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1213782" y="4786038"/>
            <a:ext cx="280035" cy="17716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135438" y="5013421"/>
            <a:ext cx="272415" cy="1866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22528" y="4835338"/>
            <a:ext cx="280035" cy="1771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820246" y="4786038"/>
            <a:ext cx="272415" cy="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Dividing </a:t>
            </a:r>
            <a:r>
              <a:rPr lang="en-US" dirty="0" err="1" smtClean="0"/>
              <a:t>Congruences</a:t>
            </a:r>
            <a:r>
              <a:rPr lang="en-US" dirty="0" smtClean="0"/>
              <a:t> by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Dividing both sides of a valid congruence by an integer does not always produce a valid congruence (see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dividing by an integer relatively prime to the modulus does produce a valid congruence: 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Theorem 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Let m be a positive integer and let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i="1" dirty="0" smtClean="0">
                <a:ea typeface="Cambria Math" pitchFamily="18" charset="0"/>
              </a:rPr>
              <a:t>ac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 pitchFamily="18" charset="0"/>
              </a:rPr>
              <a:t>bc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(mod</a:t>
            </a:r>
            <a:r>
              <a:rPr lang="en-US" i="1" dirty="0" smtClean="0">
                <a:ea typeface="Cambria Math" pitchFamily="18" charset="0"/>
              </a:rPr>
              <a:t> m</a:t>
            </a:r>
            <a:r>
              <a:rPr lang="en-US" dirty="0" smtClean="0">
                <a:ea typeface="Cambria Math" pitchFamily="18" charset="0"/>
              </a:rPr>
              <a:t>) and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c,m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b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b="1" smtClean="0">
                <a:ea typeface="Cambria Math" pitchFamily="18" charset="0"/>
              </a:rPr>
              <a:t>Proof</a:t>
            </a:r>
            <a:r>
              <a:rPr lang="en-US" dirty="0" smtClean="0">
                <a:ea typeface="Cambria Math" pitchFamily="18" charset="0"/>
              </a:rPr>
              <a:t>: Since </a:t>
            </a:r>
            <a:r>
              <a:rPr lang="en-US" i="1" dirty="0" smtClean="0">
                <a:ea typeface="Cambria Math" pitchFamily="18" charset="0"/>
              </a:rPr>
              <a:t>ac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 pitchFamily="18" charset="0"/>
              </a:rPr>
              <a:t>bc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(mod</a:t>
            </a:r>
            <a:r>
              <a:rPr lang="en-US" i="1" dirty="0" smtClean="0">
                <a:ea typeface="Cambria Math" pitchFamily="18" charset="0"/>
              </a:rPr>
              <a:t> m</a:t>
            </a:r>
            <a:r>
              <a:rPr lang="en-US" dirty="0" smtClean="0">
                <a:ea typeface="Cambria Math" pitchFamily="18" charset="0"/>
              </a:rPr>
              <a:t>),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ac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 pitchFamily="18" charset="0"/>
              </a:rPr>
              <a:t>bc</a:t>
            </a:r>
            <a:r>
              <a:rPr lang="en-US" dirty="0" smtClean="0"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)   by Lemma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  and the fact that </a:t>
            </a:r>
            <a:r>
              <a:rPr lang="en-US" dirty="0" err="1" smtClean="0">
                <a:ea typeface="Cambria Math" pitchFamily="18" charset="0"/>
              </a:rPr>
              <a:t>gcd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c</a:t>
            </a:r>
            <a:r>
              <a:rPr lang="en-US" dirty="0" err="1" smtClean="0">
                <a:ea typeface="Cambria Math" pitchFamily="18" charset="0"/>
              </a:rPr>
              <a:t>,</a:t>
            </a:r>
            <a:r>
              <a:rPr lang="en-US" i="1" dirty="0" err="1" smtClean="0">
                <a:ea typeface="Cambria Math" pitchFamily="18" charset="0"/>
              </a:rPr>
              <a:t>m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it follows that  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−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b.</a:t>
            </a:r>
            <a:r>
              <a:rPr lang="en-US" dirty="0" smtClean="0">
                <a:ea typeface="Cambria Math" pitchFamily="18" charset="0"/>
              </a:rPr>
              <a:t>  Hence,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 smtClean="0">
                <a:ea typeface="Cambria Math" pitchFamily="18" charset="0"/>
              </a:rPr>
              <a:t> 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Socrative Quiz6D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Check some linear equations with two unknowns; are there any integer solutions. 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Express GCD (from prime factorizations or Euclid's algorithm)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Perform a step on Blankinship's algorithm.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314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Theorem</a:t>
            </a:r>
            <a:r>
              <a:rPr lang="en-US" dirty="0" smtClean="0"/>
              <a:t>: Every positive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be written uniquely as a prime or as the product of two or more primes where the prime factors are written in order of </a:t>
            </a:r>
            <a:r>
              <a:rPr lang="en-US" dirty="0" err="1" smtClean="0"/>
              <a:t>nondecreasing</a:t>
            </a:r>
            <a:r>
              <a:rPr lang="en-US" dirty="0" smtClean="0"/>
              <a:t> size.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dirty="0" smtClean="0">
                <a:latin typeface="Cambria Math"/>
                <a:ea typeface="Cambria Math"/>
              </a:rPr>
              <a:t>∙ 2 ∙ 5 ∙ 5 = 2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 5</a:t>
            </a:r>
            <a:r>
              <a:rPr lang="en-US" baseline="30000" dirty="0" smtClean="0">
                <a:latin typeface="Cambria Math"/>
                <a:ea typeface="Cambria Math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641 = 641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999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</a:t>
            </a:r>
            <a:r>
              <a:rPr lang="en-US" dirty="0" smtClean="0">
                <a:latin typeface="Cambria Math"/>
                <a:ea typeface="Cambria Math"/>
              </a:rPr>
              <a:t>∙ 3 ∙ 3 ∙ 37 = 3</a:t>
            </a:r>
            <a:r>
              <a:rPr lang="en-US" baseline="30000" dirty="0" smtClean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 37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1024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 smtClean="0">
                <a:latin typeface="Cambria Math"/>
                <a:ea typeface="Cambria Math"/>
              </a:rPr>
              <a:t>∙ 2 ∙ 2 ∙ 2 ∙ 2 ∙ 2 ∙ 2 ∙ 2 ∙ 2 ∙ 2 = 2</a:t>
            </a:r>
            <a:r>
              <a:rPr lang="en-US" baseline="30000" dirty="0" smtClean="0">
                <a:latin typeface="Cambria Math"/>
                <a:ea typeface="Cambria Math"/>
              </a:rPr>
              <a:t>10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</a:t>
            </a:r>
            <a:r>
              <a:rPr lang="en-US" dirty="0" err="1" smtClean="0"/>
              <a:t>Erastosthenes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4400" y="4572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Erastothenes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276-194</a:t>
            </a:r>
            <a:r>
              <a:rPr lang="en-US" dirty="0"/>
              <a:t> B.C.)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Sieve of </a:t>
            </a:r>
            <a:r>
              <a:rPr lang="en-US" i="1" dirty="0" err="1" smtClean="0"/>
              <a:t>Erastosthenes</a:t>
            </a:r>
            <a:r>
              <a:rPr lang="en-US" i="1" dirty="0" smtClean="0"/>
              <a:t> </a:t>
            </a:r>
            <a:r>
              <a:rPr lang="en-US" dirty="0" smtClean="0"/>
              <a:t>can be used to find all primes not exceeding a specified positive integer. For example, begin with the list of integers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Delete all 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Next, 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Next, delete all the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 smtClean="0"/>
              <a:t>Since all the remaining integers  are not divisible by any of the previous integers, other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 primes are: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200" dirty="0"/>
              <a:t>{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2,3,5,7,11,15,1719,23,29,31,37,41,43,47,53,</a:t>
            </a:r>
          </a:p>
          <a:p>
            <a:pPr>
              <a:buNone/>
            </a:pPr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           59,61,67,71,73,79,83,89, 97</a:t>
            </a:r>
            <a:r>
              <a:rPr lang="en-US" sz="2200" dirty="0"/>
              <a:t>}</a:t>
            </a:r>
          </a:p>
          <a:p>
            <a:endParaRPr lang="en-US" dirty="0"/>
          </a:p>
        </p:txBody>
      </p:sp>
      <p:pic>
        <p:nvPicPr>
          <p:cNvPr id="7" name="Content Placeholder 3" descr="07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52400"/>
            <a:ext cx="885444" cy="1021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8600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</a:t>
            </a:r>
            <a:r>
              <a:rPr lang="en-US" dirty="0" err="1" smtClean="0"/>
              <a:t>Erastosthenes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905001"/>
            <a:ext cx="5033501" cy="4389437"/>
          </a:xfrm>
        </p:spPr>
      </p:pic>
      <p:sp>
        <p:nvSpPr>
          <p:cNvPr id="5" name="TextBox 4"/>
          <p:cNvSpPr txBox="1"/>
          <p:nvPr/>
        </p:nvSpPr>
        <p:spPr>
          <a:xfrm>
            <a:off x="7162800" y="1828801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integer </a:t>
            </a:r>
            <a:r>
              <a:rPr lang="en-US" i="1" dirty="0"/>
              <a:t>n</a:t>
            </a:r>
            <a:r>
              <a:rPr lang="en-US" dirty="0"/>
              <a:t> is a composite integer, then it has a prime divisor less than or equal to </a:t>
            </a:r>
            <a:r>
              <a:rPr lang="en-US" dirty="0">
                <a:latin typeface="Cambria Math"/>
                <a:ea typeface="Cambria Math"/>
              </a:rPr>
              <a:t>√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see this, note that if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ab</a:t>
            </a:r>
            <a:r>
              <a:rPr lang="en-US" dirty="0"/>
              <a:t>, then  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√</a:t>
            </a:r>
            <a:r>
              <a:rPr lang="en-US" i="1" dirty="0"/>
              <a:t>n </a:t>
            </a:r>
            <a:r>
              <a:rPr lang="en-US" dirty="0"/>
              <a:t> or </a:t>
            </a:r>
            <a:r>
              <a:rPr lang="en-US" i="1" dirty="0"/>
              <a:t>b </a:t>
            </a:r>
            <a:r>
              <a:rPr lang="en-US" dirty="0">
                <a:latin typeface="Cambria Math"/>
                <a:ea typeface="Cambria Math"/>
              </a:rPr>
              <a:t>≤√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Trial division</a:t>
            </a:r>
            <a:r>
              <a:rPr lang="en-US" dirty="0"/>
              <a:t>, a very inefficient method of determining if a number </a:t>
            </a:r>
            <a:r>
              <a:rPr lang="en-US" i="1" dirty="0"/>
              <a:t>n</a:t>
            </a:r>
            <a:r>
              <a:rPr lang="en-US" dirty="0"/>
              <a:t>  is prime, is to try every integer </a:t>
            </a:r>
            <a:r>
              <a:rPr lang="en-US" i="1" dirty="0" err="1"/>
              <a:t>i</a:t>
            </a:r>
            <a:r>
              <a:rPr lang="en-US" dirty="0">
                <a:latin typeface="Cambria Math"/>
                <a:ea typeface="Cambria Math"/>
              </a:rPr>
              <a:t> ≤√</a:t>
            </a:r>
            <a:r>
              <a:rPr lang="en-US" i="1" dirty="0"/>
              <a:t>n </a:t>
            </a:r>
            <a:r>
              <a:rPr lang="en-US" dirty="0"/>
              <a:t>and see if n is divisible by </a:t>
            </a:r>
            <a:r>
              <a:rPr lang="en-US" i="1" dirty="0" err="1"/>
              <a:t>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65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Infinitude of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   </a:t>
            </a:r>
            <a:r>
              <a:rPr lang="en-US" sz="2000" b="1" dirty="0"/>
              <a:t>Theorem</a:t>
            </a:r>
            <a:r>
              <a:rPr lang="en-US" sz="2000" dirty="0"/>
              <a:t>: There are infinitely many primes. (Euclid)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b="1" dirty="0"/>
              <a:t>Proof</a:t>
            </a:r>
            <a:r>
              <a:rPr lang="en-US" sz="2000" dirty="0"/>
              <a:t>:  Assume finitely many primes: 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i="1" dirty="0"/>
              <a:t>, p</a:t>
            </a:r>
            <a:r>
              <a:rPr lang="en-US" sz="2000" baseline="-25000" dirty="0"/>
              <a:t>2</a:t>
            </a:r>
            <a:r>
              <a:rPr lang="en-US" sz="2000" i="1" dirty="0"/>
              <a:t>, …..,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n</a:t>
            </a:r>
            <a:endParaRPr lang="en-US" sz="2000" i="1" dirty="0"/>
          </a:p>
          <a:p>
            <a:pPr lvl="1"/>
            <a:r>
              <a:rPr lang="en-US" sz="2000" dirty="0"/>
              <a:t>Let </a:t>
            </a:r>
            <a:r>
              <a:rPr lang="en-US" sz="2000" i="1" dirty="0"/>
              <a:t>q = p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/>
              <a:t>p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>
                <a:ea typeface="Cambria Math"/>
              </a:rPr>
              <a:t>∙∙∙</a:t>
            </a:r>
            <a:r>
              <a:rPr lang="en-US" sz="2000" i="1" dirty="0">
                <a:latin typeface="Cambria Math"/>
                <a:ea typeface="Cambria Math"/>
              </a:rPr>
              <a:t> </a:t>
            </a:r>
            <a:r>
              <a:rPr lang="en-US" sz="2000" i="1" dirty="0" err="1"/>
              <a:t>p</a:t>
            </a:r>
            <a:r>
              <a:rPr lang="en-US" sz="2000" i="1" baseline="-25000" dirty="0" err="1"/>
              <a:t>n</a:t>
            </a:r>
            <a:r>
              <a:rPr lang="en-US" sz="2000" i="1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000" dirty="0"/>
              <a:t>Either </a:t>
            </a:r>
            <a:r>
              <a:rPr lang="en-US" sz="2000" i="1" dirty="0"/>
              <a:t>q</a:t>
            </a:r>
            <a:r>
              <a:rPr lang="en-US" sz="2000" dirty="0"/>
              <a:t> is prime or by the fundamental theorem of arithmetic it is a product of primes. </a:t>
            </a:r>
          </a:p>
          <a:p>
            <a:pPr lvl="2"/>
            <a:r>
              <a:rPr lang="en-US" dirty="0"/>
              <a:t>But none of the primes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divides </a:t>
            </a:r>
            <a:r>
              <a:rPr lang="en-US" i="1" dirty="0"/>
              <a:t>q</a:t>
            </a:r>
            <a:r>
              <a:rPr lang="en-US" dirty="0"/>
              <a:t> since if  </a:t>
            </a:r>
            <a:r>
              <a:rPr lang="en-US" i="1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| </a:t>
            </a:r>
            <a:r>
              <a:rPr lang="en-US" i="1" dirty="0"/>
              <a:t>q</a:t>
            </a:r>
            <a:r>
              <a:rPr lang="en-US" dirty="0"/>
              <a:t>, then </a:t>
            </a:r>
            <a:r>
              <a:rPr lang="en-US" i="1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divides   </a:t>
            </a:r>
            <a:r>
              <a:rPr lang="en-US" i="1" dirty="0" smtClean="0"/>
              <a:t>q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i="1" dirty="0"/>
              <a:t> p</a:t>
            </a:r>
            <a:r>
              <a:rPr lang="en-US" baseline="-25000" dirty="0"/>
              <a:t>1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>
                <a:ea typeface="Cambria Math"/>
              </a:rPr>
              <a:t>∙∙∙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.</a:t>
            </a:r>
          </a:p>
          <a:p>
            <a:pPr lvl="2"/>
            <a:r>
              <a:rPr lang="en-US" dirty="0"/>
              <a:t>Hence</a:t>
            </a:r>
            <a:r>
              <a:rPr lang="en-US" i="1" dirty="0"/>
              <a:t>, </a:t>
            </a:r>
            <a:r>
              <a:rPr lang="en-US" dirty="0"/>
              <a:t>there is a prime not on the list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, p</a:t>
            </a:r>
            <a:r>
              <a:rPr lang="en-US" baseline="-25000" dirty="0"/>
              <a:t>2</a:t>
            </a:r>
            <a:r>
              <a:rPr lang="en-US" i="1" dirty="0"/>
              <a:t>, …..,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.</a:t>
            </a:r>
            <a:r>
              <a:rPr lang="en-US" i="1" baseline="-25000" dirty="0"/>
              <a:t> </a:t>
            </a:r>
            <a:r>
              <a:rPr lang="en-US" dirty="0"/>
              <a:t>It is either </a:t>
            </a:r>
            <a:r>
              <a:rPr lang="en-US" i="1" dirty="0"/>
              <a:t>q</a:t>
            </a:r>
            <a:r>
              <a:rPr lang="en-US" dirty="0"/>
              <a:t>, or if </a:t>
            </a:r>
            <a:r>
              <a:rPr lang="en-US" i="1" dirty="0"/>
              <a:t>q</a:t>
            </a:r>
            <a:r>
              <a:rPr lang="en-US" dirty="0"/>
              <a:t> is composite, it is a prime factor of </a:t>
            </a:r>
            <a:r>
              <a:rPr lang="en-US" i="1" dirty="0"/>
              <a:t>q</a:t>
            </a:r>
            <a:r>
              <a:rPr lang="en-US" dirty="0"/>
              <a:t>. This contradicts the assumption that 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, p</a:t>
            </a:r>
            <a:r>
              <a:rPr lang="en-US" baseline="-25000" dirty="0"/>
              <a:t>2</a:t>
            </a:r>
            <a:r>
              <a:rPr lang="en-US" i="1" dirty="0"/>
              <a:t>, …..,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  are all the primes. </a:t>
            </a:r>
          </a:p>
          <a:p>
            <a:pPr lvl="1"/>
            <a:r>
              <a:rPr lang="en-US" sz="2000" dirty="0"/>
              <a:t>Consequently, there are infinitely many primes.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/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2954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pic>
        <p:nvPicPr>
          <p:cNvPr id="6" name="Picture 5" descr="08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53170" y="5105400"/>
            <a:ext cx="762000" cy="888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5953" y="4928831"/>
            <a:ext cx="731727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proof was given by Euclid  </a:t>
            </a:r>
            <a:r>
              <a:rPr lang="en-US" sz="2000" i="1" dirty="0"/>
              <a:t>The Elements</a:t>
            </a:r>
            <a:r>
              <a:rPr lang="en-US" sz="2000" dirty="0"/>
              <a:t>. The proof is considered to be one of the most beautiful in all  mathematics.  It is  the first proof in </a:t>
            </a:r>
            <a:r>
              <a:rPr lang="en-US" sz="2000" i="1" dirty="0"/>
              <a:t>The Book, </a:t>
            </a:r>
            <a:r>
              <a:rPr lang="en-US" sz="2000" dirty="0"/>
              <a:t>inspired by the famous mathematician Paul </a:t>
            </a:r>
            <a:r>
              <a:rPr lang="en-US" sz="2000" dirty="0" err="1"/>
              <a:t>Erd</a:t>
            </a:r>
            <a:r>
              <a:rPr lang="hu-HU" sz="2000" dirty="0">
                <a:latin typeface="Cambria Math"/>
                <a:ea typeface="Cambria Math"/>
              </a:rPr>
              <a:t>ő</a:t>
            </a:r>
            <a:r>
              <a:rPr lang="en-US" sz="2000" dirty="0"/>
              <a:t>s’ imagined collection of perfect proofs maintained by God.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00770" y="601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Paul  </a:t>
            </a:r>
            <a:r>
              <a:rPr lang="en-US" sz="1400" dirty="0" err="1"/>
              <a:t>Erd</a:t>
            </a:r>
            <a:r>
              <a:rPr lang="hu-HU" sz="1400" dirty="0">
                <a:latin typeface="Cambria Math"/>
                <a:ea typeface="Cambria Math"/>
              </a:rPr>
              <a:t>ő</a:t>
            </a:r>
            <a:r>
              <a:rPr lang="en-US" sz="1400" dirty="0"/>
              <a:t>s</a:t>
            </a:r>
          </a:p>
          <a:p>
            <a:r>
              <a:rPr lang="en-US" sz="1400" dirty="0"/>
              <a:t>(1913-1996) </a:t>
            </a:r>
          </a:p>
        </p:txBody>
      </p:sp>
    </p:spTree>
    <p:extLst>
      <p:ext uri="{BB962C8B-B14F-4D97-AF65-F5344CB8AC3E}">
        <p14:creationId xmlns:p14="http://schemas.microsoft.com/office/powerpoint/2010/main" val="5106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Primes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 far, no "closed formula for primes" has been found. That is, a simple 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)) such that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is prime for all positive integers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</a:p>
              <a:p>
                <a:r>
                  <a:rPr lang="en-US" b="1" dirty="0" smtClean="0"/>
                  <a:t>Strange 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+41</m:t>
                    </m:r>
                  </m:oMath>
                </a14:m>
                <a:r>
                  <a:rPr lang="en-US" dirty="0" smtClean="0"/>
                  <a:t>  is prime for all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1,2,⋯, 40</m:t>
                    </m:r>
                  </m:oMath>
                </a14:m>
                <a:r>
                  <a:rPr lang="en-US" dirty="0" smtClean="0"/>
                  <a:t>. Because of this, we might conjecture that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) is prime for all positive integers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(41) = 412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is not prime.  (N</a:t>
                </a:r>
                <a:r>
                  <a:rPr lang="en-US" dirty="0" smtClean="0"/>
                  <a:t>o polynomial with integer coefficients would work.)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1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Mersene</a:t>
            </a:r>
            <a:r>
              <a:rPr lang="en-US" dirty="0" smtClean="0"/>
              <a:t> Primes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1" dirty="0" smtClean="0"/>
                  <a:t>Definition</a:t>
                </a:r>
                <a:r>
                  <a:rPr lang="en-US" dirty="0" smtClean="0"/>
                  <a:t>: Prime numbers of the form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>
                    <a:latin typeface="Cambria Math" pitchFamily="18" charset="0"/>
                    <a:ea typeface="Cambria Math" pitchFamily="18" charset="0"/>
                  </a:rPr>
                  <a:t>p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, </a:t>
                </a:r>
                <a:r>
                  <a:rPr lang="en-US" dirty="0" smtClean="0">
                    <a:ea typeface="Cambria Math"/>
                  </a:rPr>
                  <a:t>where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baseline="30000" dirty="0" smtClean="0"/>
                  <a:t>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prime, are called </a:t>
                </a:r>
                <a:r>
                  <a:rPr lang="en-US" i="1" dirty="0" err="1" smtClean="0"/>
                  <a:t>Mersene</a:t>
                </a:r>
                <a:r>
                  <a:rPr lang="en-US" i="1" dirty="0" smtClean="0"/>
                  <a:t> primes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 = </a:t>
                </a:r>
                <a:r>
                  <a:rPr lang="en-US" dirty="0" smtClean="0">
                    <a:latin typeface="Cambria Math"/>
                    <a:ea typeface="Cambria Math"/>
                  </a:rPr>
                  <a:t>3</a:t>
                </a:r>
                <a:r>
                  <a:rPr lang="en-US" i="1" dirty="0" smtClean="0">
                    <a:latin typeface="Cambria Math"/>
                    <a:ea typeface="Cambria Math"/>
                  </a:rPr>
                  <a:t>,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 = </a:t>
                </a:r>
                <a:r>
                  <a:rPr lang="en-US" dirty="0" smtClean="0">
                    <a:latin typeface="Cambria Math"/>
                    <a:ea typeface="Cambria Math"/>
                  </a:rPr>
                  <a:t>7,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2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5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 = </a:t>
                </a:r>
                <a:r>
                  <a:rPr lang="en-US" dirty="0" smtClean="0">
                    <a:latin typeface="Cambria Math"/>
                    <a:ea typeface="Cambria Math"/>
                  </a:rPr>
                  <a:t>3</a:t>
                </a:r>
                <a:r>
                  <a:rPr lang="lv-LV" dirty="0" smtClean="0">
                    <a:latin typeface="Cambria Math"/>
                    <a:ea typeface="Cambria Math"/>
                  </a:rPr>
                  <a:t>1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, and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2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7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 </a:t>
                </a:r>
                <a:r>
                  <a:rPr lang="en-US" i="1" dirty="0" smtClean="0">
                    <a:latin typeface="Cambria Math"/>
                    <a:ea typeface="Cambria Math"/>
                  </a:rPr>
                  <a:t> = </a:t>
                </a:r>
                <a:r>
                  <a:rPr lang="en-US" dirty="0" smtClean="0">
                    <a:latin typeface="Cambria Math"/>
                    <a:ea typeface="Cambria Math"/>
                  </a:rPr>
                  <a:t>127  are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Mersene</a:t>
                </a:r>
                <a:r>
                  <a:rPr lang="en-US" dirty="0" smtClean="0">
                    <a:latin typeface="Cambria Math"/>
                    <a:ea typeface="Cambria Math"/>
                  </a:rPr>
                  <a:t> primes.</a:t>
                </a:r>
              </a:p>
              <a:p>
                <a:pPr lvl="1"/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 = </a:t>
                </a:r>
                <a:r>
                  <a:rPr lang="en-US" dirty="0" smtClean="0">
                    <a:latin typeface="Cambria Math"/>
                    <a:ea typeface="Cambria Math"/>
                  </a:rPr>
                  <a:t>2047 </a:t>
                </a:r>
                <a:r>
                  <a:rPr lang="en-US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dirty="0" smtClean="0">
                    <a:ea typeface="Cambria Math"/>
                  </a:rPr>
                  <a:t>is not a </a:t>
                </a:r>
                <a:r>
                  <a:rPr lang="en-US" dirty="0" err="1" smtClean="0">
                    <a:ea typeface="Cambria Math"/>
                  </a:rPr>
                  <a:t>Mersene</a:t>
                </a:r>
                <a:r>
                  <a:rPr lang="en-US" dirty="0" smtClean="0">
                    <a:ea typeface="Cambria Math"/>
                  </a:rPr>
                  <a:t> prime</a:t>
                </a:r>
                <a:r>
                  <a:rPr lang="en-US" dirty="0" smtClean="0">
                    <a:latin typeface="Cambria Math"/>
                    <a:ea typeface="Cambria Math"/>
                  </a:rPr>
                  <a:t> since 2047 = 23∙89.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There is an efficient test for determining if 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baseline="30000" dirty="0" smtClean="0">
                    <a:latin typeface="Cambria Math" pitchFamily="18" charset="0"/>
                    <a:ea typeface="Cambria Math" pitchFamily="18" charset="0"/>
                  </a:rPr>
                  <a:t>p</a:t>
                </a:r>
                <a:r>
                  <a:rPr lang="en-US" i="1" baseline="30000" dirty="0" smtClean="0"/>
                  <a:t> </a:t>
                </a:r>
                <a:r>
                  <a:rPr lang="en-US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dirty="0" smtClean="0">
                    <a:latin typeface="Cambria Math"/>
                    <a:ea typeface="Cambria Math"/>
                  </a:rPr>
                  <a:t>1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 is prime.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The largest known prime numbers are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Mersene</a:t>
                </a:r>
                <a:r>
                  <a:rPr lang="en-US" dirty="0" smtClean="0">
                    <a:latin typeface="Cambria Math"/>
                    <a:ea typeface="Cambria Math"/>
                  </a:rPr>
                  <a:t> primes.</a:t>
                </a: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The largest so far is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is</a:t>
                </a:r>
                <a:r>
                  <a:rPr lang="en-US" dirty="0" smtClean="0">
                    <a:latin typeface="Cambria Math"/>
                    <a:ea typeface="Cambria Math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lv-LV"/>
                          <m:t>82,589,933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which has </a:t>
                </a:r>
                <a:r>
                  <a:rPr lang="lv-LV" dirty="0"/>
                  <a:t>24,862,048</a:t>
                </a:r>
                <a:r>
                  <a:rPr lang="en-US" dirty="0" smtClean="0">
                    <a:latin typeface="Cambria Math"/>
                    <a:ea typeface="Cambria Math"/>
                  </a:rPr>
                  <a:t> decimal digits.</a:t>
                </a:r>
                <a:r>
                  <a:rPr lang="lv-LV" dirty="0" smtClean="0">
                    <a:latin typeface="Cambria Math"/>
                    <a:ea typeface="Cambria Math"/>
                  </a:rPr>
                  <a:t>  (Altogether </a:t>
                </a:r>
                <a14:m>
                  <m:oMath xmlns:m="http://schemas.openxmlformats.org/officeDocument/2006/math">
                    <m:r>
                      <a:rPr lang="lv-LV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𝟓𝟏</m:t>
                    </m:r>
                  </m:oMath>
                </a14:m>
                <a:r>
                  <a:rPr lang="lv-LV" dirty="0" smtClean="0">
                    <a:latin typeface="Cambria Math"/>
                    <a:ea typeface="Cambria Math"/>
                  </a:rPr>
                  <a:t> such numbers are known.)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/>
                    <a:ea typeface="Cambria Math"/>
                  </a:rPr>
                  <a:t>The </a:t>
                </a:r>
                <a:r>
                  <a:rPr lang="en-US" i="1" dirty="0" smtClean="0">
                    <a:ea typeface="Cambria Math"/>
                  </a:rPr>
                  <a:t>Great Internet </a:t>
                </a:r>
                <a:r>
                  <a:rPr lang="en-US" i="1" dirty="0" err="1" smtClean="0">
                    <a:ea typeface="Cambria Math"/>
                  </a:rPr>
                  <a:t>Mersene</a:t>
                </a:r>
                <a:r>
                  <a:rPr lang="en-US" i="1" dirty="0" smtClean="0">
                    <a:ea typeface="Cambria Math"/>
                  </a:rPr>
                  <a:t> Prime Search </a:t>
                </a:r>
                <a:r>
                  <a:rPr lang="en-US" dirty="0" smtClean="0">
                    <a:latin typeface="Cambria Math"/>
                    <a:ea typeface="Cambria Math"/>
                  </a:rPr>
                  <a:t>(</a:t>
                </a:r>
                <a:r>
                  <a:rPr lang="en-US" i="1" dirty="0" smtClean="0">
                    <a:ea typeface="Cambria Math"/>
                  </a:rPr>
                  <a:t>GIMPS</a:t>
                </a:r>
                <a:r>
                  <a:rPr lang="en-US" dirty="0" smtClean="0">
                    <a:latin typeface="Cambria Math"/>
                    <a:ea typeface="Cambria Math"/>
                  </a:rPr>
                  <a:t>) is a distributed computing project to search  for new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Mersene</a:t>
                </a:r>
                <a:r>
                  <a:rPr lang="en-US" dirty="0" smtClean="0">
                    <a:latin typeface="Cambria Math"/>
                    <a:ea typeface="Cambria Math"/>
                  </a:rPr>
                  <a:t> Primes.</a:t>
                </a:r>
              </a:p>
              <a:p>
                <a:pPr lvl="1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                  </a:t>
                </a:r>
                <a:r>
                  <a:rPr lang="en-US" dirty="0" smtClean="0">
                    <a:latin typeface="Cambria Math"/>
                    <a:ea typeface="Cambria Math"/>
                    <a:hlinkClick r:id="rId2"/>
                  </a:rPr>
                  <a:t>http://www.mersenne.org/</a:t>
                </a:r>
                <a:r>
                  <a:rPr lang="en-US" dirty="0" smtClean="0">
                    <a:latin typeface="Cambria Math"/>
                    <a:ea typeface="Cambria Math"/>
                  </a:rPr>
                  <a:t>  (since 1996)</a:t>
                </a:r>
              </a:p>
              <a:p>
                <a:pPr lvl="1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5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031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381000"/>
            <a:ext cx="895350" cy="1040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85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Marin </a:t>
            </a:r>
            <a:r>
              <a:rPr lang="en-US" dirty="0" err="1"/>
              <a:t>Mersenne</a:t>
            </a:r>
            <a:endParaRPr lang="en-US" dirty="0"/>
          </a:p>
          <a:p>
            <a:r>
              <a:rPr lang="en-US" dirty="0"/>
              <a:t>(1588-1648)</a:t>
            </a:r>
          </a:p>
        </p:txBody>
      </p:sp>
    </p:spTree>
    <p:extLst>
      <p:ext uri="{BB962C8B-B14F-4D97-AF65-F5344CB8AC3E}">
        <p14:creationId xmlns:p14="http://schemas.microsoft.com/office/powerpoint/2010/main" val="14452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 p_{i_2} \cdots p_{i_u} = q_{j_1}q_{j_2}\cdots q_{j_v}.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3380</Words>
  <Application>Microsoft Office PowerPoint</Application>
  <PresentationFormat>Widescreen</PresentationFormat>
  <Paragraphs>315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Primes and Greatest Common Divisors</vt:lpstr>
      <vt:lpstr>Section Summary</vt:lpstr>
      <vt:lpstr>Primes</vt:lpstr>
      <vt:lpstr>The Fundamental Theorem of Arithmetic</vt:lpstr>
      <vt:lpstr>The Sieve of Erastosthenes</vt:lpstr>
      <vt:lpstr>The Sieve of Erastosthenes</vt:lpstr>
      <vt:lpstr>Infinitude of Primes</vt:lpstr>
      <vt:lpstr>Generating Primes</vt:lpstr>
      <vt:lpstr>Mersene Primes</vt:lpstr>
      <vt:lpstr>Break until 16:45</vt:lpstr>
      <vt:lpstr>Distribution of Primes</vt:lpstr>
      <vt:lpstr>Counting Density of Large Primes</vt:lpstr>
      <vt:lpstr>Primes and Arithmetic Progressions (optional)</vt:lpstr>
      <vt:lpstr>Conjectures about Primes</vt:lpstr>
      <vt:lpstr>Gaps Between Primes</vt:lpstr>
      <vt:lpstr>Socrative Quiz 6C.</vt:lpstr>
      <vt:lpstr>Greatest Common Divisor</vt:lpstr>
      <vt:lpstr>Greatest Common Divisor</vt:lpstr>
      <vt:lpstr>Greatest Common Divisor</vt:lpstr>
      <vt:lpstr>Finding the Greatest Common Divisor Using Prime Factorizations</vt:lpstr>
      <vt:lpstr>Least Common Multiple</vt:lpstr>
      <vt:lpstr>Euclidean Algorithm</vt:lpstr>
      <vt:lpstr>Euclidean Algorithm</vt:lpstr>
      <vt:lpstr>Correctness of Euclidean Algorithm </vt:lpstr>
      <vt:lpstr>Correctness of Euclidean Algorithm </vt:lpstr>
      <vt:lpstr>gcds as Linear Combinations</vt:lpstr>
      <vt:lpstr>Blankinship Algorithm</vt:lpstr>
      <vt:lpstr>Finding gcds as Linear Combinations</vt:lpstr>
      <vt:lpstr>Consequences of Bézout’s Theorem</vt:lpstr>
      <vt:lpstr>Uniqueness of Prime Factorization</vt:lpstr>
      <vt:lpstr>Dividing Congruences by an Integer</vt:lpstr>
      <vt:lpstr>Socrative Quiz6D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97</cp:revision>
  <dcterms:created xsi:type="dcterms:W3CDTF">2021-01-03T18:25:44Z</dcterms:created>
  <dcterms:modified xsi:type="dcterms:W3CDTF">2021-02-09T15:17:50Z</dcterms:modified>
</cp:coreProperties>
</file>