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945" r:id="rId2"/>
    <p:sldId id="946" r:id="rId3"/>
    <p:sldId id="947" r:id="rId4"/>
    <p:sldId id="948" r:id="rId5"/>
    <p:sldId id="949" r:id="rId6"/>
    <p:sldId id="950" r:id="rId7"/>
    <p:sldId id="951" r:id="rId8"/>
    <p:sldId id="952" r:id="rId9"/>
    <p:sldId id="953" r:id="rId10"/>
    <p:sldId id="954" r:id="rId11"/>
    <p:sldId id="955" r:id="rId12"/>
    <p:sldId id="957" r:id="rId13"/>
    <p:sldId id="958" r:id="rId14"/>
    <p:sldId id="956" r:id="rId15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870" autoAdjust="0"/>
  </p:normalViewPr>
  <p:slideViewPr>
    <p:cSldViewPr snapToGrid="0">
      <p:cViewPr varScale="1">
        <p:scale>
          <a:sx n="52" d="100"/>
          <a:sy n="52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15.02.2021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12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48947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15.02.2021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15.02.2021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15.02.2021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15.02.2021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15.02.2021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15.02.2021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15.02.2021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15.02.2021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15.02.2021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15.02.2021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15.02.2021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15.02.2021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Strong Induction and Well-Ordering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Section 5.2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0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Well-Ordering Property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i="1" dirty="0" smtClean="0"/>
                  <a:t>Well-ordering property</a:t>
                </a:r>
                <a:r>
                  <a:rPr lang="en-US" sz="2400" dirty="0" smtClean="0"/>
                  <a:t>: Every nonempty set of nonnegative integers has a least element.</a:t>
                </a:r>
              </a:p>
              <a:p>
                <a:r>
                  <a:rPr lang="en-US" sz="2400" dirty="0" smtClean="0"/>
                  <a:t>The well-ordering property is one of the axioms of the positive </a:t>
                </a:r>
                <a:r>
                  <a:rPr lang="en-US" sz="2400" dirty="0" smtClean="0"/>
                  <a:t>integers.</a:t>
                </a:r>
                <a:endParaRPr lang="en-US" sz="2400" dirty="0" smtClean="0"/>
              </a:p>
              <a:p>
                <a:r>
                  <a:rPr lang="en-US" sz="2400" dirty="0" smtClean="0"/>
                  <a:t>The well-ordering property can be </a:t>
                </a:r>
                <a:r>
                  <a:rPr lang="en-US" sz="2400" dirty="0" smtClean="0"/>
                  <a:t>used in proofs and generalized.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Definition</a:t>
                </a:r>
                <a:r>
                  <a:rPr lang="en-US" sz="2400" b="1" dirty="0" smtClean="0"/>
                  <a:t>: </a:t>
                </a:r>
                <a:r>
                  <a:rPr lang="en-US" sz="2400" dirty="0" smtClean="0"/>
                  <a:t>A set is </a:t>
                </a:r>
                <a:r>
                  <a:rPr lang="en-US" sz="2400" i="1" dirty="0" smtClean="0"/>
                  <a:t>well ordered if every </a:t>
                </a:r>
                <a:r>
                  <a:rPr lang="en-US" sz="2400" i="1" dirty="0" smtClean="0"/>
                  <a:t>nonempty subset </a:t>
                </a:r>
                <a:r>
                  <a:rPr lang="en-US" sz="2400" i="1" dirty="0" smtClean="0"/>
                  <a:t>has a least element.</a:t>
                </a:r>
              </a:p>
              <a:p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𝐍</m:t>
                    </m:r>
                  </m:oMath>
                </a14:m>
                <a:r>
                  <a:rPr lang="en-US" sz="2400" dirty="0" smtClean="0"/>
                  <a:t> is well ordered under ≤.</a:t>
                </a:r>
              </a:p>
              <a:p>
                <a:r>
                  <a:rPr lang="en-US" sz="2400" dirty="0" smtClean="0"/>
                  <a:t>The set of finite strings over an alphabet using lexicographic ordering is well ordered.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A </a:t>
                </a:r>
                <a:r>
                  <a:rPr lang="en-US" sz="2400" dirty="0" smtClean="0"/>
                  <a:t>generalization of induction to </a:t>
                </a:r>
                <a:r>
                  <a:rPr lang="en-US" sz="2400" dirty="0" smtClean="0"/>
                  <a:t>non-integer sets (structural induction etc.)</a:t>
                </a:r>
                <a:endParaRPr lang="en-US" sz="2400" dirty="0" smtClean="0"/>
              </a:p>
              <a:p>
                <a:endParaRPr lang="en-US" sz="2400" i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02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Well-Ordering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Use the well-ordering property to prove the division </a:t>
            </a:r>
            <a:r>
              <a:rPr lang="en-US" dirty="0" smtClean="0"/>
              <a:t>algorithm, which </a:t>
            </a:r>
            <a:r>
              <a:rPr lang="en-US" dirty="0" smtClean="0"/>
              <a:t>states that if </a:t>
            </a:r>
            <a:r>
              <a:rPr lang="en-US" i="1" dirty="0" smtClean="0"/>
              <a:t>a</a:t>
            </a:r>
            <a:r>
              <a:rPr lang="en-US" dirty="0" smtClean="0"/>
              <a:t> is an integer and </a:t>
            </a:r>
            <a:r>
              <a:rPr lang="en-US" i="1" dirty="0" smtClean="0"/>
              <a:t>d</a:t>
            </a:r>
            <a:r>
              <a:rPr lang="en-US" dirty="0" smtClean="0"/>
              <a:t> is a positive integer, then there are unique integers </a:t>
            </a:r>
            <a:r>
              <a:rPr lang="en-US" i="1" dirty="0" smtClean="0"/>
              <a:t>q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r>
              <a:rPr lang="en-US" dirty="0" smtClean="0"/>
              <a:t> with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 smtClean="0"/>
              <a:t> ≤ r &lt; </a:t>
            </a:r>
            <a:r>
              <a:rPr lang="en-US" i="1" dirty="0" smtClean="0">
                <a:ea typeface="Cambria Math" pitchFamily="18" charset="0"/>
              </a:rPr>
              <a:t>d</a:t>
            </a:r>
            <a:r>
              <a:rPr lang="en-US" dirty="0" smtClean="0"/>
              <a:t>, such that   </a:t>
            </a:r>
            <a:r>
              <a:rPr lang="en-US" i="1" dirty="0" smtClean="0"/>
              <a:t>a = </a:t>
            </a:r>
            <a:r>
              <a:rPr lang="en-US" i="1" dirty="0" err="1" smtClean="0"/>
              <a:t>dq</a:t>
            </a:r>
            <a:r>
              <a:rPr lang="en-US" i="1" dirty="0" smtClean="0"/>
              <a:t> + r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Let </a:t>
            </a:r>
            <a:r>
              <a:rPr lang="en-US" i="1" dirty="0" smtClean="0"/>
              <a:t>S</a:t>
            </a:r>
            <a:r>
              <a:rPr lang="en-US" dirty="0" smtClean="0"/>
              <a:t> be the set of nonnegative integers of the form 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err="1" smtClean="0">
                <a:latin typeface="Cambria Math"/>
                <a:ea typeface="Cambria Math"/>
              </a:rPr>
              <a:t>dq</a:t>
            </a:r>
            <a:r>
              <a:rPr lang="en-US" dirty="0" smtClean="0">
                <a:latin typeface="Cambria Math"/>
                <a:ea typeface="Cambria Math"/>
              </a:rPr>
              <a:t>, where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  is an integer. The set is nonempty since  −</a:t>
            </a:r>
            <a:r>
              <a:rPr lang="en-US" i="1" dirty="0" err="1" smtClean="0">
                <a:latin typeface="Cambria Math"/>
                <a:ea typeface="Cambria Math"/>
              </a:rPr>
              <a:t>dq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/>
              <a:t>can be made as large as needed. </a:t>
            </a:r>
          </a:p>
          <a:p>
            <a:pPr lvl="1"/>
            <a:r>
              <a:rPr lang="en-US" dirty="0" smtClean="0"/>
              <a:t>By the well-ordering property, S has a least element 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>
                <a:ea typeface="Cambria Math"/>
              </a:rPr>
              <a:t>dq</a:t>
            </a:r>
            <a:r>
              <a:rPr lang="en-US" baseline="-25000" dirty="0" smtClean="0">
                <a:latin typeface="Cambria Math"/>
                <a:ea typeface="Cambria Math"/>
              </a:rPr>
              <a:t>0</a:t>
            </a:r>
            <a:r>
              <a:rPr lang="en-US" i="1" dirty="0" smtClean="0">
                <a:ea typeface="Cambria Math"/>
              </a:rPr>
              <a:t>. </a:t>
            </a:r>
            <a:r>
              <a:rPr lang="en-US" dirty="0" smtClean="0">
                <a:ea typeface="Cambria Math"/>
              </a:rPr>
              <a:t>The integer </a:t>
            </a:r>
            <a:r>
              <a:rPr lang="en-US" i="1" dirty="0" smtClean="0">
                <a:ea typeface="Cambria Math"/>
              </a:rPr>
              <a:t>r</a:t>
            </a:r>
            <a:r>
              <a:rPr lang="en-US" dirty="0" smtClean="0">
                <a:ea typeface="Cambria Math"/>
              </a:rPr>
              <a:t> is nonnegative. It also must be the case that </a:t>
            </a:r>
            <a:r>
              <a:rPr lang="en-US" i="1" dirty="0" smtClean="0"/>
              <a:t>r &lt; </a:t>
            </a:r>
            <a:r>
              <a:rPr lang="en-US" i="1" dirty="0" smtClean="0">
                <a:ea typeface="Cambria Math" pitchFamily="18" charset="0"/>
              </a:rPr>
              <a:t>d. </a:t>
            </a:r>
            <a:r>
              <a:rPr lang="en-US" dirty="0" smtClean="0">
                <a:ea typeface="Cambria Math" pitchFamily="18" charset="0"/>
              </a:rPr>
              <a:t>If it were not, then there would be a smaller nonnegative element in S, namely,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>
                <a:ea typeface="Cambria Math"/>
              </a:rPr>
              <a:t>d</a:t>
            </a:r>
            <a:r>
              <a:rPr lang="en-US" dirty="0" smtClean="0"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q</a:t>
            </a:r>
            <a:r>
              <a:rPr lang="en-US" baseline="-25000" dirty="0" smtClean="0">
                <a:latin typeface="Cambria Math"/>
                <a:ea typeface="Cambria Math"/>
              </a:rPr>
              <a:t>0 </a:t>
            </a:r>
            <a:r>
              <a:rPr lang="en-US" i="1" dirty="0" smtClean="0"/>
              <a:t>+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1) =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>
                <a:ea typeface="Cambria Math"/>
              </a:rPr>
              <a:t>dq</a:t>
            </a:r>
            <a:r>
              <a:rPr lang="en-US" baseline="-25000" dirty="0" smtClean="0">
                <a:latin typeface="Cambria Math"/>
                <a:ea typeface="Cambria Math"/>
              </a:rPr>
              <a:t>0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>
                <a:ea typeface="Cambria Math"/>
              </a:rPr>
              <a:t>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</a:t>
            </a:r>
            <a:r>
              <a:rPr lang="en-US" i="1" dirty="0" smtClean="0">
                <a:ea typeface="Cambria Math"/>
              </a:rPr>
              <a:t>d 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0.</a:t>
            </a:r>
          </a:p>
          <a:p>
            <a:pPr lvl="1"/>
            <a:r>
              <a:rPr lang="en-US" dirty="0" smtClean="0">
                <a:ea typeface="Cambria Math" pitchFamily="18" charset="0"/>
              </a:rPr>
              <a:t>Therefore, there are integers </a:t>
            </a:r>
            <a:r>
              <a:rPr lang="en-US" i="1" dirty="0" smtClean="0">
                <a:ea typeface="Cambria Math" pitchFamily="18" charset="0"/>
              </a:rPr>
              <a:t>q</a:t>
            </a:r>
            <a:r>
              <a:rPr lang="en-US" dirty="0" smtClean="0">
                <a:ea typeface="Cambria Math" pitchFamily="18" charset="0"/>
              </a:rPr>
              <a:t> and </a:t>
            </a:r>
            <a:r>
              <a:rPr lang="en-US" i="1" dirty="0" smtClean="0">
                <a:ea typeface="Cambria Math" pitchFamily="18" charset="0"/>
              </a:rPr>
              <a:t>r</a:t>
            </a:r>
            <a:r>
              <a:rPr lang="en-US" dirty="0" smtClean="0">
                <a:ea typeface="Cambria Math" pitchFamily="18" charset="0"/>
              </a:rPr>
              <a:t> with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 smtClean="0"/>
              <a:t> ≤ r &lt; </a:t>
            </a:r>
            <a:r>
              <a:rPr lang="en-US" i="1" dirty="0" smtClean="0">
                <a:ea typeface="Cambria Math" pitchFamily="18" charset="0"/>
              </a:rPr>
              <a:t>d</a:t>
            </a:r>
            <a:r>
              <a:rPr lang="en-US" i="1" dirty="0" smtClean="0">
                <a:ea typeface="Cambria Math" pitchFamily="18" charset="0"/>
              </a:rPr>
              <a:t>.</a:t>
            </a:r>
            <a:endParaRPr lang="en-US" i="1" dirty="0" smtClean="0">
              <a:ea typeface="Cambria Math" pitchFamily="18" charset="0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 flipH="1" flipV="1">
            <a:off x="9791700" y="5676900"/>
            <a:ext cx="2286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30000" dirty="0">
                <a:latin typeface="Cambria Math"/>
                <a:ea typeface="Cambria Math"/>
              </a:rPr>
              <a:t>−2 </a:t>
            </a:r>
            <a:r>
              <a:rPr lang="en-US" dirty="0">
                <a:ea typeface="Cambria Math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using Well-Ordering Property</a:t>
            </a:r>
            <a:endParaRPr lang="lv-LV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/>
                  <a:t>Theorem: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Every positive integer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has a prime divisor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Proof:</a:t>
                </a:r>
                <a:r>
                  <a:rPr lang="en-US" sz="2400" dirty="0" smtClean="0"/>
                  <a:t> 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 smtClean="0"/>
                  <a:t> be the set of all those integers which have no prime divisor.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Assume by contradiction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 smtClean="0"/>
                  <a:t> is not empty; it contains </a:t>
                </a:r>
                <a:r>
                  <a:rPr lang="en-US" sz="2400" b="1" dirty="0" smtClean="0"/>
                  <a:t>the smallest </a:t>
                </a:r>
                <a:r>
                  <a:rPr lang="en-US" sz="2400" dirty="0" smtClean="0"/>
                  <a:t>number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First,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cannot be prime, because prime numbers divide themselves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,  so they do have prime divisors.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Secondly,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is a composite number, the it has some divisor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 smtClean="0"/>
                  <a:t>, but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. And also d cannot have prime divisor (otherwise it would be a prime divisor of n as </a:t>
                </a:r>
                <a:r>
                  <a:rPr lang="en-US" sz="2400" dirty="0" err="1" smtClean="0"/>
                  <a:t>as</a:t>
                </a:r>
                <a:r>
                  <a:rPr lang="en-US" sz="2400" dirty="0" smtClean="0"/>
                  <a:t> well).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But then we must have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 smtClean="0"/>
                  <a:t>, which is a contradiction (since we picked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so that it is the smallest).</a:t>
                </a:r>
                <a:endParaRPr lang="lv-LV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961" r="-92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453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Smallest elements in these sets?</a:t>
            </a:r>
            <a:endParaRPr lang="lv-LV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"/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838200" y="2861302"/>
                <a:ext cx="6006901" cy="1200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lv-LV" altLang="lv-LV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24"/>
                    <a:cs typeface="Tahoma" panose="020B0604030504040204" pitchFamily="34" charset="0"/>
                  </a:rPr>
                  <a:t>a) </a:t>
                </a:r>
                <a14:m>
                  <m:oMath xmlns:m="http://schemas.openxmlformats.org/officeDocument/2006/math"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4"/>
                        <a:cs typeface="Tahoma" panose="020B0604030504040204" pitchFamily="34" charset="0"/>
                      </a:rPr>
                      <m:t>{</m:t>
                    </m:r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4"/>
                        <a:cs typeface="Tahoma" panose="020B0604030504040204" pitchFamily="34" charset="0"/>
                      </a:rPr>
                      <m:t>𝑛</m:t>
                    </m:r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4"/>
                        <a:cs typeface="Tahoma" panose="020B0604030504040204" pitchFamily="34" charset="0"/>
                      </a:rPr>
                      <m:t>∈</m:t>
                    </m:r>
                    <m:r>
                      <a:rPr kumimoji="0" lang="lv-LV" altLang="lv-LV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4"/>
                        <a:cs typeface="Tahoma" panose="020B0604030504040204" pitchFamily="34" charset="0"/>
                      </a:rPr>
                      <m:t>𝐍</m:t>
                    </m:r>
                    <m:r>
                      <a:rPr kumimoji="0" lang="en-US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4"/>
                        <a:cs typeface="Tahoma" panose="020B0604030504040204" pitchFamily="34" charset="0"/>
                      </a:rPr>
                      <m:t> </m:t>
                    </m:r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4"/>
                        <a:cs typeface="Tahoma" panose="020B0604030504040204" pitchFamily="34" charset="0"/>
                      </a:rPr>
                      <m:t>∣</m:t>
                    </m:r>
                    <m:r>
                      <a:rPr kumimoji="0" lang="en-US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4"/>
                        <a:cs typeface="Tahoma" panose="020B0604030504040204" pitchFamily="34" charset="0"/>
                      </a:rPr>
                      <m:t> </m:t>
                    </m:r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4"/>
                        <a:cs typeface="Tahoma" panose="020B0604030504040204" pitchFamily="34" charset="0"/>
                      </a:rPr>
                      <m:t>𝑛</m:t>
                    </m:r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4"/>
                        <a:cs typeface="Tahoma" panose="020B0604030504040204" pitchFamily="34" charset="0"/>
                      </a:rPr>
                      <m:t>=</m:t>
                    </m:r>
                    <m:sSup>
                      <m:sSupPr>
                        <m:ctrlPr>
                          <a:rPr kumimoji="0" lang="lv-LV" altLang="lv-LV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24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kumimoji="0" lang="en-US" altLang="lv-LV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24"/>
                            <a:cs typeface="Tahoma" panose="020B0604030504040204" pitchFamily="34" charset="0"/>
                          </a:rPr>
                          <m:t>𝑚</m:t>
                        </m:r>
                      </m:e>
                      <m:sup>
                        <m:r>
                          <a:rPr kumimoji="0" lang="en-US" altLang="lv-LV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24"/>
                            <a:cs typeface="Tahoma" panose="020B0604030504040204" pitchFamily="34" charset="0"/>
                          </a:rPr>
                          <m:t>2</m:t>
                        </m:r>
                      </m:sup>
                    </m:sSup>
                    <m:r>
                      <a:rPr kumimoji="0" lang="en-US" altLang="lv-LV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4"/>
                        <a:cs typeface="Tahoma" panose="020B0604030504040204" pitchFamily="34" charset="0"/>
                      </a:rPr>
                      <m:t>−10</m:t>
                    </m:r>
                    <m:r>
                      <a:rPr kumimoji="0" lang="en-US" altLang="lv-LV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4"/>
                        <a:cs typeface="Tahoma" panose="020B0604030504040204" pitchFamily="34" charset="0"/>
                      </a:rPr>
                      <m:t>𝑚</m:t>
                    </m:r>
                    <m:r>
                      <a:rPr kumimoji="0" lang="en-US" altLang="lv-LV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4"/>
                        <a:cs typeface="Tahoma" panose="020B0604030504040204" pitchFamily="34" charset="0"/>
                      </a:rPr>
                      <m:t>+28</m:t>
                    </m:r>
                    <m:r>
                      <a:rPr kumimoji="0" lang="en-US" altLang="lv-LV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4"/>
                        <a:cs typeface="Tahoma" panose="020B060403050404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lv-LV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4"/>
                        <a:cs typeface="Tahoma" panose="020B0604030504040204" pitchFamily="34" charset="0"/>
                      </a:rPr>
                      <m:t>for</m:t>
                    </m:r>
                    <m:r>
                      <a:rPr kumimoji="0" lang="en-US" altLang="lv-LV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4"/>
                        <a:cs typeface="Tahoma" panose="020B060403050404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lv-LV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4"/>
                        <a:cs typeface="Tahoma" panose="020B0604030504040204" pitchFamily="34" charset="0"/>
                      </a:rPr>
                      <m:t>some</m:t>
                    </m:r>
                    <m:r>
                      <a:rPr kumimoji="0" lang="en-US" altLang="lv-LV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4"/>
                        <a:cs typeface="Tahoma" panose="020B060403050404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lv-LV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4"/>
                        <a:cs typeface="Tahoma" panose="020B0604030504040204" pitchFamily="34" charset="0"/>
                      </a:rPr>
                      <m:t>integer</m:t>
                    </m:r>
                    <m:r>
                      <a:rPr kumimoji="0" lang="en-US" altLang="lv-LV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4"/>
                        <a:cs typeface="Tahoma" panose="020B060403050404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lv-LV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4"/>
                        <a:cs typeface="Tahoma" panose="020B0604030504040204" pitchFamily="34" charset="0"/>
                      </a:rPr>
                      <m:t>m</m:t>
                    </m:r>
                    <m:r>
                      <a:rPr kumimoji="0" lang="en-US" altLang="lv-LV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4"/>
                        <a:cs typeface="Tahoma" panose="020B0604030504040204" pitchFamily="34" charset="0"/>
                      </a:rPr>
                      <m:t>}</m:t>
                    </m:r>
                  </m:oMath>
                </a14:m>
                <a:endParaRPr kumimoji="0" lang="lv-LV" altLang="lv-LV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24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lv-LV" altLang="lv-LV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24"/>
                    <a:cs typeface="Tahoma" panose="020B0604030504040204" pitchFamily="34" charset="0"/>
                  </a:rPr>
                  <a:t>b) </a:t>
                </a:r>
                <a14:m>
                  <m:oMath xmlns:m="http://schemas.openxmlformats.org/officeDocument/2006/math"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4"/>
                        <a:cs typeface="Tahoma" panose="020B0604030504040204" pitchFamily="34" charset="0"/>
                      </a:rPr>
                      <m:t>{</m:t>
                    </m:r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4"/>
                        <a:cs typeface="Tahoma" panose="020B0604030504040204" pitchFamily="34" charset="0"/>
                      </a:rPr>
                      <m:t>𝑛</m:t>
                    </m:r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4"/>
                        <a:cs typeface="Tahoma" panose="020B0604030504040204" pitchFamily="34" charset="0"/>
                      </a:rPr>
                      <m:t>∈</m:t>
                    </m:r>
                    <m:r>
                      <a:rPr kumimoji="0" lang="lv-LV" altLang="lv-LV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4"/>
                        <a:cs typeface="Tahoma" panose="020B0604030504040204" pitchFamily="34" charset="0"/>
                      </a:rPr>
                      <m:t>𝐍</m:t>
                    </m:r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4"/>
                        <a:cs typeface="Tahoma" panose="020B0604030504040204" pitchFamily="34" charset="0"/>
                      </a:rPr>
                      <m:t>∣</m:t>
                    </m:r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4"/>
                        <a:cs typeface="Tahoma" panose="020B0604030504040204" pitchFamily="34" charset="0"/>
                      </a:rPr>
                      <m:t>𝑛</m:t>
                    </m:r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4"/>
                        <a:cs typeface="Tahoma" panose="020B0604030504040204" pitchFamily="34" charset="0"/>
                      </a:rPr>
                      <m:t>=5</m:t>
                    </m:r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4"/>
                        <a:cs typeface="Tahoma" panose="020B0604030504040204" pitchFamily="34" charset="0"/>
                      </a:rPr>
                      <m:t>𝑞</m:t>
                    </m:r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4"/>
                        <a:cs typeface="Tahoma" panose="020B0604030504040204" pitchFamily="34" charset="0"/>
                      </a:rPr>
                      <m:t>+3 </m:t>
                    </m:r>
                    <m:r>
                      <m:rPr>
                        <m:sty m:val="p"/>
                      </m:rPr>
                      <a:rPr kumimoji="0" lang="lv-LV" altLang="lv-LV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4"/>
                        <a:cs typeface="Tahoma" panose="020B0604030504040204" pitchFamily="34" charset="0"/>
                      </a:rPr>
                      <m:t>for</m:t>
                    </m:r>
                    <m:r>
                      <a:rPr kumimoji="0" lang="lv-LV" altLang="lv-LV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4"/>
                        <a:cs typeface="Tahoma" panose="020B060403050404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lv-LV" altLang="lv-LV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4"/>
                        <a:cs typeface="Tahoma" panose="020B0604030504040204" pitchFamily="34" charset="0"/>
                      </a:rPr>
                      <m:t>some</m:t>
                    </m:r>
                    <m:r>
                      <a:rPr kumimoji="0" lang="lv-LV" altLang="lv-LV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4"/>
                        <a:cs typeface="Tahoma" panose="020B060403050404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lv-LV" altLang="lv-LV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4"/>
                        <a:cs typeface="Tahoma" panose="020B0604030504040204" pitchFamily="34" charset="0"/>
                      </a:rPr>
                      <m:t>integer</m:t>
                    </m:r>
                    <m:r>
                      <a:rPr kumimoji="0" lang="lv-LV" altLang="lv-LV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4"/>
                        <a:cs typeface="Tahoma" panose="020B0604030504040204" pitchFamily="34" charset="0"/>
                      </a:rPr>
                      <m:t> </m:t>
                    </m:r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4"/>
                        <a:cs typeface="Tahoma" panose="020B0604030504040204" pitchFamily="34" charset="0"/>
                      </a:rPr>
                      <m:t>𝑞</m:t>
                    </m:r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24"/>
                        <a:cs typeface="Tahoma" panose="020B0604030504040204" pitchFamily="34" charset="0"/>
                      </a:rPr>
                      <m:t>}</m:t>
                    </m:r>
                  </m:oMath>
                </a14:m>
                <a:endParaRPr kumimoji="0" lang="lv-LV" altLang="lv-LV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24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lv-LV" altLang="lv-LV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24"/>
                    <a:cs typeface="Tahoma" panose="020B0604030504040204" pitchFamily="34" charset="0"/>
                  </a:rPr>
                  <a:t>c) </a:t>
                </a:r>
                <a14:m>
                  <m:oMath xmlns:m="http://schemas.openxmlformats.org/officeDocument/2006/math"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{</m:t>
                    </m:r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𝑛</m:t>
                    </m:r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∈</m:t>
                    </m:r>
                    <m:r>
                      <a:rPr kumimoji="0" lang="lv-LV" altLang="lv-LV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𝐍</m:t>
                    </m:r>
                    <m:r>
                      <a:rPr kumimoji="0" lang="en-US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 </m:t>
                    </m:r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∣</m:t>
                    </m:r>
                    <m:r>
                      <a:rPr kumimoji="0" lang="en-US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 </m:t>
                    </m:r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𝑛</m:t>
                    </m:r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=−150−17</m:t>
                    </m:r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𝑑</m:t>
                    </m:r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lv-LV" altLang="lv-LV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for</m:t>
                    </m:r>
                    <m:r>
                      <a:rPr kumimoji="0" lang="lv-LV" altLang="lv-LV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lv-LV" altLang="lv-LV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some</m:t>
                    </m:r>
                    <m:r>
                      <a:rPr kumimoji="0" lang="lv-LV" altLang="lv-LV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lv-LV" altLang="lv-LV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integer</m:t>
                    </m:r>
                    <m:r>
                      <a:rPr kumimoji="0" lang="lv-LV" altLang="lv-LV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 </m:t>
                    </m:r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𝑑</m:t>
                    </m:r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}.</m:t>
                    </m:r>
                  </m:oMath>
                </a14:m>
                <a:endParaRPr kumimoji="0" lang="lv-LV" altLang="lv-LV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24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lv-LV" altLang="lv-LV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24"/>
                    <a:cs typeface="Tahoma" panose="020B0604030504040204" pitchFamily="34" charset="0"/>
                  </a:rPr>
                  <a:t>d) </a:t>
                </a:r>
                <a14:m>
                  <m:oMath xmlns:m="http://schemas.openxmlformats.org/officeDocument/2006/math"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{</m:t>
                    </m:r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𝑛</m:t>
                    </m:r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∈</m:t>
                    </m:r>
                    <m:r>
                      <a:rPr kumimoji="0" lang="lv-LV" altLang="lv-LV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𝐍</m:t>
                    </m:r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∣</m:t>
                    </m:r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𝑛</m:t>
                    </m:r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=4</m:t>
                    </m:r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𝑠</m:t>
                    </m:r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+9</m:t>
                    </m:r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𝑡</m:t>
                    </m:r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lv-LV" altLang="lv-LV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for</m:t>
                    </m:r>
                    <m:r>
                      <a:rPr kumimoji="0" lang="lv-LV" altLang="lv-LV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lv-LV" altLang="lv-LV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some</m:t>
                    </m:r>
                    <m:r>
                      <a:rPr kumimoji="0" lang="lv-LV" altLang="lv-LV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lv-LV" altLang="lv-LV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integers</m:t>
                    </m:r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 </m:t>
                    </m:r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𝑠</m:t>
                    </m:r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  </m:t>
                    </m:r>
                    <m:r>
                      <a:rPr kumimoji="0" lang="en-US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𝑎𝑛𝑑</m:t>
                    </m:r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 </m:t>
                    </m:r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𝑡</m:t>
                    </m:r>
                    <m:r>
                      <a:rPr kumimoji="0" lang="lv-LV" altLang="lv-LV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ahoma" panose="020B0604030504040204" pitchFamily="34" charset="0"/>
                      </a:rPr>
                      <m:t>}.</m:t>
                    </m:r>
                  </m:oMath>
                </a14:m>
                <a:endParaRPr kumimoji="0" lang="lv-LV" altLang="lv-LV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24"/>
                </a:endParaRPr>
              </a:p>
            </p:txBody>
          </p:sp>
        </mc:Choice>
        <mc:Fallback>
          <p:sp>
            <p:nvSpPr>
              <p:cNvPr id="4" name="Rectang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200" y="2861302"/>
                <a:ext cx="6006901" cy="1200329"/>
              </a:xfrm>
              <a:prstGeom prst="rect">
                <a:avLst/>
              </a:prstGeom>
              <a:blipFill>
                <a:blip r:embed="rId2"/>
                <a:stretch>
                  <a:fillRect l="-2132" t="-36548" r="-35330" b="-461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8200" y="1961002"/>
            <a:ext cx="854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Consider the following subsets of N. Find their smallest elements.</a:t>
            </a:r>
            <a:endParaRPr lang="lv-LV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38200" y="4902505"/>
                <a:ext cx="67933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Show that the interval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[3;5]</m:t>
                    </m:r>
                  </m:oMath>
                </a14:m>
                <a:r>
                  <a:rPr lang="en-US" sz="2400" dirty="0" smtClean="0"/>
                  <a:t> of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sz="2400" dirty="0" smtClean="0"/>
                  <a:t> is not well ordered.</a:t>
                </a:r>
                <a:endParaRPr lang="lv-LV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02505"/>
                <a:ext cx="6793398" cy="461665"/>
              </a:xfrm>
              <a:prstGeom prst="rect">
                <a:avLst/>
              </a:prstGeom>
              <a:blipFill>
                <a:blip r:embed="rId3"/>
                <a:stretch>
                  <a:fillRect l="-1436" t="-10526" r="-269" b="-2894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Socrative</a:t>
            </a:r>
            <a:r>
              <a:rPr lang="en-US" dirty="0" smtClean="0"/>
              <a:t> Test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smallest elements in some sets.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85331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Strong Induction</a:t>
            </a:r>
          </a:p>
          <a:p>
            <a:r>
              <a:rPr lang="en-US" dirty="0" smtClean="0"/>
              <a:t>Example Proofs using Strong Induction</a:t>
            </a:r>
          </a:p>
          <a:p>
            <a:r>
              <a:rPr lang="en-US" dirty="0" smtClean="0"/>
              <a:t>Using Strong Induction in Computational Geometry (</a:t>
            </a:r>
            <a:r>
              <a:rPr lang="en-US" i="1" dirty="0" smtClean="0"/>
              <a:t>not yet included in overheads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Well-Ordering Property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96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Strong Induction</a:t>
            </a:r>
            <a:r>
              <a:rPr lang="en-US" dirty="0" smtClean="0"/>
              <a:t>: To prove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is true for all positive integers </a:t>
            </a:r>
            <a:r>
              <a:rPr lang="en-US" i="1" dirty="0" smtClean="0"/>
              <a:t>n</a:t>
            </a:r>
            <a:r>
              <a:rPr lang="en-US" dirty="0" smtClean="0"/>
              <a:t>, where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is a propositional function, complete two steps:</a:t>
            </a:r>
          </a:p>
          <a:p>
            <a:pPr lvl="1"/>
            <a:r>
              <a:rPr lang="en-US" i="1" dirty="0" smtClean="0"/>
              <a:t>Basis Step</a:t>
            </a:r>
            <a:r>
              <a:rPr lang="en-US" dirty="0" smtClean="0"/>
              <a:t>: Verify that the proposition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 is true.</a:t>
            </a:r>
          </a:p>
          <a:p>
            <a:pPr lvl="1"/>
            <a:r>
              <a:rPr lang="en-US" i="1" dirty="0" smtClean="0"/>
              <a:t>Inductive Step</a:t>
            </a:r>
            <a:r>
              <a:rPr lang="en-US" dirty="0" smtClean="0"/>
              <a:t>: Show the conditional statement                </a:t>
            </a:r>
            <a:endParaRPr lang="lv-LV" dirty="0" smtClean="0"/>
          </a:p>
          <a:p>
            <a:pPr lvl="1"/>
            <a:r>
              <a:rPr lang="en-US" dirty="0" smtClean="0"/>
              <a:t>[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∧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∧∙∙∙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∧</a:t>
            </a:r>
            <a:r>
              <a:rPr lang="en-US" i="1" dirty="0" smtClean="0"/>
              <a:t> P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)]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k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holds for all positive integers </a:t>
            </a:r>
            <a:r>
              <a:rPr lang="en-US" i="1" dirty="0" smtClean="0"/>
              <a:t>k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73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Strong Induction and the Infinite Ladder</a:t>
            </a:r>
            <a:endParaRPr lang="en-US" dirty="0"/>
          </a:p>
        </p:txBody>
      </p:sp>
      <p:pic>
        <p:nvPicPr>
          <p:cNvPr id="4" name="Content Placeholder 3" descr="040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61860" y="1350227"/>
            <a:ext cx="2958780" cy="5302134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362679" y="1773715"/>
            <a:ext cx="6991121" cy="4403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Strong induction tells us that we can reach all rungs if: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We can reach the first rung of the ladder.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For every integer </a:t>
            </a:r>
            <a:r>
              <a:rPr lang="en-US" sz="2000" i="1" dirty="0"/>
              <a:t>k</a:t>
            </a:r>
            <a:r>
              <a:rPr lang="en-US" sz="2000" dirty="0"/>
              <a:t>, if we can reach the first </a:t>
            </a:r>
            <a:r>
              <a:rPr lang="en-US" sz="2000" i="1" dirty="0"/>
              <a:t>k</a:t>
            </a:r>
            <a:r>
              <a:rPr lang="en-US" sz="2000" dirty="0"/>
              <a:t> rungs, then we can reach the (</a:t>
            </a:r>
            <a:r>
              <a:rPr lang="en-US" sz="2000" i="1" dirty="0"/>
              <a:t>k</a:t>
            </a:r>
            <a:r>
              <a:rPr lang="en-US" sz="2000" dirty="0"/>
              <a:t> +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/>
              <a:t>)</a:t>
            </a:r>
            <a:r>
              <a:rPr lang="en-US" sz="2000" dirty="0" err="1"/>
              <a:t>st</a:t>
            </a:r>
            <a:r>
              <a:rPr lang="en-US" sz="2000" dirty="0"/>
              <a:t> rung.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To conclude that we can reach every rung by strong induction:</a:t>
            </a:r>
          </a:p>
          <a:p>
            <a:r>
              <a:rPr lang="en-US" sz="2000" dirty="0" smtClean="0"/>
              <a:t>BASIS </a:t>
            </a:r>
            <a:r>
              <a:rPr lang="en-US" sz="2000" dirty="0"/>
              <a:t>STEP: 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/>
              <a:t>) holds</a:t>
            </a:r>
          </a:p>
          <a:p>
            <a:r>
              <a:rPr lang="en-US" sz="2000" dirty="0" smtClean="0"/>
              <a:t>INDUCTIVE </a:t>
            </a:r>
            <a:r>
              <a:rPr lang="en-US" sz="2000" dirty="0"/>
              <a:t>STEP:  Assume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/>
              <a:t>)</a:t>
            </a:r>
            <a:r>
              <a:rPr lang="en-US" sz="2000" i="1" dirty="0"/>
              <a:t> </a:t>
            </a:r>
            <a:r>
              <a:rPr lang="en-US" sz="2000" dirty="0">
                <a:latin typeface="Cambria Math"/>
                <a:ea typeface="Cambria Math"/>
              </a:rPr>
              <a:t>∧</a:t>
            </a:r>
            <a:r>
              <a:rPr lang="en-US" sz="2000" dirty="0"/>
              <a:t>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/>
              <a:t>)</a:t>
            </a:r>
            <a:r>
              <a:rPr lang="en-US" sz="2000" i="1" dirty="0"/>
              <a:t> </a:t>
            </a:r>
            <a:r>
              <a:rPr lang="en-US" sz="2000" dirty="0">
                <a:latin typeface="Cambria Math"/>
                <a:ea typeface="Cambria Math"/>
              </a:rPr>
              <a:t>∧∙∙∙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∧</a:t>
            </a:r>
            <a:r>
              <a:rPr lang="en-US" sz="2000" i="1" dirty="0"/>
              <a:t> </a:t>
            </a:r>
            <a:r>
              <a:rPr lang="en-US" sz="2000" i="1" dirty="0" smtClean="0"/>
              <a:t>P</a:t>
            </a:r>
            <a:r>
              <a:rPr lang="en-US" sz="2000" dirty="0" smtClean="0"/>
              <a:t>(</a:t>
            </a:r>
            <a:r>
              <a:rPr lang="en-US" sz="2000" i="1" dirty="0" smtClean="0"/>
              <a:t>k</a:t>
            </a:r>
            <a:r>
              <a:rPr lang="en-US" sz="2000" dirty="0" smtClean="0"/>
              <a:t>) </a:t>
            </a:r>
            <a:r>
              <a:rPr lang="en-US" sz="2000" dirty="0" smtClean="0">
                <a:latin typeface="Cambria Math"/>
                <a:ea typeface="Cambria Math"/>
              </a:rPr>
              <a:t>holds </a:t>
            </a:r>
            <a:r>
              <a:rPr lang="en-US" sz="2000" dirty="0">
                <a:latin typeface="Cambria Math"/>
                <a:ea typeface="Cambria Math"/>
              </a:rPr>
              <a:t>for an arbitrary integer </a:t>
            </a:r>
            <a:r>
              <a:rPr lang="en-US" sz="2000" i="1" dirty="0">
                <a:latin typeface="Cambria Math"/>
                <a:ea typeface="Cambria Math"/>
              </a:rPr>
              <a:t>k</a:t>
            </a:r>
            <a:r>
              <a:rPr lang="en-US" sz="2000" dirty="0">
                <a:latin typeface="Cambria Math"/>
                <a:ea typeface="Cambria Math"/>
              </a:rPr>
              <a:t>, and show that  </a:t>
            </a:r>
            <a:r>
              <a:rPr lang="en-US" sz="2000" i="1" dirty="0" smtClean="0"/>
              <a:t>P</a:t>
            </a:r>
            <a:r>
              <a:rPr lang="en-US" sz="2000" dirty="0" smtClean="0"/>
              <a:t>(</a:t>
            </a:r>
            <a:r>
              <a:rPr lang="en-US" sz="2000" i="1" dirty="0" smtClean="0"/>
              <a:t>k </a:t>
            </a:r>
            <a:r>
              <a:rPr lang="en-US" sz="2000" i="1" dirty="0"/>
              <a:t>+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/>
              <a:t>)</a:t>
            </a:r>
            <a:r>
              <a:rPr lang="en-US" sz="2000" i="1" dirty="0"/>
              <a:t> </a:t>
            </a:r>
            <a:r>
              <a:rPr lang="en-US" sz="2000" dirty="0"/>
              <a:t>must also hold</a:t>
            </a:r>
            <a:r>
              <a:rPr lang="en-US" sz="2000" i="1" dirty="0"/>
              <a:t>.</a:t>
            </a:r>
          </a:p>
          <a:p>
            <a:r>
              <a:rPr lang="en-US" sz="2000" dirty="0"/>
              <a:t>We  will have then shown by strong induction that for every positive integer </a:t>
            </a:r>
            <a:r>
              <a:rPr lang="en-US" sz="2000" i="1" dirty="0"/>
              <a:t>n</a:t>
            </a:r>
            <a:r>
              <a:rPr lang="en-US" sz="2000" dirty="0"/>
              <a:t>,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) holds, i.e., we can </a:t>
            </a:r>
            <a:r>
              <a:rPr lang="en-US" sz="2000" dirty="0" smtClean="0"/>
              <a:t>reach </a:t>
            </a:r>
            <a:r>
              <a:rPr lang="en-US" sz="2000" dirty="0"/>
              <a:t>the </a:t>
            </a:r>
            <a:r>
              <a:rPr lang="en-US" sz="2000" i="1" dirty="0"/>
              <a:t>n</a:t>
            </a:r>
            <a:r>
              <a:rPr lang="en-US" sz="2000" dirty="0"/>
              <a:t>th rung of the ladder.</a:t>
            </a:r>
          </a:p>
          <a:p>
            <a:endParaRPr lang="en-US" sz="2000" i="1" dirty="0"/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62438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Induction – Possible Proof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1981" y="1454227"/>
            <a:ext cx="7290484" cy="472273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Suppose we can reach the first and second rungs of an infinite ladder, and we know that if we can reach a rung, then we can reach two rungs higher. Prove that we can reach every rung.</a:t>
            </a:r>
          </a:p>
          <a:p>
            <a:pPr>
              <a:buNone/>
            </a:pPr>
            <a:r>
              <a:rPr lang="en-US" dirty="0" smtClean="0"/>
              <a:t>   (Try this with mathematical induction.)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Prove the result using strong induction.</a:t>
            </a:r>
          </a:p>
          <a:p>
            <a:pPr lvl="1"/>
            <a:r>
              <a:rPr lang="en-US" dirty="0" smtClean="0"/>
              <a:t>BASIS STEP: We can reach the first step.</a:t>
            </a:r>
          </a:p>
          <a:p>
            <a:pPr lvl="1"/>
            <a:r>
              <a:rPr lang="en-US" dirty="0" smtClean="0"/>
              <a:t>INDUCTIVE STEP:  The inductive hypothesis is that we can reach the first </a:t>
            </a:r>
            <a:r>
              <a:rPr lang="en-US" i="1" dirty="0" smtClean="0"/>
              <a:t>k</a:t>
            </a:r>
            <a:r>
              <a:rPr lang="en-US" dirty="0" smtClean="0"/>
              <a:t> rungs, for any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≥ 2. We can reach the             (</a:t>
            </a:r>
            <a:r>
              <a:rPr lang="en-US" i="1" dirty="0" smtClean="0">
                <a:ea typeface="Cambria Math"/>
              </a:rPr>
              <a:t>k</a:t>
            </a:r>
            <a:r>
              <a:rPr lang="en-US" dirty="0" smtClean="0">
                <a:latin typeface="Cambria Math"/>
                <a:ea typeface="Cambria Math"/>
              </a:rPr>
              <a:t> + 1)</a:t>
            </a:r>
            <a:r>
              <a:rPr lang="en-US" dirty="0" err="1" smtClean="0">
                <a:latin typeface="Cambria Math"/>
                <a:ea typeface="Cambria Math"/>
              </a:rPr>
              <a:t>st</a:t>
            </a:r>
            <a:r>
              <a:rPr lang="en-US" dirty="0" smtClean="0">
                <a:latin typeface="Cambria Math"/>
                <a:ea typeface="Cambria Math"/>
              </a:rPr>
              <a:t> rung since we can reach the (</a:t>
            </a:r>
            <a:r>
              <a:rPr lang="en-US" i="1" dirty="0" smtClean="0">
                <a:ea typeface="Cambria Math"/>
              </a:rPr>
              <a:t>k</a:t>
            </a:r>
            <a:r>
              <a:rPr lang="en-US" dirty="0" smtClean="0">
                <a:latin typeface="Cambria Math"/>
                <a:ea typeface="Cambria Math"/>
              </a:rPr>
              <a:t> − 1)</a:t>
            </a:r>
            <a:r>
              <a:rPr lang="en-US" dirty="0" err="1" smtClean="0">
                <a:latin typeface="Cambria Math"/>
                <a:ea typeface="Cambria Math"/>
              </a:rPr>
              <a:t>st</a:t>
            </a:r>
            <a:r>
              <a:rPr lang="en-US" dirty="0" smtClean="0">
                <a:latin typeface="Cambria Math"/>
                <a:ea typeface="Cambria Math"/>
              </a:rPr>
              <a:t> rung by the inductive hypothesis.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Hence, we can reach all rungs of the ladder. 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10468778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5997" y="2324561"/>
            <a:ext cx="27432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6" name="Rectangle 5"/>
          <p:cNvSpPr/>
          <p:nvPr/>
        </p:nvSpPr>
        <p:spPr>
          <a:xfrm>
            <a:off x="980317" y="2324561"/>
            <a:ext cx="27432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85729" y="1760326"/>
                <a:ext cx="32046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Base case: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endParaRPr lang="lv-LV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29" y="1760326"/>
                <a:ext cx="3204660" cy="461665"/>
              </a:xfrm>
              <a:prstGeom prst="rect">
                <a:avLst/>
              </a:prstGeom>
              <a:blipFill>
                <a:blip r:embed="rId2"/>
                <a:stretch>
                  <a:fillRect l="-2852" t="-10667" r="-760" b="-3066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88921" y="3986275"/>
            <a:ext cx="27432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9" name="Rectangle 8"/>
          <p:cNvSpPr/>
          <p:nvPr/>
        </p:nvSpPr>
        <p:spPr>
          <a:xfrm>
            <a:off x="963241" y="3986275"/>
            <a:ext cx="2743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68653" y="3091533"/>
                <a:ext cx="384220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Inductive step: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𝐙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v-LV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53" y="3091533"/>
                <a:ext cx="3842206" cy="830997"/>
              </a:xfrm>
              <a:prstGeom prst="rect">
                <a:avLst/>
              </a:prstGeom>
              <a:blipFill>
                <a:blip r:embed="rId3"/>
                <a:stretch>
                  <a:fillRect l="-2377" t="-5882" b="-955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237561" y="3986275"/>
            <a:ext cx="2743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2" name="Rectangle 11"/>
          <p:cNvSpPr/>
          <p:nvPr/>
        </p:nvSpPr>
        <p:spPr>
          <a:xfrm>
            <a:off x="2042160" y="3995454"/>
            <a:ext cx="27432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3" name="Rectangle 12"/>
          <p:cNvSpPr/>
          <p:nvPr/>
        </p:nvSpPr>
        <p:spPr>
          <a:xfrm>
            <a:off x="2316480" y="3995454"/>
            <a:ext cx="2743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4" name="Rectangle 13"/>
          <p:cNvSpPr/>
          <p:nvPr/>
        </p:nvSpPr>
        <p:spPr>
          <a:xfrm>
            <a:off x="2590800" y="3995454"/>
            <a:ext cx="27432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652711" y="4131329"/>
            <a:ext cx="301496" cy="128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9938" y="26345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lv-LV" dirty="0"/>
          </a:p>
        </p:txBody>
      </p:sp>
      <p:sp>
        <p:nvSpPr>
          <p:cNvPr id="18" name="TextBox 17"/>
          <p:cNvSpPr txBox="1"/>
          <p:nvPr/>
        </p:nvSpPr>
        <p:spPr>
          <a:xfrm>
            <a:off x="960575" y="2642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lv-LV" dirty="0"/>
          </a:p>
        </p:txBody>
      </p:sp>
      <p:sp>
        <p:nvSpPr>
          <p:cNvPr id="19" name="Rectangle 18"/>
          <p:cNvSpPr/>
          <p:nvPr/>
        </p:nvSpPr>
        <p:spPr>
          <a:xfrm>
            <a:off x="1521981" y="2324561"/>
            <a:ext cx="2743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0" name="Rectangle 19"/>
          <p:cNvSpPr/>
          <p:nvPr/>
        </p:nvSpPr>
        <p:spPr>
          <a:xfrm>
            <a:off x="1250414" y="2324561"/>
            <a:ext cx="2743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1" name="Rectangle 20"/>
          <p:cNvSpPr/>
          <p:nvPr/>
        </p:nvSpPr>
        <p:spPr>
          <a:xfrm>
            <a:off x="2070986" y="2322723"/>
            <a:ext cx="2743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2" name="Rectangle 21"/>
          <p:cNvSpPr/>
          <p:nvPr/>
        </p:nvSpPr>
        <p:spPr>
          <a:xfrm>
            <a:off x="1799419" y="2322723"/>
            <a:ext cx="2743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3" name="Rectangle 22"/>
          <p:cNvSpPr/>
          <p:nvPr/>
        </p:nvSpPr>
        <p:spPr>
          <a:xfrm>
            <a:off x="715176" y="5429486"/>
            <a:ext cx="27432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4" name="Rectangle 23"/>
          <p:cNvSpPr/>
          <p:nvPr/>
        </p:nvSpPr>
        <p:spPr>
          <a:xfrm>
            <a:off x="989496" y="5429486"/>
            <a:ext cx="27432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5" name="Rectangle 24"/>
          <p:cNvSpPr/>
          <p:nvPr/>
        </p:nvSpPr>
        <p:spPr>
          <a:xfrm>
            <a:off x="1531160" y="5429486"/>
            <a:ext cx="27432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6" name="Rectangle 25"/>
          <p:cNvSpPr/>
          <p:nvPr/>
        </p:nvSpPr>
        <p:spPr>
          <a:xfrm>
            <a:off x="1259593" y="5429486"/>
            <a:ext cx="27432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7" name="Rectangle 26"/>
          <p:cNvSpPr/>
          <p:nvPr/>
        </p:nvSpPr>
        <p:spPr>
          <a:xfrm>
            <a:off x="2080165" y="5427648"/>
            <a:ext cx="27432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8" name="Rectangle 27"/>
          <p:cNvSpPr/>
          <p:nvPr/>
        </p:nvSpPr>
        <p:spPr>
          <a:xfrm>
            <a:off x="1808598" y="5427648"/>
            <a:ext cx="27432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35" name="TextBox 34"/>
          <p:cNvSpPr txBox="1"/>
          <p:nvPr/>
        </p:nvSpPr>
        <p:spPr>
          <a:xfrm>
            <a:off x="568653" y="4874776"/>
            <a:ext cx="2483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These steps imply:</a:t>
            </a:r>
            <a:endParaRPr lang="lv-LV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2484705" y="538014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lv-LV" dirty="0"/>
          </a:p>
        </p:txBody>
      </p:sp>
      <p:sp>
        <p:nvSpPr>
          <p:cNvPr id="37" name="TextBox 36"/>
          <p:cNvSpPr txBox="1"/>
          <p:nvPr/>
        </p:nvSpPr>
        <p:spPr>
          <a:xfrm>
            <a:off x="2460833" y="228256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lv-LV" dirty="0"/>
          </a:p>
        </p:txBody>
      </p:sp>
      <p:sp>
        <p:nvSpPr>
          <p:cNvPr id="38" name="TextBox 37"/>
          <p:cNvSpPr txBox="1"/>
          <p:nvPr/>
        </p:nvSpPr>
        <p:spPr>
          <a:xfrm>
            <a:off x="698100" y="5695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lv-LV" dirty="0"/>
          </a:p>
        </p:txBody>
      </p:sp>
      <p:sp>
        <p:nvSpPr>
          <p:cNvPr id="39" name="TextBox 38"/>
          <p:cNvSpPr txBox="1"/>
          <p:nvPr/>
        </p:nvSpPr>
        <p:spPr>
          <a:xfrm>
            <a:off x="958737" y="57029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lv-LV" dirty="0"/>
          </a:p>
        </p:txBody>
      </p:sp>
      <p:sp>
        <p:nvSpPr>
          <p:cNvPr id="40" name="TextBox 39"/>
          <p:cNvSpPr txBox="1"/>
          <p:nvPr/>
        </p:nvSpPr>
        <p:spPr>
          <a:xfrm>
            <a:off x="730880" y="42742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lv-LV" dirty="0"/>
          </a:p>
        </p:txBody>
      </p:sp>
      <p:sp>
        <p:nvSpPr>
          <p:cNvPr id="41" name="TextBox 40"/>
          <p:cNvSpPr txBox="1"/>
          <p:nvPr/>
        </p:nvSpPr>
        <p:spPr>
          <a:xfrm>
            <a:off x="2062087" y="427241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lv-LV" dirty="0"/>
          </a:p>
        </p:txBody>
      </p:sp>
      <p:sp>
        <p:nvSpPr>
          <p:cNvPr id="42" name="TextBox 41"/>
          <p:cNvSpPr txBox="1"/>
          <p:nvPr/>
        </p:nvSpPr>
        <p:spPr>
          <a:xfrm>
            <a:off x="2568859" y="4239367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k+2</a:t>
            </a:r>
            <a:endParaRPr lang="lv-LV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40071" y="6072330"/>
                <a:ext cx="2311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𝐙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v-LV" sz="24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71" y="6072330"/>
                <a:ext cx="2311850" cy="461665"/>
              </a:xfrm>
              <a:prstGeom prst="rect">
                <a:avLst/>
              </a:prstGeom>
              <a:blipFill>
                <a:blip r:embed="rId4"/>
                <a:stretch>
                  <a:fillRect r="-264" b="-1710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07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Which Form of Induction Should Be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always use strong induction instead of  mathematical induction. But there is no reason to use it if it is simpler to use mathematical induction. (</a:t>
            </a:r>
            <a:r>
              <a:rPr lang="en-US" i="1" dirty="0" smtClean="0"/>
              <a:t>See page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335</a:t>
            </a:r>
            <a:r>
              <a:rPr lang="en-US" dirty="0" smtClean="0"/>
              <a:t> </a:t>
            </a:r>
            <a:r>
              <a:rPr lang="en-US" i="1" dirty="0" smtClean="0"/>
              <a:t>of text</a:t>
            </a:r>
            <a:r>
              <a:rPr lang="en-US" dirty="0" smtClean="0"/>
              <a:t>.)</a:t>
            </a:r>
          </a:p>
          <a:p>
            <a:r>
              <a:rPr lang="en-US" dirty="0" smtClean="0"/>
              <a:t>In fact, the principles of mathematical induction, strong induction, and the well-ordering property are all equivalent. (</a:t>
            </a:r>
            <a:r>
              <a:rPr lang="en-US" i="1" dirty="0" smtClean="0"/>
              <a:t>Exercises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41</a:t>
            </a:r>
            <a:r>
              <a:rPr lang="en-US" dirty="0" smtClean="0"/>
              <a:t>-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43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Sometimes it is clear how to proceed using one of the three methods, but not the other two.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7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Completion of the proof of the Fundamental Theorem of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Show that if </a:t>
            </a:r>
            <a:r>
              <a:rPr lang="en-US" i="1" dirty="0" smtClean="0"/>
              <a:t>n</a:t>
            </a:r>
            <a:r>
              <a:rPr lang="en-US" dirty="0" smtClean="0"/>
              <a:t> is an integer greater than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then </a:t>
            </a:r>
            <a:r>
              <a:rPr lang="en-US" i="1" dirty="0" smtClean="0"/>
              <a:t>n</a:t>
            </a:r>
            <a:r>
              <a:rPr lang="en-US" dirty="0" smtClean="0"/>
              <a:t> can be written as the product of primes.</a:t>
            </a:r>
          </a:p>
          <a:p>
            <a:pPr>
              <a:buNone/>
            </a:pPr>
            <a:r>
              <a:rPr lang="en-US" b="1" dirty="0" smtClean="0"/>
              <a:t>   Solution:</a:t>
            </a:r>
            <a:r>
              <a:rPr lang="en-US" dirty="0" smtClean="0"/>
              <a:t> Let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be the proposition that </a:t>
            </a:r>
            <a:r>
              <a:rPr lang="en-US" i="1" dirty="0" smtClean="0"/>
              <a:t>n</a:t>
            </a:r>
            <a:r>
              <a:rPr lang="en-US" dirty="0" smtClean="0"/>
              <a:t> can be written as a product of primes.</a:t>
            </a:r>
          </a:p>
          <a:p>
            <a:pPr lvl="1"/>
            <a:r>
              <a:rPr lang="en-US" dirty="0" smtClean="0"/>
              <a:t>BASIS STEP: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 is true since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itself is prime.</a:t>
            </a:r>
          </a:p>
          <a:p>
            <a:pPr lvl="1"/>
            <a:r>
              <a:rPr lang="en-US" dirty="0" smtClean="0"/>
              <a:t>INDUCTIVE STEP: The inductive hypothesis is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j</a:t>
            </a:r>
            <a:r>
              <a:rPr lang="en-US" dirty="0" smtClean="0"/>
              <a:t>) is true for all integers </a:t>
            </a:r>
            <a:r>
              <a:rPr lang="en-US" i="1" dirty="0" smtClean="0"/>
              <a:t>j</a:t>
            </a:r>
            <a:r>
              <a:rPr lang="en-US" dirty="0" smtClean="0"/>
              <a:t> with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n-US" i="1" dirty="0" smtClean="0"/>
              <a:t>j</a:t>
            </a:r>
            <a:r>
              <a:rPr lang="en-US" dirty="0" smtClean="0"/>
              <a:t> 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. To show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 must be true under this assumption, two cases need to be considered:</a:t>
            </a:r>
          </a:p>
          <a:p>
            <a:pPr lvl="2"/>
            <a:r>
              <a:rPr lang="en-US" dirty="0" smtClean="0"/>
              <a:t>If 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 is prime, then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 is true.</a:t>
            </a:r>
          </a:p>
          <a:p>
            <a:pPr lvl="2"/>
            <a:r>
              <a:rPr lang="en-US" dirty="0" smtClean="0"/>
              <a:t>Otherwise, 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 is composite and can be written as the product of two positive integers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and </a:t>
            </a:r>
            <a:r>
              <a:rPr lang="en-US" i="1" dirty="0" smtClean="0">
                <a:ea typeface="Cambria Math" pitchFamily="18" charset="0"/>
              </a:rPr>
              <a:t>b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with 2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>
                <a:latin typeface="Cambria Math"/>
                <a:ea typeface="Cambria Math"/>
              </a:rPr>
              <a:t> &lt;</a:t>
            </a:r>
            <a:r>
              <a:rPr lang="en-US" i="1" dirty="0" smtClean="0"/>
              <a:t> 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 By the inductive hypothesis a and b can be written as the product of primes and therefore 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can also be written as the product of those primes.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Hence, it has been shown that every integer greater than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can be written as the product of primes.</a:t>
            </a:r>
          </a:p>
          <a:p>
            <a:pPr>
              <a:buNone/>
            </a:pPr>
            <a:r>
              <a:rPr lang="en-US" dirty="0" smtClean="0"/>
              <a:t>          (</a:t>
            </a:r>
            <a:r>
              <a:rPr lang="en-US" i="1" dirty="0" smtClean="0"/>
              <a:t>uniqueness proved in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4.3</a:t>
            </a:r>
            <a:r>
              <a:rPr lang="en-US" dirty="0" smtClean="0"/>
              <a:t>) 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9829800" y="5562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7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using Strong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every amount of postage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 smtClean="0"/>
              <a:t> cents or more can be formed using just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-cent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-cent stamps. 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Let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be the proposition that postage of </a:t>
            </a:r>
            <a:r>
              <a:rPr lang="en-US" i="1" dirty="0" smtClean="0"/>
              <a:t>n</a:t>
            </a:r>
            <a:r>
              <a:rPr lang="en-US" dirty="0" smtClean="0"/>
              <a:t> cents can be formed using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-cent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-cent stamps.</a:t>
            </a:r>
          </a:p>
          <a:p>
            <a:pPr lvl="1"/>
            <a:r>
              <a:rPr lang="en-US" dirty="0" smtClean="0"/>
              <a:t>BASIS STEP: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 smtClean="0"/>
              <a:t>),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 smtClean="0"/>
              <a:t>),</a:t>
            </a:r>
            <a:r>
              <a:rPr lang="en-US" i="1" dirty="0" smtClean="0"/>
              <a:t> 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 smtClean="0"/>
              <a:t>), and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dirty="0" smtClean="0"/>
              <a:t>) hold.</a:t>
            </a:r>
          </a:p>
          <a:p>
            <a:pPr lvl="2"/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 smtClean="0"/>
              <a:t>) uses three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-cent stamps.</a:t>
            </a:r>
          </a:p>
          <a:p>
            <a:pPr lvl="2"/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 smtClean="0"/>
              <a:t>) uses two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-cent stamps and one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-cent stamp.</a:t>
            </a:r>
          </a:p>
          <a:p>
            <a:pPr lvl="2"/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 smtClean="0"/>
              <a:t>) uses one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-cent stamp and two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-cent stamps.</a:t>
            </a:r>
          </a:p>
          <a:p>
            <a:pPr lvl="2"/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dirty="0" smtClean="0"/>
              <a:t>) uses three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-cent stamps.</a:t>
            </a:r>
          </a:p>
          <a:p>
            <a:pPr lvl="1"/>
            <a:r>
              <a:rPr lang="en-US" dirty="0" smtClean="0"/>
              <a:t>INDUCTIVE STEP: The inductive hypothesis  states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j</a:t>
            </a:r>
            <a:r>
              <a:rPr lang="en-US" dirty="0" smtClean="0"/>
              <a:t>) holds for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 smtClean="0"/>
              <a:t> ≤ </a:t>
            </a:r>
            <a:r>
              <a:rPr lang="en-US" i="1" dirty="0" smtClean="0"/>
              <a:t>j</a:t>
            </a:r>
            <a:r>
              <a:rPr lang="en-US" dirty="0" smtClean="0"/>
              <a:t> ≤ </a:t>
            </a:r>
            <a:r>
              <a:rPr lang="en-US" i="1" dirty="0" smtClean="0"/>
              <a:t>k</a:t>
            </a:r>
            <a:r>
              <a:rPr lang="en-US" dirty="0" smtClean="0"/>
              <a:t>, where </a:t>
            </a:r>
            <a:r>
              <a:rPr lang="en-US" i="1" dirty="0" smtClean="0"/>
              <a:t>k</a:t>
            </a:r>
            <a:r>
              <a:rPr lang="en-US" dirty="0" smtClean="0"/>
              <a:t> ≥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15.  Assuming the inductive hypothesis, </a:t>
            </a:r>
            <a:r>
              <a:rPr lang="en-US" dirty="0" smtClean="0"/>
              <a:t> it can be shown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 holds. </a:t>
            </a:r>
          </a:p>
          <a:p>
            <a:pPr lvl="1"/>
            <a:r>
              <a:rPr lang="en-US" dirty="0" smtClean="0"/>
              <a:t>Using the inductive hypothesis,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− 3) holds since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− 3 ≥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12.</a:t>
            </a:r>
            <a:r>
              <a:rPr lang="en-US" dirty="0" smtClean="0">
                <a:latin typeface="Cambria Math"/>
                <a:ea typeface="Cambria Math"/>
              </a:rPr>
              <a:t>  To form postage of  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cents, add a 4</a:t>
            </a:r>
            <a:r>
              <a:rPr lang="en-US" dirty="0" smtClean="0"/>
              <a:t>-cent stamp to the postage for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− 3 </a:t>
            </a:r>
            <a:r>
              <a:rPr lang="en-US" dirty="0" smtClean="0">
                <a:ea typeface="Cambria Math"/>
              </a:rPr>
              <a:t>cents.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/>
              <a:t>    Hence,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holds for all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≥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98298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9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Proof of Same Example using Mathematical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every amount of postage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 smtClean="0"/>
              <a:t> cents or more can be formed using just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-cent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-cent stamps. 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Let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be the proposition that postage of </a:t>
            </a:r>
            <a:r>
              <a:rPr lang="en-US" i="1" dirty="0" smtClean="0"/>
              <a:t>n</a:t>
            </a:r>
            <a:r>
              <a:rPr lang="en-US" dirty="0" smtClean="0"/>
              <a:t> cents can be formed using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-cent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-cent stamps.</a:t>
            </a:r>
          </a:p>
          <a:p>
            <a:pPr lvl="1"/>
            <a:r>
              <a:rPr lang="en-US" dirty="0" smtClean="0"/>
              <a:t>BASIS STEP: Postage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 smtClean="0"/>
              <a:t> cents can be formed using three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-cent stamps. </a:t>
            </a:r>
          </a:p>
          <a:p>
            <a:pPr lvl="1"/>
            <a:r>
              <a:rPr lang="en-US" dirty="0" smtClean="0"/>
              <a:t>INDUCTIVE STEP: The inductive hypothesis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for any positive integer </a:t>
            </a:r>
            <a:r>
              <a:rPr lang="en-US" i="1" dirty="0" smtClean="0"/>
              <a:t>k</a:t>
            </a:r>
            <a:r>
              <a:rPr lang="en-US" dirty="0" smtClean="0"/>
              <a:t> is that postage of </a:t>
            </a:r>
            <a:r>
              <a:rPr lang="en-US" i="1" dirty="0" smtClean="0"/>
              <a:t>k</a:t>
            </a:r>
            <a:r>
              <a:rPr lang="en-US" dirty="0" smtClean="0"/>
              <a:t> cents can be formed using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-cent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-cent stamps. To show P(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 where  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≥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 smtClean="0"/>
              <a:t> , we consider two cases:</a:t>
            </a:r>
            <a:endParaRPr lang="en-US" dirty="0" smtClean="0">
              <a:latin typeface="Cambria Math"/>
              <a:ea typeface="Cambria Math"/>
            </a:endParaRPr>
          </a:p>
          <a:p>
            <a:pPr lvl="2"/>
            <a:r>
              <a:rPr lang="en-US" dirty="0" smtClean="0">
                <a:latin typeface="Cambria Math"/>
                <a:ea typeface="Cambria Math"/>
              </a:rPr>
              <a:t>If at least one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-cent stamp has been used, then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-cent stamp can be replaced with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-cent stamp to yield a total of k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cents.</a:t>
            </a:r>
          </a:p>
          <a:p>
            <a:pPr lvl="2"/>
            <a:r>
              <a:rPr lang="en-US" dirty="0" smtClean="0">
                <a:latin typeface="Cambria Math"/>
                <a:ea typeface="Cambria Math"/>
              </a:rPr>
              <a:t>Otherwise, no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-cent stamp have been used and at least three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-cent stamps were used. Three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-cent stamps can be replaced by four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-cent stamps to yield a total of k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cents.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Hence,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holds for all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≥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9829800" y="6019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1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1547</Words>
  <Application>Microsoft Office PowerPoint</Application>
  <PresentationFormat>Widescreen</PresentationFormat>
  <Paragraphs>109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24</vt:lpstr>
      <vt:lpstr>Arial</vt:lpstr>
      <vt:lpstr>Calibri</vt:lpstr>
      <vt:lpstr>Calibri Light</vt:lpstr>
      <vt:lpstr>Cambria Math</vt:lpstr>
      <vt:lpstr>Tahoma</vt:lpstr>
      <vt:lpstr>Office Theme</vt:lpstr>
      <vt:lpstr>Strong Induction and Well-Ordering</vt:lpstr>
      <vt:lpstr>Section Summary</vt:lpstr>
      <vt:lpstr>Strong Induction</vt:lpstr>
      <vt:lpstr>Strong Induction and the Infinite Ladder</vt:lpstr>
      <vt:lpstr>Strong Induction – Possible Proof Scheme</vt:lpstr>
      <vt:lpstr>Which Form of Induction Should Be Used?</vt:lpstr>
      <vt:lpstr>Completion of the proof of the Fundamental Theorem of Arithmetic</vt:lpstr>
      <vt:lpstr>Proof using Strong Induction</vt:lpstr>
      <vt:lpstr>Proof of Same Example using Mathematical Induction</vt:lpstr>
      <vt:lpstr>Well-Ordering Property</vt:lpstr>
      <vt:lpstr>Well-Ordering Property</vt:lpstr>
      <vt:lpstr>Proof using Well-Ordering Property</vt:lpstr>
      <vt:lpstr>Smallest elements in these sets?</vt:lpstr>
      <vt:lpstr>Socrative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96</cp:revision>
  <dcterms:created xsi:type="dcterms:W3CDTF">2021-01-03T18:25:44Z</dcterms:created>
  <dcterms:modified xsi:type="dcterms:W3CDTF">2021-02-15T07:01:29Z</dcterms:modified>
</cp:coreProperties>
</file>