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956" r:id="rId2"/>
    <p:sldId id="957" r:id="rId3"/>
    <p:sldId id="958" r:id="rId4"/>
    <p:sldId id="959" r:id="rId5"/>
    <p:sldId id="960" r:id="rId6"/>
    <p:sldId id="961" r:id="rId7"/>
    <p:sldId id="962" r:id="rId8"/>
    <p:sldId id="963" r:id="rId9"/>
    <p:sldId id="964" r:id="rId10"/>
    <p:sldId id="965" r:id="rId11"/>
    <p:sldId id="966" r:id="rId12"/>
    <p:sldId id="967" r:id="rId13"/>
    <p:sldId id="968" r:id="rId14"/>
    <p:sldId id="969" r:id="rId15"/>
    <p:sldId id="970" r:id="rId16"/>
    <p:sldId id="971" r:id="rId17"/>
    <p:sldId id="972" r:id="rId18"/>
    <p:sldId id="973" r:id="rId19"/>
    <p:sldId id="974" r:id="rId20"/>
    <p:sldId id="975" r:id="rId21"/>
    <p:sldId id="976" r:id="rId22"/>
    <p:sldId id="977" r:id="rId23"/>
    <p:sldId id="978" r:id="rId24"/>
    <p:sldId id="979" r:id="rId25"/>
    <p:sldId id="980" r:id="rId26"/>
    <p:sldId id="981" r:id="rId27"/>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870" autoAdjust="0"/>
  </p:normalViewPr>
  <p:slideViewPr>
    <p:cSldViewPr snapToGrid="0">
      <p:cViewPr varScale="1">
        <p:scale>
          <a:sx n="87" d="100"/>
          <a:sy n="87" d="100"/>
        </p:scale>
        <p:origin x="14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16.02.2021</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6</a:t>
            </a:fld>
            <a:endParaRPr lang="en-US"/>
          </a:p>
        </p:txBody>
      </p:sp>
    </p:spTree>
    <p:extLst>
      <p:ext uri="{BB962C8B-B14F-4D97-AF65-F5344CB8AC3E}">
        <p14:creationId xmlns:p14="http://schemas.microsoft.com/office/powerpoint/2010/main" val="223143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12</a:t>
            </a:fld>
            <a:endParaRPr lang="en-US"/>
          </a:p>
        </p:txBody>
      </p:sp>
    </p:spTree>
    <p:extLst>
      <p:ext uri="{BB962C8B-B14F-4D97-AF65-F5344CB8AC3E}">
        <p14:creationId xmlns:p14="http://schemas.microsoft.com/office/powerpoint/2010/main" val="4144697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16.02.2021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16.02.2021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16.02.2021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16.02.2021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16.02.2021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16.02.2021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16.02.2021</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16.02.2021</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16.02.2021</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16.02.2021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16.02.2021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16.02.2021</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Recursive Definitions and Structural Induction</a:t>
            </a:r>
            <a:endParaRPr lang="en-US" dirty="0"/>
          </a:p>
        </p:txBody>
      </p:sp>
      <p:sp>
        <p:nvSpPr>
          <p:cNvPr id="3" name="Subtitle 2"/>
          <p:cNvSpPr>
            <a:spLocks noGrp="1"/>
          </p:cNvSpPr>
          <p:nvPr>
            <p:ph type="subTitle" idx="1"/>
          </p:nvPr>
        </p:nvSpPr>
        <p:spPr/>
        <p:txBody>
          <a:bodyPr/>
          <a:lstStyle/>
          <a:p>
            <a:r>
              <a:rPr lang="en-US" smtClean="0"/>
              <a:t>Section 5.3</a:t>
            </a:r>
            <a:endParaRPr lang="en-US" dirty="0"/>
          </a:p>
        </p:txBody>
      </p:sp>
    </p:spTree>
    <p:extLst>
      <p:ext uri="{BB962C8B-B14F-4D97-AF65-F5344CB8AC3E}">
        <p14:creationId xmlns:p14="http://schemas.microsoft.com/office/powerpoint/2010/main" val="390153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fontScale="92500" lnSpcReduction="10000"/>
          </a:bodyPr>
          <a:lstStyle/>
          <a:p>
            <a:pPr marL="0" indent="0">
              <a:buNone/>
            </a:pPr>
            <a:r>
              <a:rPr lang="en-US" i="1" dirty="0" smtClean="0"/>
              <a:t>Recursive definitions </a:t>
            </a:r>
            <a:r>
              <a:rPr lang="en-US" dirty="0" smtClean="0"/>
              <a:t>of sets have two parts:</a:t>
            </a:r>
            <a:endParaRPr lang="lv-LV" dirty="0" smtClean="0"/>
          </a:p>
          <a:p>
            <a:pPr lvl="1"/>
            <a:r>
              <a:rPr lang="en-US" dirty="0" smtClean="0"/>
              <a:t>The </a:t>
            </a:r>
            <a:r>
              <a:rPr lang="en-US" i="1" dirty="0" smtClean="0"/>
              <a:t>basis step </a:t>
            </a:r>
            <a:r>
              <a:rPr lang="en-US" dirty="0" smtClean="0"/>
              <a:t>specifies an initial collection of elements.</a:t>
            </a:r>
            <a:endParaRPr lang="lv-LV" dirty="0" smtClean="0"/>
          </a:p>
          <a:p>
            <a:pPr lvl="1"/>
            <a:r>
              <a:rPr lang="en-US" dirty="0" smtClean="0"/>
              <a:t>The </a:t>
            </a:r>
            <a:r>
              <a:rPr lang="en-US" i="1" dirty="0" smtClean="0"/>
              <a:t>recursive step </a:t>
            </a:r>
            <a:r>
              <a:rPr lang="en-US" dirty="0" smtClean="0"/>
              <a:t>gives the rules for forming new elements in the set from those already known to be in the set.</a:t>
            </a:r>
          </a:p>
          <a:p>
            <a:pPr marL="0" indent="0">
              <a:buNone/>
            </a:pPr>
            <a:r>
              <a:rPr lang="en-US" dirty="0" smtClean="0"/>
              <a:t>Sometimes the recursive definition has an </a:t>
            </a:r>
            <a:r>
              <a:rPr lang="en-US" i="1" dirty="0" smtClean="0"/>
              <a:t>exclusion rule</a:t>
            </a:r>
            <a:r>
              <a:rPr lang="en-US" dirty="0" smtClean="0"/>
              <a:t>, which specifies that the set contains nothing other than those elements specified in the basis step and generated by applications of the rules in the recursive step. </a:t>
            </a:r>
          </a:p>
          <a:p>
            <a:pPr marL="0" indent="0">
              <a:buNone/>
            </a:pPr>
            <a:r>
              <a:rPr lang="en-US" dirty="0" smtClean="0"/>
              <a:t>We will always assume that the exclusion rule holds, even if it is not explicitly mentioned. </a:t>
            </a:r>
          </a:p>
          <a:p>
            <a:pPr marL="0" indent="0">
              <a:buNone/>
            </a:pPr>
            <a:r>
              <a:rPr lang="en-US" dirty="0" smtClean="0"/>
              <a:t>We will later develop a form of induction, called </a:t>
            </a:r>
            <a:r>
              <a:rPr lang="en-US" i="1" dirty="0" smtClean="0"/>
              <a:t>structural induction</a:t>
            </a:r>
            <a:r>
              <a:rPr lang="en-US" dirty="0" smtClean="0"/>
              <a:t>, to prove results about recursively defined sets. </a:t>
            </a:r>
            <a:endParaRPr lang="en-US" dirty="0"/>
          </a:p>
        </p:txBody>
      </p:sp>
    </p:spTree>
    <p:extLst>
      <p:ext uri="{BB962C8B-B14F-4D97-AF65-F5344CB8AC3E}">
        <p14:creationId xmlns:p14="http://schemas.microsoft.com/office/powerpoint/2010/main" val="4880326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a:bodyPr>
          <a:lstStyle/>
          <a:p>
            <a:pPr>
              <a:buNone/>
            </a:pPr>
            <a:r>
              <a:rPr lang="en-US" b="1" dirty="0" smtClean="0"/>
              <a:t>Example </a:t>
            </a:r>
            <a:r>
              <a:rPr lang="en-US" dirty="0" smtClean="0"/>
              <a:t>:</a:t>
            </a:r>
            <a:r>
              <a:rPr lang="en-US" b="1" dirty="0" smtClean="0"/>
              <a:t>  </a:t>
            </a:r>
            <a:r>
              <a:rPr lang="en-US" dirty="0" smtClean="0"/>
              <a:t>Subset of Integers  </a:t>
            </a:r>
            <a:r>
              <a:rPr lang="en-US" i="1" dirty="0" smtClean="0"/>
              <a:t>S</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3</a:t>
            </a:r>
            <a:r>
              <a:rPr lang="en-US" dirty="0" smtClean="0">
                <a:latin typeface="Cambria Math"/>
                <a:ea typeface="Cambria Math"/>
              </a:rPr>
              <a:t> ∊</a:t>
            </a:r>
            <a:r>
              <a:rPr lang="en-US" i="1" dirty="0" smtClean="0"/>
              <a:t> </a:t>
            </a:r>
            <a:r>
              <a:rPr lang="en-US" dirty="0" smtClean="0"/>
              <a:t>S.</a:t>
            </a:r>
          </a:p>
          <a:p>
            <a:pPr marL="971550" lvl="1" indent="-514350">
              <a:buNone/>
            </a:pPr>
            <a:r>
              <a:rPr lang="en-US" dirty="0" smtClean="0"/>
              <a:t>RECURSIVE STEP: If </a:t>
            </a:r>
            <a:r>
              <a:rPr lang="en-US" i="1" dirty="0" smtClean="0"/>
              <a:t>x</a:t>
            </a:r>
            <a:r>
              <a:rPr lang="en-US" dirty="0" smtClean="0"/>
              <a:t> </a:t>
            </a:r>
            <a:r>
              <a:rPr lang="en-US" dirty="0" smtClean="0">
                <a:latin typeface="Cambria Math"/>
                <a:ea typeface="Cambria Math"/>
              </a:rPr>
              <a:t>∊</a:t>
            </a:r>
            <a:r>
              <a:rPr lang="en-US" dirty="0" smtClean="0"/>
              <a:t> </a:t>
            </a:r>
            <a:r>
              <a:rPr lang="en-US" i="1" dirty="0" smtClean="0"/>
              <a:t>S</a:t>
            </a:r>
            <a:r>
              <a:rPr lang="en-US" dirty="0" smtClean="0"/>
              <a:t> and </a:t>
            </a:r>
            <a:r>
              <a:rPr lang="en-US" i="1" dirty="0" smtClean="0"/>
              <a:t>y</a:t>
            </a:r>
            <a:r>
              <a:rPr lang="en-US" dirty="0" smtClean="0"/>
              <a:t> </a:t>
            </a:r>
            <a:r>
              <a:rPr lang="en-US" dirty="0" smtClean="0">
                <a:latin typeface="Cambria Math"/>
                <a:ea typeface="Cambria Math"/>
              </a:rPr>
              <a:t>∊</a:t>
            </a:r>
            <a:r>
              <a:rPr lang="en-US" dirty="0" smtClean="0"/>
              <a:t> </a:t>
            </a:r>
            <a:r>
              <a:rPr lang="en-US" i="1" dirty="0" smtClean="0"/>
              <a:t>S</a:t>
            </a:r>
            <a:r>
              <a:rPr lang="en-US" dirty="0" smtClean="0"/>
              <a:t>, then </a:t>
            </a:r>
            <a:r>
              <a:rPr lang="en-US" i="1" dirty="0" smtClean="0"/>
              <a:t>x + y</a:t>
            </a:r>
            <a:r>
              <a:rPr lang="en-US" dirty="0" smtClean="0"/>
              <a:t> is in </a:t>
            </a:r>
            <a:r>
              <a:rPr lang="en-US" i="1" dirty="0" smtClean="0"/>
              <a:t>S.</a:t>
            </a:r>
            <a:endParaRPr lang="en-US" dirty="0" smtClean="0"/>
          </a:p>
          <a:p>
            <a:r>
              <a:rPr lang="en-US" dirty="0" smtClean="0"/>
              <a:t>Initially </a:t>
            </a:r>
            <a:r>
              <a:rPr lang="en-US" dirty="0" smtClean="0">
                <a:latin typeface="Cambria Math" pitchFamily="18" charset="0"/>
                <a:ea typeface="Cambria Math" pitchFamily="18" charset="0"/>
              </a:rPr>
              <a:t>3</a:t>
            </a:r>
            <a:r>
              <a:rPr lang="en-US" dirty="0" smtClean="0"/>
              <a:t> is in </a:t>
            </a:r>
            <a:r>
              <a:rPr lang="en-US" i="1" dirty="0" smtClean="0"/>
              <a:t>S</a:t>
            </a:r>
            <a:r>
              <a:rPr lang="en-US" dirty="0" smtClean="0"/>
              <a:t>, then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6</a:t>
            </a:r>
            <a:r>
              <a:rPr lang="en-US" dirty="0" smtClean="0"/>
              <a:t>, then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9</a:t>
            </a:r>
            <a:r>
              <a:rPr lang="en-US" dirty="0" smtClean="0"/>
              <a:t>, etc.</a:t>
            </a:r>
          </a:p>
          <a:p>
            <a:pPr marL="0" indent="0">
              <a:buNone/>
            </a:pPr>
            <a:r>
              <a:rPr lang="en-US" b="1" dirty="0" smtClean="0"/>
              <a:t>Example</a:t>
            </a:r>
            <a:r>
              <a:rPr lang="en-US" dirty="0" smtClean="0"/>
              <a:t>:</a:t>
            </a:r>
            <a:r>
              <a:rPr lang="en-US" b="1" dirty="0" smtClean="0"/>
              <a:t> </a:t>
            </a:r>
            <a:r>
              <a:rPr lang="en-US" dirty="0" smtClean="0"/>
              <a:t>The natural numbers</a:t>
            </a:r>
            <a:r>
              <a:rPr lang="en-US" b="1" dirty="0" smtClean="0"/>
              <a:t> N</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0 </a:t>
            </a:r>
            <a:r>
              <a:rPr lang="en-US" dirty="0" smtClean="0">
                <a:latin typeface="Cambria Math"/>
                <a:ea typeface="Cambria Math"/>
              </a:rPr>
              <a:t>∊</a:t>
            </a:r>
            <a:r>
              <a:rPr lang="en-US" dirty="0" smtClean="0"/>
              <a:t> </a:t>
            </a:r>
            <a:r>
              <a:rPr lang="en-US" b="1" dirty="0" smtClean="0"/>
              <a:t>N.</a:t>
            </a:r>
          </a:p>
          <a:p>
            <a:pPr marL="971550" lvl="1" indent="-514350">
              <a:buNone/>
            </a:pPr>
            <a:r>
              <a:rPr lang="en-US" dirty="0" smtClean="0"/>
              <a:t>RECURSIVE STEP: If </a:t>
            </a:r>
            <a:r>
              <a:rPr lang="en-US" i="1" dirty="0" smtClean="0"/>
              <a:t>n</a:t>
            </a:r>
            <a:r>
              <a:rPr lang="en-US" dirty="0" smtClean="0"/>
              <a:t> is in </a:t>
            </a:r>
            <a:r>
              <a:rPr lang="en-US" b="1" dirty="0" smtClean="0"/>
              <a:t>N</a:t>
            </a:r>
            <a:r>
              <a:rPr lang="en-US" dirty="0" smtClean="0"/>
              <a:t>, then </a:t>
            </a:r>
            <a:r>
              <a:rPr lang="en-US" i="1" dirty="0" smtClean="0"/>
              <a:t>n + </a:t>
            </a:r>
            <a:r>
              <a:rPr lang="en-US" dirty="0" smtClean="0">
                <a:latin typeface="Cambria Math" pitchFamily="18" charset="0"/>
                <a:ea typeface="Cambria Math" pitchFamily="18" charset="0"/>
              </a:rPr>
              <a:t>1</a:t>
            </a:r>
            <a:r>
              <a:rPr lang="en-US" i="1" dirty="0" smtClean="0"/>
              <a:t> </a:t>
            </a:r>
            <a:r>
              <a:rPr lang="en-US" dirty="0" smtClean="0"/>
              <a:t>is in </a:t>
            </a:r>
            <a:r>
              <a:rPr lang="en-US" b="1" dirty="0" smtClean="0"/>
              <a:t>N</a:t>
            </a:r>
            <a:r>
              <a:rPr lang="en-US" dirty="0" smtClean="0"/>
              <a:t>.</a:t>
            </a:r>
            <a:r>
              <a:rPr lang="en-US" b="1" i="1" dirty="0" smtClean="0"/>
              <a:t>  </a:t>
            </a:r>
            <a:endParaRPr lang="en-US" dirty="0" smtClean="0"/>
          </a:p>
          <a:p>
            <a:r>
              <a:rPr lang="en-US" dirty="0" smtClean="0"/>
              <a:t>Initially </a:t>
            </a:r>
            <a:r>
              <a:rPr lang="en-US" dirty="0" smtClean="0">
                <a:latin typeface="Cambria Math" pitchFamily="18" charset="0"/>
                <a:ea typeface="Cambria Math" pitchFamily="18" charset="0"/>
              </a:rPr>
              <a:t>0</a:t>
            </a:r>
            <a:r>
              <a:rPr lang="en-US" dirty="0" smtClean="0"/>
              <a:t> is in </a:t>
            </a:r>
            <a:r>
              <a:rPr lang="en-US" i="1" dirty="0" smtClean="0"/>
              <a:t>S</a:t>
            </a:r>
            <a:r>
              <a:rPr lang="en-US" dirty="0" smtClean="0"/>
              <a:t>, then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then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dirty="0" smtClean="0"/>
              <a:t>, etc.</a:t>
            </a:r>
          </a:p>
          <a:p>
            <a:endParaRPr lang="en-US" dirty="0" smtClean="0"/>
          </a:p>
          <a:p>
            <a:endParaRPr lang="en-US" dirty="0"/>
          </a:p>
        </p:txBody>
      </p:sp>
    </p:spTree>
    <p:extLst>
      <p:ext uri="{BB962C8B-B14F-4D97-AF65-F5344CB8AC3E}">
        <p14:creationId xmlns:p14="http://schemas.microsoft.com/office/powerpoint/2010/main" val="2282204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a:t>
            </a:r>
            <a:r>
              <a:rPr lang="en-US" b="1" dirty="0" smtClean="0"/>
              <a:t>  </a:t>
            </a:r>
            <a:r>
              <a:rPr lang="en-US" dirty="0" smtClean="0"/>
              <a:t>The set  </a:t>
            </a:r>
            <a:r>
              <a:rPr lang="el-GR" dirty="0" smtClean="0"/>
              <a:t>Σ</a:t>
            </a:r>
            <a:r>
              <a:rPr lang="en-US" dirty="0" smtClean="0"/>
              <a:t>* of </a:t>
            </a:r>
            <a:r>
              <a:rPr lang="en-US" i="1" dirty="0" smtClean="0"/>
              <a:t>strings</a:t>
            </a:r>
            <a:r>
              <a:rPr lang="en-US" dirty="0" smtClean="0"/>
              <a:t> over the alphabet </a:t>
            </a:r>
            <a:r>
              <a:rPr lang="el-GR" dirty="0" smtClean="0"/>
              <a:t>Σ</a:t>
            </a:r>
            <a:r>
              <a:rPr lang="en-US" dirty="0" smtClean="0"/>
              <a:t>:</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a:t>
            </a:r>
            <a:r>
              <a:rPr lang="el-GR" dirty="0" smtClean="0"/>
              <a:t>λ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t>
            </a:r>
            <a:r>
              <a:rPr lang="el-GR" dirty="0" smtClean="0"/>
              <a:t>λ</a:t>
            </a:r>
            <a:r>
              <a:rPr lang="en-US" dirty="0" smtClean="0"/>
              <a:t> is the empty string)</a:t>
            </a:r>
            <a:endParaRPr lang="en-US" i="1" dirty="0" smtClean="0"/>
          </a:p>
          <a:p>
            <a:pPr marL="971550" lvl="1" indent="-514350">
              <a:buNone/>
            </a:pPr>
            <a:r>
              <a:rPr lang="en-US" dirty="0" smtClean="0"/>
              <a:t>RECURSIVE STEP: If </a:t>
            </a:r>
            <a:r>
              <a:rPr lang="en-US" i="1" dirty="0" smtClean="0"/>
              <a:t>w</a:t>
            </a:r>
            <a:r>
              <a:rPr lang="en-US" dirty="0" smtClean="0"/>
              <a:t> is in </a:t>
            </a:r>
            <a:r>
              <a:rPr lang="el-GR" dirty="0" smtClean="0"/>
              <a:t>Σ</a:t>
            </a:r>
            <a:r>
              <a:rPr lang="en-US" dirty="0" smtClean="0"/>
              <a:t>*</a:t>
            </a:r>
            <a:r>
              <a:rPr lang="en-US" i="1" dirty="0" smtClean="0"/>
              <a:t> </a:t>
            </a:r>
            <a:r>
              <a:rPr lang="en-US" dirty="0" smtClean="0"/>
              <a:t>and</a:t>
            </a:r>
            <a:r>
              <a:rPr lang="en-US" i="1" dirty="0" smtClean="0"/>
              <a:t> x </a:t>
            </a:r>
            <a:r>
              <a:rPr lang="en-US" dirty="0" smtClean="0"/>
              <a:t>is in </a:t>
            </a:r>
            <a:r>
              <a:rPr lang="el-GR" dirty="0" smtClean="0"/>
              <a:t>Σ</a:t>
            </a:r>
            <a:r>
              <a:rPr lang="en-US" i="1" dirty="0" smtClean="0"/>
              <a:t>,                   </a:t>
            </a:r>
            <a:r>
              <a:rPr lang="en-US" dirty="0" smtClean="0"/>
              <a:t>then</a:t>
            </a:r>
            <a:r>
              <a:rPr lang="en-US" i="1" dirty="0" smtClean="0"/>
              <a:t> </a:t>
            </a:r>
            <a:r>
              <a:rPr lang="en-US" i="1" dirty="0" err="1" smtClean="0"/>
              <a:t>wx</a:t>
            </a:r>
            <a:r>
              <a:rPr lang="en-US" i="1" dirty="0" smtClean="0"/>
              <a:t> </a:t>
            </a:r>
            <a:r>
              <a:rPr lang="en-US" dirty="0" smtClean="0">
                <a:sym typeface="Symbol"/>
              </a:rPr>
              <a:t></a:t>
            </a:r>
            <a:r>
              <a:rPr lang="en-US" dirty="0" smtClean="0"/>
              <a:t> </a:t>
            </a:r>
            <a:r>
              <a:rPr lang="el-GR" dirty="0" smtClean="0"/>
              <a:t>Σ</a:t>
            </a:r>
            <a:r>
              <a:rPr lang="en-US" dirty="0" smtClean="0"/>
              <a:t>*</a:t>
            </a:r>
            <a:r>
              <a:rPr lang="en-US" i="1" dirty="0" smtClean="0"/>
              <a:t>.</a:t>
            </a:r>
          </a:p>
          <a:p>
            <a:pPr>
              <a:buNone/>
            </a:pPr>
            <a:r>
              <a:rPr lang="en-US" b="1" dirty="0" smtClean="0">
                <a:sym typeface="Symbol"/>
              </a:rPr>
              <a:t>   Example</a:t>
            </a:r>
            <a:r>
              <a:rPr lang="en-US" dirty="0" smtClean="0">
                <a:sym typeface="Symbol"/>
              </a:rPr>
              <a:t>:  If </a:t>
            </a:r>
            <a:r>
              <a:rPr lang="el-GR" dirty="0" smtClean="0"/>
              <a:t>Σ</a:t>
            </a:r>
            <a:r>
              <a:rPr lang="en-US" i="1" dirty="0" smtClean="0"/>
              <a:t> = </a:t>
            </a:r>
            <a:r>
              <a:rPr lang="en-US" dirty="0" smtClean="0"/>
              <a:t>{</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 the strings in </a:t>
            </a:r>
            <a:r>
              <a:rPr lang="en-US" dirty="0" smtClean="0">
                <a:sym typeface="Symbol"/>
              </a:rPr>
              <a:t>in </a:t>
            </a:r>
            <a:r>
              <a:rPr lang="el-GR" dirty="0" smtClean="0"/>
              <a:t>Σ</a:t>
            </a:r>
            <a:r>
              <a:rPr lang="en-US" dirty="0" smtClean="0"/>
              <a:t>*</a:t>
            </a:r>
            <a:r>
              <a:rPr lang="en-US" i="1" dirty="0" smtClean="0"/>
              <a:t> </a:t>
            </a:r>
            <a:r>
              <a:rPr lang="en-US" dirty="0" smtClean="0"/>
              <a:t>are the set of all bit strings, </a:t>
            </a:r>
            <a:r>
              <a:rPr lang="el-GR" dirty="0" smtClean="0"/>
              <a:t>λ</a:t>
            </a:r>
            <a:r>
              <a:rPr lang="en-US" dirty="0" smtClean="0"/>
              <a:t>,</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1, 00</a:t>
            </a:r>
            <a:r>
              <a:rPr lang="en-US" dirty="0" smtClean="0"/>
              <a:t>,</a:t>
            </a:r>
            <a:r>
              <a:rPr lang="en-US" dirty="0" smtClean="0">
                <a:latin typeface="Cambria Math" pitchFamily="18" charset="0"/>
                <a:ea typeface="Cambria Math" pitchFamily="18" charset="0"/>
              </a:rPr>
              <a:t>01,10, 11, etc.</a:t>
            </a:r>
            <a:endParaRPr lang="en-US" dirty="0" smtClean="0"/>
          </a:p>
          <a:p>
            <a:pPr>
              <a:buNone/>
            </a:pPr>
            <a:r>
              <a:rPr lang="en-US" b="1" dirty="0" smtClean="0">
                <a:sym typeface="Symbol"/>
              </a:rPr>
              <a:t>   Example</a:t>
            </a:r>
            <a:r>
              <a:rPr lang="en-US" dirty="0" smtClean="0">
                <a:sym typeface="Symbol"/>
              </a:rPr>
              <a:t>:  If </a:t>
            </a:r>
            <a:r>
              <a:rPr lang="el-GR" dirty="0" smtClean="0"/>
              <a:t>Σ</a:t>
            </a:r>
            <a:r>
              <a:rPr lang="en-US" i="1" dirty="0" smtClean="0"/>
              <a:t> = </a:t>
            </a:r>
            <a:r>
              <a:rPr lang="en-US" dirty="0" smtClean="0"/>
              <a:t>{</a:t>
            </a:r>
            <a:r>
              <a:rPr lang="en-US" i="1" dirty="0" err="1" smtClean="0">
                <a:ea typeface="Cambria Math" pitchFamily="18" charset="0"/>
              </a:rPr>
              <a:t>a</a:t>
            </a:r>
            <a:r>
              <a:rPr lang="en-US" dirty="0" err="1" smtClean="0"/>
              <a:t>,</a:t>
            </a:r>
            <a:r>
              <a:rPr lang="en-US" i="1" dirty="0" err="1" smtClean="0">
                <a:ea typeface="Cambria Math" pitchFamily="18" charset="0"/>
              </a:rPr>
              <a:t>b</a:t>
            </a:r>
            <a:r>
              <a:rPr lang="en-US" dirty="0" smtClean="0"/>
              <a:t>}, show that </a:t>
            </a:r>
            <a:r>
              <a:rPr lang="en-US" i="1" dirty="0" err="1" smtClean="0"/>
              <a:t>aab</a:t>
            </a:r>
            <a:r>
              <a:rPr lang="en-US" dirty="0" smtClean="0"/>
              <a:t> is in </a:t>
            </a:r>
            <a:r>
              <a:rPr lang="el-GR" dirty="0" smtClean="0"/>
              <a:t>Σ</a:t>
            </a:r>
            <a:r>
              <a:rPr lang="en-US" dirty="0" smtClean="0"/>
              <a:t>*</a:t>
            </a:r>
            <a:r>
              <a:rPr lang="en-US" dirty="0" smtClean="0">
                <a:latin typeface="Cambria Math" pitchFamily="18" charset="0"/>
                <a:ea typeface="Cambria Math" pitchFamily="18" charset="0"/>
              </a:rPr>
              <a:t>.</a:t>
            </a:r>
          </a:p>
          <a:p>
            <a:pPr lvl="1"/>
            <a:r>
              <a:rPr lang="en-US" dirty="0" smtClean="0">
                <a:latin typeface="Cambria Math" pitchFamily="18" charset="0"/>
                <a:ea typeface="Cambria Math" pitchFamily="18" charset="0"/>
              </a:rPr>
              <a:t>Since </a:t>
            </a:r>
            <a:r>
              <a:rPr lang="el-GR" dirty="0" smtClean="0"/>
              <a:t>λ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smtClean="0"/>
              <a:t>a </a:t>
            </a:r>
            <a:r>
              <a:rPr lang="en-US" dirty="0" smtClean="0">
                <a:latin typeface="Cambria Math"/>
                <a:ea typeface="Cambria Math"/>
              </a:rPr>
              <a:t>∊</a:t>
            </a:r>
            <a:r>
              <a:rPr lang="en-US" dirty="0" smtClean="0"/>
              <a:t> </a:t>
            </a:r>
            <a:r>
              <a:rPr lang="el-GR" dirty="0" smtClean="0"/>
              <a:t>Σ</a:t>
            </a:r>
            <a:r>
              <a:rPr lang="en-US" dirty="0" smtClean="0"/>
              <a:t>*.</a:t>
            </a:r>
          </a:p>
          <a:p>
            <a:pPr lvl="1"/>
            <a:r>
              <a:rPr lang="en-US" dirty="0" smtClean="0">
                <a:latin typeface="Cambria Math" pitchFamily="18" charset="0"/>
                <a:ea typeface="Cambria Math" pitchFamily="18" charset="0"/>
              </a:rPr>
              <a:t>Since </a:t>
            </a:r>
            <a:r>
              <a:rPr lang="en-US" i="1" dirty="0" smtClean="0">
                <a:ea typeface="Cambria Math" pitchFamily="18" charset="0"/>
              </a:rPr>
              <a:t>a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err="1" smtClean="0"/>
              <a:t>aa</a:t>
            </a:r>
            <a:r>
              <a:rPr lang="en-US" i="1" dirty="0" smtClean="0"/>
              <a:t> </a:t>
            </a:r>
            <a:r>
              <a:rPr lang="en-US" dirty="0" smtClean="0">
                <a:latin typeface="Cambria Math"/>
                <a:ea typeface="Cambria Math"/>
              </a:rPr>
              <a:t>∊</a:t>
            </a:r>
            <a:r>
              <a:rPr lang="en-US" dirty="0" smtClean="0"/>
              <a:t> </a:t>
            </a:r>
            <a:r>
              <a:rPr lang="el-GR" dirty="0" smtClean="0"/>
              <a:t>Σ</a:t>
            </a:r>
            <a:r>
              <a:rPr lang="en-US" dirty="0" smtClean="0"/>
              <a:t>*.</a:t>
            </a:r>
          </a:p>
          <a:p>
            <a:pPr lvl="1"/>
            <a:r>
              <a:rPr lang="en-US" dirty="0" smtClean="0">
                <a:latin typeface="Cambria Math" pitchFamily="18" charset="0"/>
                <a:ea typeface="Cambria Math" pitchFamily="18" charset="0"/>
              </a:rPr>
              <a:t>Since </a:t>
            </a:r>
            <a:r>
              <a:rPr lang="en-US" i="1" dirty="0" err="1" smtClean="0">
                <a:ea typeface="Cambria Math" pitchFamily="18" charset="0"/>
              </a:rPr>
              <a:t>aa</a:t>
            </a:r>
            <a:r>
              <a:rPr lang="en-US" i="1" dirty="0" smtClean="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b</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err="1" smtClean="0"/>
              <a:t>aab</a:t>
            </a:r>
            <a:r>
              <a:rPr lang="en-US" i="1" dirty="0" smtClean="0"/>
              <a:t> </a:t>
            </a:r>
            <a:r>
              <a:rPr lang="en-US" dirty="0" smtClean="0">
                <a:latin typeface="Cambria Math"/>
                <a:ea typeface="Cambria Math"/>
              </a:rPr>
              <a:t>∊</a:t>
            </a:r>
            <a:r>
              <a:rPr lang="en-US" dirty="0" smtClean="0"/>
              <a:t> </a:t>
            </a:r>
            <a:r>
              <a:rPr lang="el-GR" dirty="0" smtClean="0"/>
              <a:t>Σ</a:t>
            </a:r>
            <a:r>
              <a:rPr lang="en-US" dirty="0" smtClean="0"/>
              <a:t>*.</a:t>
            </a:r>
          </a:p>
          <a:p>
            <a:pPr lvl="1"/>
            <a:endParaRPr lang="en-US" dirty="0" smtClean="0"/>
          </a:p>
          <a:p>
            <a:pPr lvl="1"/>
            <a:endParaRPr lang="en-US" dirty="0" smtClean="0"/>
          </a:p>
          <a:p>
            <a:pPr marL="571500" indent="-514350">
              <a:buNone/>
            </a:pPr>
            <a:endParaRPr lang="en-US" i="1" dirty="0" smtClean="0">
              <a:sym typeface="Symbol"/>
            </a:endParaRPr>
          </a:p>
          <a:p>
            <a:pPr marL="571500" indent="-514350">
              <a:buNone/>
            </a:pPr>
            <a:endParaRPr lang="en-US" i="1" dirty="0" smtClean="0"/>
          </a:p>
          <a:p>
            <a:pPr marL="571500" indent="-514350"/>
            <a:endParaRPr lang="en-US" dirty="0" smtClean="0">
              <a:sym typeface="Symbol"/>
            </a:endParaRPr>
          </a:p>
        </p:txBody>
      </p:sp>
    </p:spTree>
    <p:extLst>
      <p:ext uri="{BB962C8B-B14F-4D97-AF65-F5344CB8AC3E}">
        <p14:creationId xmlns:p14="http://schemas.microsoft.com/office/powerpoint/2010/main" val="3659472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Concatenation</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Two strings can be combined via the operation of </a:t>
            </a:r>
            <a:r>
              <a:rPr lang="en-US" i="1" dirty="0" smtClean="0"/>
              <a:t>concatenation</a:t>
            </a:r>
            <a:r>
              <a:rPr lang="en-US" dirty="0" smtClean="0"/>
              <a:t>. Let </a:t>
            </a:r>
            <a:r>
              <a:rPr lang="el-GR" dirty="0" smtClean="0"/>
              <a:t>Σ</a:t>
            </a:r>
            <a:r>
              <a:rPr lang="en-US" dirty="0" smtClean="0"/>
              <a:t> be a set of symbols and </a:t>
            </a:r>
            <a:r>
              <a:rPr lang="el-GR" dirty="0" smtClean="0"/>
              <a:t>Σ</a:t>
            </a:r>
            <a:r>
              <a:rPr lang="en-US" dirty="0" smtClean="0"/>
              <a:t>* be the set of strings formed from the symbols in </a:t>
            </a:r>
            <a:r>
              <a:rPr lang="el-GR" dirty="0" smtClean="0"/>
              <a:t>Σ</a:t>
            </a:r>
            <a:r>
              <a:rPr lang="en-US" dirty="0" smtClean="0"/>
              <a:t>. We can define the concatenation of two strings, denoted by </a:t>
            </a:r>
            <a:r>
              <a:rPr lang="en-US" dirty="0" smtClean="0">
                <a:latin typeface="Cambria Math"/>
                <a:ea typeface="Cambria Math"/>
              </a:rPr>
              <a:t>∙, </a:t>
            </a:r>
            <a:r>
              <a:rPr lang="en-US" dirty="0" smtClean="0">
                <a:ea typeface="Cambria Math"/>
              </a:rPr>
              <a:t>recursively as follows.</a:t>
            </a:r>
          </a:p>
          <a:p>
            <a:pPr marL="971550" lvl="1" indent="-514350">
              <a:buNone/>
            </a:pPr>
            <a:r>
              <a:rPr lang="en-US" dirty="0" smtClean="0">
                <a:ea typeface="Cambria Math" pitchFamily="18" charset="0"/>
              </a:rPr>
              <a:t>BASIS STEP</a:t>
            </a:r>
            <a:r>
              <a:rPr lang="en-US" dirty="0" smtClean="0">
                <a:latin typeface="Cambria Math" pitchFamily="18" charset="0"/>
                <a:ea typeface="Cambria Math" pitchFamily="18" charset="0"/>
              </a:rPr>
              <a:t>: If </a:t>
            </a:r>
            <a:r>
              <a:rPr lang="en-US" i="1" dirty="0" smtClean="0"/>
              <a:t>w </a:t>
            </a:r>
            <a:r>
              <a:rPr lang="en-US" dirty="0" smtClean="0">
                <a:sym typeface="Symbol"/>
              </a:rPr>
              <a:t></a:t>
            </a:r>
            <a:r>
              <a:rPr lang="en-US" dirty="0" smtClean="0"/>
              <a:t> </a:t>
            </a:r>
            <a:r>
              <a:rPr lang="el-GR" dirty="0" smtClean="0"/>
              <a:t>Σ</a:t>
            </a:r>
            <a:r>
              <a:rPr lang="en-US" dirty="0" smtClean="0"/>
              <a:t>*</a:t>
            </a:r>
            <a:r>
              <a:rPr lang="en-US" i="1" dirty="0" smtClean="0"/>
              <a:t>, </a:t>
            </a:r>
            <a:r>
              <a:rPr lang="en-US" dirty="0" smtClean="0"/>
              <a:t>then</a:t>
            </a:r>
            <a:r>
              <a:rPr lang="en-US" i="1" dirty="0" smtClean="0"/>
              <a:t> w</a:t>
            </a:r>
            <a:r>
              <a:rPr lang="en-US" dirty="0" smtClean="0">
                <a:latin typeface="Cambria Math"/>
                <a:ea typeface="Cambria Math"/>
              </a:rPr>
              <a:t> ∙</a:t>
            </a:r>
            <a:r>
              <a:rPr lang="el-GR" dirty="0" smtClean="0"/>
              <a:t> λ</a:t>
            </a:r>
            <a:r>
              <a:rPr lang="en-US" dirty="0" smtClean="0"/>
              <a:t>= </a:t>
            </a:r>
            <a:r>
              <a:rPr lang="en-US" i="1" dirty="0" smtClean="0"/>
              <a:t>w</a:t>
            </a:r>
            <a:r>
              <a:rPr lang="en-US" b="1" dirty="0" smtClean="0"/>
              <a:t>.</a:t>
            </a:r>
          </a:p>
          <a:p>
            <a:pPr marL="971550" lvl="1" indent="-514350">
              <a:buNone/>
            </a:pPr>
            <a:r>
              <a:rPr lang="en-US" dirty="0" smtClean="0"/>
              <a:t>RECURSIVE STEP: </a:t>
            </a:r>
            <a:r>
              <a:rPr lang="en-US" dirty="0" smtClean="0">
                <a:latin typeface="Cambria Math" pitchFamily="18" charset="0"/>
                <a:ea typeface="Cambria Math" pitchFamily="18" charset="0"/>
              </a:rPr>
              <a:t>If </a:t>
            </a:r>
            <a:r>
              <a:rPr lang="en-US" i="1" dirty="0" smtClean="0"/>
              <a:t>w</a:t>
            </a:r>
            <a:r>
              <a:rPr lang="en-US" baseline="-25000" dirty="0" smtClean="0">
                <a:latin typeface="Cambria Math" pitchFamily="18" charset="0"/>
                <a:ea typeface="Cambria Math" pitchFamily="18" charset="0"/>
              </a:rPr>
              <a:t>1</a:t>
            </a:r>
            <a:r>
              <a:rPr lang="en-US" i="1" dirty="0" smtClean="0"/>
              <a:t> </a:t>
            </a:r>
            <a:r>
              <a:rPr lang="en-US" dirty="0" smtClean="0">
                <a:sym typeface="Symbol"/>
              </a:rPr>
              <a:t></a:t>
            </a:r>
            <a:r>
              <a:rPr lang="en-US" dirty="0" smtClean="0"/>
              <a:t> </a:t>
            </a:r>
            <a:r>
              <a:rPr lang="el-GR" dirty="0" smtClean="0"/>
              <a:t>Σ</a:t>
            </a:r>
            <a:r>
              <a:rPr lang="en-US" dirty="0" smtClean="0"/>
              <a:t>* and</a:t>
            </a:r>
            <a:r>
              <a:rPr lang="en-US" i="1" dirty="0" smtClean="0"/>
              <a:t> w</a:t>
            </a:r>
            <a:r>
              <a:rPr lang="en-US" baseline="-25000" dirty="0" smtClean="0">
                <a:latin typeface="Cambria Math" pitchFamily="18" charset="0"/>
                <a:ea typeface="Cambria Math" pitchFamily="18" charset="0"/>
              </a:rPr>
              <a:t>2</a:t>
            </a:r>
            <a:r>
              <a:rPr lang="en-US" i="1" dirty="0" smtClean="0"/>
              <a:t> </a:t>
            </a:r>
            <a:r>
              <a:rPr lang="en-US" dirty="0" smtClean="0">
                <a:sym typeface="Symbol"/>
              </a:rPr>
              <a:t></a:t>
            </a:r>
            <a:r>
              <a:rPr lang="en-US" dirty="0" smtClean="0"/>
              <a:t> </a:t>
            </a:r>
            <a:r>
              <a:rPr lang="el-GR" dirty="0" smtClean="0"/>
              <a:t>Σ</a:t>
            </a:r>
            <a:r>
              <a:rPr lang="en-US" dirty="0" smtClean="0"/>
              <a:t>* and x</a:t>
            </a:r>
            <a:r>
              <a:rPr lang="en-US" dirty="0" smtClean="0">
                <a:sym typeface="Symbol"/>
              </a:rPr>
              <a:t> </a:t>
            </a:r>
            <a:r>
              <a:rPr lang="en-US" dirty="0" smtClean="0"/>
              <a:t> </a:t>
            </a:r>
            <a:r>
              <a:rPr lang="el-GR" dirty="0" smtClean="0"/>
              <a:t>Σ</a:t>
            </a:r>
            <a:r>
              <a:rPr lang="en-US" i="1" dirty="0" smtClean="0"/>
              <a:t>, </a:t>
            </a:r>
            <a:r>
              <a:rPr lang="en-US" dirty="0" smtClean="0"/>
              <a:t>then</a:t>
            </a:r>
            <a:r>
              <a:rPr lang="en-US" i="1" dirty="0" smtClean="0"/>
              <a:t> w</a:t>
            </a:r>
            <a:r>
              <a:rPr lang="en-US" baseline="-25000" dirty="0">
                <a:latin typeface="Cambria Math" pitchFamily="18" charset="0"/>
                <a:ea typeface="Cambria Math" pitchFamily="18" charset="0"/>
              </a:rPr>
              <a:t>1</a:t>
            </a:r>
            <a:r>
              <a:rPr lang="en-US" dirty="0" smtClean="0">
                <a:latin typeface="Cambria Math"/>
                <a:ea typeface="Cambria Math"/>
              </a:rPr>
              <a:t> ∙</a:t>
            </a:r>
            <a:r>
              <a:rPr lang="el-GR" dirty="0" smtClean="0"/>
              <a:t> </a:t>
            </a:r>
            <a:r>
              <a:rPr lang="en-US" dirty="0" smtClean="0"/>
              <a:t>(</a:t>
            </a:r>
            <a:r>
              <a:rPr lang="en-US" i="1" dirty="0" smtClean="0"/>
              <a:t>w</a:t>
            </a:r>
            <a:r>
              <a:rPr lang="en-US" baseline="-25000" dirty="0" smtClean="0">
                <a:latin typeface="Cambria Math" pitchFamily="18" charset="0"/>
                <a:ea typeface="Cambria Math" pitchFamily="18" charset="0"/>
              </a:rPr>
              <a:t>2 </a:t>
            </a:r>
            <a:r>
              <a:rPr lang="en-US" i="1" dirty="0" smtClean="0"/>
              <a:t>x</a:t>
            </a:r>
            <a:r>
              <a:rPr lang="en-US" dirty="0" smtClean="0"/>
              <a:t>)= (</a:t>
            </a:r>
            <a:r>
              <a:rPr lang="en-US" i="1" dirty="0" smtClean="0"/>
              <a:t>w</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w</a:t>
            </a:r>
            <a:r>
              <a:rPr lang="en-US" baseline="-25000" dirty="0" smtClean="0">
                <a:latin typeface="Cambria Math" pitchFamily="18" charset="0"/>
                <a:ea typeface="Cambria Math" pitchFamily="18" charset="0"/>
              </a:rPr>
              <a:t>2</a:t>
            </a:r>
            <a:r>
              <a:rPr lang="en-US" dirty="0" smtClean="0"/>
              <a:t>)</a:t>
            </a:r>
            <a:r>
              <a:rPr lang="en-US" i="1" dirty="0" smtClean="0"/>
              <a:t>x</a:t>
            </a:r>
            <a:r>
              <a:rPr lang="en-US" b="1" dirty="0" smtClean="0"/>
              <a:t>.</a:t>
            </a:r>
            <a:endParaRPr lang="en-US" dirty="0" smtClean="0"/>
          </a:p>
          <a:p>
            <a:r>
              <a:rPr lang="en-US" dirty="0" smtClean="0"/>
              <a:t>Often </a:t>
            </a:r>
            <a:r>
              <a:rPr lang="en-US" i="1" dirty="0" smtClean="0"/>
              <a:t>w</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w</a:t>
            </a:r>
            <a:r>
              <a:rPr lang="en-US" baseline="-25000" dirty="0" smtClean="0">
                <a:latin typeface="Cambria Math" pitchFamily="18" charset="0"/>
                <a:ea typeface="Cambria Math" pitchFamily="18" charset="0"/>
              </a:rPr>
              <a:t>2</a:t>
            </a:r>
            <a:r>
              <a:rPr lang="en-US" dirty="0" smtClean="0"/>
              <a:t>  is written as </a:t>
            </a:r>
            <a:r>
              <a:rPr lang="en-US" i="1" dirty="0" smtClean="0"/>
              <a:t>w</a:t>
            </a:r>
            <a:r>
              <a:rPr lang="en-US" baseline="-25000" dirty="0" smtClean="0">
                <a:latin typeface="Cambria Math" pitchFamily="18" charset="0"/>
                <a:ea typeface="Cambria Math" pitchFamily="18" charset="0"/>
              </a:rPr>
              <a:t>1 </a:t>
            </a:r>
            <a:r>
              <a:rPr lang="en-US" i="1" dirty="0" smtClean="0"/>
              <a:t>w</a:t>
            </a:r>
            <a:r>
              <a:rPr lang="en-US" baseline="-25000" dirty="0" smtClean="0">
                <a:latin typeface="Cambria Math" pitchFamily="18" charset="0"/>
                <a:ea typeface="Cambria Math" pitchFamily="18" charset="0"/>
              </a:rPr>
              <a:t>2</a:t>
            </a:r>
            <a:r>
              <a:rPr lang="en-US" dirty="0" smtClean="0"/>
              <a:t>.</a:t>
            </a:r>
          </a:p>
          <a:p>
            <a:r>
              <a:rPr lang="en-US" dirty="0" smtClean="0"/>
              <a:t>If </a:t>
            </a:r>
            <a:r>
              <a:rPr lang="en-US" i="1" dirty="0" smtClean="0"/>
              <a:t>w</a:t>
            </a:r>
            <a:r>
              <a:rPr lang="en-US" baseline="-25000" dirty="0" smtClean="0">
                <a:latin typeface="Cambria Math" pitchFamily="18" charset="0"/>
                <a:ea typeface="Cambria Math" pitchFamily="18" charset="0"/>
              </a:rPr>
              <a:t>1  </a:t>
            </a:r>
            <a:r>
              <a:rPr lang="en-US" dirty="0" smtClean="0"/>
              <a:t>= </a:t>
            </a:r>
            <a:r>
              <a:rPr lang="en-US" i="1" dirty="0" err="1" smtClean="0"/>
              <a:t>abra</a:t>
            </a:r>
            <a:r>
              <a:rPr lang="en-US" dirty="0" smtClean="0"/>
              <a:t>  and </a:t>
            </a:r>
            <a:r>
              <a:rPr lang="en-US" i="1" dirty="0" smtClean="0"/>
              <a:t>w</a:t>
            </a:r>
            <a:r>
              <a:rPr lang="en-US" baseline="-25000" dirty="0" smtClean="0">
                <a:latin typeface="Cambria Math" pitchFamily="18" charset="0"/>
                <a:ea typeface="Cambria Math" pitchFamily="18" charset="0"/>
              </a:rPr>
              <a:t>2  </a:t>
            </a:r>
            <a:r>
              <a:rPr lang="en-US" dirty="0" smtClean="0"/>
              <a:t>= </a:t>
            </a:r>
            <a:r>
              <a:rPr lang="en-US" i="1" dirty="0" err="1" smtClean="0"/>
              <a:t>cadabra</a:t>
            </a:r>
            <a:r>
              <a:rPr lang="en-US" dirty="0" smtClean="0"/>
              <a:t>, the concatenation        </a:t>
            </a:r>
            <a:r>
              <a:rPr lang="en-US" i="1" dirty="0" smtClean="0"/>
              <a:t>w</a:t>
            </a:r>
            <a:r>
              <a:rPr lang="en-US" baseline="-25000" dirty="0" smtClean="0">
                <a:latin typeface="Cambria Math" pitchFamily="18" charset="0"/>
                <a:ea typeface="Cambria Math" pitchFamily="18" charset="0"/>
              </a:rPr>
              <a:t>1 </a:t>
            </a:r>
            <a:r>
              <a:rPr lang="en-US" i="1" dirty="0" smtClean="0"/>
              <a:t>w</a:t>
            </a:r>
            <a:r>
              <a:rPr lang="en-US" baseline="-25000" dirty="0" smtClean="0">
                <a:latin typeface="Cambria Math" pitchFamily="18" charset="0"/>
                <a:ea typeface="Cambria Math" pitchFamily="18" charset="0"/>
              </a:rPr>
              <a:t>2 </a:t>
            </a:r>
            <a:r>
              <a:rPr lang="en-US" dirty="0" smtClean="0"/>
              <a:t>= </a:t>
            </a:r>
            <a:r>
              <a:rPr lang="en-US" i="1" dirty="0" smtClean="0"/>
              <a:t>abracadabra.</a:t>
            </a:r>
            <a:endParaRPr lang="en-US" i="1" dirty="0"/>
          </a:p>
        </p:txBody>
      </p:sp>
    </p:spTree>
    <p:extLst>
      <p:ext uri="{BB962C8B-B14F-4D97-AF65-F5344CB8AC3E}">
        <p14:creationId xmlns:p14="http://schemas.microsoft.com/office/powerpoint/2010/main" val="2818722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Length of a String</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 </a:t>
            </a:r>
            <a:r>
              <a:rPr lang="en-US" i="1" dirty="0" smtClean="0"/>
              <a:t>l</a:t>
            </a:r>
            <a:r>
              <a:rPr lang="en-US" dirty="0" smtClean="0"/>
              <a:t>(</a:t>
            </a:r>
            <a:r>
              <a:rPr lang="en-US" i="1" dirty="0" smtClean="0"/>
              <a:t>w</a:t>
            </a:r>
            <a:r>
              <a:rPr lang="en-US" dirty="0" smtClean="0"/>
              <a:t>), the length of the string </a:t>
            </a:r>
            <a:r>
              <a:rPr lang="en-US" i="1" dirty="0" smtClean="0"/>
              <a:t>w</a:t>
            </a:r>
            <a:r>
              <a:rPr lang="en-US" dirty="0" smtClean="0"/>
              <a:t>.</a:t>
            </a:r>
          </a:p>
          <a:p>
            <a:pPr>
              <a:buNone/>
            </a:pPr>
            <a:r>
              <a:rPr lang="en-US" b="1" dirty="0" smtClean="0"/>
              <a:t>   Solution</a:t>
            </a:r>
            <a:r>
              <a:rPr lang="en-US" dirty="0" smtClean="0"/>
              <a:t>: The length of a string can be recursively defined by:</a:t>
            </a:r>
          </a:p>
          <a:p>
            <a:pPr lvl="1">
              <a:buNone/>
            </a:pPr>
            <a:r>
              <a:rPr lang="en-US" i="1" dirty="0" smtClean="0"/>
              <a:t>l</a:t>
            </a:r>
            <a:r>
              <a:rPr lang="en-US" dirty="0" smtClean="0"/>
              <a:t>(</a:t>
            </a:r>
            <a:r>
              <a:rPr lang="en-US" i="1" dirty="0">
                <a:latin typeface="Cambria Math"/>
                <a:ea typeface="Cambria Math"/>
              </a:rPr>
              <a:t>λ</a:t>
            </a:r>
            <a:r>
              <a:rPr lang="en-US" dirty="0" smtClean="0"/>
              <a:t>) = </a:t>
            </a:r>
            <a:r>
              <a:rPr lang="en-US" dirty="0" smtClean="0">
                <a:latin typeface="Cambria Math" pitchFamily="18" charset="0"/>
                <a:ea typeface="Cambria Math" pitchFamily="18" charset="0"/>
              </a:rPr>
              <a:t>0</a:t>
            </a:r>
            <a:r>
              <a:rPr lang="en-US" dirty="0" smtClean="0"/>
              <a:t>;</a:t>
            </a:r>
          </a:p>
          <a:p>
            <a:pPr lvl="1">
              <a:buNone/>
            </a:pPr>
            <a:r>
              <a:rPr lang="en-US" i="1" dirty="0" smtClean="0"/>
              <a:t>l</a:t>
            </a:r>
            <a:r>
              <a:rPr lang="en-US" dirty="0" smtClean="0"/>
              <a:t>(</a:t>
            </a:r>
            <a:r>
              <a:rPr lang="en-US" i="1" dirty="0" err="1" smtClean="0"/>
              <a:t>wx</a:t>
            </a:r>
            <a:r>
              <a:rPr lang="en-US" dirty="0" smtClean="0"/>
              <a:t>) = </a:t>
            </a:r>
            <a:r>
              <a:rPr lang="en-US" i="1" dirty="0" smtClean="0"/>
              <a:t>l</a:t>
            </a:r>
            <a:r>
              <a:rPr lang="en-US" dirty="0" smtClean="0"/>
              <a:t>(</a:t>
            </a:r>
            <a:r>
              <a:rPr lang="en-US" i="1" dirty="0" smtClean="0"/>
              <a:t>w</a:t>
            </a:r>
            <a:r>
              <a:rPr lang="en-US" dirty="0" smtClean="0"/>
              <a:t>) + </a:t>
            </a:r>
            <a:r>
              <a:rPr lang="en-US" dirty="0" smtClean="0">
                <a:latin typeface="Cambria Math" pitchFamily="18" charset="0"/>
                <a:ea typeface="Cambria Math" pitchFamily="18" charset="0"/>
              </a:rPr>
              <a:t>1 </a:t>
            </a:r>
            <a:r>
              <a:rPr lang="en-US" dirty="0" smtClean="0">
                <a:ea typeface="Cambria Math" pitchFamily="18" charset="0"/>
              </a:rPr>
              <a:t>if </a:t>
            </a:r>
            <a:r>
              <a:rPr lang="en-US" i="1" dirty="0" smtClean="0"/>
              <a:t>w </a:t>
            </a:r>
            <a:r>
              <a:rPr lang="en-US" dirty="0" smtClean="0">
                <a:latin typeface="Cambria Math"/>
                <a:ea typeface="Cambria Math"/>
              </a:rPr>
              <a:t>∊</a:t>
            </a:r>
            <a:r>
              <a:rPr lang="en-US" dirty="0" smtClean="0"/>
              <a:t> </a:t>
            </a:r>
            <a:r>
              <a:rPr lang="el-GR" dirty="0" smtClean="0"/>
              <a:t>Σ</a:t>
            </a:r>
            <a:r>
              <a:rPr lang="en-US" dirty="0" smtClean="0"/>
              <a:t>* and </a:t>
            </a:r>
            <a:r>
              <a:rPr lang="en-US" i="1" dirty="0" smtClean="0"/>
              <a:t>x</a:t>
            </a:r>
            <a:r>
              <a:rPr lang="en-US" dirty="0" smtClean="0">
                <a:sym typeface="Symbol"/>
              </a:rPr>
              <a:t> </a:t>
            </a:r>
            <a:r>
              <a:rPr lang="en-US" dirty="0" smtClean="0">
                <a:latin typeface="Cambria Math"/>
                <a:ea typeface="Cambria Math"/>
              </a:rPr>
              <a:t>∊</a:t>
            </a:r>
            <a:r>
              <a:rPr lang="en-US" dirty="0" smtClean="0"/>
              <a:t> </a:t>
            </a:r>
            <a:r>
              <a:rPr lang="el-GR" dirty="0" smtClean="0"/>
              <a:t>Σ</a:t>
            </a:r>
            <a:r>
              <a:rPr lang="en-US" i="1" dirty="0" smtClean="0"/>
              <a:t>. </a:t>
            </a:r>
            <a:endParaRPr lang="en-US" dirty="0"/>
          </a:p>
        </p:txBody>
      </p:sp>
    </p:spTree>
    <p:extLst>
      <p:ext uri="{BB962C8B-B14F-4D97-AF65-F5344CB8AC3E}">
        <p14:creationId xmlns:p14="http://schemas.microsoft.com/office/powerpoint/2010/main" val="30429372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Parentheses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 the set  of balanced parentheses </a:t>
            </a:r>
            <a:r>
              <a:rPr lang="en-US" i="1" dirty="0" smtClean="0"/>
              <a:t>P</a:t>
            </a:r>
            <a:r>
              <a:rPr lang="en-US" dirty="0" smtClean="0"/>
              <a:t>.</a:t>
            </a:r>
          </a:p>
          <a:p>
            <a:pPr>
              <a:buNone/>
            </a:pPr>
            <a:r>
              <a:rPr lang="en-US" dirty="0" smtClean="0"/>
              <a:t>   </a:t>
            </a:r>
            <a:r>
              <a:rPr lang="en-US" b="1" dirty="0" smtClean="0"/>
              <a:t>Solution</a:t>
            </a:r>
            <a:r>
              <a:rPr lang="en-US" dirty="0" smtClean="0"/>
              <a:t>:</a:t>
            </a:r>
          </a:p>
          <a:p>
            <a:pPr lvl="1">
              <a:buNone/>
            </a:pPr>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 </a:t>
            </a:r>
            <a:r>
              <a:rPr lang="en-US" dirty="0" smtClean="0">
                <a:latin typeface="Cambria Math"/>
                <a:ea typeface="Cambria Math"/>
              </a:rPr>
              <a:t>∊</a:t>
            </a:r>
            <a:r>
              <a:rPr lang="en-US" dirty="0" smtClean="0"/>
              <a:t> </a:t>
            </a:r>
            <a:r>
              <a:rPr lang="en-US" i="1" dirty="0" smtClean="0"/>
              <a:t>P</a:t>
            </a:r>
          </a:p>
          <a:p>
            <a:pPr lvl="1">
              <a:buNone/>
            </a:pPr>
            <a:r>
              <a:rPr lang="en-US" dirty="0" smtClean="0"/>
              <a:t>RECURSIVE STEP: If </a:t>
            </a:r>
            <a:r>
              <a:rPr lang="en-US" i="1" dirty="0" smtClean="0"/>
              <a:t>w</a:t>
            </a:r>
            <a:r>
              <a:rPr lang="en-US" dirty="0" smtClean="0"/>
              <a:t> </a:t>
            </a:r>
            <a:r>
              <a:rPr lang="en-US" dirty="0" smtClean="0">
                <a:latin typeface="Cambria Math"/>
                <a:ea typeface="Cambria Math"/>
              </a:rPr>
              <a:t>∊</a:t>
            </a:r>
            <a:r>
              <a:rPr lang="en-US" dirty="0" smtClean="0"/>
              <a:t> </a:t>
            </a:r>
            <a:r>
              <a:rPr lang="en-US" i="1" dirty="0" smtClean="0"/>
              <a:t>P</a:t>
            </a:r>
            <a:r>
              <a:rPr lang="en-US" dirty="0" smtClean="0"/>
              <a:t>, then</a:t>
            </a:r>
            <a:r>
              <a:rPr lang="en-US" b="1" dirty="0" smtClean="0"/>
              <a:t>  </a:t>
            </a:r>
            <a:r>
              <a:rPr lang="en-US" dirty="0" smtClean="0"/>
              <a:t>()</a:t>
            </a:r>
            <a:r>
              <a:rPr lang="en-US" i="1" dirty="0" smtClean="0"/>
              <a:t> w </a:t>
            </a:r>
            <a:r>
              <a:rPr lang="en-US" dirty="0" smtClean="0">
                <a:latin typeface="Cambria Math"/>
                <a:ea typeface="Cambria Math"/>
              </a:rPr>
              <a:t>∊</a:t>
            </a:r>
            <a:r>
              <a:rPr lang="en-US" dirty="0" smtClean="0"/>
              <a:t> </a:t>
            </a:r>
            <a:r>
              <a:rPr lang="en-US" i="1" dirty="0" smtClean="0"/>
              <a:t>P,  </a:t>
            </a:r>
            <a:r>
              <a:rPr lang="en-US" dirty="0" smtClean="0"/>
              <a:t>(</a:t>
            </a:r>
            <a:r>
              <a:rPr lang="en-US" i="1" dirty="0" smtClean="0"/>
              <a:t>w</a:t>
            </a:r>
            <a:r>
              <a:rPr lang="en-US" dirty="0" smtClean="0"/>
              <a:t>)</a:t>
            </a:r>
            <a:r>
              <a:rPr lang="en-US" i="1" dirty="0" smtClean="0"/>
              <a:t> </a:t>
            </a:r>
            <a:r>
              <a:rPr lang="en-US" dirty="0" smtClean="0">
                <a:latin typeface="Cambria Math"/>
                <a:ea typeface="Cambria Math"/>
              </a:rPr>
              <a:t>∊</a:t>
            </a:r>
            <a:r>
              <a:rPr lang="en-US" dirty="0" smtClean="0"/>
              <a:t> </a:t>
            </a:r>
            <a:r>
              <a:rPr lang="en-US" i="1" dirty="0" smtClean="0"/>
              <a:t>P </a:t>
            </a:r>
            <a:r>
              <a:rPr lang="en-US" dirty="0" smtClean="0"/>
              <a:t>and       </a:t>
            </a:r>
            <a:r>
              <a:rPr lang="en-US" i="1" dirty="0" smtClean="0"/>
              <a:t> w </a:t>
            </a:r>
            <a:r>
              <a:rPr lang="en-US" dirty="0" smtClean="0"/>
              <a:t>()</a:t>
            </a:r>
            <a:r>
              <a:rPr lang="en-US" i="1" dirty="0" smtClean="0"/>
              <a:t> </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endParaRPr lang="en-US" b="1" dirty="0" smtClean="0"/>
          </a:p>
          <a:p>
            <a:r>
              <a:rPr lang="en-US" dirty="0" smtClean="0"/>
              <a:t>Show that (() ()) is in </a:t>
            </a:r>
            <a:r>
              <a:rPr lang="en-US" i="1" dirty="0" smtClean="0"/>
              <a:t>P</a:t>
            </a:r>
            <a:r>
              <a:rPr lang="en-US" dirty="0" smtClean="0"/>
              <a:t>.</a:t>
            </a:r>
          </a:p>
          <a:p>
            <a:r>
              <a:rPr lang="en-US" dirty="0" smtClean="0"/>
              <a:t>Why is ))(() not in </a:t>
            </a:r>
            <a:r>
              <a:rPr lang="en-US" i="1" dirty="0" smtClean="0"/>
              <a:t>P</a:t>
            </a:r>
            <a:r>
              <a:rPr lang="en-US" dirty="0" smtClean="0"/>
              <a:t>?</a:t>
            </a:r>
            <a:endParaRPr lang="en-US" dirty="0"/>
          </a:p>
        </p:txBody>
      </p:sp>
    </p:spTree>
    <p:extLst>
      <p:ext uri="{BB962C8B-B14F-4D97-AF65-F5344CB8AC3E}">
        <p14:creationId xmlns:p14="http://schemas.microsoft.com/office/powerpoint/2010/main" val="2273285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Well-Formed Formulae in Propositional Logic</a:t>
            </a:r>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The set of </a:t>
            </a:r>
            <a:r>
              <a:rPr lang="en-US" i="1" dirty="0" smtClean="0"/>
              <a:t>well-formed formulae </a:t>
            </a:r>
            <a:r>
              <a:rPr lang="en-US" dirty="0" smtClean="0"/>
              <a:t>in propositional logic involving </a:t>
            </a:r>
            <a:r>
              <a:rPr lang="en-US" b="1" dirty="0" smtClean="0"/>
              <a:t>T</a:t>
            </a:r>
            <a:r>
              <a:rPr lang="en-US" dirty="0" smtClean="0"/>
              <a:t>, </a:t>
            </a:r>
            <a:r>
              <a:rPr lang="en-US" b="1" dirty="0" smtClean="0"/>
              <a:t>F</a:t>
            </a:r>
            <a:r>
              <a:rPr lang="en-US" dirty="0" smtClean="0"/>
              <a:t>, propositional variables, and operators from the set {</a:t>
            </a:r>
            <a:r>
              <a:rPr lang="en-US" dirty="0" smtClean="0">
                <a:latin typeface="Cambria Math"/>
                <a:ea typeface="Cambria Math"/>
              </a:rPr>
              <a:t>¬,∧,∨,→,↔</a:t>
            </a:r>
            <a:r>
              <a:rPr lang="en-US" dirty="0" smtClean="0"/>
              <a:t>}.</a:t>
            </a:r>
          </a:p>
          <a:p>
            <a:pPr lvl="1">
              <a:buNone/>
            </a:pPr>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a:t>
            </a:r>
            <a:r>
              <a:rPr lang="en-US" b="1" dirty="0" smtClean="0"/>
              <a:t>T</a:t>
            </a:r>
            <a:r>
              <a:rPr lang="en-US" dirty="0" smtClean="0"/>
              <a:t>,</a:t>
            </a:r>
            <a:r>
              <a:rPr lang="en-US" b="1" dirty="0" smtClean="0"/>
              <a:t>F</a:t>
            </a:r>
            <a:r>
              <a:rPr lang="en-US" dirty="0" smtClean="0"/>
              <a:t>, and </a:t>
            </a:r>
            <a:r>
              <a:rPr lang="en-US" i="1" dirty="0" smtClean="0"/>
              <a:t>s</a:t>
            </a:r>
            <a:r>
              <a:rPr lang="en-US" dirty="0" smtClean="0"/>
              <a:t>, where </a:t>
            </a:r>
            <a:r>
              <a:rPr lang="en-US" i="1" dirty="0" smtClean="0"/>
              <a:t>s</a:t>
            </a:r>
            <a:r>
              <a:rPr lang="en-US" dirty="0" smtClean="0"/>
              <a:t> is a propositional variable, are well-formed formulae.</a:t>
            </a:r>
            <a:endParaRPr lang="en-US" i="1" dirty="0" smtClean="0"/>
          </a:p>
          <a:p>
            <a:pPr lvl="1">
              <a:buNone/>
            </a:pPr>
            <a:r>
              <a:rPr lang="en-US" dirty="0" smtClean="0"/>
              <a:t>RECURSIVE STEP: If </a:t>
            </a:r>
            <a:r>
              <a:rPr lang="en-US" i="1" dirty="0" smtClean="0"/>
              <a:t>E</a:t>
            </a:r>
            <a:r>
              <a:rPr lang="en-US" dirty="0" smtClean="0"/>
              <a:t> and </a:t>
            </a:r>
            <a:r>
              <a:rPr lang="en-US" i="1" dirty="0" smtClean="0"/>
              <a:t>F</a:t>
            </a:r>
            <a:r>
              <a:rPr lang="en-US" dirty="0" smtClean="0"/>
              <a:t> are well formed formulae, then </a:t>
            </a:r>
            <a:r>
              <a:rPr lang="en-US" b="1" dirty="0" smtClean="0"/>
              <a:t>  </a:t>
            </a:r>
            <a:r>
              <a:rPr lang="en-US" dirty="0" smtClean="0"/>
              <a:t>(</a:t>
            </a:r>
            <a:r>
              <a:rPr lang="en-US" dirty="0" smtClean="0">
                <a:latin typeface="Cambria Math"/>
                <a:ea typeface="Cambria Math"/>
              </a:rPr>
              <a:t>¬</a:t>
            </a:r>
            <a:r>
              <a:rPr lang="en-US" i="1" dirty="0" smtClean="0"/>
              <a:t> E</a:t>
            </a:r>
            <a:r>
              <a:rPr lang="en-US" dirty="0" smtClean="0"/>
              <a:t>)</a:t>
            </a:r>
            <a:r>
              <a:rPr lang="en-US" i="1" dirty="0" smtClean="0"/>
              <a:t>,  </a:t>
            </a:r>
            <a:r>
              <a:rPr lang="en-US" dirty="0" smtClean="0"/>
              <a:t>(</a:t>
            </a:r>
            <a:r>
              <a:rPr lang="en-US" i="1" dirty="0" smtClean="0"/>
              <a:t>E</a:t>
            </a:r>
            <a:r>
              <a:rPr lang="en-US" dirty="0" smtClean="0">
                <a:latin typeface="Cambria Math"/>
                <a:ea typeface="Cambria Math"/>
              </a:rPr>
              <a:t> ∧ </a:t>
            </a:r>
            <a:r>
              <a:rPr lang="en-US" i="1" dirty="0" smtClean="0"/>
              <a:t>F</a:t>
            </a:r>
            <a:r>
              <a:rPr lang="en-US" dirty="0" smtClean="0"/>
              <a:t>),</a:t>
            </a:r>
            <a:r>
              <a:rPr lang="en-US" i="1" dirty="0" smtClean="0"/>
              <a:t> </a:t>
            </a:r>
            <a:r>
              <a:rPr lang="en-US" dirty="0" smtClean="0"/>
              <a:t>(</a:t>
            </a:r>
            <a:r>
              <a:rPr lang="en-US" i="1" dirty="0" smtClean="0"/>
              <a:t>E</a:t>
            </a:r>
            <a:r>
              <a:rPr lang="en-US" dirty="0" smtClean="0">
                <a:latin typeface="Cambria Math"/>
                <a:ea typeface="Cambria Math"/>
              </a:rPr>
              <a:t> ∨ </a:t>
            </a:r>
            <a:r>
              <a:rPr lang="en-US" i="1" dirty="0" smtClean="0"/>
              <a:t>F</a:t>
            </a:r>
            <a:r>
              <a:rPr lang="en-US" dirty="0" smtClean="0"/>
              <a:t>), (</a:t>
            </a:r>
            <a:r>
              <a:rPr lang="en-US" i="1" dirty="0" smtClean="0"/>
              <a:t>E</a:t>
            </a:r>
            <a:r>
              <a:rPr lang="en-US" dirty="0" smtClean="0">
                <a:latin typeface="Cambria Math"/>
                <a:ea typeface="Cambria Math"/>
              </a:rPr>
              <a:t> → </a:t>
            </a:r>
            <a:r>
              <a:rPr lang="en-US" i="1" dirty="0" smtClean="0"/>
              <a:t>F</a:t>
            </a:r>
            <a:r>
              <a:rPr lang="en-US" dirty="0" smtClean="0"/>
              <a:t>), (</a:t>
            </a:r>
            <a:r>
              <a:rPr lang="en-US" i="1" dirty="0" smtClean="0"/>
              <a:t>E</a:t>
            </a:r>
            <a:r>
              <a:rPr lang="en-US" dirty="0" smtClean="0">
                <a:latin typeface="Cambria Math"/>
                <a:ea typeface="Cambria Math"/>
              </a:rPr>
              <a:t> ↔ </a:t>
            </a:r>
            <a:r>
              <a:rPr lang="en-US" i="1" dirty="0" smtClean="0"/>
              <a:t>F</a:t>
            </a:r>
            <a:r>
              <a:rPr lang="en-US" dirty="0" smtClean="0"/>
              <a:t>), are well-formed formulae.</a:t>
            </a:r>
          </a:p>
          <a:p>
            <a:pPr>
              <a:buNone/>
            </a:pPr>
            <a:r>
              <a:rPr lang="en-US" b="1" dirty="0" smtClean="0"/>
              <a:t>   Examples</a:t>
            </a:r>
            <a:r>
              <a:rPr lang="en-US" dirty="0" smtClean="0"/>
              <a:t>: ((</a:t>
            </a:r>
            <a:r>
              <a:rPr lang="en-US" i="1" dirty="0" smtClean="0"/>
              <a:t>p</a:t>
            </a:r>
            <a:r>
              <a:rPr lang="en-US" dirty="0" smtClean="0"/>
              <a:t> </a:t>
            </a:r>
            <a:r>
              <a:rPr lang="en-US" dirty="0" smtClean="0">
                <a:latin typeface="Cambria Math"/>
                <a:ea typeface="Cambria Math"/>
              </a:rPr>
              <a:t>∨</a:t>
            </a:r>
            <a:r>
              <a:rPr lang="en-US" i="1" dirty="0" smtClean="0">
                <a:ea typeface="Cambria Math"/>
              </a:rPr>
              <a:t>q</a:t>
            </a:r>
            <a:r>
              <a:rPr lang="en-US" dirty="0" smtClean="0">
                <a:latin typeface="Cambria Math"/>
                <a:ea typeface="Cambria Math"/>
              </a:rPr>
              <a:t>) → (</a:t>
            </a:r>
            <a:r>
              <a:rPr lang="en-US" i="1" dirty="0" smtClean="0">
                <a:ea typeface="Cambria Math"/>
              </a:rPr>
              <a:t>q</a:t>
            </a:r>
            <a:r>
              <a:rPr lang="en-US" dirty="0" smtClean="0">
                <a:latin typeface="Cambria Math"/>
                <a:ea typeface="Cambria Math"/>
              </a:rPr>
              <a:t> ∧ </a:t>
            </a:r>
            <a:r>
              <a:rPr lang="en-US" b="1" dirty="0" smtClean="0">
                <a:latin typeface="Cambria Math"/>
                <a:ea typeface="Cambria Math"/>
              </a:rPr>
              <a:t>F</a:t>
            </a:r>
            <a:r>
              <a:rPr lang="en-US" dirty="0" smtClean="0">
                <a:ea typeface="Cambria Math"/>
              </a:rPr>
              <a:t>))</a:t>
            </a:r>
            <a:r>
              <a:rPr lang="en-US" dirty="0" smtClean="0">
                <a:latin typeface="Cambria Math"/>
                <a:ea typeface="Cambria Math"/>
              </a:rPr>
              <a:t> </a:t>
            </a:r>
            <a:r>
              <a:rPr lang="en-US" dirty="0" smtClean="0">
                <a:ea typeface="Cambria Math"/>
              </a:rPr>
              <a:t>is a well-formed formula.</a:t>
            </a:r>
          </a:p>
          <a:p>
            <a:pPr>
              <a:buNone/>
            </a:pPr>
            <a:r>
              <a:rPr lang="en-US" dirty="0" smtClean="0">
                <a:ea typeface="Cambria Math"/>
              </a:rPr>
              <a:t>                             </a:t>
            </a:r>
            <a:r>
              <a:rPr lang="en-US" i="1" dirty="0" err="1" smtClean="0">
                <a:ea typeface="Cambria Math"/>
              </a:rPr>
              <a:t>pq</a:t>
            </a:r>
            <a:r>
              <a:rPr lang="en-US" i="1" dirty="0" smtClean="0">
                <a:ea typeface="Cambria Math"/>
              </a:rPr>
              <a:t> </a:t>
            </a:r>
            <a:r>
              <a:rPr lang="en-US" dirty="0" smtClean="0">
                <a:latin typeface="Cambria Math"/>
                <a:ea typeface="Cambria Math"/>
              </a:rPr>
              <a:t>∧  </a:t>
            </a:r>
            <a:r>
              <a:rPr lang="en-US" dirty="0" smtClean="0">
                <a:ea typeface="Cambria Math"/>
              </a:rPr>
              <a:t>is not a  well formed formula.</a:t>
            </a:r>
            <a:endParaRPr lang="en-US" dirty="0"/>
          </a:p>
        </p:txBody>
      </p:sp>
    </p:spTree>
    <p:extLst>
      <p:ext uri="{BB962C8B-B14F-4D97-AF65-F5344CB8AC3E}">
        <p14:creationId xmlns:p14="http://schemas.microsoft.com/office/powerpoint/2010/main" val="3321524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Rooted Trees</a:t>
            </a:r>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The set of </a:t>
            </a:r>
            <a:r>
              <a:rPr lang="en-US" i="1" dirty="0" smtClean="0"/>
              <a:t>rooted trees, </a:t>
            </a:r>
            <a:r>
              <a:rPr lang="en-US" dirty="0" smtClean="0"/>
              <a:t>where a rooted tree consists of a set of vertices containing a distinguished vertex called the </a:t>
            </a:r>
            <a:r>
              <a:rPr lang="en-US" i="1" dirty="0" smtClean="0"/>
              <a:t>root</a:t>
            </a:r>
            <a:r>
              <a:rPr lang="en-US" dirty="0" smtClean="0"/>
              <a:t>, and edges connecting these vertices, can be defined recursively by these steps:</a:t>
            </a:r>
          </a:p>
          <a:p>
            <a:pPr lvl="1">
              <a:buNone/>
            </a:pPr>
            <a:r>
              <a:rPr lang="en-US" dirty="0" smtClean="0">
                <a:ea typeface="Cambria Math" pitchFamily="18" charset="0"/>
              </a:rPr>
              <a:t>BASIS STEP</a:t>
            </a:r>
            <a:r>
              <a:rPr lang="en-US" dirty="0" smtClean="0">
                <a:latin typeface="Cambria Math" pitchFamily="18" charset="0"/>
                <a:ea typeface="Cambria Math" pitchFamily="18" charset="0"/>
              </a:rPr>
              <a:t>:</a:t>
            </a:r>
            <a:r>
              <a:rPr lang="en-US" dirty="0" smtClean="0"/>
              <a:t>  A single vertex </a:t>
            </a:r>
            <a:r>
              <a:rPr lang="en-US" i="1" dirty="0" smtClean="0"/>
              <a:t>r</a:t>
            </a:r>
            <a:r>
              <a:rPr lang="en-US" dirty="0" smtClean="0"/>
              <a:t> is a rooted tree.</a:t>
            </a:r>
            <a:endParaRPr lang="en-US" i="1" dirty="0" smtClean="0"/>
          </a:p>
          <a:p>
            <a:pPr lvl="1">
              <a:buNone/>
            </a:pPr>
            <a:r>
              <a:rPr lang="en-US" dirty="0" smtClean="0"/>
              <a:t>RECURSIVE STEP: Suppose that </a:t>
            </a:r>
            <a:r>
              <a:rPr lang="en-US" i="1" dirty="0" smtClean="0"/>
              <a:t>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r>
              <a:rPr lang="en-US" i="1" dirty="0" err="1" smtClean="0"/>
              <a:t>T</a:t>
            </a:r>
            <a:r>
              <a:rPr lang="en-US" i="1" baseline="-25000" dirty="0" err="1" smtClean="0">
                <a:ea typeface="Cambria Math" pitchFamily="18" charset="0"/>
              </a:rPr>
              <a:t>n</a:t>
            </a:r>
            <a:r>
              <a:rPr lang="en-US" dirty="0" smtClean="0"/>
              <a:t> are disjoint rooted trees with roots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a:t>
            </a:r>
            <a:r>
              <a:rPr lang="en-US" i="1" dirty="0" err="1" smtClean="0"/>
              <a:t>r</a:t>
            </a:r>
            <a:r>
              <a:rPr lang="en-US" i="1" baseline="-25000" dirty="0" err="1" smtClean="0"/>
              <a:t>n</a:t>
            </a:r>
            <a:r>
              <a:rPr lang="en-US" dirty="0" smtClean="0"/>
              <a:t>, respectively. Then the graph formed by starting with a root </a:t>
            </a:r>
            <a:r>
              <a:rPr lang="en-US" i="1" dirty="0" smtClean="0"/>
              <a:t>r</a:t>
            </a:r>
            <a:r>
              <a:rPr lang="en-US" dirty="0" smtClean="0"/>
              <a:t>, which is not in any of the rooted trees</a:t>
            </a:r>
            <a:r>
              <a:rPr lang="en-US" i="1" dirty="0" smtClean="0"/>
              <a:t> 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r>
              <a:rPr lang="en-US" i="1" dirty="0" err="1" smtClean="0"/>
              <a:t>T</a:t>
            </a:r>
            <a:r>
              <a:rPr lang="en-US" i="1" baseline="-25000" dirty="0" err="1" smtClean="0">
                <a:ea typeface="Cambria Math" pitchFamily="18" charset="0"/>
              </a:rPr>
              <a:t>n</a:t>
            </a:r>
            <a:r>
              <a:rPr lang="en-US" dirty="0" smtClean="0"/>
              <a:t>, and adding an edge from </a:t>
            </a:r>
            <a:r>
              <a:rPr lang="en-US" i="1" dirty="0" smtClean="0"/>
              <a:t>r</a:t>
            </a:r>
            <a:r>
              <a:rPr lang="en-US" dirty="0" smtClean="0"/>
              <a:t> to each of the vertices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a:t>
            </a:r>
            <a:r>
              <a:rPr lang="en-US" i="1" dirty="0" err="1" smtClean="0"/>
              <a:t>r</a:t>
            </a:r>
            <a:r>
              <a:rPr lang="en-US" i="1" baseline="-25000" dirty="0" err="1" smtClean="0"/>
              <a:t>n</a:t>
            </a:r>
            <a:r>
              <a:rPr lang="en-US" dirty="0" smtClean="0"/>
              <a:t>, is also a rooted tree.</a:t>
            </a:r>
          </a:p>
          <a:p>
            <a:pPr>
              <a:buNone/>
            </a:pPr>
            <a:r>
              <a:rPr lang="en-US" b="1" dirty="0" smtClean="0"/>
              <a:t>   </a:t>
            </a:r>
            <a:endParaRPr lang="en-US" dirty="0"/>
          </a:p>
        </p:txBody>
      </p:sp>
    </p:spTree>
    <p:extLst>
      <p:ext uri="{BB962C8B-B14F-4D97-AF65-F5344CB8AC3E}">
        <p14:creationId xmlns:p14="http://schemas.microsoft.com/office/powerpoint/2010/main" val="2167390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Up Rooted Trees</a:t>
            </a:r>
            <a:endParaRPr lang="en-US" dirty="0"/>
          </a:p>
        </p:txBody>
      </p:sp>
      <p:pic>
        <p:nvPicPr>
          <p:cNvPr id="4" name="Content Placeholder 3" descr="0416.jpg"/>
          <p:cNvPicPr>
            <a:picLocks noGrp="1" noChangeAspect="1"/>
          </p:cNvPicPr>
          <p:nvPr>
            <p:ph idx="1"/>
          </p:nvPr>
        </p:nvPicPr>
        <p:blipFill>
          <a:blip r:embed="rId2" cstate="print"/>
          <a:stretch>
            <a:fillRect/>
          </a:stretch>
        </p:blipFill>
        <p:spPr>
          <a:xfrm>
            <a:off x="2286000" y="2438400"/>
            <a:ext cx="7524090" cy="2590800"/>
          </a:xfrm>
        </p:spPr>
      </p:pic>
      <p:sp>
        <p:nvSpPr>
          <p:cNvPr id="5" name="TextBox 4"/>
          <p:cNvSpPr txBox="1"/>
          <p:nvPr/>
        </p:nvSpPr>
        <p:spPr>
          <a:xfrm>
            <a:off x="2895600" y="5334001"/>
            <a:ext cx="6858000" cy="646331"/>
          </a:xfrm>
          <a:prstGeom prst="rect">
            <a:avLst/>
          </a:prstGeom>
          <a:noFill/>
        </p:spPr>
        <p:txBody>
          <a:bodyPr wrap="square" rtlCol="0">
            <a:spAutoFit/>
          </a:bodyPr>
          <a:lstStyle/>
          <a:p>
            <a:pPr>
              <a:buClr>
                <a:schemeClr val="accent1"/>
              </a:buClr>
              <a:buFont typeface="Arial" pitchFamily="34" charset="0"/>
              <a:buChar char="•"/>
            </a:pPr>
            <a:r>
              <a:rPr lang="en-US" dirty="0"/>
              <a:t> Trees are studied extensively in Chapter </a:t>
            </a:r>
            <a:r>
              <a:rPr lang="en-US" dirty="0">
                <a:latin typeface="Cambria Math" pitchFamily="18" charset="0"/>
                <a:ea typeface="Cambria Math" pitchFamily="18" charset="0"/>
              </a:rPr>
              <a:t>11</a:t>
            </a:r>
            <a:r>
              <a:rPr lang="en-US" dirty="0"/>
              <a:t>.</a:t>
            </a:r>
          </a:p>
          <a:p>
            <a:pPr>
              <a:buClr>
                <a:schemeClr val="accent1"/>
              </a:buClr>
              <a:buFont typeface="Arial" pitchFamily="34" charset="0"/>
              <a:buChar char="•"/>
            </a:pPr>
            <a:r>
              <a:rPr lang="en-US" dirty="0"/>
              <a:t> Next we look at a special type of tree, the full binary tree. </a:t>
            </a:r>
          </a:p>
        </p:txBody>
      </p:sp>
    </p:spTree>
    <p:extLst>
      <p:ext uri="{BB962C8B-B14F-4D97-AF65-F5344CB8AC3E}">
        <p14:creationId xmlns:p14="http://schemas.microsoft.com/office/powerpoint/2010/main" val="36520821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Binary Trees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dirty="0" smtClean="0"/>
              <a:t>The set of </a:t>
            </a:r>
            <a:r>
              <a:rPr lang="en-US" i="1" dirty="0" smtClean="0"/>
              <a:t>full binary trees </a:t>
            </a:r>
            <a:r>
              <a:rPr lang="en-US" dirty="0" smtClean="0"/>
              <a:t>can be defined recursively by these steps.</a:t>
            </a:r>
          </a:p>
          <a:p>
            <a:pPr lvl="1">
              <a:buNone/>
            </a:pPr>
            <a:r>
              <a:rPr lang="en-US" dirty="0" smtClean="0"/>
              <a:t>BASIS STEP: There is a full binary tree consisting of only a single vertex </a:t>
            </a:r>
            <a:r>
              <a:rPr lang="en-US" i="1" dirty="0" smtClean="0"/>
              <a:t>r</a:t>
            </a:r>
            <a:r>
              <a:rPr lang="en-US" dirty="0" smtClean="0"/>
              <a:t>.</a:t>
            </a:r>
          </a:p>
          <a:p>
            <a:pPr lvl="1">
              <a:buNone/>
            </a:pPr>
            <a:r>
              <a:rPr lang="en-US" dirty="0" smtClean="0"/>
              <a:t>RECURSIVE STEP: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dirty="0" smtClean="0"/>
              <a:t> are disjoint full binary trees, there is a full binary tree, denoted by </a:t>
            </a:r>
            <a:r>
              <a:rPr lang="en-US" i="1" dirty="0" smtClean="0"/>
              <a:t>T</a:t>
            </a:r>
            <a:r>
              <a:rPr lang="en-US" baseline="-25000" dirty="0" smtClean="0">
                <a:latin typeface="Cambria Math" pitchFamily="18" charset="0"/>
                <a:ea typeface="Cambria Math" pitchFamily="18" charset="0"/>
              </a:rPr>
              <a:t>1</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 consisting of a root </a:t>
            </a:r>
            <a:r>
              <a:rPr lang="en-US" i="1" dirty="0" smtClean="0"/>
              <a:t>r</a:t>
            </a:r>
            <a:r>
              <a:rPr lang="en-US" dirty="0" smtClean="0"/>
              <a:t> together with edges connecting the root to each of the roots of the left </a:t>
            </a:r>
            <a:r>
              <a:rPr lang="en-US" dirty="0" err="1" smtClean="0"/>
              <a:t>subtree</a:t>
            </a:r>
            <a:r>
              <a:rPr lang="en-US" dirty="0" smtClean="0"/>
              <a:t> </a:t>
            </a:r>
            <a:r>
              <a:rPr lang="en-US" i="1" dirty="0" smtClean="0"/>
              <a:t>T</a:t>
            </a:r>
            <a:r>
              <a:rPr lang="en-US" baseline="-25000" dirty="0" smtClean="0">
                <a:latin typeface="Cambria Math" pitchFamily="18" charset="0"/>
                <a:ea typeface="Cambria Math" pitchFamily="18" charset="0"/>
              </a:rPr>
              <a:t>1</a:t>
            </a:r>
            <a:r>
              <a:rPr lang="en-US" dirty="0" smtClean="0"/>
              <a:t> and the right </a:t>
            </a:r>
            <a:r>
              <a:rPr lang="en-US" dirty="0" err="1" smtClean="0"/>
              <a:t>subtree</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endParaRPr lang="en-US" dirty="0"/>
          </a:p>
        </p:txBody>
      </p:sp>
    </p:spTree>
    <p:extLst>
      <p:ext uri="{BB962C8B-B14F-4D97-AF65-F5344CB8AC3E}">
        <p14:creationId xmlns:p14="http://schemas.microsoft.com/office/powerpoint/2010/main" val="3805944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Recursively Defined Functions</a:t>
            </a:r>
          </a:p>
          <a:p>
            <a:r>
              <a:rPr lang="en-US" dirty="0" smtClean="0"/>
              <a:t>Recursively Defined Sets and Structures</a:t>
            </a:r>
          </a:p>
          <a:p>
            <a:r>
              <a:rPr lang="en-US" dirty="0" smtClean="0"/>
              <a:t>Structural Induction</a:t>
            </a:r>
          </a:p>
          <a:p>
            <a:r>
              <a:rPr lang="en-US" dirty="0" smtClean="0"/>
              <a:t>Generalized Induction</a:t>
            </a:r>
          </a:p>
          <a:p>
            <a:pPr>
              <a:buNone/>
            </a:pPr>
            <a:endParaRPr lang="en-US" dirty="0" smtClean="0"/>
          </a:p>
          <a:p>
            <a:pPr lvl="1">
              <a:buNone/>
            </a:pPr>
            <a:endParaRPr lang="en-US" dirty="0" smtClean="0"/>
          </a:p>
          <a:p>
            <a:endParaRPr lang="en-US" dirty="0"/>
          </a:p>
        </p:txBody>
      </p:sp>
    </p:spTree>
    <p:extLst>
      <p:ext uri="{BB962C8B-B14F-4D97-AF65-F5344CB8AC3E}">
        <p14:creationId xmlns:p14="http://schemas.microsoft.com/office/powerpoint/2010/main" val="3851137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Up Full Binary Trees</a:t>
            </a:r>
            <a:endParaRPr lang="en-US" dirty="0"/>
          </a:p>
        </p:txBody>
      </p:sp>
      <p:pic>
        <p:nvPicPr>
          <p:cNvPr id="4" name="Content Placeholder 3" descr="0418.jpg"/>
          <p:cNvPicPr>
            <a:picLocks noGrp="1" noChangeAspect="1"/>
          </p:cNvPicPr>
          <p:nvPr>
            <p:ph idx="1"/>
          </p:nvPr>
        </p:nvPicPr>
        <p:blipFill>
          <a:blip r:embed="rId2" cstate="print"/>
          <a:stretch>
            <a:fillRect/>
          </a:stretch>
        </p:blipFill>
        <p:spPr>
          <a:xfrm>
            <a:off x="2667001" y="2819401"/>
            <a:ext cx="7138579" cy="2727357"/>
          </a:xfrm>
        </p:spPr>
      </p:pic>
    </p:spTree>
    <p:extLst>
      <p:ext uri="{BB962C8B-B14F-4D97-AF65-F5344CB8AC3E}">
        <p14:creationId xmlns:p14="http://schemas.microsoft.com/office/powerpoint/2010/main" val="18020634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Induction and Recursively Defined Sets</a:t>
            </a:r>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Show that the set S defined  by specifying that </a:t>
            </a:r>
            <a:r>
              <a:rPr lang="en-US" dirty="0" smtClean="0">
                <a:latin typeface="Cambria Math" pitchFamily="18" charset="0"/>
                <a:ea typeface="Cambria Math" pitchFamily="18" charset="0"/>
              </a:rPr>
              <a:t>3</a:t>
            </a:r>
            <a:r>
              <a:rPr lang="en-US" dirty="0" smtClean="0">
                <a:latin typeface="Cambria Math"/>
                <a:ea typeface="Cambria Math"/>
              </a:rPr>
              <a:t> ∊</a:t>
            </a:r>
            <a:r>
              <a:rPr lang="en-US" i="1" dirty="0" smtClean="0"/>
              <a:t> </a:t>
            </a:r>
            <a:r>
              <a:rPr lang="en-US" dirty="0" smtClean="0"/>
              <a:t>S and that if </a:t>
            </a:r>
            <a:r>
              <a:rPr lang="en-US" i="1" dirty="0" smtClean="0"/>
              <a:t>x</a:t>
            </a:r>
            <a:r>
              <a:rPr lang="en-US" dirty="0" smtClean="0"/>
              <a:t> </a:t>
            </a:r>
            <a:r>
              <a:rPr lang="en-US" dirty="0" smtClean="0">
                <a:latin typeface="Cambria Math"/>
                <a:ea typeface="Cambria Math"/>
              </a:rPr>
              <a:t>∊</a:t>
            </a:r>
            <a:r>
              <a:rPr lang="en-US" dirty="0" smtClean="0"/>
              <a:t> </a:t>
            </a:r>
            <a:r>
              <a:rPr lang="en-US" i="1" dirty="0" smtClean="0"/>
              <a:t>S</a:t>
            </a:r>
            <a:r>
              <a:rPr lang="en-US" dirty="0" smtClean="0"/>
              <a:t> and   </a:t>
            </a:r>
            <a:r>
              <a:rPr lang="en-US" i="1" dirty="0" smtClean="0"/>
              <a:t>y</a:t>
            </a:r>
            <a:r>
              <a:rPr lang="en-US" dirty="0" smtClean="0">
                <a:latin typeface="Cambria Math"/>
                <a:ea typeface="Cambria Math"/>
              </a:rPr>
              <a:t> ∊</a:t>
            </a:r>
            <a:r>
              <a:rPr lang="en-US" dirty="0" smtClean="0"/>
              <a:t>  </a:t>
            </a:r>
            <a:r>
              <a:rPr lang="en-US" i="1" dirty="0" smtClean="0"/>
              <a:t>S</a:t>
            </a:r>
            <a:r>
              <a:rPr lang="en-US" dirty="0" smtClean="0"/>
              <a:t>, then </a:t>
            </a:r>
            <a:r>
              <a:rPr lang="en-US" i="1" dirty="0" smtClean="0"/>
              <a:t>x + y</a:t>
            </a:r>
            <a:r>
              <a:rPr lang="en-US" dirty="0" smtClean="0"/>
              <a:t> is in </a:t>
            </a:r>
            <a:r>
              <a:rPr lang="en-US" i="1" dirty="0" smtClean="0"/>
              <a:t>S, </a:t>
            </a:r>
            <a:r>
              <a:rPr lang="en-US" dirty="0" smtClean="0"/>
              <a:t>is</a:t>
            </a:r>
            <a:r>
              <a:rPr lang="en-US" i="1" dirty="0" smtClean="0"/>
              <a:t> </a:t>
            </a:r>
            <a:r>
              <a:rPr lang="en-US" dirty="0" smtClean="0"/>
              <a:t>the set of all positive integers that are multiples of </a:t>
            </a:r>
            <a:r>
              <a:rPr lang="en-US" dirty="0" smtClean="0">
                <a:latin typeface="Cambria Math" pitchFamily="18" charset="0"/>
                <a:ea typeface="Cambria Math" pitchFamily="18" charset="0"/>
              </a:rPr>
              <a:t>3</a:t>
            </a:r>
            <a:r>
              <a:rPr lang="en-US" dirty="0" smtClean="0"/>
              <a:t>.</a:t>
            </a:r>
          </a:p>
          <a:p>
            <a:pPr>
              <a:buNone/>
            </a:pPr>
            <a:r>
              <a:rPr lang="en-US" b="1" dirty="0" smtClean="0"/>
              <a:t>    Solution</a:t>
            </a:r>
            <a:r>
              <a:rPr lang="en-US" dirty="0" smtClean="0"/>
              <a:t>: Let </a:t>
            </a:r>
            <a:r>
              <a:rPr lang="en-US" i="1" dirty="0" smtClean="0"/>
              <a:t>A</a:t>
            </a:r>
            <a:r>
              <a:rPr lang="en-US" dirty="0" smtClean="0"/>
              <a:t> be the set of all positive integers divisible by </a:t>
            </a:r>
            <a:r>
              <a:rPr lang="en-US" dirty="0" smtClean="0">
                <a:latin typeface="Cambria Math" pitchFamily="18" charset="0"/>
                <a:ea typeface="Cambria Math" pitchFamily="18" charset="0"/>
              </a:rPr>
              <a:t>3</a:t>
            </a:r>
            <a:r>
              <a:rPr lang="en-US" dirty="0" smtClean="0"/>
              <a:t>. To prove that      </a:t>
            </a:r>
            <a:r>
              <a:rPr lang="en-US" i="1" dirty="0" smtClean="0"/>
              <a:t>A</a:t>
            </a:r>
            <a:r>
              <a:rPr lang="en-US" dirty="0" smtClean="0"/>
              <a:t> = </a:t>
            </a:r>
            <a:r>
              <a:rPr lang="en-US" i="1" dirty="0" smtClean="0"/>
              <a:t>S</a:t>
            </a:r>
            <a:r>
              <a:rPr lang="en-US" dirty="0" smtClean="0"/>
              <a:t>, show that </a:t>
            </a:r>
            <a:r>
              <a:rPr lang="en-US" i="1" dirty="0" smtClean="0"/>
              <a:t>A</a:t>
            </a:r>
            <a:r>
              <a:rPr lang="en-US" dirty="0" smtClean="0"/>
              <a:t> is a subset of </a:t>
            </a:r>
            <a:r>
              <a:rPr lang="en-US" i="1" dirty="0" smtClean="0"/>
              <a:t>S</a:t>
            </a:r>
            <a:r>
              <a:rPr lang="en-US" dirty="0" smtClean="0"/>
              <a:t> and </a:t>
            </a:r>
            <a:r>
              <a:rPr lang="en-US" i="1" dirty="0" smtClean="0"/>
              <a:t>S</a:t>
            </a:r>
            <a:r>
              <a:rPr lang="en-US" dirty="0" smtClean="0"/>
              <a:t> is a subset of </a:t>
            </a:r>
            <a:r>
              <a:rPr lang="en-US" i="1" dirty="0" smtClean="0"/>
              <a:t>A</a:t>
            </a:r>
            <a:r>
              <a:rPr lang="en-US" dirty="0" smtClean="0"/>
              <a:t>. </a:t>
            </a:r>
          </a:p>
          <a:p>
            <a:pPr lvl="1"/>
            <a:r>
              <a:rPr lang="en-US" dirty="0" smtClean="0"/>
              <a:t>A</a:t>
            </a:r>
            <a:r>
              <a:rPr lang="en-US" dirty="0" smtClean="0">
                <a:latin typeface="Cambria Math"/>
                <a:ea typeface="Cambria Math"/>
              </a:rPr>
              <a:t>⊂</a:t>
            </a:r>
            <a:r>
              <a:rPr lang="en-US" dirty="0" smtClean="0"/>
              <a:t> S: Let P(</a:t>
            </a:r>
            <a:r>
              <a:rPr lang="en-US" i="1" dirty="0" smtClean="0"/>
              <a:t>n</a:t>
            </a:r>
            <a:r>
              <a:rPr lang="en-US" dirty="0" smtClean="0"/>
              <a:t>) be the statement that </a:t>
            </a:r>
            <a:r>
              <a:rPr lang="en-US" dirty="0" smtClean="0">
                <a:latin typeface="Cambria Math" pitchFamily="18" charset="0"/>
                <a:ea typeface="Cambria Math" pitchFamily="18" charset="0"/>
              </a:rPr>
              <a:t>3</a:t>
            </a:r>
            <a:r>
              <a:rPr lang="en-US" i="1" dirty="0" smtClean="0"/>
              <a:t>n</a:t>
            </a:r>
            <a:r>
              <a:rPr lang="en-US" dirty="0" smtClean="0"/>
              <a:t> belongs to </a:t>
            </a:r>
            <a:r>
              <a:rPr lang="en-US" i="1" dirty="0" smtClean="0"/>
              <a:t>S</a:t>
            </a:r>
            <a:r>
              <a:rPr lang="en-US" dirty="0" smtClean="0"/>
              <a:t>. </a:t>
            </a:r>
          </a:p>
          <a:p>
            <a:pPr lvl="2">
              <a:buNone/>
            </a:pPr>
            <a:r>
              <a:rPr lang="en-US" dirty="0" smtClean="0"/>
              <a:t>     BASIS STEP: </a:t>
            </a:r>
            <a:r>
              <a:rPr lang="en-US" dirty="0" smtClean="0">
                <a:latin typeface="Cambria Math" pitchFamily="18" charset="0"/>
                <a:ea typeface="Cambria Math" pitchFamily="18" charset="0"/>
              </a:rPr>
              <a:t>3</a:t>
            </a:r>
            <a:r>
              <a:rPr lang="en-US" dirty="0" smtClean="0">
                <a:latin typeface="Cambria Math"/>
                <a:ea typeface="Cambria Math"/>
              </a:rPr>
              <a:t>∙1 = 3 ∊</a:t>
            </a:r>
            <a:r>
              <a:rPr lang="en-US" i="1" dirty="0" smtClean="0"/>
              <a:t> </a:t>
            </a:r>
            <a:r>
              <a:rPr lang="en-US" dirty="0" smtClean="0"/>
              <a:t>S, by the first part of recursive definition.</a:t>
            </a:r>
          </a:p>
          <a:p>
            <a:pPr lvl="2">
              <a:buNone/>
            </a:pPr>
            <a:r>
              <a:rPr lang="en-US" dirty="0" smtClean="0"/>
              <a:t>     INDUCTIVE STEP: Assume </a:t>
            </a:r>
            <a:r>
              <a:rPr lang="en-US" i="1" dirty="0" smtClean="0"/>
              <a:t>P</a:t>
            </a:r>
            <a:r>
              <a:rPr lang="en-US" dirty="0" smtClean="0"/>
              <a:t>(</a:t>
            </a:r>
            <a:r>
              <a:rPr lang="en-US" i="1" dirty="0" smtClean="0"/>
              <a:t>k</a:t>
            </a:r>
            <a:r>
              <a:rPr lang="en-US" dirty="0" smtClean="0"/>
              <a:t>) is true. By the second part of the recursive definition, if </a:t>
            </a:r>
            <a:r>
              <a:rPr lang="en-US" dirty="0" smtClean="0">
                <a:latin typeface="Cambria Math"/>
                <a:ea typeface="Cambria Math"/>
              </a:rPr>
              <a:t>3</a:t>
            </a:r>
            <a:r>
              <a:rPr lang="en-US" i="1" dirty="0" smtClean="0">
                <a:ea typeface="Cambria Math"/>
              </a:rPr>
              <a:t>k</a:t>
            </a:r>
            <a:r>
              <a:rPr lang="en-US" dirty="0" smtClean="0">
                <a:latin typeface="Cambria Math"/>
                <a:ea typeface="Cambria Math"/>
              </a:rPr>
              <a:t> ∊</a:t>
            </a:r>
            <a:r>
              <a:rPr lang="en-US" i="1" dirty="0" smtClean="0"/>
              <a:t> </a:t>
            </a:r>
            <a:r>
              <a:rPr lang="en-US" dirty="0" smtClean="0"/>
              <a:t>S, then since </a:t>
            </a:r>
            <a:r>
              <a:rPr lang="en-US" dirty="0" smtClean="0">
                <a:latin typeface="Cambria Math"/>
                <a:ea typeface="Cambria Math"/>
              </a:rPr>
              <a:t>3 ∊</a:t>
            </a:r>
            <a:r>
              <a:rPr lang="en-US" i="1" dirty="0" smtClean="0"/>
              <a:t> </a:t>
            </a:r>
            <a:r>
              <a:rPr lang="en-US" dirty="0" smtClean="0"/>
              <a:t>S, </a:t>
            </a:r>
            <a:r>
              <a:rPr lang="en-US" dirty="0" smtClean="0">
                <a:latin typeface="Cambria Math"/>
                <a:ea typeface="Cambria Math"/>
              </a:rPr>
              <a:t>3</a:t>
            </a:r>
            <a:r>
              <a:rPr lang="en-US" i="1" dirty="0" smtClean="0">
                <a:ea typeface="Cambria Math"/>
              </a:rPr>
              <a:t>k + </a:t>
            </a:r>
            <a:r>
              <a:rPr lang="en-US" dirty="0" smtClean="0">
                <a:latin typeface="Cambria Math"/>
                <a:ea typeface="Cambria Math"/>
              </a:rPr>
              <a:t>3</a:t>
            </a:r>
            <a:r>
              <a:rPr lang="en-US" i="1" dirty="0" smtClean="0">
                <a:ea typeface="Cambria Math"/>
              </a:rPr>
              <a:t> = </a:t>
            </a:r>
            <a:r>
              <a:rPr lang="en-US" dirty="0" smtClean="0">
                <a:latin typeface="Cambria Math"/>
                <a:ea typeface="Cambria Math"/>
              </a:rPr>
              <a:t>3(</a:t>
            </a:r>
            <a:r>
              <a:rPr lang="en-US" i="1" dirty="0" smtClean="0">
                <a:latin typeface="Cambria Math"/>
                <a:ea typeface="Cambria Math"/>
              </a:rPr>
              <a:t>k</a:t>
            </a:r>
            <a:r>
              <a:rPr lang="en-US" dirty="0" smtClean="0">
                <a:latin typeface="Cambria Math"/>
                <a:ea typeface="Cambria Math"/>
              </a:rPr>
              <a:t> + 1) ∊</a:t>
            </a:r>
            <a:r>
              <a:rPr lang="en-US" i="1" dirty="0" smtClean="0"/>
              <a:t> </a:t>
            </a:r>
            <a:r>
              <a:rPr lang="en-US" dirty="0" smtClean="0"/>
              <a:t>S. Hence, </a:t>
            </a:r>
            <a:r>
              <a:rPr lang="en-US" i="1" dirty="0" smtClean="0"/>
              <a:t>P</a:t>
            </a:r>
            <a:r>
              <a:rPr lang="en-US" dirty="0" smtClean="0"/>
              <a:t>(</a:t>
            </a:r>
            <a:r>
              <a:rPr lang="en-US" i="1" dirty="0" smtClean="0"/>
              <a:t>k </a:t>
            </a:r>
            <a:r>
              <a:rPr lang="en-US" dirty="0" smtClean="0"/>
              <a:t>+ </a:t>
            </a:r>
            <a:r>
              <a:rPr lang="en-US" dirty="0" smtClean="0">
                <a:latin typeface="Cambria Math" pitchFamily="18" charset="0"/>
                <a:ea typeface="Cambria Math" pitchFamily="18" charset="0"/>
              </a:rPr>
              <a:t>1</a:t>
            </a:r>
            <a:r>
              <a:rPr lang="en-US" dirty="0" smtClean="0"/>
              <a:t>) is true. </a:t>
            </a:r>
          </a:p>
          <a:p>
            <a:pPr lvl="1"/>
            <a:r>
              <a:rPr lang="en-US" dirty="0" smtClean="0"/>
              <a:t>S </a:t>
            </a:r>
            <a:r>
              <a:rPr lang="en-US" dirty="0" smtClean="0">
                <a:latin typeface="Cambria Math"/>
                <a:ea typeface="Cambria Math"/>
              </a:rPr>
              <a:t>⊂ </a:t>
            </a:r>
            <a:r>
              <a:rPr lang="en-US" dirty="0" smtClean="0"/>
              <a:t>A:</a:t>
            </a:r>
          </a:p>
          <a:p>
            <a:pPr lvl="2">
              <a:buNone/>
            </a:pPr>
            <a:r>
              <a:rPr lang="en-US" dirty="0" smtClean="0"/>
              <a:t>     BASIS STEP: </a:t>
            </a:r>
            <a:r>
              <a:rPr lang="en-US" dirty="0" smtClean="0">
                <a:latin typeface="Cambria Math"/>
                <a:ea typeface="Cambria Math"/>
              </a:rPr>
              <a:t>3 ∊</a:t>
            </a:r>
            <a:r>
              <a:rPr lang="en-US" i="1" dirty="0" smtClean="0"/>
              <a:t> </a:t>
            </a:r>
            <a:r>
              <a:rPr lang="en-US" dirty="0" smtClean="0"/>
              <a:t>S by the first part of recursive definition, and   </a:t>
            </a:r>
            <a:r>
              <a:rPr lang="en-US" dirty="0" smtClean="0">
                <a:latin typeface="Cambria Math" pitchFamily="18" charset="0"/>
                <a:ea typeface="Cambria Math" pitchFamily="18" charset="0"/>
              </a:rPr>
              <a:t>3</a:t>
            </a:r>
            <a:r>
              <a:rPr lang="en-US" dirty="0" smtClean="0">
                <a:latin typeface="Cambria Math"/>
                <a:ea typeface="Cambria Math"/>
              </a:rPr>
              <a:t> = </a:t>
            </a:r>
            <a:r>
              <a:rPr lang="en-US" dirty="0" smtClean="0">
                <a:latin typeface="Cambria Math" pitchFamily="18" charset="0"/>
                <a:ea typeface="Cambria Math" pitchFamily="18" charset="0"/>
              </a:rPr>
              <a:t>3</a:t>
            </a:r>
            <a:r>
              <a:rPr lang="en-US" dirty="0" smtClean="0">
                <a:latin typeface="Cambria Math"/>
                <a:ea typeface="Cambria Math"/>
              </a:rPr>
              <a:t>∙1.</a:t>
            </a:r>
            <a:endParaRPr lang="en-US" dirty="0" smtClean="0"/>
          </a:p>
          <a:p>
            <a:pPr lvl="2">
              <a:buNone/>
            </a:pPr>
            <a:r>
              <a:rPr lang="en-US" dirty="0" smtClean="0"/>
              <a:t>     INDUCTIVE STEP:  The second part of the recursive definition adds </a:t>
            </a:r>
            <a:r>
              <a:rPr lang="en-US" i="1" dirty="0" smtClean="0"/>
              <a:t>x</a:t>
            </a:r>
            <a:r>
              <a:rPr lang="en-US" dirty="0" smtClean="0"/>
              <a:t> +</a:t>
            </a:r>
            <a:r>
              <a:rPr lang="en-US" i="1" dirty="0" smtClean="0"/>
              <a:t>y</a:t>
            </a:r>
            <a:r>
              <a:rPr lang="en-US" dirty="0" smtClean="0"/>
              <a:t> to </a:t>
            </a:r>
            <a:r>
              <a:rPr lang="en-US" i="1" dirty="0" smtClean="0"/>
              <a:t>S</a:t>
            </a:r>
            <a:r>
              <a:rPr lang="en-US" dirty="0" smtClean="0"/>
              <a:t>, if both </a:t>
            </a:r>
            <a:r>
              <a:rPr lang="en-US" i="1" dirty="0" smtClean="0"/>
              <a:t>x</a:t>
            </a:r>
            <a:r>
              <a:rPr lang="en-US" dirty="0" smtClean="0"/>
              <a:t> and </a:t>
            </a:r>
            <a:r>
              <a:rPr lang="en-US" i="1" dirty="0" smtClean="0"/>
              <a:t>y</a:t>
            </a:r>
            <a:r>
              <a:rPr lang="en-US" dirty="0" smtClean="0"/>
              <a:t> are in </a:t>
            </a:r>
            <a:r>
              <a:rPr lang="en-US" i="1" dirty="0" smtClean="0"/>
              <a:t>S</a:t>
            </a:r>
            <a:r>
              <a:rPr lang="en-US" dirty="0" smtClean="0"/>
              <a:t>. If </a:t>
            </a:r>
            <a:r>
              <a:rPr lang="en-US" i="1" dirty="0" smtClean="0"/>
              <a:t>x</a:t>
            </a:r>
            <a:r>
              <a:rPr lang="en-US" dirty="0" smtClean="0"/>
              <a:t> and </a:t>
            </a:r>
            <a:r>
              <a:rPr lang="en-US" i="1" dirty="0" smtClean="0"/>
              <a:t>y</a:t>
            </a:r>
            <a:r>
              <a:rPr lang="en-US" dirty="0" smtClean="0"/>
              <a:t> are both in </a:t>
            </a:r>
            <a:r>
              <a:rPr lang="en-US" i="1" dirty="0" smtClean="0"/>
              <a:t>A</a:t>
            </a:r>
            <a:r>
              <a:rPr lang="en-US" dirty="0" smtClean="0"/>
              <a:t>, then both </a:t>
            </a:r>
            <a:r>
              <a:rPr lang="en-US" i="1" dirty="0" smtClean="0"/>
              <a:t>x</a:t>
            </a:r>
            <a:r>
              <a:rPr lang="en-US" dirty="0" smtClean="0"/>
              <a:t> and </a:t>
            </a:r>
            <a:r>
              <a:rPr lang="en-US" i="1" dirty="0" smtClean="0"/>
              <a:t>y</a:t>
            </a:r>
            <a:r>
              <a:rPr lang="en-US" dirty="0" smtClean="0"/>
              <a:t> are divisible by </a:t>
            </a:r>
            <a:r>
              <a:rPr lang="en-US" dirty="0" smtClean="0">
                <a:latin typeface="Cambria Math" pitchFamily="18" charset="0"/>
                <a:ea typeface="Cambria Math" pitchFamily="18" charset="0"/>
              </a:rPr>
              <a:t>3</a:t>
            </a:r>
            <a:r>
              <a:rPr lang="en-US" dirty="0" smtClean="0"/>
              <a:t>. By part (</a:t>
            </a:r>
            <a:r>
              <a:rPr lang="en-US" dirty="0" err="1" smtClean="0"/>
              <a:t>i</a:t>
            </a:r>
            <a:r>
              <a:rPr lang="en-US" dirty="0" smtClean="0"/>
              <a:t>) of Theorem </a:t>
            </a:r>
            <a:r>
              <a:rPr lang="en-US" dirty="0" smtClean="0">
                <a:latin typeface="Cambria Math" pitchFamily="18" charset="0"/>
                <a:ea typeface="Cambria Math" pitchFamily="18" charset="0"/>
              </a:rPr>
              <a:t>1</a:t>
            </a:r>
            <a:r>
              <a:rPr lang="en-US" dirty="0" smtClean="0"/>
              <a:t> of Section </a:t>
            </a:r>
            <a:r>
              <a:rPr lang="en-US" dirty="0" smtClean="0">
                <a:latin typeface="Cambria Math" pitchFamily="18" charset="0"/>
                <a:ea typeface="Cambria Math" pitchFamily="18" charset="0"/>
              </a:rPr>
              <a:t>4.1</a:t>
            </a:r>
            <a:r>
              <a:rPr lang="en-US" dirty="0" smtClean="0"/>
              <a:t>, it follows that  </a:t>
            </a:r>
            <a:r>
              <a:rPr lang="en-US" i="1" dirty="0" smtClean="0"/>
              <a:t>x</a:t>
            </a:r>
            <a:r>
              <a:rPr lang="en-US" dirty="0" smtClean="0"/>
              <a:t> + </a:t>
            </a:r>
            <a:r>
              <a:rPr lang="en-US" i="1" dirty="0" smtClean="0"/>
              <a:t>y</a:t>
            </a:r>
            <a:r>
              <a:rPr lang="en-US" dirty="0" smtClean="0"/>
              <a:t> is divisible by </a:t>
            </a:r>
            <a:r>
              <a:rPr lang="en-US" dirty="0" smtClean="0">
                <a:latin typeface="Cambria Math" pitchFamily="18" charset="0"/>
                <a:ea typeface="Cambria Math" pitchFamily="18" charset="0"/>
              </a:rPr>
              <a:t>3</a:t>
            </a:r>
            <a:r>
              <a:rPr lang="en-US" dirty="0" smtClean="0"/>
              <a:t>. </a:t>
            </a:r>
          </a:p>
          <a:p>
            <a:r>
              <a:rPr lang="en-US" dirty="0" smtClean="0"/>
              <a:t>We used mathematical induction to prove a result about a recursively defined set. Next  we study a more direct form induction for proving results about recursively defined sets.</a:t>
            </a:r>
          </a:p>
          <a:p>
            <a:pPr lvl="1">
              <a:buNone/>
            </a:pPr>
            <a:endParaRPr lang="en-US" dirty="0"/>
          </a:p>
        </p:txBody>
      </p:sp>
    </p:spTree>
    <p:extLst>
      <p:ext uri="{BB962C8B-B14F-4D97-AF65-F5344CB8AC3E}">
        <p14:creationId xmlns:p14="http://schemas.microsoft.com/office/powerpoint/2010/main" val="25260725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Induction</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To prove a property of the elements of a recursively defined set, we use  </a:t>
            </a:r>
            <a:r>
              <a:rPr lang="en-US" i="1" dirty="0" smtClean="0"/>
              <a:t>structural induction</a:t>
            </a:r>
            <a:r>
              <a:rPr lang="en-US" dirty="0" smtClean="0"/>
              <a:t>. </a:t>
            </a:r>
          </a:p>
          <a:p>
            <a:pPr lvl="1">
              <a:buNone/>
            </a:pPr>
            <a:r>
              <a:rPr lang="en-US" dirty="0" smtClean="0"/>
              <a:t>BASIS STEP: Show that the result holds for all elements specified in the basis step of the recursive definition.</a:t>
            </a:r>
          </a:p>
          <a:p>
            <a:pPr lvl="1">
              <a:buNone/>
            </a:pPr>
            <a:r>
              <a:rPr lang="en-US" dirty="0" smtClean="0"/>
              <a:t>RECURSIVE STEP: Show that if the statement is true for each of the elements used to construct new elements in the recursive step of the definition, the result holds for these new elements. </a:t>
            </a:r>
          </a:p>
          <a:p>
            <a:r>
              <a:rPr lang="en-US" dirty="0" smtClean="0"/>
              <a:t>The validity of structural induction can be shown to follow from the principle of mathematical induction. </a:t>
            </a:r>
            <a:endParaRPr lang="en-US" dirty="0"/>
          </a:p>
        </p:txBody>
      </p:sp>
    </p:spTree>
    <p:extLst>
      <p:ext uri="{BB962C8B-B14F-4D97-AF65-F5344CB8AC3E}">
        <p14:creationId xmlns:p14="http://schemas.microsoft.com/office/powerpoint/2010/main" val="542311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Binary Trees</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Definition</a:t>
            </a:r>
            <a:r>
              <a:rPr lang="en-US" dirty="0" smtClean="0"/>
              <a:t>: The </a:t>
            </a:r>
            <a:r>
              <a:rPr lang="en-US" i="1" dirty="0" smtClean="0"/>
              <a:t>height</a:t>
            </a:r>
            <a:r>
              <a:rPr lang="en-US" dirty="0" smtClean="0"/>
              <a:t> </a:t>
            </a:r>
            <a:r>
              <a:rPr lang="en-US" i="1" dirty="0" smtClean="0"/>
              <a:t>h(T) </a:t>
            </a:r>
            <a:r>
              <a:rPr lang="en-US" dirty="0" smtClean="0"/>
              <a:t>of a full binary tree </a:t>
            </a:r>
            <a:r>
              <a:rPr lang="en-US" i="1" dirty="0" smtClean="0"/>
              <a:t>T</a:t>
            </a:r>
            <a:r>
              <a:rPr lang="en-US" dirty="0" smtClean="0"/>
              <a:t> is defined recursively as follows:</a:t>
            </a:r>
          </a:p>
          <a:p>
            <a:pPr lvl="1"/>
            <a:r>
              <a:rPr lang="en-US" dirty="0" smtClean="0"/>
              <a:t>BASIS STEP: The height of a full binary tree </a:t>
            </a:r>
            <a:r>
              <a:rPr lang="en-US" i="1" dirty="0" smtClean="0"/>
              <a:t>T </a:t>
            </a:r>
            <a:r>
              <a:rPr lang="en-US" dirty="0" smtClean="0"/>
              <a:t>consisting of only a root </a:t>
            </a:r>
            <a:r>
              <a:rPr lang="en-US" i="1" dirty="0" smtClean="0"/>
              <a:t>r</a:t>
            </a:r>
            <a:r>
              <a:rPr lang="en-US" dirty="0" smtClean="0"/>
              <a:t> is </a:t>
            </a:r>
            <a:r>
              <a:rPr lang="en-US" i="1" dirty="0" smtClean="0"/>
              <a:t>h(T) = </a:t>
            </a:r>
            <a:r>
              <a:rPr lang="en-US" dirty="0" smtClean="0">
                <a:latin typeface="Cambria Math" pitchFamily="18" charset="0"/>
                <a:ea typeface="Cambria Math" pitchFamily="18" charset="0"/>
              </a:rPr>
              <a:t>0</a:t>
            </a:r>
            <a:r>
              <a:rPr lang="en-US" dirty="0" smtClean="0"/>
              <a:t>.</a:t>
            </a:r>
          </a:p>
          <a:p>
            <a:pPr lvl="1"/>
            <a:r>
              <a:rPr lang="en-US" dirty="0" smtClean="0"/>
              <a:t>RECURSIVE STEP: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are full binary trees, then the full binary tree </a:t>
            </a:r>
            <a:r>
              <a:rPr lang="en-US" i="1" dirty="0" smtClean="0"/>
              <a:t>T = T</a:t>
            </a:r>
            <a:r>
              <a:rPr lang="en-US" baseline="-25000" dirty="0" smtClean="0">
                <a:latin typeface="Cambria Math" pitchFamily="18" charset="0"/>
                <a:ea typeface="Cambria Math" pitchFamily="18" charset="0"/>
              </a:rPr>
              <a:t>1</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has height                                           </a:t>
            </a:r>
            <a:r>
              <a:rPr lang="en-US" i="1" dirty="0" smtClean="0"/>
              <a:t>h(T) = </a:t>
            </a:r>
            <a:r>
              <a:rPr lang="en-US" dirty="0" smtClean="0">
                <a:latin typeface="Cambria Math" pitchFamily="18" charset="0"/>
                <a:ea typeface="Cambria Math" pitchFamily="18" charset="0"/>
              </a:rPr>
              <a:t>1</a:t>
            </a:r>
            <a:r>
              <a:rPr lang="en-US" i="1" dirty="0" smtClean="0"/>
              <a:t> + </a:t>
            </a:r>
            <a:r>
              <a:rPr lang="en-US" dirty="0" smtClean="0"/>
              <a:t>max(</a:t>
            </a:r>
            <a:r>
              <a:rPr lang="en-US" i="1" dirty="0" smtClean="0"/>
              <a:t>h(T</a:t>
            </a:r>
            <a:r>
              <a:rPr lang="en-US" baseline="-25000" dirty="0" smtClean="0">
                <a:latin typeface="Cambria Math" pitchFamily="18" charset="0"/>
                <a:ea typeface="Cambria Math" pitchFamily="18" charset="0"/>
              </a:rPr>
              <a:t>1</a:t>
            </a:r>
            <a:r>
              <a:rPr lang="en-US" i="1" dirty="0" smtClean="0"/>
              <a:t>),h</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a:t>
            </a:r>
            <a:r>
              <a:rPr lang="en-US" i="1" dirty="0" smtClean="0"/>
              <a:t>.</a:t>
            </a:r>
          </a:p>
          <a:p>
            <a:r>
              <a:rPr lang="en-US" dirty="0" smtClean="0"/>
              <a:t>The number of vertices  </a:t>
            </a:r>
            <a:r>
              <a:rPr lang="en-US" i="1" dirty="0" smtClean="0"/>
              <a:t>n</a:t>
            </a:r>
            <a:r>
              <a:rPr lang="en-US" dirty="0" smtClean="0"/>
              <a:t>(</a:t>
            </a:r>
            <a:r>
              <a:rPr lang="en-US" i="1" dirty="0" smtClean="0"/>
              <a:t>T</a:t>
            </a:r>
            <a:r>
              <a:rPr lang="en-US" dirty="0" smtClean="0"/>
              <a:t>) of a full binary tree </a:t>
            </a:r>
            <a:r>
              <a:rPr lang="en-US" i="1" dirty="0" smtClean="0"/>
              <a:t>T</a:t>
            </a:r>
            <a:r>
              <a:rPr lang="en-US" dirty="0" smtClean="0"/>
              <a:t> satisfies the following recursive formula:</a:t>
            </a:r>
          </a:p>
          <a:p>
            <a:pPr lvl="1"/>
            <a:r>
              <a:rPr lang="en-US" b="1" dirty="0" smtClean="0"/>
              <a:t>BASIS STEP</a:t>
            </a:r>
            <a:r>
              <a:rPr lang="en-US" dirty="0" smtClean="0"/>
              <a:t>: The number of vertices of a full binary tree </a:t>
            </a:r>
            <a:r>
              <a:rPr lang="en-US" i="1" dirty="0" smtClean="0"/>
              <a:t>T </a:t>
            </a:r>
            <a:r>
              <a:rPr lang="en-US" dirty="0" smtClean="0"/>
              <a:t>consisting of only a root </a:t>
            </a:r>
            <a:r>
              <a:rPr lang="en-US" i="1" dirty="0" smtClean="0"/>
              <a:t>r</a:t>
            </a:r>
            <a:r>
              <a:rPr lang="en-US" dirty="0" smtClean="0"/>
              <a:t> is </a:t>
            </a:r>
            <a:r>
              <a:rPr lang="en-US" i="1" dirty="0" smtClean="0"/>
              <a:t>n</a:t>
            </a:r>
            <a:r>
              <a:rPr lang="en-US" dirty="0" smtClean="0"/>
              <a:t>(</a:t>
            </a:r>
            <a:r>
              <a:rPr lang="en-US" i="1" dirty="0" smtClean="0"/>
              <a:t>T</a:t>
            </a:r>
            <a:r>
              <a:rPr lang="en-US" dirty="0" smtClean="0"/>
              <a:t>)</a:t>
            </a:r>
            <a:r>
              <a:rPr lang="en-US" i="1" dirty="0" smtClean="0"/>
              <a:t> = </a:t>
            </a:r>
            <a:r>
              <a:rPr lang="en-US" dirty="0" smtClean="0">
                <a:latin typeface="Cambria Math" pitchFamily="18" charset="0"/>
                <a:ea typeface="Cambria Math" pitchFamily="18" charset="0"/>
              </a:rPr>
              <a:t>1</a:t>
            </a:r>
            <a:r>
              <a:rPr lang="en-US" dirty="0" smtClean="0"/>
              <a:t>.</a:t>
            </a:r>
          </a:p>
          <a:p>
            <a:pPr lvl="1"/>
            <a:r>
              <a:rPr lang="en-US" b="1" dirty="0" smtClean="0"/>
              <a:t>RECURSIVE STEP</a:t>
            </a:r>
            <a:r>
              <a:rPr lang="en-US" dirty="0" smtClean="0"/>
              <a:t>: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are full binary trees, then the  full binary tree </a:t>
            </a:r>
            <a:r>
              <a:rPr lang="en-US" i="1" dirty="0" smtClean="0"/>
              <a:t>T = T</a:t>
            </a:r>
            <a:r>
              <a:rPr lang="en-US" baseline="-25000" dirty="0" smtClean="0">
                <a:latin typeface="Cambria Math" pitchFamily="18" charset="0"/>
                <a:ea typeface="Cambria Math" pitchFamily="18" charset="0"/>
              </a:rPr>
              <a:t>1</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has the number of vertices                                                                 		</a:t>
            </a:r>
            <a:r>
              <a:rPr lang="en-US" i="1" dirty="0" smtClean="0"/>
              <a:t>n</a:t>
            </a:r>
            <a:r>
              <a:rPr lang="en-US" dirty="0" smtClean="0"/>
              <a:t>(</a:t>
            </a:r>
            <a:r>
              <a:rPr lang="en-US" i="1" dirty="0" smtClean="0"/>
              <a:t>T</a:t>
            </a:r>
            <a:r>
              <a:rPr lang="en-US" dirty="0" smtClean="0"/>
              <a:t>)</a:t>
            </a:r>
            <a:r>
              <a:rPr lang="en-US" i="1" dirty="0" smtClean="0"/>
              <a:t> = </a:t>
            </a:r>
            <a:r>
              <a:rPr lang="en-US" dirty="0" smtClean="0">
                <a:latin typeface="Cambria Math" pitchFamily="18" charset="0"/>
                <a:ea typeface="Cambria Math" pitchFamily="18" charset="0"/>
              </a:rPr>
              <a:t>1</a:t>
            </a:r>
            <a:r>
              <a:rPr lang="en-US" i="1" dirty="0" smtClean="0"/>
              <a:t> + n</a:t>
            </a:r>
            <a:r>
              <a:rPr lang="en-US" dirty="0" smtClean="0"/>
              <a:t>(</a:t>
            </a:r>
            <a:r>
              <a:rPr lang="en-US" i="1" dirty="0" smtClean="0"/>
              <a:t>T</a:t>
            </a:r>
            <a:r>
              <a:rPr lang="en-US" baseline="-25000" dirty="0" smtClean="0">
                <a:latin typeface="Cambria Math" pitchFamily="18" charset="0"/>
                <a:ea typeface="Cambria Math" pitchFamily="18" charset="0"/>
              </a:rPr>
              <a:t>1</a:t>
            </a:r>
            <a:r>
              <a:rPr lang="en-US" dirty="0" smtClean="0"/>
              <a:t>)</a:t>
            </a:r>
            <a:r>
              <a:rPr lang="en-US" i="1" dirty="0" smtClean="0"/>
              <a:t> + n</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a:t>
            </a:r>
            <a:endParaRPr lang="en-US" dirty="0"/>
          </a:p>
        </p:txBody>
      </p:sp>
    </p:spTree>
    <p:extLst>
      <p:ext uri="{BB962C8B-B14F-4D97-AF65-F5344CB8AC3E}">
        <p14:creationId xmlns:p14="http://schemas.microsoft.com/office/powerpoint/2010/main" val="3916714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Structural Induction and Binary Trees</a:t>
            </a:r>
          </a:p>
        </p:txBody>
      </p:sp>
      <p:sp>
        <p:nvSpPr>
          <p:cNvPr id="3" name="Content Placeholder 2"/>
          <p:cNvSpPr>
            <a:spLocks noGrp="1"/>
          </p:cNvSpPr>
          <p:nvPr>
            <p:ph idx="1"/>
          </p:nvPr>
        </p:nvSpPr>
        <p:spPr/>
        <p:txBody>
          <a:bodyPr/>
          <a:lstStyle/>
          <a:p>
            <a:pPr>
              <a:buNone/>
            </a:pPr>
            <a:r>
              <a:rPr lang="en-US" b="1" dirty="0" smtClean="0"/>
              <a:t>  </a:t>
            </a:r>
            <a:r>
              <a:rPr lang="en-US" sz="2400" b="1" dirty="0"/>
              <a:t>Theorem</a:t>
            </a:r>
            <a:r>
              <a:rPr lang="en-US" sz="2400" dirty="0"/>
              <a:t>: If </a:t>
            </a:r>
            <a:r>
              <a:rPr lang="en-US" sz="2400" i="1" dirty="0"/>
              <a:t>T</a:t>
            </a:r>
            <a:r>
              <a:rPr lang="en-US" sz="2400" dirty="0"/>
              <a:t> is a full binary tree, then   </a:t>
            </a:r>
            <a:r>
              <a:rPr lang="en-US" sz="2400" i="1" dirty="0"/>
              <a:t>n</a:t>
            </a:r>
            <a:r>
              <a:rPr lang="en-US" sz="2400" dirty="0"/>
              <a:t>(</a:t>
            </a:r>
            <a:r>
              <a:rPr lang="en-US" sz="2400" i="1" dirty="0"/>
              <a:t>T</a:t>
            </a:r>
            <a:r>
              <a:rPr lang="en-US" sz="2400" dirty="0"/>
              <a:t>) ≤ </a:t>
            </a:r>
            <a:r>
              <a:rPr lang="en-US" sz="2400" dirty="0">
                <a:latin typeface="Cambria Math" pitchFamily="18" charset="0"/>
                <a:ea typeface="Cambria Math" pitchFamily="18" charset="0"/>
              </a:rPr>
              <a:t>2</a:t>
            </a:r>
            <a:r>
              <a:rPr lang="en-US" sz="2400" i="1" baseline="30000" dirty="0"/>
              <a:t>h</a:t>
            </a:r>
            <a:r>
              <a:rPr lang="en-US" sz="2400" baseline="30000" dirty="0"/>
              <a:t>(</a:t>
            </a:r>
            <a:r>
              <a:rPr lang="en-US" sz="2400" i="1" baseline="30000" dirty="0"/>
              <a:t>T</a:t>
            </a:r>
            <a:r>
              <a:rPr lang="en-US" sz="2400" baseline="30000" dirty="0"/>
              <a:t>)+</a:t>
            </a:r>
            <a:r>
              <a:rPr lang="en-US" sz="2400" baseline="30000" dirty="0">
                <a:latin typeface="Cambria Math" pitchFamily="18" charset="0"/>
                <a:ea typeface="Cambria Math" pitchFamily="18" charset="0"/>
              </a:rPr>
              <a:t>1</a:t>
            </a:r>
            <a:r>
              <a:rPr lang="en-US" sz="2400" baseline="30000" dirty="0"/>
              <a:t> </a:t>
            </a:r>
            <a:r>
              <a:rPr lang="en-US" sz="2400" dirty="0"/>
              <a:t>– </a:t>
            </a:r>
            <a:r>
              <a:rPr lang="en-US" sz="2400" dirty="0">
                <a:latin typeface="Cambria Math" pitchFamily="18" charset="0"/>
                <a:ea typeface="Cambria Math" pitchFamily="18" charset="0"/>
              </a:rPr>
              <a:t>1.</a:t>
            </a:r>
          </a:p>
          <a:p>
            <a:pPr>
              <a:buNone/>
            </a:pPr>
            <a:r>
              <a:rPr lang="en-US" sz="2400" b="1" dirty="0">
                <a:ea typeface="Cambria Math" pitchFamily="18" charset="0"/>
              </a:rPr>
              <a:t>   Proof</a:t>
            </a:r>
            <a:r>
              <a:rPr lang="en-US" sz="2400" dirty="0">
                <a:ea typeface="Cambria Math" pitchFamily="18" charset="0"/>
              </a:rPr>
              <a:t>: Use structural induction.</a:t>
            </a:r>
          </a:p>
          <a:p>
            <a:pPr lvl="1"/>
            <a:r>
              <a:rPr lang="en-US" sz="2000" dirty="0"/>
              <a:t>BASIS  STEP: The result holds for a full binary tree consisting only of a root,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and </a:t>
            </a:r>
            <a:r>
              <a:rPr lang="en-US" sz="2000" i="1" dirty="0"/>
              <a:t>h</a:t>
            </a:r>
            <a:r>
              <a:rPr lang="en-US" sz="2000" dirty="0"/>
              <a:t>(</a:t>
            </a:r>
            <a:r>
              <a:rPr lang="en-US" sz="2000" i="1" dirty="0"/>
              <a:t>T</a:t>
            </a:r>
            <a:r>
              <a:rPr lang="en-US" sz="2000" dirty="0"/>
              <a:t>) = </a:t>
            </a:r>
            <a:r>
              <a:rPr lang="en-US" sz="2000" dirty="0">
                <a:latin typeface="Cambria Math" pitchFamily="18" charset="0"/>
                <a:ea typeface="Cambria Math" pitchFamily="18" charset="0"/>
              </a:rPr>
              <a:t>0</a:t>
            </a:r>
            <a:r>
              <a:rPr lang="en-US" sz="2000" dirty="0"/>
              <a:t>.  Hence,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baseline="30000" dirty="0">
                <a:latin typeface="Cambria Math" pitchFamily="18" charset="0"/>
                <a:ea typeface="Cambria Math" pitchFamily="18" charset="0"/>
              </a:rPr>
              <a:t>0</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1.</a:t>
            </a:r>
          </a:p>
          <a:p>
            <a:pPr lvl="1"/>
            <a:r>
              <a:rPr lang="en-US" sz="2000" dirty="0"/>
              <a:t>RECURSIVE STEP:  Assume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1</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and also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2</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2</a:t>
            </a:r>
            <a:r>
              <a:rPr lang="en-US" sz="2000" baseline="30000" dirty="0"/>
              <a:t>)+</a:t>
            </a:r>
            <a:r>
              <a:rPr lang="en-US" sz="2000" baseline="30000" dirty="0">
                <a:latin typeface="Cambria Math" pitchFamily="18" charset="0"/>
                <a:ea typeface="Cambria Math" pitchFamily="18" charset="0"/>
              </a:rPr>
              <a:t>1  </a:t>
            </a:r>
            <a:r>
              <a:rPr lang="en-US" sz="2000" dirty="0"/>
              <a:t>– </a:t>
            </a:r>
            <a:r>
              <a:rPr lang="en-US" sz="2000" dirty="0">
                <a:latin typeface="Cambria Math" pitchFamily="18" charset="0"/>
                <a:ea typeface="Cambria Math" pitchFamily="18" charset="0"/>
              </a:rPr>
              <a:t>1</a:t>
            </a:r>
            <a:r>
              <a:rPr lang="en-US" sz="2000" dirty="0"/>
              <a:t> whenever </a:t>
            </a:r>
            <a:r>
              <a:rPr lang="en-US" sz="2000" i="1" dirty="0"/>
              <a:t>T</a:t>
            </a:r>
            <a:r>
              <a:rPr lang="en-US" sz="2000" baseline="-25000" dirty="0">
                <a:latin typeface="Cambria Math" pitchFamily="18" charset="0"/>
                <a:ea typeface="Cambria Math" pitchFamily="18" charset="0"/>
              </a:rPr>
              <a:t>1</a:t>
            </a:r>
            <a:r>
              <a:rPr lang="en-US" sz="2000" dirty="0"/>
              <a:t> and </a:t>
            </a:r>
            <a:r>
              <a:rPr lang="en-US" sz="2000" i="1" dirty="0"/>
              <a:t>T</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t>are full binary trees.</a:t>
            </a:r>
          </a:p>
          <a:p>
            <a:pPr>
              <a:buNone/>
            </a:pPr>
            <a:endParaRPr lang="en-US" sz="2000" dirty="0"/>
          </a:p>
        </p:txBody>
      </p:sp>
      <p:sp>
        <p:nvSpPr>
          <p:cNvPr id="4" name="Content Placeholder 2"/>
          <p:cNvSpPr txBox="1">
            <a:spLocks/>
          </p:cNvSpPr>
          <p:nvPr/>
        </p:nvSpPr>
        <p:spPr>
          <a:xfrm>
            <a:off x="2743200" y="4343400"/>
            <a:ext cx="7467600" cy="2286000"/>
          </a:xfrm>
          <a:prstGeom prst="rect">
            <a:avLst/>
          </a:prstGeom>
        </p:spPr>
        <p:txBody>
          <a:bodyPr vert="horz">
            <a:normAutofit/>
          </a:bodyPr>
          <a:lstStyle/>
          <a:p>
            <a:pPr marL="274320" indent="-274320">
              <a:spcBef>
                <a:spcPct val="20000"/>
              </a:spcBef>
              <a:buClr>
                <a:schemeClr val="accent3"/>
              </a:buClr>
              <a:buSzPct val="95000"/>
              <a:defRPr/>
            </a:pP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 </a:t>
            </a:r>
            <a:r>
              <a:rPr lang="en-US" sz="2000" dirty="0"/>
              <a:t>+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1</a:t>
            </a:r>
            <a:r>
              <a:rPr lang="en-US" sz="2000" dirty="0"/>
              <a:t>) +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2</a:t>
            </a:r>
            <a:r>
              <a:rPr lang="en-US" sz="2000" dirty="0"/>
              <a:t>)                      (</a:t>
            </a:r>
            <a:r>
              <a:rPr lang="en-US" sz="2000" i="1" dirty="0"/>
              <a:t>by recursive formula of n(T)</a:t>
            </a:r>
            <a:r>
              <a:rPr lang="en-US" sz="2000" dirty="0"/>
              <a:t>)</a:t>
            </a:r>
          </a:p>
          <a:p>
            <a:pPr marL="274320" indent="-274320">
              <a:spcBef>
                <a:spcPct val="20000"/>
              </a:spcBef>
              <a:buClr>
                <a:schemeClr val="accent3"/>
              </a:buClr>
              <a:buSzPct val="95000"/>
              <a:defRPr/>
            </a:pPr>
            <a:r>
              <a:rPr lang="en-US" sz="2000" dirty="0"/>
              <a:t>          ≤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2000" baseline="30000" dirty="0"/>
              <a:t>1)+</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2000" baseline="30000" dirty="0"/>
              <a:t>2)+</a:t>
            </a:r>
            <a:r>
              <a:rPr lang="en-US" sz="2000" baseline="30000" dirty="0">
                <a:latin typeface="Cambria Math" pitchFamily="18" charset="0"/>
                <a:ea typeface="Cambria Math" pitchFamily="18" charset="0"/>
              </a:rPr>
              <a:t>1 </a:t>
            </a:r>
            <a:r>
              <a:rPr lang="en-US" sz="2000" dirty="0"/>
              <a:t>– </a:t>
            </a:r>
            <a:r>
              <a:rPr lang="en-US" sz="2000" dirty="0">
                <a:latin typeface="Cambria Math" pitchFamily="18" charset="0"/>
                <a:ea typeface="Cambria Math" pitchFamily="18" charset="0"/>
              </a:rPr>
              <a:t>1</a:t>
            </a:r>
            <a:r>
              <a:rPr lang="en-US" sz="2000" dirty="0"/>
              <a:t>)  (</a:t>
            </a:r>
            <a:r>
              <a:rPr lang="en-US" sz="2000" i="1" dirty="0"/>
              <a:t>by inductive hypothesis</a:t>
            </a:r>
            <a:r>
              <a:rPr lang="en-US" sz="2000" dirty="0"/>
              <a:t>)</a:t>
            </a:r>
          </a:p>
          <a:p>
            <a:pPr marL="274320" indent="-274320">
              <a:spcBef>
                <a:spcPct val="20000"/>
              </a:spcBef>
              <a:buClr>
                <a:schemeClr val="accent3"/>
              </a:buClr>
              <a:buSzPct val="95000"/>
              <a:defRPr/>
            </a:pPr>
            <a:r>
              <a:rPr lang="en-US" sz="2000" b="1" dirty="0"/>
              <a:t>          </a:t>
            </a:r>
            <a:r>
              <a:rPr lang="en-US" sz="2000" dirty="0"/>
              <a:t>≤ </a:t>
            </a:r>
            <a:r>
              <a:rPr lang="en-US" sz="2000" dirty="0">
                <a:latin typeface="Cambria Math" pitchFamily="18" charset="0"/>
                <a:ea typeface="Cambria Math" pitchFamily="18" charset="0"/>
              </a:rPr>
              <a:t>2</a:t>
            </a:r>
            <a:r>
              <a:rPr lang="en-US" sz="2000" dirty="0"/>
              <a:t>∙max(</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2000" baseline="30000" dirty="0"/>
              <a:t>1)+</a:t>
            </a:r>
            <a:r>
              <a:rPr lang="en-US" sz="2000" baseline="30000" dirty="0">
                <a:latin typeface="Cambria Math" pitchFamily="18" charset="0"/>
                <a:ea typeface="Cambria Math" pitchFamily="18" charset="0"/>
              </a:rPr>
              <a:t>1</a:t>
            </a:r>
            <a:r>
              <a:rPr lang="en-US" sz="2000" dirty="0"/>
              <a:t>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2000" baseline="30000" dirty="0"/>
              <a:t>2)+</a:t>
            </a:r>
            <a:r>
              <a:rPr lang="en-US" sz="2000" baseline="30000" dirty="0">
                <a:latin typeface="Cambria Math" pitchFamily="18" charset="0"/>
                <a:ea typeface="Cambria Math" pitchFamily="18" charset="0"/>
              </a:rPr>
              <a:t>1</a:t>
            </a:r>
            <a:r>
              <a:rPr lang="en-US" sz="2000" dirty="0"/>
              <a:t> )</a:t>
            </a:r>
            <a:r>
              <a:rPr lang="en-US" sz="2000" baseline="30000" dirty="0"/>
              <a:t> </a:t>
            </a:r>
            <a:r>
              <a:rPr lang="en-US" sz="2000" dirty="0"/>
              <a:t>– </a:t>
            </a:r>
            <a:r>
              <a:rPr lang="en-US" sz="2000" dirty="0">
                <a:latin typeface="Cambria Math" pitchFamily="18" charset="0"/>
                <a:ea typeface="Cambria Math" pitchFamily="18" charset="0"/>
              </a:rPr>
              <a:t>1 </a:t>
            </a:r>
            <a:r>
              <a:rPr lang="en-US" sz="2000" dirty="0"/>
              <a:t> </a:t>
            </a:r>
          </a:p>
          <a:p>
            <a:pPr marL="274320" indent="-274320">
              <a:spcBef>
                <a:spcPct val="20000"/>
              </a:spcBef>
              <a:buClr>
                <a:schemeClr val="accent3"/>
              </a:buClr>
              <a:buSzPct val="95000"/>
            </a:pPr>
            <a:r>
              <a:rPr lang="en-US" sz="2000" dirty="0"/>
              <a:t>          = </a:t>
            </a:r>
            <a:r>
              <a:rPr lang="en-US" sz="2000" dirty="0">
                <a:latin typeface="Cambria Math" pitchFamily="18" charset="0"/>
                <a:ea typeface="Cambria Math" pitchFamily="18" charset="0"/>
              </a:rPr>
              <a:t>2∙2</a:t>
            </a:r>
            <a:r>
              <a:rPr lang="en-US" sz="2000" baseline="30000" dirty="0"/>
              <a:t>max(</a:t>
            </a:r>
            <a:r>
              <a:rPr lang="en-US" sz="2000" i="1" baseline="30000" dirty="0"/>
              <a:t>h</a:t>
            </a:r>
            <a:r>
              <a:rPr lang="en-US" sz="2000" baseline="30000" dirty="0"/>
              <a:t>(</a:t>
            </a:r>
            <a:r>
              <a:rPr lang="en-US" sz="2000" i="1" baseline="30000" dirty="0"/>
              <a:t>T</a:t>
            </a:r>
            <a:r>
              <a:rPr lang="en-US" sz="2000" baseline="30000" dirty="0"/>
              <a:t>1),</a:t>
            </a:r>
            <a:r>
              <a:rPr lang="en-US" sz="2000" i="1" baseline="30000" dirty="0"/>
              <a:t>h</a:t>
            </a:r>
            <a:r>
              <a:rPr lang="en-US" sz="2000" baseline="30000" dirty="0"/>
              <a:t>(</a:t>
            </a:r>
            <a:r>
              <a:rPr lang="en-US" sz="2000" i="1" baseline="30000" dirty="0"/>
              <a:t>T</a:t>
            </a:r>
            <a:r>
              <a:rPr lang="en-US" sz="2000" baseline="30000" dirty="0"/>
              <a:t>2))+</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(max(</a:t>
            </a:r>
            <a:r>
              <a:rPr lang="en-US" sz="2000" dirty="0">
                <a:latin typeface="Cambria Math" pitchFamily="18" charset="0"/>
                <a:ea typeface="Cambria Math" pitchFamily="18" charset="0"/>
              </a:rPr>
              <a:t>2</a:t>
            </a:r>
            <a:r>
              <a:rPr lang="en-US" sz="2000" i="1" baseline="30000" dirty="0"/>
              <a:t>x</a:t>
            </a:r>
            <a:r>
              <a:rPr lang="en-US" sz="2000" dirty="0"/>
              <a:t> ,</a:t>
            </a:r>
            <a:r>
              <a:rPr lang="en-US" sz="2000" dirty="0">
                <a:latin typeface="Cambria Math" pitchFamily="18" charset="0"/>
                <a:ea typeface="Cambria Math" pitchFamily="18" charset="0"/>
              </a:rPr>
              <a:t> 2</a:t>
            </a:r>
            <a:r>
              <a:rPr lang="en-US" sz="2000" i="1" baseline="30000" dirty="0"/>
              <a:t>y</a:t>
            </a:r>
            <a:r>
              <a:rPr lang="en-US" sz="2000" dirty="0"/>
              <a:t>)= </a:t>
            </a:r>
            <a:r>
              <a:rPr lang="en-US" sz="2000" dirty="0">
                <a:latin typeface="Cambria Math" pitchFamily="18" charset="0"/>
                <a:ea typeface="Cambria Math" pitchFamily="18" charset="0"/>
              </a:rPr>
              <a:t>2</a:t>
            </a:r>
            <a:r>
              <a:rPr lang="en-US" sz="2000" baseline="30000" dirty="0"/>
              <a:t>max(</a:t>
            </a:r>
            <a:r>
              <a:rPr lang="en-US" sz="2000" i="1" baseline="30000" dirty="0" err="1"/>
              <a:t>x,y</a:t>
            </a:r>
            <a:r>
              <a:rPr lang="en-US" sz="2000" baseline="30000" dirty="0"/>
              <a:t>)</a:t>
            </a:r>
            <a:r>
              <a:rPr lang="en-US" sz="2000" dirty="0"/>
              <a:t> )</a:t>
            </a:r>
          </a:p>
          <a:p>
            <a:pPr marL="274320" indent="-274320">
              <a:spcBef>
                <a:spcPct val="20000"/>
              </a:spcBef>
              <a:buClr>
                <a:schemeClr val="accent3"/>
              </a:buClr>
              <a:buSzPct val="95000"/>
            </a:pPr>
            <a:r>
              <a:rPr lang="en-US" sz="2000" dirty="0"/>
              <a:t>          = </a:t>
            </a:r>
            <a:r>
              <a:rPr lang="en-US" sz="2000" dirty="0">
                <a:latin typeface="Cambria Math" pitchFamily="18" charset="0"/>
                <a:ea typeface="Cambria Math" pitchFamily="18" charset="0"/>
              </a:rPr>
              <a:t>2∙2</a:t>
            </a:r>
            <a:r>
              <a:rPr lang="en-US" sz="2000" i="1" baseline="30000" dirty="0"/>
              <a:t>h</a:t>
            </a:r>
            <a:r>
              <a:rPr lang="en-US" sz="2000" baseline="30000" dirty="0"/>
              <a:t>(</a:t>
            </a:r>
            <a:r>
              <a:rPr lang="en-US" sz="2000" i="1" baseline="30000" dirty="0"/>
              <a:t>t</a:t>
            </a:r>
            <a:r>
              <a:rPr lang="en-US" sz="2000" baseline="30000" dirty="0"/>
              <a:t>)</a:t>
            </a:r>
            <a:r>
              <a:rPr lang="en-US" sz="2000" dirty="0"/>
              <a:t> </a:t>
            </a:r>
            <a:r>
              <a:rPr lang="en-US" sz="2000" baseline="30000" dirty="0"/>
              <a:t> </a:t>
            </a:r>
            <a:r>
              <a:rPr lang="en-US" sz="2000" dirty="0"/>
              <a:t>– </a:t>
            </a:r>
            <a:r>
              <a:rPr lang="en-US" sz="2000" dirty="0">
                <a:latin typeface="Cambria Math" pitchFamily="18" charset="0"/>
                <a:ea typeface="Cambria Math" pitchFamily="18" charset="0"/>
              </a:rPr>
              <a:t>1</a:t>
            </a:r>
            <a:r>
              <a:rPr lang="en-US" sz="2000" dirty="0"/>
              <a:t>                                     (</a:t>
            </a:r>
            <a:r>
              <a:rPr lang="en-US" sz="2000" i="1" dirty="0"/>
              <a:t>by recursive definition of h(T)</a:t>
            </a:r>
            <a:r>
              <a:rPr lang="en-US" sz="2000" dirty="0"/>
              <a:t>)</a:t>
            </a:r>
          </a:p>
          <a:p>
            <a:pPr marL="274320" indent="-274320">
              <a:spcBef>
                <a:spcPct val="20000"/>
              </a:spcBef>
              <a:buClr>
                <a:schemeClr val="accent3"/>
              </a:buClr>
              <a:buSzPct val="95000"/>
              <a:defRPr/>
            </a:pP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2000" baseline="30000" dirty="0"/>
              <a:t>)+</a:t>
            </a:r>
            <a:r>
              <a:rPr lang="en-US" sz="2000" baseline="30000" dirty="0">
                <a:latin typeface="Cambria Math" pitchFamily="18" charset="0"/>
                <a:ea typeface="Cambria Math" pitchFamily="18" charset="0"/>
              </a:rPr>
              <a:t>1</a:t>
            </a:r>
            <a:r>
              <a:rPr lang="en-US" sz="2000" dirty="0"/>
              <a:t> </a:t>
            </a:r>
            <a:r>
              <a:rPr lang="en-US" sz="2000" baseline="30000" dirty="0"/>
              <a:t> </a:t>
            </a:r>
            <a:r>
              <a:rPr lang="en-US" sz="2000" dirty="0"/>
              <a:t>– </a:t>
            </a:r>
            <a:r>
              <a:rPr lang="en-US" sz="2000" dirty="0">
                <a:latin typeface="Cambria Math" pitchFamily="18" charset="0"/>
                <a:ea typeface="Cambria Math" pitchFamily="18" charset="0"/>
              </a:rPr>
              <a:t>1</a:t>
            </a:r>
            <a:r>
              <a:rPr lang="en-US" sz="2000" dirty="0"/>
              <a:t> </a:t>
            </a:r>
          </a:p>
        </p:txBody>
      </p:sp>
      <p:sp>
        <p:nvSpPr>
          <p:cNvPr id="5" name="Isosceles Triangle 4"/>
          <p:cNvSpPr/>
          <p:nvPr/>
        </p:nvSpPr>
        <p:spPr>
          <a:xfrm rot="5400000" flipH="1" flipV="1">
            <a:off x="10248900" y="6438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extLst>
      <p:ext uri="{BB962C8B-B14F-4D97-AF65-F5344CB8AC3E}">
        <p14:creationId xmlns:p14="http://schemas.microsoft.com/office/powerpoint/2010/main" val="26794818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Induction</a:t>
            </a:r>
            <a:endParaRPr lang="en-US" dirty="0"/>
          </a:p>
        </p:txBody>
      </p:sp>
      <p:sp>
        <p:nvSpPr>
          <p:cNvPr id="3" name="Content Placeholder 2"/>
          <p:cNvSpPr>
            <a:spLocks noGrp="1"/>
          </p:cNvSpPr>
          <p:nvPr>
            <p:ph idx="1"/>
          </p:nvPr>
        </p:nvSpPr>
        <p:spPr/>
        <p:txBody>
          <a:bodyPr>
            <a:normAutofit/>
          </a:bodyPr>
          <a:lstStyle/>
          <a:p>
            <a:r>
              <a:rPr lang="en-US" i="1" dirty="0" smtClean="0"/>
              <a:t>Generalized induction </a:t>
            </a:r>
            <a:r>
              <a:rPr lang="en-US" dirty="0" smtClean="0"/>
              <a:t>is used to prove results about sets other than the integers that have the well-ordering property. (</a:t>
            </a:r>
            <a:r>
              <a:rPr lang="en-US" i="1" dirty="0" smtClean="0"/>
              <a:t>explored in more detail in Chapter </a:t>
            </a:r>
            <a:r>
              <a:rPr lang="en-US" dirty="0" smtClean="0">
                <a:latin typeface="Cambria Math" pitchFamily="18" charset="0"/>
                <a:ea typeface="Cambria Math" pitchFamily="18" charset="0"/>
              </a:rPr>
              <a:t>9</a:t>
            </a:r>
            <a:r>
              <a:rPr lang="en-US" dirty="0" smtClean="0"/>
              <a:t>)</a:t>
            </a:r>
          </a:p>
          <a:p>
            <a:r>
              <a:rPr lang="en-US" dirty="0" smtClean="0"/>
              <a:t>For example, consider an ordering on </a:t>
            </a:r>
            <a:r>
              <a:rPr lang="en-US" b="1" dirty="0" smtClean="0"/>
              <a:t>N</a:t>
            </a:r>
            <a:r>
              <a:rPr lang="en-US" dirty="0" smtClean="0">
                <a:latin typeface="Cambria Math"/>
                <a:ea typeface="Cambria Math"/>
              </a:rPr>
              <a:t>⨉</a:t>
            </a:r>
            <a:r>
              <a:rPr lang="en-US" dirty="0" smtClean="0"/>
              <a:t> </a:t>
            </a:r>
            <a:r>
              <a:rPr lang="en-US" b="1" dirty="0" smtClean="0"/>
              <a:t>N</a:t>
            </a:r>
            <a:r>
              <a:rPr lang="en-US" dirty="0" smtClean="0"/>
              <a:t>, ordered pairs of nonnegative integers. Specify that (</a:t>
            </a:r>
            <a:r>
              <a:rPr lang="en-US" i="1" dirty="0" smtClean="0"/>
              <a:t>x</a:t>
            </a:r>
            <a:r>
              <a:rPr lang="en-US" baseline="-25000" dirty="0" smtClean="0">
                <a:latin typeface="Cambria Math" pitchFamily="18" charset="0"/>
                <a:ea typeface="Cambria Math" pitchFamily="18" charset="0"/>
              </a:rPr>
              <a:t>1</a:t>
            </a:r>
            <a:r>
              <a:rPr lang="en-US" dirty="0" smtClean="0"/>
              <a:t> ,</a:t>
            </a:r>
            <a:r>
              <a:rPr lang="en-US" i="1" dirty="0" smtClean="0"/>
              <a:t>y</a:t>
            </a:r>
            <a:r>
              <a:rPr lang="en-US" baseline="-25000" dirty="0" smtClean="0">
                <a:latin typeface="Cambria Math" pitchFamily="18" charset="0"/>
                <a:ea typeface="Cambria Math" pitchFamily="18" charset="0"/>
              </a:rPr>
              <a:t>1</a:t>
            </a:r>
            <a:r>
              <a:rPr lang="en-US" dirty="0" smtClean="0"/>
              <a:t>) is less than or equal to (</a:t>
            </a:r>
            <a:r>
              <a:rPr lang="en-US" i="1" dirty="0" smtClean="0"/>
              <a:t>x</a:t>
            </a:r>
            <a:r>
              <a:rPr lang="en-US" baseline="-25000" dirty="0" smtClean="0">
                <a:latin typeface="Cambria Math" pitchFamily="18" charset="0"/>
                <a:ea typeface="Cambria Math" pitchFamily="18" charset="0"/>
              </a:rPr>
              <a:t>2</a:t>
            </a:r>
            <a:r>
              <a:rPr lang="en-US" dirty="0" smtClean="0"/>
              <a:t>,</a:t>
            </a:r>
            <a:r>
              <a:rPr lang="en-US" i="1" dirty="0" smtClean="0"/>
              <a:t>y</a:t>
            </a:r>
            <a:r>
              <a:rPr lang="en-US" baseline="-25000" dirty="0" smtClean="0">
                <a:latin typeface="Cambria Math" pitchFamily="18" charset="0"/>
                <a:ea typeface="Cambria Math" pitchFamily="18" charset="0"/>
              </a:rPr>
              <a:t>2</a:t>
            </a:r>
            <a:r>
              <a:rPr lang="en-US" dirty="0" smtClean="0"/>
              <a:t>) if either </a:t>
            </a:r>
            <a:r>
              <a:rPr lang="en-US" i="1" dirty="0" smtClean="0"/>
              <a:t>x</a:t>
            </a:r>
            <a:r>
              <a:rPr lang="en-US" baseline="-25000" dirty="0" smtClean="0">
                <a:latin typeface="Cambria Math" pitchFamily="18" charset="0"/>
                <a:ea typeface="Cambria Math" pitchFamily="18" charset="0"/>
              </a:rPr>
              <a:t>1</a:t>
            </a:r>
            <a:r>
              <a:rPr lang="en-US" dirty="0" smtClean="0"/>
              <a:t> &lt; </a:t>
            </a:r>
            <a:r>
              <a:rPr lang="en-US" i="1" dirty="0" smtClean="0"/>
              <a:t>x</a:t>
            </a:r>
            <a:r>
              <a:rPr lang="en-US" baseline="-25000" dirty="0" smtClean="0">
                <a:latin typeface="Cambria Math" pitchFamily="18" charset="0"/>
                <a:ea typeface="Cambria Math" pitchFamily="18" charset="0"/>
              </a:rPr>
              <a:t>2</a:t>
            </a:r>
            <a:r>
              <a:rPr lang="en-US" dirty="0" smtClean="0"/>
              <a:t>, or </a:t>
            </a:r>
            <a:r>
              <a:rPr lang="en-US" i="1" dirty="0" smtClean="0"/>
              <a:t>x</a:t>
            </a:r>
            <a:r>
              <a:rPr lang="en-US" baseline="-25000" dirty="0" smtClean="0">
                <a:latin typeface="Cambria Math" pitchFamily="18" charset="0"/>
                <a:ea typeface="Cambria Math" pitchFamily="18" charset="0"/>
              </a:rPr>
              <a:t>1</a:t>
            </a:r>
            <a:r>
              <a:rPr lang="en-US" dirty="0" smtClean="0"/>
              <a:t> =</a:t>
            </a:r>
            <a:r>
              <a:rPr lang="en-US" i="1" dirty="0" smtClean="0"/>
              <a:t> x</a:t>
            </a:r>
            <a:r>
              <a:rPr lang="en-US" baseline="-25000" dirty="0" smtClean="0">
                <a:latin typeface="Cambria Math" pitchFamily="18" charset="0"/>
                <a:ea typeface="Cambria Math" pitchFamily="18" charset="0"/>
              </a:rPr>
              <a:t>2</a:t>
            </a:r>
            <a:r>
              <a:rPr lang="en-US" dirty="0" smtClean="0"/>
              <a:t>  and </a:t>
            </a:r>
            <a:r>
              <a:rPr lang="en-US" i="1" dirty="0" smtClean="0"/>
              <a:t>y</a:t>
            </a:r>
            <a:r>
              <a:rPr lang="en-US" baseline="-25000" dirty="0" smtClean="0">
                <a:latin typeface="Cambria Math" pitchFamily="18" charset="0"/>
                <a:ea typeface="Cambria Math" pitchFamily="18" charset="0"/>
              </a:rPr>
              <a:t>1 </a:t>
            </a:r>
            <a:r>
              <a:rPr lang="en-US" dirty="0" smtClean="0"/>
              <a:t>&lt;</a:t>
            </a:r>
            <a:r>
              <a:rPr lang="en-US" i="1" dirty="0" smtClean="0"/>
              <a:t>y</a:t>
            </a:r>
            <a:r>
              <a:rPr lang="en-US" baseline="-25000" dirty="0" smtClean="0">
                <a:latin typeface="Cambria Math" pitchFamily="18" charset="0"/>
                <a:ea typeface="Cambria Math" pitchFamily="18" charset="0"/>
              </a:rPr>
              <a:t>2</a:t>
            </a:r>
            <a:r>
              <a:rPr lang="en-US" dirty="0" smtClean="0"/>
              <a:t> . This is called the </a:t>
            </a:r>
            <a:r>
              <a:rPr lang="en-US" i="1" dirty="0" smtClean="0"/>
              <a:t>lexicographic ordering</a:t>
            </a:r>
            <a:r>
              <a:rPr lang="en-US" dirty="0" smtClean="0"/>
              <a:t>.</a:t>
            </a:r>
          </a:p>
          <a:p>
            <a:r>
              <a:rPr lang="en-US" dirty="0" smtClean="0"/>
              <a:t>Strings are also commonly ordered by a</a:t>
            </a:r>
            <a:r>
              <a:rPr lang="en-US" i="1" dirty="0" smtClean="0"/>
              <a:t> lexicographic ordering</a:t>
            </a:r>
            <a:r>
              <a:rPr lang="en-US" dirty="0" smtClean="0"/>
              <a:t>.</a:t>
            </a:r>
          </a:p>
          <a:p>
            <a:r>
              <a:rPr lang="en-US" dirty="0" smtClean="0"/>
              <a:t>The next example uses generalized induction to prove a result about ordered pairs from </a:t>
            </a:r>
            <a:r>
              <a:rPr lang="en-US" b="1" dirty="0" smtClean="0"/>
              <a:t>N</a:t>
            </a:r>
            <a:r>
              <a:rPr lang="en-US" dirty="0" smtClean="0">
                <a:latin typeface="Cambria Math"/>
                <a:ea typeface="Cambria Math"/>
              </a:rPr>
              <a:t>⨉</a:t>
            </a:r>
            <a:r>
              <a:rPr lang="en-US" dirty="0" smtClean="0"/>
              <a:t> </a:t>
            </a:r>
            <a:r>
              <a:rPr lang="en-US" b="1" dirty="0" smtClean="0"/>
              <a:t>N</a:t>
            </a:r>
            <a:r>
              <a:rPr lang="en-US" dirty="0" smtClean="0"/>
              <a:t>. </a:t>
            </a:r>
            <a:endParaRPr lang="en-US" dirty="0"/>
          </a:p>
        </p:txBody>
      </p:sp>
    </p:spTree>
    <p:extLst>
      <p:ext uri="{BB962C8B-B14F-4D97-AF65-F5344CB8AC3E}">
        <p14:creationId xmlns:p14="http://schemas.microsoft.com/office/powerpoint/2010/main" val="6958448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Generalized Induction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Suppose that </a:t>
            </a:r>
            <a:r>
              <a:rPr lang="en-US" i="1" dirty="0" err="1" smtClean="0"/>
              <a:t>a</a:t>
            </a:r>
            <a:r>
              <a:rPr lang="en-US" i="1" baseline="-25000" dirty="0" err="1" smtClean="0"/>
              <a:t>m,n</a:t>
            </a:r>
            <a:r>
              <a:rPr lang="en-US" baseline="-25000" dirty="0" smtClean="0"/>
              <a:t>  </a:t>
            </a:r>
            <a:r>
              <a:rPr lang="en-US" dirty="0" smtClean="0"/>
              <a:t> is defined for  (</a:t>
            </a:r>
            <a:r>
              <a:rPr lang="en-US" i="1" dirty="0" err="1" smtClean="0"/>
              <a:t>m</a:t>
            </a:r>
            <a:r>
              <a:rPr lang="en-US" dirty="0" err="1" smtClean="0"/>
              <a:t>,</a:t>
            </a:r>
            <a:r>
              <a:rPr lang="en-US" i="1" dirty="0" err="1" smtClean="0"/>
              <a:t>n</a:t>
            </a:r>
            <a:r>
              <a:rPr lang="en-US" dirty="0" smtClean="0"/>
              <a:t>)</a:t>
            </a:r>
            <a:r>
              <a:rPr lang="en-US" dirty="0" smtClean="0">
                <a:latin typeface="Cambria Math"/>
                <a:ea typeface="Cambria Math"/>
              </a:rPr>
              <a:t>∊</a:t>
            </a:r>
            <a:r>
              <a:rPr lang="en-US" b="1" dirty="0" smtClean="0">
                <a:latin typeface="Cambria Math"/>
                <a:ea typeface="Cambria Math"/>
              </a:rPr>
              <a:t>N</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N</a:t>
            </a:r>
            <a:r>
              <a:rPr lang="en-US" dirty="0" smtClean="0">
                <a:latin typeface="Cambria Math" pitchFamily="18" charset="0"/>
                <a:ea typeface="Cambria Math" pitchFamily="18" charset="0"/>
              </a:rPr>
              <a:t> by               </a:t>
            </a:r>
            <a:r>
              <a:rPr lang="en-US" i="1" dirty="0" smtClean="0"/>
              <a:t>a</a:t>
            </a:r>
            <a:r>
              <a:rPr lang="en-US" baseline="-25000" dirty="0" smtClean="0">
                <a:latin typeface="Cambria Math" pitchFamily="18" charset="0"/>
                <a:ea typeface="Cambria Math" pitchFamily="18" charset="0"/>
              </a:rPr>
              <a:t>0</a:t>
            </a:r>
            <a:r>
              <a:rPr lang="en-US" i="1" baseline="-25000" dirty="0" smtClean="0"/>
              <a:t>,</a:t>
            </a:r>
            <a:r>
              <a:rPr lang="en-US" baseline="-25000" dirty="0" smtClean="0">
                <a:latin typeface="Cambria Math" pitchFamily="18" charset="0"/>
                <a:ea typeface="Cambria Math" pitchFamily="18" charset="0"/>
              </a:rPr>
              <a:t>0</a:t>
            </a:r>
            <a:r>
              <a:rPr lang="en-US" baseline="-25000" dirty="0" smtClean="0"/>
              <a:t> </a:t>
            </a:r>
            <a:r>
              <a:rPr lang="en-US" dirty="0" smtClean="0">
                <a:latin typeface="Cambria Math" pitchFamily="18" charset="0"/>
                <a:ea typeface="Cambria Math" pitchFamily="18" charset="0"/>
              </a:rPr>
              <a:t>= 0 </a:t>
            </a:r>
            <a:r>
              <a:rPr lang="en-US" dirty="0" smtClean="0">
                <a:ea typeface="Cambria Math" pitchFamily="18" charset="0"/>
              </a:rPr>
              <a:t>and</a:t>
            </a:r>
          </a:p>
          <a:p>
            <a:endParaRPr lang="en-US" dirty="0" smtClean="0">
              <a:latin typeface="Cambria Math" pitchFamily="18" charset="0"/>
              <a:ea typeface="Cambria Math" pitchFamily="18" charset="0"/>
            </a:endParaRPr>
          </a:p>
          <a:p>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Show that</a:t>
            </a:r>
            <a:r>
              <a:rPr lang="en-US" i="1" dirty="0" smtClean="0"/>
              <a:t> </a:t>
            </a:r>
            <a:r>
              <a:rPr lang="en-US" i="1" dirty="0" err="1" smtClean="0"/>
              <a:t>a</a:t>
            </a:r>
            <a:r>
              <a:rPr lang="en-US" i="1" baseline="-25000" dirty="0" err="1" smtClean="0"/>
              <a:t>m,n</a:t>
            </a:r>
            <a:r>
              <a:rPr lang="en-US" baseline="-25000" dirty="0" smtClean="0"/>
              <a:t> </a:t>
            </a:r>
            <a:r>
              <a:rPr lang="en-US" dirty="0" smtClean="0">
                <a:latin typeface="Cambria Math" pitchFamily="18" charset="0"/>
                <a:ea typeface="Cambria Math" pitchFamily="18" charset="0"/>
              </a:rPr>
              <a:t>= </a:t>
            </a:r>
            <a:r>
              <a:rPr lang="en-US" i="1" dirty="0" smtClean="0">
                <a:ea typeface="Cambria Math" pitchFamily="18" charset="0"/>
              </a:rPr>
              <a:t>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a:t>
            </a:r>
            <a:r>
              <a:rPr lang="en-US" dirty="0" smtClean="0"/>
              <a:t>is defined for all    (</a:t>
            </a:r>
            <a:r>
              <a:rPr lang="en-US" dirty="0" err="1" smtClean="0"/>
              <a:t>m,n</a:t>
            </a:r>
            <a:r>
              <a:rPr lang="en-US" dirty="0" smtClean="0"/>
              <a:t>)</a:t>
            </a:r>
            <a:r>
              <a:rPr lang="en-US" dirty="0" smtClean="0">
                <a:latin typeface="Cambria Math"/>
                <a:ea typeface="Cambria Math"/>
              </a:rPr>
              <a:t>∊</a:t>
            </a:r>
            <a:r>
              <a:rPr lang="en-US" b="1" dirty="0" smtClean="0">
                <a:latin typeface="Cambria Math"/>
                <a:ea typeface="Cambria Math"/>
              </a:rPr>
              <a:t>N</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N</a:t>
            </a:r>
            <a:r>
              <a:rPr lang="en-US" dirty="0" smtClean="0">
                <a:ea typeface="Cambria Math" pitchFamily="18" charset="0"/>
              </a:rPr>
              <a:t>.</a:t>
            </a:r>
            <a:endParaRPr lang="en-US" dirty="0" smtClean="0"/>
          </a:p>
          <a:p>
            <a:pPr>
              <a:buNone/>
            </a:pPr>
            <a:r>
              <a:rPr lang="en-US" b="1" dirty="0" smtClean="0"/>
              <a:t>    Solution</a:t>
            </a:r>
            <a:r>
              <a:rPr lang="en-US" dirty="0" smtClean="0"/>
              <a:t>: Use generalized induction.</a:t>
            </a:r>
          </a:p>
          <a:p>
            <a:pPr lvl="1">
              <a:buNone/>
            </a:pPr>
            <a:r>
              <a:rPr lang="en-US" dirty="0" smtClean="0"/>
              <a:t>BASIS STEP: </a:t>
            </a:r>
            <a:r>
              <a:rPr lang="en-US" i="1" dirty="0" smtClean="0"/>
              <a:t>a</a:t>
            </a:r>
            <a:r>
              <a:rPr lang="en-US" baseline="-25000" dirty="0" smtClean="0">
                <a:latin typeface="Cambria Math" pitchFamily="18" charset="0"/>
                <a:ea typeface="Cambria Math" pitchFamily="18" charset="0"/>
              </a:rPr>
              <a:t>0</a:t>
            </a:r>
            <a:r>
              <a:rPr lang="en-US" i="1" baseline="-25000" dirty="0" smtClean="0"/>
              <a:t>,</a:t>
            </a:r>
            <a:r>
              <a:rPr lang="en-US" baseline="-25000" dirty="0" smtClean="0">
                <a:latin typeface="Cambria Math" pitchFamily="18" charset="0"/>
                <a:ea typeface="Cambria Math" pitchFamily="18" charset="0"/>
              </a:rPr>
              <a:t>0</a:t>
            </a:r>
            <a:r>
              <a:rPr lang="en-US" baseline="-25000" dirty="0" smtClean="0"/>
              <a:t> </a:t>
            </a:r>
            <a:r>
              <a:rPr lang="en-US" dirty="0" smtClean="0">
                <a:latin typeface="Cambria Math" pitchFamily="18" charset="0"/>
                <a:ea typeface="Cambria Math" pitchFamily="18" charset="0"/>
              </a:rPr>
              <a:t>= 0 = 0 + (0</a:t>
            </a:r>
            <a:r>
              <a:rPr lang="en-US" dirty="0" smtClean="0">
                <a:latin typeface="Cambria Math"/>
                <a:ea typeface="Cambria Math"/>
              </a:rPr>
              <a:t>∙1)/2</a:t>
            </a:r>
            <a:endParaRPr lang="en-US" dirty="0" smtClean="0"/>
          </a:p>
          <a:p>
            <a:pPr lvl="1">
              <a:buNone/>
            </a:pPr>
            <a:r>
              <a:rPr lang="en-US" dirty="0" smtClean="0"/>
              <a:t>INDUCTIVE STEP: Assume that </a:t>
            </a:r>
            <a:r>
              <a:rPr lang="en-US" i="1" dirty="0" err="1" smtClean="0"/>
              <a:t>a</a:t>
            </a:r>
            <a:r>
              <a:rPr lang="en-US" i="1" baseline="-25000" dirty="0" err="1" smtClean="0"/>
              <a:t>m</a:t>
            </a:r>
            <a:r>
              <a:rPr lang="en-US" i="1" baseline="-25000" dirty="0" err="1" smtClean="0">
                <a:latin typeface="Cambria Math"/>
                <a:ea typeface="Cambria Math"/>
              </a:rPr>
              <a:t>̍</a:t>
            </a:r>
            <a:r>
              <a:rPr lang="en-US" i="1" baseline="-25000" dirty="0" err="1" smtClean="0"/>
              <a:t>,n</a:t>
            </a:r>
            <a:r>
              <a:rPr lang="en-US" i="1" baseline="-25000" dirty="0" smtClean="0">
                <a:latin typeface="Cambria Math"/>
                <a:ea typeface="Cambria Math"/>
              </a:rPr>
              <a:t>̍ </a:t>
            </a:r>
            <a:r>
              <a:rPr lang="en-US" dirty="0" smtClean="0">
                <a:latin typeface="Cambria Math" pitchFamily="18" charset="0"/>
                <a:ea typeface="Cambria Math" pitchFamily="18" charset="0"/>
              </a:rPr>
              <a:t>=  </a:t>
            </a:r>
            <a:r>
              <a:rPr lang="en-US" i="1" dirty="0" smtClean="0">
                <a:ea typeface="Cambria Math" pitchFamily="18" charset="0"/>
              </a:rPr>
              <a:t>m</a:t>
            </a:r>
            <a:r>
              <a:rPr lang="en-US" i="1" dirty="0" smtClean="0">
                <a:latin typeface="Cambria Math"/>
                <a:ea typeface="Cambria Math"/>
              </a:rPr>
              <a:t>̍</a:t>
            </a:r>
            <a:r>
              <a:rPr lang="en-US" dirty="0" smtClean="0">
                <a:latin typeface="Cambria Math" pitchFamily="18" charset="0"/>
                <a:ea typeface="Cambria Math" pitchFamily="18" charset="0"/>
              </a:rPr>
              <a:t>+ </a:t>
            </a:r>
            <a:r>
              <a:rPr lang="en-US" i="1" dirty="0" smtClean="0">
                <a:ea typeface="Cambria Math" pitchFamily="18" charset="0"/>
              </a:rPr>
              <a:t>n</a:t>
            </a:r>
            <a:r>
              <a:rPr lang="en-US" i="1" dirty="0" smtClean="0">
                <a:latin typeface="Cambria Math"/>
                <a:ea typeface="Cambria Math"/>
              </a:rPr>
              <a:t>̍</a:t>
            </a:r>
            <a:r>
              <a:rPr lang="en-US" dirty="0" smtClean="0">
                <a:latin typeface="Cambria Math" pitchFamily="18" charset="0"/>
                <a:ea typeface="Cambria Math" pitchFamily="18" charset="0"/>
              </a:rPr>
              <a:t>(</a:t>
            </a:r>
            <a:r>
              <a:rPr lang="en-US" i="1" dirty="0" smtClean="0">
                <a:ea typeface="Cambria Math" pitchFamily="18" charset="0"/>
              </a:rPr>
              <a:t>n</a:t>
            </a:r>
            <a:r>
              <a:rPr lang="en-US" i="1" dirty="0" smtClean="0">
                <a:latin typeface="Cambria Math"/>
                <a:ea typeface="Cambria Math"/>
              </a:rPr>
              <a:t>̍</a:t>
            </a:r>
            <a:r>
              <a:rPr lang="en-US" dirty="0" smtClean="0">
                <a:latin typeface="Cambria Math" pitchFamily="18" charset="0"/>
                <a:ea typeface="Cambria Math" pitchFamily="18" charset="0"/>
              </a:rPr>
              <a:t> + 1)/2 whenever(</a:t>
            </a:r>
            <a:r>
              <a:rPr lang="en-US" i="1" dirty="0" err="1" smtClean="0">
                <a:ea typeface="Cambria Math" pitchFamily="18" charset="0"/>
              </a:rPr>
              <a:t>m</a:t>
            </a:r>
            <a:r>
              <a:rPr lang="en-US" i="1" dirty="0" err="1" smtClean="0">
                <a:latin typeface="Cambria Math"/>
                <a:ea typeface="Cambria Math"/>
              </a:rPr>
              <a:t>̍</a:t>
            </a:r>
            <a:r>
              <a:rPr lang="en-US" dirty="0" err="1" smtClean="0"/>
              <a:t>,</a:t>
            </a:r>
            <a:r>
              <a:rPr lang="en-US" i="1" dirty="0" err="1" smtClean="0">
                <a:ea typeface="Cambria Math" pitchFamily="18" charset="0"/>
              </a:rPr>
              <a:t>n</a:t>
            </a:r>
            <a:r>
              <a:rPr lang="en-US" i="1" dirty="0" smtClean="0">
                <a:latin typeface="Cambria Math"/>
                <a:ea typeface="Cambria Math"/>
              </a:rPr>
              <a:t>̍</a:t>
            </a:r>
            <a:r>
              <a:rPr lang="en-US" dirty="0" smtClean="0"/>
              <a:t>)</a:t>
            </a:r>
            <a:r>
              <a:rPr lang="en-US" dirty="0" smtClean="0">
                <a:latin typeface="Cambria Math"/>
                <a:ea typeface="Cambria Math"/>
              </a:rPr>
              <a:t>  </a:t>
            </a:r>
            <a:r>
              <a:rPr lang="en-US" dirty="0" smtClean="0">
                <a:ea typeface="Cambria Math"/>
              </a:rPr>
              <a:t>is less than</a:t>
            </a:r>
            <a:r>
              <a:rPr lang="en-US" dirty="0" smtClean="0"/>
              <a:t> (</a:t>
            </a:r>
            <a:r>
              <a:rPr lang="en-US" dirty="0" err="1" smtClean="0"/>
              <a:t>m,n</a:t>
            </a:r>
            <a:r>
              <a:rPr lang="en-US" dirty="0" smtClean="0"/>
              <a:t>) in the lexicographic ordering of </a:t>
            </a:r>
            <a:r>
              <a:rPr lang="en-US" dirty="0" smtClean="0">
                <a:ea typeface="Cambria Math"/>
              </a:rPr>
              <a:t> </a:t>
            </a:r>
            <a:r>
              <a:rPr lang="en-US" b="1" dirty="0" smtClean="0">
                <a:latin typeface="Cambria Math"/>
                <a:ea typeface="Cambria Math"/>
              </a:rPr>
              <a:t>N</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N</a:t>
            </a:r>
            <a:r>
              <a:rPr lang="en-US" dirty="0" smtClean="0">
                <a:latin typeface="Cambria Math" pitchFamily="18" charset="0"/>
                <a:ea typeface="Cambria Math" pitchFamily="18" charset="0"/>
              </a:rPr>
              <a:t> . </a:t>
            </a:r>
            <a:endParaRPr lang="en-US" dirty="0" smtClean="0"/>
          </a:p>
          <a:p>
            <a:pPr lvl="2"/>
            <a:r>
              <a:rPr lang="en-US" dirty="0" smtClean="0"/>
              <a:t>If </a:t>
            </a:r>
            <a:r>
              <a:rPr lang="en-US" i="1" dirty="0" smtClean="0"/>
              <a:t>n</a:t>
            </a:r>
            <a:r>
              <a:rPr lang="en-US" dirty="0" smtClean="0"/>
              <a:t> = </a:t>
            </a:r>
            <a:r>
              <a:rPr lang="en-US" dirty="0" smtClean="0">
                <a:latin typeface="Cambria Math" pitchFamily="18" charset="0"/>
                <a:ea typeface="Cambria Math" pitchFamily="18" charset="0"/>
              </a:rPr>
              <a:t>0</a:t>
            </a:r>
            <a:r>
              <a:rPr lang="en-US" dirty="0" smtClean="0"/>
              <a:t>, by the inductive hypothesis we can conclude </a:t>
            </a:r>
          </a:p>
          <a:p>
            <a:pPr lvl="2">
              <a:buNone/>
            </a:pPr>
            <a:r>
              <a:rPr lang="en-US" i="1" dirty="0" smtClean="0"/>
              <a:t>            </a:t>
            </a:r>
            <a:r>
              <a:rPr lang="en-US" i="1" dirty="0" err="1" smtClean="0"/>
              <a:t>a</a:t>
            </a:r>
            <a:r>
              <a:rPr lang="en-US" i="1" baseline="-25000" dirty="0" err="1" smtClean="0"/>
              <a:t>m,n</a:t>
            </a:r>
            <a:r>
              <a:rPr lang="en-US" i="1" baseline="-25000" dirty="0" smtClean="0"/>
              <a:t> </a:t>
            </a:r>
            <a:r>
              <a:rPr lang="en-US" dirty="0" smtClean="0">
                <a:latin typeface="Cambria Math" pitchFamily="18" charset="0"/>
                <a:ea typeface="Cambria Math" pitchFamily="18" charset="0"/>
              </a:rPr>
              <a:t>= </a:t>
            </a:r>
            <a:r>
              <a:rPr lang="en-US" i="1" dirty="0" smtClean="0"/>
              <a:t>a</a:t>
            </a:r>
            <a:r>
              <a:rPr lang="en-US" i="1" baseline="-25000" dirty="0" smtClean="0"/>
              <a:t>m</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baseline="-25000" dirty="0" smtClean="0"/>
              <a:t>,n</a:t>
            </a:r>
            <a:r>
              <a:rPr lang="en-US" baseline="-25000" dirty="0" smtClean="0"/>
              <a:t> </a:t>
            </a:r>
            <a:r>
              <a:rPr lang="en-US" dirty="0" smtClean="0">
                <a:latin typeface="Cambria Math" pitchFamily="18" charset="0"/>
                <a:ea typeface="Cambria Math" pitchFamily="18" charset="0"/>
              </a:rPr>
              <a:t>+ 1 = </a:t>
            </a:r>
            <a:r>
              <a:rPr lang="en-US" i="1" dirty="0" smtClean="0">
                <a:ea typeface="Cambria Math" pitchFamily="18" charset="0"/>
              </a:rPr>
              <a:t>m</a:t>
            </a:r>
            <a:r>
              <a:rPr lang="en-US" dirty="0" smtClean="0">
                <a:latin typeface="Cambria Math" pitchFamily="18" charset="0"/>
                <a:ea typeface="Cambria Math" pitchFamily="18" charset="0"/>
              </a:rPr>
              <a:t> </a:t>
            </a:r>
            <a:r>
              <a:rPr lang="en-US" i="1" dirty="0" smtClean="0">
                <a:latin typeface="Cambria Math"/>
                <a:ea typeface="Cambria Math"/>
              </a:rPr>
              <a:t>− </a:t>
            </a:r>
            <a:r>
              <a:rPr lang="en-US" dirty="0" smtClean="0">
                <a:latin typeface="Cambria Math" pitchFamily="18" charset="0"/>
                <a:ea typeface="Cambria Math" pitchFamily="18" charset="0"/>
              </a:rPr>
              <a:t>1+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+ 1 =</a:t>
            </a:r>
            <a:r>
              <a:rPr lang="en-US" i="1" dirty="0" smtClean="0">
                <a:ea typeface="Cambria Math" pitchFamily="18" charset="0"/>
              </a:rPr>
              <a:t> 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a:t>
            </a:r>
          </a:p>
          <a:p>
            <a:pPr lvl="2"/>
            <a:r>
              <a:rPr lang="en-US" dirty="0" smtClean="0">
                <a:latin typeface="Cambria Math" pitchFamily="18" charset="0"/>
                <a:ea typeface="Cambria Math" pitchFamily="18" charset="0"/>
              </a:rPr>
              <a:t>If </a:t>
            </a:r>
            <a:r>
              <a:rPr lang="en-US" i="1" dirty="0" smtClean="0">
                <a:ea typeface="Cambria Math" pitchFamily="18" charset="0"/>
              </a:rPr>
              <a:t>n</a:t>
            </a:r>
            <a:r>
              <a:rPr lang="en-US" dirty="0" smtClean="0">
                <a:latin typeface="Cambria Math" pitchFamily="18" charset="0"/>
                <a:ea typeface="Cambria Math" pitchFamily="18" charset="0"/>
              </a:rPr>
              <a:t> &gt; 0, by the inductive hypothesis we can conclude </a:t>
            </a:r>
          </a:p>
          <a:p>
            <a:pPr lvl="2">
              <a:buNone/>
            </a:pPr>
            <a:r>
              <a:rPr lang="en-US" dirty="0" smtClean="0">
                <a:latin typeface="Cambria Math" pitchFamily="18" charset="0"/>
                <a:ea typeface="Cambria Math" pitchFamily="18" charset="0"/>
              </a:rPr>
              <a:t>              </a:t>
            </a:r>
            <a:r>
              <a:rPr lang="en-US" i="1" dirty="0" err="1" smtClean="0"/>
              <a:t>a</a:t>
            </a:r>
            <a:r>
              <a:rPr lang="en-US" i="1" baseline="-25000" dirty="0" err="1" smtClean="0"/>
              <a:t>m,n</a:t>
            </a:r>
            <a:r>
              <a:rPr lang="en-US" i="1" baseline="-25000" dirty="0" smtClean="0"/>
              <a:t> </a:t>
            </a:r>
            <a:r>
              <a:rPr lang="en-US" dirty="0" smtClean="0">
                <a:latin typeface="Cambria Math" pitchFamily="18" charset="0"/>
                <a:ea typeface="Cambria Math" pitchFamily="18" charset="0"/>
              </a:rPr>
              <a:t>= </a:t>
            </a:r>
            <a:r>
              <a:rPr lang="en-US" i="1" dirty="0" smtClean="0"/>
              <a:t>a</a:t>
            </a:r>
            <a:r>
              <a:rPr lang="en-US" i="1" baseline="-25000" dirty="0" smtClean="0"/>
              <a:t>m</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baseline="-25000" dirty="0" smtClean="0"/>
              <a:t>,n</a:t>
            </a:r>
            <a:r>
              <a:rPr lang="en-US" baseline="-25000" dirty="0" smtClean="0"/>
              <a:t> </a:t>
            </a:r>
            <a:r>
              <a:rPr lang="en-US" dirty="0" smtClean="0">
                <a:latin typeface="Cambria Math" pitchFamily="18" charset="0"/>
                <a:ea typeface="Cambria Math" pitchFamily="18" charset="0"/>
              </a:rPr>
              <a:t>+ 1 = </a:t>
            </a:r>
            <a:r>
              <a:rPr lang="en-US" i="1" dirty="0" smtClean="0">
                <a:ea typeface="Cambria Math" pitchFamily="18" charset="0"/>
              </a:rPr>
              <a:t>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i="1" dirty="0" smtClean="0">
                <a:latin typeface="Cambria Math"/>
                <a:ea typeface="Cambria Math"/>
              </a:rPr>
              <a:t> −</a:t>
            </a:r>
            <a:r>
              <a:rPr lang="en-US" dirty="0" smtClean="0">
                <a:latin typeface="Cambria Math" pitchFamily="18" charset="0"/>
                <a:ea typeface="Cambria Math" pitchFamily="18" charset="0"/>
              </a:rPr>
              <a:t>  1)/2 +</a:t>
            </a:r>
            <a:r>
              <a:rPr lang="en-US" i="1" dirty="0" smtClean="0">
                <a:ea typeface="Cambria Math" pitchFamily="18" charset="0"/>
              </a:rPr>
              <a:t>n</a:t>
            </a:r>
            <a:r>
              <a:rPr lang="en-US" dirty="0" smtClean="0">
                <a:latin typeface="Cambria Math" pitchFamily="18" charset="0"/>
                <a:ea typeface="Cambria Math" pitchFamily="18" charset="0"/>
              </a:rPr>
              <a:t>  =</a:t>
            </a:r>
            <a:r>
              <a:rPr lang="en-US" i="1" dirty="0" smtClean="0">
                <a:ea typeface="Cambria Math" pitchFamily="18" charset="0"/>
              </a:rPr>
              <a:t> m</a:t>
            </a:r>
            <a:r>
              <a:rPr lang="en-US" dirty="0" smtClean="0">
                <a:latin typeface="Cambria Math" pitchFamily="18" charset="0"/>
                <a:ea typeface="Cambria Math" pitchFamily="18" charset="0"/>
              </a:rPr>
              <a:t> + </a:t>
            </a:r>
            <a:r>
              <a:rPr lang="en-US" i="1" dirty="0" smtClean="0">
                <a:ea typeface="Cambria Math" pitchFamily="18" charset="0"/>
              </a:rPr>
              <a:t>n</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+ 1)/2 .</a:t>
            </a:r>
            <a:endParaRPr lang="en-US" dirty="0" smtClean="0"/>
          </a:p>
          <a:p>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3962400" y="2438400"/>
            <a:ext cx="4956810" cy="609600"/>
          </a:xfrm>
          <a:prstGeom prst="rect">
            <a:avLst/>
          </a:prstGeom>
        </p:spPr>
      </p:pic>
      <p:sp>
        <p:nvSpPr>
          <p:cNvPr id="6" name="Isosceles Triangle 5"/>
          <p:cNvSpPr/>
          <p:nvPr/>
        </p:nvSpPr>
        <p:spPr>
          <a:xfrm rot="5400000" flipH="1" flipV="1">
            <a:off x="10172700" y="5981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extLst>
      <p:ext uri="{BB962C8B-B14F-4D97-AF65-F5344CB8AC3E}">
        <p14:creationId xmlns:p14="http://schemas.microsoft.com/office/powerpoint/2010/main" val="378426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Defined Functions</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b="1" dirty="0" smtClean="0"/>
              <a:t>Definition</a:t>
            </a:r>
            <a:r>
              <a:rPr lang="en-US" dirty="0" smtClean="0"/>
              <a:t>:  A </a:t>
            </a:r>
            <a:r>
              <a:rPr lang="en-US" i="1" dirty="0" smtClean="0"/>
              <a:t>recursive</a:t>
            </a:r>
            <a:r>
              <a:rPr lang="en-US" dirty="0" smtClean="0"/>
              <a:t> or </a:t>
            </a:r>
            <a:r>
              <a:rPr lang="en-US" i="1" dirty="0" smtClean="0"/>
              <a:t>inductive definition  </a:t>
            </a:r>
            <a:r>
              <a:rPr lang="en-US" dirty="0" smtClean="0"/>
              <a:t>of a function consists of two steps.</a:t>
            </a:r>
          </a:p>
          <a:p>
            <a:pPr lvl="1"/>
            <a:r>
              <a:rPr lang="en-US" dirty="0" smtClean="0"/>
              <a:t>BASIS STEP: Specify the value of the function at zero.</a:t>
            </a:r>
          </a:p>
          <a:p>
            <a:pPr lvl="1"/>
            <a:r>
              <a:rPr lang="en-US" dirty="0" smtClean="0"/>
              <a:t>RECURSIVE STEP: Give a rule for finding its value at an integer from its values at smaller integers.</a:t>
            </a:r>
          </a:p>
          <a:p>
            <a:r>
              <a:rPr lang="en-US" dirty="0" smtClean="0"/>
              <a:t>A function </a:t>
            </a:r>
            <a:r>
              <a:rPr lang="en-US" i="1" dirty="0" smtClean="0"/>
              <a:t>f</a:t>
            </a:r>
            <a:r>
              <a:rPr lang="en-US" dirty="0" smtClean="0"/>
              <a:t>(</a:t>
            </a:r>
            <a:r>
              <a:rPr lang="en-US" i="1" dirty="0" smtClean="0"/>
              <a:t>n</a:t>
            </a:r>
            <a:r>
              <a:rPr lang="en-US" dirty="0" smtClean="0"/>
              <a:t>)  is the same as a sequence </a:t>
            </a:r>
            <a:r>
              <a:rPr lang="en-US" i="1" dirty="0" smtClean="0"/>
              <a:t>a</a:t>
            </a:r>
            <a:r>
              <a:rPr lang="en-US" baseline="-25000" dirty="0" smtClean="0">
                <a:latin typeface="Cambria Math" pitchFamily="18" charset="0"/>
                <a:ea typeface="Cambria Math" pitchFamily="18" charset="0"/>
              </a:rPr>
              <a:t>0</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 … , where </a:t>
            </a:r>
            <a:r>
              <a:rPr lang="en-US" i="1" dirty="0" err="1" smtClean="0"/>
              <a:t>a</a:t>
            </a:r>
            <a:r>
              <a:rPr lang="en-US" i="1" baseline="-25000" dirty="0" err="1" smtClean="0"/>
              <a:t>i</a:t>
            </a:r>
            <a:r>
              <a:rPr lang="en-US" dirty="0" smtClean="0"/>
              <a:t>, where </a:t>
            </a:r>
            <a:r>
              <a:rPr lang="en-US" i="1" dirty="0" smtClean="0"/>
              <a:t>f</a:t>
            </a:r>
            <a:r>
              <a:rPr lang="en-US" dirty="0" smtClean="0"/>
              <a:t>(</a:t>
            </a:r>
            <a:r>
              <a:rPr lang="en-US" i="1" dirty="0" err="1" smtClean="0"/>
              <a:t>i</a:t>
            </a:r>
            <a:r>
              <a:rPr lang="en-US" dirty="0" smtClean="0"/>
              <a:t>) = </a:t>
            </a:r>
            <a:r>
              <a:rPr lang="en-US" i="1" dirty="0" err="1" smtClean="0"/>
              <a:t>a</a:t>
            </a:r>
            <a:r>
              <a:rPr lang="en-US" i="1" baseline="-25000" dirty="0" err="1" smtClean="0"/>
              <a:t>i</a:t>
            </a:r>
            <a:r>
              <a:rPr lang="en-US" dirty="0" smtClean="0"/>
              <a:t>. This was done using recurrence relations in Section </a:t>
            </a:r>
            <a:r>
              <a:rPr lang="en-US" dirty="0" smtClean="0">
                <a:latin typeface="Cambria Math" pitchFamily="18" charset="0"/>
                <a:ea typeface="Cambria Math" pitchFamily="18" charset="0"/>
              </a:rPr>
              <a:t>2.4</a:t>
            </a:r>
            <a:r>
              <a:rPr lang="en-US" dirty="0" smtClean="0"/>
              <a:t>.</a:t>
            </a:r>
            <a:endParaRPr lang="en-US" dirty="0"/>
          </a:p>
        </p:txBody>
      </p:sp>
    </p:spTree>
    <p:extLst>
      <p:ext uri="{BB962C8B-B14F-4D97-AF65-F5344CB8AC3E}">
        <p14:creationId xmlns:p14="http://schemas.microsoft.com/office/powerpoint/2010/main" val="473760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Recursively Defined Functions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Suppose </a:t>
            </a:r>
            <a:r>
              <a:rPr lang="en-US" i="1" dirty="0" smtClean="0"/>
              <a:t>f </a:t>
            </a:r>
            <a:r>
              <a:rPr lang="en-US" dirty="0" smtClean="0"/>
              <a:t>is defined by:</a:t>
            </a:r>
          </a:p>
          <a:p>
            <a:pPr>
              <a:buNone/>
            </a:pPr>
            <a:r>
              <a:rPr lang="en-US" i="1" dirty="0" smtClean="0"/>
              <a:t>         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3,</a:t>
            </a:r>
          </a:p>
          <a:p>
            <a:pPr>
              <a:buNone/>
            </a:pPr>
            <a:r>
              <a:rPr lang="en-US" i="1" dirty="0" smtClean="0"/>
              <a:t>         f(n + </a:t>
            </a:r>
            <a:r>
              <a:rPr lang="en-US" dirty="0" smtClean="0">
                <a:latin typeface="Cambria Math" pitchFamily="18" charset="0"/>
                <a:ea typeface="Cambria Math" pitchFamily="18" charset="0"/>
              </a:rPr>
              <a:t>1</a:t>
            </a:r>
            <a:r>
              <a:rPr lang="en-US" dirty="0" smtClean="0"/>
              <a:t>)</a:t>
            </a:r>
            <a:r>
              <a:rPr lang="en-US" i="1"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i="1" dirty="0" smtClean="0"/>
              <a:t>n</a:t>
            </a:r>
            <a:r>
              <a:rPr lang="en-US" dirty="0" smtClean="0"/>
              <a:t>)</a:t>
            </a:r>
            <a:r>
              <a:rPr lang="en-US" i="1" dirty="0" smtClean="0"/>
              <a:t> + </a:t>
            </a:r>
            <a:r>
              <a:rPr lang="en-US" dirty="0" smtClean="0">
                <a:latin typeface="Cambria Math" pitchFamily="18" charset="0"/>
                <a:ea typeface="Cambria Math" pitchFamily="18" charset="0"/>
              </a:rPr>
              <a:t>3</a:t>
            </a:r>
          </a:p>
          <a:p>
            <a:pPr>
              <a:buNone/>
            </a:pPr>
            <a:r>
              <a:rPr lang="en-US" dirty="0" smtClean="0"/>
              <a:t>    Find </a:t>
            </a:r>
            <a:r>
              <a:rPr lang="en-US" i="1" dirty="0" smtClean="0"/>
              <a:t>f</a:t>
            </a:r>
            <a:r>
              <a:rPr lang="en-US" dirty="0" smtClean="0"/>
              <a:t>(</a:t>
            </a:r>
            <a:r>
              <a:rPr lang="en-US" dirty="0" smtClean="0">
                <a:latin typeface="Cambria Math" pitchFamily="18" charset="0"/>
                <a:ea typeface="Cambria Math" pitchFamily="18" charset="0"/>
              </a:rPr>
              <a:t>1</a:t>
            </a:r>
            <a:r>
              <a:rPr lang="en-US" dirty="0" smtClean="0"/>
              <a:t>), </a:t>
            </a:r>
            <a:r>
              <a:rPr lang="en-US" i="1" dirty="0" smtClean="0"/>
              <a:t>f</a:t>
            </a:r>
            <a:r>
              <a:rPr lang="en-US" dirty="0" smtClean="0"/>
              <a:t>(</a:t>
            </a:r>
            <a:r>
              <a:rPr lang="en-US" dirty="0" smtClean="0">
                <a:latin typeface="Cambria Math" pitchFamily="18" charset="0"/>
                <a:ea typeface="Cambria Math" pitchFamily="18" charset="0"/>
              </a:rPr>
              <a:t>2</a:t>
            </a:r>
            <a:r>
              <a:rPr lang="en-US" dirty="0" smtClean="0"/>
              <a:t>), </a:t>
            </a:r>
            <a:r>
              <a:rPr lang="en-US" i="1" dirty="0" smtClean="0"/>
              <a:t>f</a:t>
            </a:r>
            <a:r>
              <a:rPr lang="en-US" dirty="0" smtClean="0"/>
              <a:t>(</a:t>
            </a:r>
            <a:r>
              <a:rPr lang="en-US" dirty="0" smtClean="0">
                <a:latin typeface="Cambria Math" pitchFamily="18" charset="0"/>
                <a:ea typeface="Cambria Math" pitchFamily="18" charset="0"/>
              </a:rPr>
              <a:t>3</a:t>
            </a:r>
            <a:r>
              <a:rPr lang="en-US" dirty="0" smtClean="0"/>
              <a:t>), </a:t>
            </a:r>
            <a:r>
              <a:rPr lang="en-US" i="1" dirty="0" smtClean="0"/>
              <a:t>f</a:t>
            </a:r>
            <a:r>
              <a:rPr lang="en-US" dirty="0" smtClean="0"/>
              <a:t>(</a:t>
            </a:r>
            <a:r>
              <a:rPr lang="en-US" dirty="0" smtClean="0">
                <a:latin typeface="Cambria Math" pitchFamily="18" charset="0"/>
                <a:ea typeface="Cambria Math" pitchFamily="18" charset="0"/>
              </a:rPr>
              <a:t>4</a:t>
            </a:r>
            <a:r>
              <a:rPr lang="en-US" dirty="0" smtClean="0"/>
              <a:t>)</a:t>
            </a:r>
          </a:p>
          <a:p>
            <a:pPr>
              <a:buNone/>
            </a:pPr>
            <a:r>
              <a:rPr lang="en-US" dirty="0" smtClean="0"/>
              <a:t>    </a:t>
            </a:r>
            <a:r>
              <a:rPr lang="en-US" b="1" dirty="0" smtClean="0"/>
              <a:t>Solution</a:t>
            </a:r>
            <a:r>
              <a:rPr lang="en-US" dirty="0" smtClean="0"/>
              <a:t>:</a:t>
            </a:r>
          </a:p>
          <a:p>
            <a:pPr lvl="2"/>
            <a:r>
              <a:rPr lang="en-US" i="1" dirty="0" smtClean="0"/>
              <a:t>f</a:t>
            </a:r>
            <a:r>
              <a:rPr lang="en-US" dirty="0" smtClean="0"/>
              <a:t>(</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∙3 + 3 = 9</a:t>
            </a:r>
          </a:p>
          <a:p>
            <a:pPr lvl="2"/>
            <a:r>
              <a:rPr lang="en-US" i="1" dirty="0" smtClean="0"/>
              <a:t>f</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1</a:t>
            </a:r>
            <a:r>
              <a:rPr lang="en-US" dirty="0" smtClean="0">
                <a:ea typeface="Cambria Math" pitchFamily="18" charset="0"/>
              </a:rPr>
              <a:t>)</a:t>
            </a:r>
            <a:r>
              <a:rPr lang="en-US" i="1" dirty="0" smtClean="0"/>
              <a:t>+ </a:t>
            </a:r>
            <a:r>
              <a:rPr lang="en-US" dirty="0" smtClean="0">
                <a:latin typeface="Cambria Math" pitchFamily="18" charset="0"/>
                <a:ea typeface="Cambria Math" pitchFamily="18" charset="0"/>
              </a:rPr>
              <a:t>3 = 2</a:t>
            </a:r>
            <a:r>
              <a:rPr lang="en-US" dirty="0" smtClean="0">
                <a:latin typeface="Cambria Math"/>
                <a:ea typeface="Cambria Math"/>
              </a:rPr>
              <a:t>∙9 + 3 = 21</a:t>
            </a:r>
          </a:p>
          <a:p>
            <a:pPr lvl="2"/>
            <a:r>
              <a:rPr lang="en-US" i="1" dirty="0" smtClean="0"/>
              <a:t>f</a:t>
            </a:r>
            <a:r>
              <a:rPr lang="en-US" dirty="0" smtClean="0"/>
              <a:t>(</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2</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∙21 + 3 = 45</a:t>
            </a:r>
          </a:p>
          <a:p>
            <a:pPr lvl="2"/>
            <a:r>
              <a:rPr lang="en-US" i="1" dirty="0" smtClean="0"/>
              <a:t>f</a:t>
            </a:r>
            <a:r>
              <a:rPr lang="en-US" dirty="0" smtClean="0"/>
              <a:t>(</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dirty="0" smtClean="0">
                <a:latin typeface="Cambria Math" pitchFamily="18" charset="0"/>
                <a:ea typeface="Cambria Math" pitchFamily="18" charset="0"/>
              </a:rPr>
              <a:t>3</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∙45 + 3 = 93</a:t>
            </a:r>
          </a:p>
          <a:p>
            <a:pPr lvl="2">
              <a:buNone/>
            </a:pPr>
            <a:endParaRPr lang="en-US" dirty="0" smtClean="0">
              <a:latin typeface="Cambria Math"/>
              <a:ea typeface="Cambria Math"/>
            </a:endParaRPr>
          </a:p>
          <a:p>
            <a:pPr>
              <a:buNone/>
            </a:pPr>
            <a:r>
              <a:rPr lang="en-US" b="1" dirty="0" smtClean="0"/>
              <a:t>   Example:  </a:t>
            </a:r>
            <a:r>
              <a:rPr lang="en-US" dirty="0" smtClean="0"/>
              <a:t>Give a recursive definition of the factorial function </a:t>
            </a:r>
            <a:r>
              <a:rPr lang="en-US" i="1" dirty="0" smtClean="0"/>
              <a:t>n</a:t>
            </a:r>
            <a:r>
              <a:rPr lang="en-US" dirty="0" smtClean="0"/>
              <a:t>!:</a:t>
            </a:r>
          </a:p>
          <a:p>
            <a:pPr>
              <a:buNone/>
            </a:pPr>
            <a:r>
              <a:rPr lang="en-US" b="1" dirty="0" smtClean="0"/>
              <a:t>   Solution</a:t>
            </a:r>
            <a:r>
              <a:rPr lang="en-US" dirty="0" smtClean="0"/>
              <a:t>:</a:t>
            </a:r>
          </a:p>
          <a:p>
            <a:pPr marL="971550" lvl="1" indent="-514350">
              <a:buNone/>
            </a:pPr>
            <a:r>
              <a:rPr lang="en-US" i="1" dirty="0" smtClean="0"/>
              <a:t>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1</a:t>
            </a:r>
          </a:p>
          <a:p>
            <a:pPr marL="971550" lvl="1" indent="-514350">
              <a:buNone/>
            </a:pPr>
            <a:r>
              <a:rPr lang="en-US" i="1" dirty="0" smtClean="0"/>
              <a:t>f</a:t>
            </a:r>
            <a:r>
              <a:rPr lang="en-US" dirty="0" smtClean="0"/>
              <a:t>(</a:t>
            </a:r>
            <a:r>
              <a:rPr lang="en-US" i="1" dirty="0" smtClean="0"/>
              <a:t>n + </a:t>
            </a:r>
            <a:r>
              <a:rPr lang="en-US" dirty="0" smtClean="0">
                <a:latin typeface="Cambria Math" pitchFamily="18" charset="0"/>
                <a:ea typeface="Cambria Math" pitchFamily="18" charset="0"/>
              </a:rPr>
              <a:t>1</a:t>
            </a:r>
            <a:r>
              <a:rPr lang="en-US" dirty="0" smtClean="0"/>
              <a:t>)</a:t>
            </a:r>
            <a:r>
              <a:rPr lang="en-US" i="1" dirty="0" smtClean="0"/>
              <a:t> = </a:t>
            </a:r>
            <a:r>
              <a:rPr lang="en-US" dirty="0" smtClean="0"/>
              <a:t>(</a:t>
            </a:r>
            <a:r>
              <a:rPr lang="en-US" i="1" dirty="0" smtClean="0"/>
              <a:t>n + </a:t>
            </a:r>
            <a:r>
              <a:rPr lang="en-US" dirty="0" smtClean="0">
                <a:latin typeface="Cambria Math" pitchFamily="18" charset="0"/>
                <a:ea typeface="Cambria Math" pitchFamily="18" charset="0"/>
              </a:rPr>
              <a:t>1</a:t>
            </a:r>
            <a:r>
              <a:rPr lang="en-US" dirty="0" smtClean="0"/>
              <a:t>)</a:t>
            </a:r>
            <a:r>
              <a:rPr lang="en-US" dirty="0" smtClean="0">
                <a:latin typeface="Cambria Math"/>
                <a:ea typeface="Cambria Math"/>
              </a:rPr>
              <a:t>∙</a:t>
            </a:r>
            <a:r>
              <a:rPr lang="en-US" i="1" dirty="0" smtClean="0"/>
              <a:t> f</a:t>
            </a:r>
            <a:r>
              <a:rPr lang="en-US" dirty="0" smtClean="0"/>
              <a:t>(</a:t>
            </a:r>
            <a:r>
              <a:rPr lang="en-US" i="1" dirty="0" smtClean="0"/>
              <a:t>n</a:t>
            </a:r>
            <a:r>
              <a:rPr lang="en-US" dirty="0" smtClean="0"/>
              <a:t>)</a:t>
            </a:r>
          </a:p>
          <a:p>
            <a:pPr lvl="2">
              <a:buNone/>
            </a:pPr>
            <a:endParaRPr lang="en-US" dirty="0" smtClean="0">
              <a:latin typeface="Cambria Math"/>
              <a:ea typeface="Cambria Math"/>
            </a:endParaRPr>
          </a:p>
          <a:p>
            <a:pPr lvl="2"/>
            <a:endParaRPr lang="en-US" dirty="0" smtClean="0"/>
          </a:p>
          <a:p>
            <a:endParaRPr lang="en-US" dirty="0"/>
          </a:p>
        </p:txBody>
      </p:sp>
    </p:spTree>
    <p:extLst>
      <p:ext uri="{BB962C8B-B14F-4D97-AF65-F5344CB8AC3E}">
        <p14:creationId xmlns:p14="http://schemas.microsoft.com/office/powerpoint/2010/main" val="3334879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Defined Functions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a:t>
            </a:r>
          </a:p>
          <a:p>
            <a:endParaRPr lang="en-US" dirty="0" smtClean="0"/>
          </a:p>
          <a:p>
            <a:endParaRPr lang="en-US" dirty="0" smtClean="0"/>
          </a:p>
          <a:p>
            <a:pPr>
              <a:buNone/>
            </a:pPr>
            <a:r>
              <a:rPr lang="en-US" b="1" dirty="0" smtClean="0"/>
              <a:t>   Solution</a:t>
            </a:r>
            <a:r>
              <a:rPr lang="en-US" dirty="0" smtClean="0"/>
              <a:t>: The first part of the definition is</a:t>
            </a:r>
          </a:p>
          <a:p>
            <a:pPr>
              <a:buNone/>
            </a:pPr>
            <a:endParaRPr lang="en-US" dirty="0" smtClean="0"/>
          </a:p>
          <a:p>
            <a:pPr>
              <a:buNone/>
            </a:pPr>
            <a:endParaRPr lang="en-US" dirty="0" smtClean="0"/>
          </a:p>
          <a:p>
            <a:pPr>
              <a:buNone/>
            </a:pPr>
            <a:r>
              <a:rPr lang="en-US" dirty="0" smtClean="0"/>
              <a:t>   The second part is</a:t>
            </a: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4038601" y="2514601"/>
            <a:ext cx="706755" cy="702945"/>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343400" y="4038601"/>
            <a:ext cx="1291590" cy="74485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150995" y="5224463"/>
            <a:ext cx="2967990" cy="760095"/>
          </a:xfrm>
          <a:prstGeom prst="rect">
            <a:avLst/>
          </a:prstGeom>
        </p:spPr>
      </p:pic>
    </p:spTree>
    <p:extLst>
      <p:ext uri="{BB962C8B-B14F-4D97-AF65-F5344CB8AC3E}">
        <p14:creationId xmlns:p14="http://schemas.microsoft.com/office/powerpoint/2010/main" val="2650502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Numbers</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dirty="0" smtClean="0"/>
              <a:t>: The Fibonacci numbers are defined as follows:</a:t>
            </a:r>
          </a:p>
          <a:p>
            <a:pPr marL="971550" lvl="1" indent="-514350">
              <a:buNone/>
            </a:pPr>
            <a:r>
              <a:rPr lang="en-US" i="1" dirty="0" smtClean="0"/>
              <a:t>f</a:t>
            </a:r>
            <a:r>
              <a:rPr lang="en-US" baseline="-25000" dirty="0" smtClean="0">
                <a:latin typeface="Cambria Math" pitchFamily="18" charset="0"/>
                <a:ea typeface="Cambria Math" pitchFamily="18" charset="0"/>
              </a:rPr>
              <a:t>0 </a:t>
            </a:r>
            <a:r>
              <a:rPr lang="en-US" i="1" dirty="0" smtClean="0"/>
              <a:t> = </a:t>
            </a:r>
            <a:r>
              <a:rPr lang="en-US" dirty="0" smtClean="0">
                <a:latin typeface="Cambria Math" pitchFamily="18" charset="0"/>
                <a:ea typeface="Cambria Math" pitchFamily="18" charset="0"/>
              </a:rPr>
              <a:t>0</a:t>
            </a:r>
          </a:p>
          <a:p>
            <a:pPr marL="971550" lvl="1" indent="-514350">
              <a:buNone/>
            </a:pPr>
            <a:r>
              <a:rPr lang="en-US" i="1" dirty="0" smtClean="0"/>
              <a:t>f</a:t>
            </a:r>
            <a:r>
              <a:rPr lang="en-US" baseline="-25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1</a:t>
            </a:r>
          </a:p>
          <a:p>
            <a:pPr marL="971550" lvl="1" indent="-514350">
              <a:buNone/>
            </a:pPr>
            <a:r>
              <a:rPr lang="en-US" i="1" dirty="0" smtClean="0"/>
              <a:t>f</a:t>
            </a:r>
            <a:r>
              <a:rPr lang="en-US" i="1" baseline="-25000" dirty="0" smtClean="0">
                <a:ea typeface="Cambria Math" pitchFamily="18" charset="0"/>
              </a:rPr>
              <a:t>n</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2</a:t>
            </a:r>
            <a:endParaRPr lang="en-US" baseline="-25000" dirty="0" smtClean="0"/>
          </a:p>
          <a:p>
            <a:pPr marL="571500" indent="-514350">
              <a:buNone/>
            </a:pPr>
            <a:r>
              <a:rPr lang="en-US" dirty="0" smtClean="0"/>
              <a:t>    Find</a:t>
            </a:r>
            <a:r>
              <a:rPr lang="en-US" i="1" dirty="0" smtClean="0"/>
              <a:t> f</a:t>
            </a:r>
            <a:r>
              <a:rPr lang="en-US" baseline="-25000" dirty="0" smtClean="0">
                <a:latin typeface="Cambria Math" pitchFamily="18" charset="0"/>
                <a:ea typeface="Cambria Math" pitchFamily="18" charset="0"/>
              </a:rPr>
              <a:t>2</a:t>
            </a:r>
            <a:r>
              <a:rPr lang="en-US" i="1" dirty="0" smtClean="0"/>
              <a:t>, f</a:t>
            </a:r>
            <a:r>
              <a:rPr lang="en-US" baseline="-25000" dirty="0" smtClean="0">
                <a:latin typeface="Cambria Math" pitchFamily="18" charset="0"/>
                <a:ea typeface="Cambria Math" pitchFamily="18" charset="0"/>
              </a:rPr>
              <a:t>3 </a:t>
            </a:r>
            <a:r>
              <a:rPr lang="en-US" i="1" dirty="0" smtClean="0"/>
              <a:t>, f</a:t>
            </a:r>
            <a:r>
              <a:rPr lang="en-US" baseline="-25000" dirty="0" smtClean="0">
                <a:latin typeface="Cambria Math" pitchFamily="18" charset="0"/>
                <a:ea typeface="Cambria Math" pitchFamily="18" charset="0"/>
              </a:rPr>
              <a:t>4 </a:t>
            </a:r>
            <a:r>
              <a:rPr lang="en-US" i="1" dirty="0" smtClean="0"/>
              <a:t>, f</a:t>
            </a:r>
            <a:r>
              <a:rPr lang="en-US" baseline="-25000" dirty="0" smtClean="0">
                <a:latin typeface="Cambria Math" pitchFamily="18" charset="0"/>
                <a:ea typeface="Cambria Math" pitchFamily="18" charset="0"/>
              </a:rPr>
              <a:t>5 </a:t>
            </a:r>
            <a:r>
              <a:rPr lang="en-US" dirty="0" smtClean="0"/>
              <a:t>.</a:t>
            </a:r>
          </a:p>
          <a:p>
            <a:pPr marL="1211580" lvl="2" indent="-514350"/>
            <a:r>
              <a:rPr lang="en-US" i="1" dirty="0" smtClean="0"/>
              <a:t>f</a:t>
            </a:r>
            <a:r>
              <a:rPr lang="en-US" baseline="-25000" dirty="0" smtClean="0">
                <a:latin typeface="Cambria Math" pitchFamily="18" charset="0"/>
                <a:ea typeface="Cambria Math" pitchFamily="18" charset="0"/>
              </a:rPr>
              <a:t>2 </a:t>
            </a:r>
            <a:r>
              <a:rPr lang="en-US" dirty="0" smtClean="0"/>
              <a:t> </a:t>
            </a:r>
            <a:r>
              <a:rPr lang="en-US" i="1" dirty="0" smtClean="0"/>
              <a:t>= f</a:t>
            </a:r>
            <a:r>
              <a:rPr lang="en-US" baseline="-25000" dirty="0" smtClean="0">
                <a:latin typeface="Cambria Math" pitchFamily="18" charset="0"/>
                <a:ea typeface="Cambria Math" pitchFamily="18" charset="0"/>
              </a:rPr>
              <a:t>1 </a:t>
            </a:r>
            <a:r>
              <a:rPr lang="en-US" i="1" dirty="0" smtClean="0"/>
              <a:t>  + f</a:t>
            </a:r>
            <a:r>
              <a:rPr lang="en-US" baseline="-25000" dirty="0" smtClean="0">
                <a:latin typeface="Cambria Math" pitchFamily="18" charset="0"/>
                <a:ea typeface="Cambria Math" pitchFamily="18" charset="0"/>
              </a:rPr>
              <a:t>0 </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1211580" lvl="2" indent="-514350"/>
            <a:r>
              <a:rPr lang="en-US" i="1" dirty="0" smtClean="0"/>
              <a:t>f</a:t>
            </a:r>
            <a:r>
              <a:rPr lang="en-US" baseline="-25000" dirty="0" smtClean="0">
                <a:latin typeface="Cambria Math" pitchFamily="18" charset="0"/>
                <a:ea typeface="Cambria Math" pitchFamily="18" charset="0"/>
              </a:rPr>
              <a:t>3 </a:t>
            </a:r>
            <a:r>
              <a:rPr lang="en-US" dirty="0" smtClean="0"/>
              <a:t> </a:t>
            </a:r>
            <a:r>
              <a:rPr lang="en-US" i="1" dirty="0" smtClean="0"/>
              <a:t>= f</a:t>
            </a:r>
            <a:r>
              <a:rPr lang="en-US" baseline="-25000" dirty="0" smtClean="0">
                <a:latin typeface="Cambria Math" pitchFamily="18" charset="0"/>
                <a:ea typeface="Cambria Math" pitchFamily="18" charset="0"/>
              </a:rPr>
              <a:t>2 </a:t>
            </a:r>
            <a:r>
              <a:rPr lang="en-US" i="1" dirty="0" smtClean="0"/>
              <a:t>  + f</a:t>
            </a:r>
            <a:r>
              <a:rPr lang="en-US" baseline="-25000" dirty="0" smtClean="0">
                <a:latin typeface="Cambria Math" pitchFamily="18" charset="0"/>
                <a:ea typeface="Cambria Math" pitchFamily="18" charset="0"/>
              </a:rPr>
              <a:t>1 </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p>
          <a:p>
            <a:pPr marL="1211580" lvl="2" indent="-514350"/>
            <a:r>
              <a:rPr lang="en-US" i="1" dirty="0" smtClean="0"/>
              <a:t>f</a:t>
            </a:r>
            <a:r>
              <a:rPr lang="en-US" baseline="-25000" dirty="0" smtClean="0">
                <a:latin typeface="Cambria Math" pitchFamily="18" charset="0"/>
                <a:ea typeface="Cambria Math" pitchFamily="18" charset="0"/>
              </a:rPr>
              <a:t>4</a:t>
            </a:r>
            <a:r>
              <a:rPr lang="en-US" dirty="0" smtClean="0"/>
              <a:t> </a:t>
            </a:r>
            <a:r>
              <a:rPr lang="en-US" i="1" dirty="0" smtClean="0"/>
              <a:t>= f</a:t>
            </a:r>
            <a:r>
              <a:rPr lang="en-US" baseline="-25000" dirty="0" smtClean="0">
                <a:latin typeface="Cambria Math" pitchFamily="18" charset="0"/>
                <a:ea typeface="Cambria Math" pitchFamily="18" charset="0"/>
              </a:rPr>
              <a:t>3</a:t>
            </a:r>
            <a:r>
              <a:rPr lang="en-US" i="1" dirty="0" smtClean="0"/>
              <a:t>  + f</a:t>
            </a:r>
            <a:r>
              <a:rPr lang="en-US" baseline="-25000" dirty="0" smtClean="0">
                <a:latin typeface="Cambria Math" pitchFamily="18" charset="0"/>
                <a:ea typeface="Cambria Math" pitchFamily="18" charset="0"/>
              </a:rPr>
              <a:t>2 </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3</a:t>
            </a:r>
          </a:p>
          <a:p>
            <a:pPr marL="1211580" lvl="2" indent="-514350"/>
            <a:r>
              <a:rPr lang="en-US" i="1" dirty="0" smtClean="0"/>
              <a:t>f</a:t>
            </a:r>
            <a:r>
              <a:rPr lang="en-US" baseline="-25000" dirty="0" smtClean="0">
                <a:latin typeface="Cambria Math" pitchFamily="18" charset="0"/>
                <a:ea typeface="Cambria Math" pitchFamily="18" charset="0"/>
              </a:rPr>
              <a:t>5</a:t>
            </a:r>
            <a:r>
              <a:rPr lang="en-US" dirty="0" smtClean="0"/>
              <a:t> </a:t>
            </a:r>
            <a:r>
              <a:rPr lang="en-US" i="1" dirty="0" smtClean="0"/>
              <a:t>= f</a:t>
            </a:r>
            <a:r>
              <a:rPr lang="en-US" baseline="-25000" dirty="0" smtClean="0">
                <a:latin typeface="Cambria Math" pitchFamily="18" charset="0"/>
                <a:ea typeface="Cambria Math" pitchFamily="18" charset="0"/>
              </a:rPr>
              <a:t>4 </a:t>
            </a:r>
            <a:r>
              <a:rPr lang="en-US" i="1" dirty="0" smtClean="0"/>
              <a:t>  + f</a:t>
            </a:r>
            <a:r>
              <a:rPr lang="en-US" baseline="-25000" dirty="0" smtClean="0">
                <a:latin typeface="Cambria Math" pitchFamily="18" charset="0"/>
                <a:ea typeface="Cambria Math" pitchFamily="18" charset="0"/>
              </a:rPr>
              <a:t>3 </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5</a:t>
            </a:r>
          </a:p>
          <a:p>
            <a:pPr marL="1211580" lvl="2" indent="-514350"/>
            <a:endParaRPr lang="en-US" dirty="0" smtClean="0">
              <a:latin typeface="Cambria Math" pitchFamily="18" charset="0"/>
              <a:ea typeface="Cambria Math" pitchFamily="18" charset="0"/>
            </a:endParaRPr>
          </a:p>
          <a:p>
            <a:pPr marL="1211580" lvl="2" indent="-514350"/>
            <a:endParaRPr lang="en-US" dirty="0" smtClean="0">
              <a:latin typeface="Cambria Math" pitchFamily="18" charset="0"/>
              <a:ea typeface="Cambria Math" pitchFamily="18" charset="0"/>
            </a:endParaRPr>
          </a:p>
          <a:p>
            <a:pPr marL="1211580" lvl="2" indent="-514350"/>
            <a:endParaRPr lang="en-US" dirty="0" smtClean="0">
              <a:latin typeface="Cambria Math" pitchFamily="18" charset="0"/>
              <a:ea typeface="Cambria Math" pitchFamily="18" charset="0"/>
            </a:endParaRPr>
          </a:p>
          <a:p>
            <a:pPr marL="571500" indent="-514350">
              <a:buNone/>
            </a:pPr>
            <a:endParaRPr lang="en-US" dirty="0"/>
          </a:p>
        </p:txBody>
      </p:sp>
      <p:pic>
        <p:nvPicPr>
          <p:cNvPr id="4" name="Picture 3" descr="0414.jpg"/>
          <p:cNvPicPr>
            <a:picLocks noChangeAspect="1"/>
          </p:cNvPicPr>
          <p:nvPr/>
        </p:nvPicPr>
        <p:blipFill>
          <a:blip r:embed="rId3" cstate="print"/>
          <a:stretch>
            <a:fillRect/>
          </a:stretch>
        </p:blipFill>
        <p:spPr>
          <a:xfrm>
            <a:off x="9067800" y="381000"/>
            <a:ext cx="943356" cy="1097280"/>
          </a:xfrm>
          <a:prstGeom prst="rect">
            <a:avLst/>
          </a:prstGeom>
        </p:spPr>
      </p:pic>
      <p:sp>
        <p:nvSpPr>
          <p:cNvPr id="6" name="TextBox 5"/>
          <p:cNvSpPr txBox="1"/>
          <p:nvPr/>
        </p:nvSpPr>
        <p:spPr>
          <a:xfrm>
            <a:off x="7391400" y="609601"/>
            <a:ext cx="1524000" cy="646331"/>
          </a:xfrm>
          <a:prstGeom prst="rect">
            <a:avLst/>
          </a:prstGeom>
          <a:noFill/>
        </p:spPr>
        <p:txBody>
          <a:bodyPr wrap="square" rtlCol="0">
            <a:spAutoFit/>
          </a:bodyPr>
          <a:lstStyle/>
          <a:p>
            <a:r>
              <a:rPr lang="en-US" dirty="0"/>
              <a:t>Fibonacci </a:t>
            </a:r>
          </a:p>
          <a:p>
            <a:r>
              <a:rPr lang="en-US" dirty="0"/>
              <a:t>(</a:t>
            </a:r>
            <a:r>
              <a:rPr lang="en-US" dirty="0">
                <a:latin typeface="Cambria Math" pitchFamily="18" charset="0"/>
                <a:ea typeface="Cambria Math" pitchFamily="18" charset="0"/>
              </a:rPr>
              <a:t>1170</a:t>
            </a:r>
            <a:r>
              <a:rPr lang="en-US" dirty="0"/>
              <a:t>- </a:t>
            </a:r>
            <a:r>
              <a:rPr lang="en-US" dirty="0">
                <a:latin typeface="Cambria Math" pitchFamily="18" charset="0"/>
                <a:ea typeface="Cambria Math" pitchFamily="18" charset="0"/>
              </a:rPr>
              <a:t>1250</a:t>
            </a:r>
            <a:r>
              <a:rPr lang="en-US" dirty="0"/>
              <a:t>)</a:t>
            </a:r>
          </a:p>
        </p:txBody>
      </p:sp>
      <p:sp>
        <p:nvSpPr>
          <p:cNvPr id="7" name="TextBox 6"/>
          <p:cNvSpPr txBox="1"/>
          <p:nvPr/>
        </p:nvSpPr>
        <p:spPr>
          <a:xfrm>
            <a:off x="6248400" y="3048001"/>
            <a:ext cx="3352800" cy="2585323"/>
          </a:xfrm>
          <a:prstGeom prst="rect">
            <a:avLst/>
          </a:prstGeom>
          <a:noFill/>
          <a:ln>
            <a:solidFill>
              <a:schemeClr val="accent1"/>
            </a:solidFill>
          </a:ln>
        </p:spPr>
        <p:txBody>
          <a:bodyPr wrap="square" rtlCol="0">
            <a:spAutoFit/>
          </a:bodyPr>
          <a:lstStyle/>
          <a:p>
            <a:r>
              <a:rPr lang="en-US" dirty="0"/>
              <a:t>In Chapter 8, we will use the Fibonacci numbers to model population growth of rabbits. This was an application described by Fibonacci himself.</a:t>
            </a:r>
          </a:p>
          <a:p>
            <a:endParaRPr lang="en-US" dirty="0"/>
          </a:p>
          <a:p>
            <a:r>
              <a:rPr lang="en-US" dirty="0"/>
              <a:t>Next, we use strong induction to prove a result about the Fibonacci numbers.</a:t>
            </a:r>
          </a:p>
        </p:txBody>
      </p:sp>
    </p:spTree>
    <p:extLst>
      <p:ext uri="{BB962C8B-B14F-4D97-AF65-F5344CB8AC3E}">
        <p14:creationId xmlns:p14="http://schemas.microsoft.com/office/powerpoint/2010/main" val="16683755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Numbers  </a:t>
            </a:r>
            <a:endParaRPr lang="en-US" dirty="0"/>
          </a:p>
        </p:txBody>
      </p:sp>
      <p:sp>
        <p:nvSpPr>
          <p:cNvPr id="3" name="Content Placeholder 2"/>
          <p:cNvSpPr>
            <a:spLocks noGrp="1"/>
          </p:cNvSpPr>
          <p:nvPr>
            <p:ph idx="1"/>
          </p:nvPr>
        </p:nvSpPr>
        <p:spPr/>
        <p:txBody>
          <a:bodyPr>
            <a:noAutofit/>
          </a:bodyPr>
          <a:lstStyle/>
          <a:p>
            <a:pPr>
              <a:buNone/>
            </a:pPr>
            <a:r>
              <a:rPr lang="en-US" sz="1800" b="1" dirty="0" smtClean="0"/>
              <a:t>Example </a:t>
            </a:r>
            <a:r>
              <a:rPr lang="en-US" sz="1800" b="1" dirty="0" smtClean="0">
                <a:latin typeface="Cambria Math" pitchFamily="18" charset="0"/>
                <a:ea typeface="Cambria Math" pitchFamily="18" charset="0"/>
              </a:rPr>
              <a:t>4</a:t>
            </a:r>
            <a:r>
              <a:rPr lang="en-US" sz="1800" dirty="0" smtClean="0"/>
              <a:t>: Show that whenever </a:t>
            </a:r>
            <a:r>
              <a:rPr lang="en-US" sz="1800" i="1" dirty="0" smtClean="0"/>
              <a:t>n</a:t>
            </a:r>
            <a:r>
              <a:rPr lang="en-US" sz="1800" dirty="0" smtClean="0"/>
              <a:t> </a:t>
            </a:r>
            <a:r>
              <a:rPr lang="en-US" sz="1800" dirty="0" smtClean="0">
                <a:latin typeface="Cambria Math"/>
                <a:ea typeface="Cambria Math"/>
              </a:rPr>
              <a:t>≥ 3, </a:t>
            </a:r>
            <a:r>
              <a:rPr lang="en-US" sz="1800" i="1" dirty="0" smtClean="0">
                <a:ea typeface="Cambria Math"/>
              </a:rPr>
              <a:t>f</a:t>
            </a:r>
            <a:r>
              <a:rPr lang="en-US" sz="1800" i="1" baseline="-25000" dirty="0" smtClean="0">
                <a:ea typeface="Cambria Math"/>
              </a:rPr>
              <a:t>n</a:t>
            </a:r>
            <a:r>
              <a:rPr lang="en-US" sz="1800" dirty="0" smtClean="0">
                <a:latin typeface="Cambria Math"/>
                <a:ea typeface="Cambria Math"/>
              </a:rPr>
              <a:t> &gt; </a:t>
            </a:r>
            <a:r>
              <a:rPr lang="el-GR" sz="1800" dirty="0" smtClean="0">
                <a:latin typeface="Cambria Math"/>
                <a:ea typeface="Cambria Math"/>
              </a:rPr>
              <a:t>α</a:t>
            </a:r>
            <a:r>
              <a:rPr lang="en-US" sz="1800" i="1" baseline="30000" dirty="0" smtClean="0">
                <a:ea typeface="Cambria Math"/>
              </a:rPr>
              <a:t>n</a:t>
            </a:r>
            <a:r>
              <a:rPr lang="en-US" sz="1800" baseline="30000" dirty="0" smtClean="0">
                <a:latin typeface="Cambria Math"/>
                <a:ea typeface="Cambria Math"/>
              </a:rPr>
              <a:t> − 2</a:t>
            </a:r>
            <a:r>
              <a:rPr lang="en-US" sz="1800" dirty="0" smtClean="0"/>
              <a:t>, where  </a:t>
            </a:r>
            <a:r>
              <a:rPr lang="el-GR" sz="1800" dirty="0" smtClean="0">
                <a:latin typeface="Cambria Math"/>
                <a:ea typeface="Cambria Math"/>
              </a:rPr>
              <a:t>α</a:t>
            </a:r>
            <a:r>
              <a:rPr lang="en-US" sz="1800" dirty="0" smtClean="0">
                <a:latin typeface="Cambria Math"/>
                <a:ea typeface="Cambria Math"/>
              </a:rPr>
              <a:t> = (1 + √5)/2.</a:t>
            </a:r>
          </a:p>
          <a:p>
            <a:pPr>
              <a:buNone/>
            </a:pPr>
            <a:r>
              <a:rPr lang="en-US" sz="1800" b="1" dirty="0" smtClean="0">
                <a:ea typeface="Cambria Math"/>
              </a:rPr>
              <a:t>Solution</a:t>
            </a:r>
            <a:r>
              <a:rPr lang="en-US" sz="1800" dirty="0" smtClean="0">
                <a:ea typeface="Cambria Math"/>
              </a:rPr>
              <a:t>:  Let </a:t>
            </a:r>
            <a:r>
              <a:rPr lang="en-US" sz="1800" i="1" dirty="0" smtClean="0">
                <a:ea typeface="Cambria Math"/>
              </a:rPr>
              <a:t>P</a:t>
            </a:r>
            <a:r>
              <a:rPr lang="en-US" sz="1800" dirty="0" smtClean="0">
                <a:ea typeface="Cambria Math"/>
              </a:rPr>
              <a:t>(</a:t>
            </a:r>
            <a:r>
              <a:rPr lang="en-US" sz="1800" i="1" dirty="0" smtClean="0">
                <a:ea typeface="Cambria Math"/>
              </a:rPr>
              <a:t>n</a:t>
            </a:r>
            <a:r>
              <a:rPr lang="en-US" sz="1800" dirty="0" smtClean="0">
                <a:ea typeface="Cambria Math"/>
              </a:rPr>
              <a:t>) be the statement </a:t>
            </a:r>
            <a:r>
              <a:rPr lang="en-US" sz="1800" dirty="0" smtClean="0">
                <a:latin typeface="Cambria Math"/>
                <a:ea typeface="Cambria Math"/>
              </a:rPr>
              <a:t> </a:t>
            </a:r>
            <a:r>
              <a:rPr lang="en-US" sz="1800" i="1" dirty="0" smtClean="0">
                <a:ea typeface="Cambria Math"/>
              </a:rPr>
              <a:t>f</a:t>
            </a:r>
            <a:r>
              <a:rPr lang="en-US" sz="1800" i="1" baseline="-25000" dirty="0" smtClean="0">
                <a:ea typeface="Cambria Math"/>
              </a:rPr>
              <a:t>n</a:t>
            </a:r>
            <a:r>
              <a:rPr lang="en-US" sz="1800" dirty="0" smtClean="0">
                <a:latin typeface="Cambria Math"/>
                <a:ea typeface="Cambria Math"/>
              </a:rPr>
              <a:t> &gt; </a:t>
            </a:r>
            <a:r>
              <a:rPr lang="el-GR" sz="1800" dirty="0" smtClean="0">
                <a:latin typeface="Cambria Math"/>
                <a:ea typeface="Cambria Math"/>
              </a:rPr>
              <a:t>α</a:t>
            </a:r>
            <a:r>
              <a:rPr lang="en-US" sz="1800" i="1" baseline="30000" dirty="0" smtClean="0">
                <a:ea typeface="Cambria Math"/>
              </a:rPr>
              <a:t>n</a:t>
            </a:r>
            <a:r>
              <a:rPr lang="en-US" sz="1800" baseline="30000" dirty="0" smtClean="0">
                <a:latin typeface="Cambria Math"/>
                <a:ea typeface="Cambria Math"/>
              </a:rPr>
              <a:t>−2 </a:t>
            </a:r>
            <a:r>
              <a:rPr lang="en-US" sz="1800" dirty="0" smtClean="0">
                <a:ea typeface="Cambria Math"/>
              </a:rPr>
              <a:t>. Use strong induction to show that </a:t>
            </a:r>
            <a:r>
              <a:rPr lang="en-US" sz="1800" i="1" dirty="0" smtClean="0">
                <a:ea typeface="Cambria Math"/>
              </a:rPr>
              <a:t>P</a:t>
            </a:r>
            <a:r>
              <a:rPr lang="en-US" sz="1800" dirty="0" smtClean="0">
                <a:ea typeface="Cambria Math"/>
              </a:rPr>
              <a:t>(</a:t>
            </a:r>
            <a:r>
              <a:rPr lang="en-US" sz="1800" i="1" dirty="0" smtClean="0">
                <a:ea typeface="Cambria Math"/>
              </a:rPr>
              <a:t>n</a:t>
            </a:r>
            <a:r>
              <a:rPr lang="en-US" sz="1800" dirty="0" smtClean="0">
                <a:ea typeface="Cambria Math"/>
              </a:rPr>
              <a:t>) is true whenever  </a:t>
            </a:r>
            <a:r>
              <a:rPr lang="en-US" sz="1800" i="1" dirty="0" smtClean="0">
                <a:ea typeface="Cambria Math"/>
              </a:rPr>
              <a:t>n</a:t>
            </a:r>
            <a:r>
              <a:rPr lang="en-US" sz="1800" dirty="0" smtClean="0">
                <a:ea typeface="Cambria Math"/>
              </a:rPr>
              <a:t> </a:t>
            </a:r>
            <a:r>
              <a:rPr lang="en-US" sz="1800" dirty="0" smtClean="0">
                <a:latin typeface="Cambria Math"/>
                <a:ea typeface="Cambria Math"/>
              </a:rPr>
              <a:t>≥ 3.</a:t>
            </a:r>
            <a:endParaRPr lang="lv-LV" sz="1800" dirty="0" smtClean="0">
              <a:latin typeface="Cambria Math"/>
              <a:ea typeface="Cambria Math"/>
            </a:endParaRPr>
          </a:p>
          <a:p>
            <a:pPr>
              <a:buNone/>
            </a:pPr>
            <a:r>
              <a:rPr lang="en-US" sz="1800" dirty="0" smtClean="0">
                <a:latin typeface="Cambria Math"/>
                <a:ea typeface="Cambria Math"/>
              </a:rPr>
              <a:t>BASIS STEP:</a:t>
            </a:r>
            <a:r>
              <a:rPr lang="en-US" sz="1800" i="1" dirty="0" smtClean="0">
                <a:ea typeface="Cambria Math"/>
              </a:rPr>
              <a:t> P</a:t>
            </a:r>
            <a:r>
              <a:rPr lang="en-US" sz="1800" dirty="0" smtClean="0">
                <a:ea typeface="Cambria Math"/>
              </a:rPr>
              <a:t>(</a:t>
            </a:r>
            <a:r>
              <a:rPr lang="en-US" sz="1800" dirty="0" smtClean="0">
                <a:latin typeface="Cambria Math" pitchFamily="18" charset="0"/>
                <a:ea typeface="Cambria Math" pitchFamily="18" charset="0"/>
              </a:rPr>
              <a:t>3</a:t>
            </a:r>
            <a:r>
              <a:rPr lang="en-US" sz="1800" dirty="0" smtClean="0">
                <a:ea typeface="Cambria Math"/>
              </a:rPr>
              <a:t>) holds since </a:t>
            </a:r>
            <a:r>
              <a:rPr lang="el-GR" sz="1800" dirty="0" smtClean="0">
                <a:latin typeface="Cambria Math"/>
                <a:ea typeface="Cambria Math"/>
              </a:rPr>
              <a:t>α</a:t>
            </a:r>
            <a:r>
              <a:rPr lang="en-US" sz="1800" dirty="0" smtClean="0">
                <a:latin typeface="Cambria Math"/>
                <a:ea typeface="Cambria Math"/>
              </a:rPr>
              <a:t> &lt; 2 = </a:t>
            </a:r>
            <a:r>
              <a:rPr lang="en-US" sz="1800" i="1" dirty="0" smtClean="0">
                <a:ea typeface="Cambria Math"/>
              </a:rPr>
              <a:t>f</a:t>
            </a:r>
            <a:r>
              <a:rPr lang="en-US" sz="1800" baseline="-25000" dirty="0" smtClean="0">
                <a:latin typeface="Cambria Math" pitchFamily="18" charset="0"/>
                <a:ea typeface="Cambria Math" pitchFamily="18" charset="0"/>
              </a:rPr>
              <a:t>3</a:t>
            </a:r>
          </a:p>
          <a:p>
            <a:pPr lvl="1">
              <a:buNone/>
            </a:pPr>
            <a:r>
              <a:rPr lang="en-US" sz="1800" baseline="-25000" dirty="0" smtClean="0">
                <a:latin typeface="Cambria Math" pitchFamily="18" charset="0"/>
                <a:ea typeface="Cambria Math" pitchFamily="18" charset="0"/>
              </a:rPr>
              <a:t>                                           </a:t>
            </a:r>
            <a:r>
              <a:rPr lang="en-US" sz="1800" i="1" dirty="0" smtClean="0">
                <a:ea typeface="Cambria Math"/>
              </a:rPr>
              <a:t>P</a:t>
            </a:r>
            <a:r>
              <a:rPr lang="en-US" sz="1800" dirty="0" smtClean="0">
                <a:ea typeface="Cambria Math"/>
              </a:rPr>
              <a:t>(</a:t>
            </a:r>
            <a:r>
              <a:rPr lang="en-US" sz="1800" dirty="0" smtClean="0">
                <a:latin typeface="Cambria Math" pitchFamily="18" charset="0"/>
                <a:ea typeface="Cambria Math" pitchFamily="18" charset="0"/>
              </a:rPr>
              <a:t>4</a:t>
            </a:r>
            <a:r>
              <a:rPr lang="en-US" sz="1800" dirty="0" smtClean="0">
                <a:ea typeface="Cambria Math"/>
              </a:rPr>
              <a:t>) holds since </a:t>
            </a:r>
            <a:r>
              <a:rPr lang="el-GR" sz="1800" dirty="0" smtClean="0">
                <a:latin typeface="Cambria Math"/>
                <a:ea typeface="Cambria Math"/>
              </a:rPr>
              <a:t>α</a:t>
            </a:r>
            <a:r>
              <a:rPr lang="en-US" sz="1800" baseline="30000" dirty="0" smtClean="0">
                <a:latin typeface="Cambria Math"/>
                <a:ea typeface="Cambria Math"/>
              </a:rPr>
              <a:t>2</a:t>
            </a:r>
            <a:r>
              <a:rPr lang="en-US" sz="1800" dirty="0" smtClean="0">
                <a:latin typeface="Cambria Math"/>
                <a:ea typeface="Cambria Math"/>
              </a:rPr>
              <a:t>  = (3 + √5)/2 &lt; 3 = </a:t>
            </a:r>
            <a:r>
              <a:rPr lang="en-US" sz="1800" i="1" dirty="0" smtClean="0">
                <a:ea typeface="Cambria Math"/>
              </a:rPr>
              <a:t>f</a:t>
            </a:r>
            <a:r>
              <a:rPr lang="en-US" sz="1800" baseline="-25000" dirty="0" smtClean="0">
                <a:latin typeface="Cambria Math" pitchFamily="18" charset="0"/>
                <a:ea typeface="Cambria Math" pitchFamily="18" charset="0"/>
              </a:rPr>
              <a:t>4</a:t>
            </a:r>
            <a:r>
              <a:rPr lang="en-US" sz="1800" dirty="0" smtClean="0">
                <a:ea typeface="Cambria Math"/>
              </a:rPr>
              <a:t> .</a:t>
            </a:r>
            <a:endParaRPr lang="lv-LV" sz="1800" dirty="0" smtClean="0">
              <a:latin typeface="Cambria Math" pitchFamily="18" charset="0"/>
              <a:ea typeface="Cambria Math" pitchFamily="18" charset="0"/>
            </a:endParaRPr>
          </a:p>
          <a:p>
            <a:pPr>
              <a:buNone/>
            </a:pPr>
            <a:r>
              <a:rPr lang="en-US" sz="1800" dirty="0" smtClean="0">
                <a:latin typeface="Cambria Math"/>
                <a:ea typeface="Cambria Math"/>
              </a:rPr>
              <a:t>INDUCTIVE STEP: </a:t>
            </a:r>
            <a:r>
              <a:rPr lang="en-US" sz="1800" dirty="0" smtClean="0">
                <a:ea typeface="Cambria Math"/>
              </a:rPr>
              <a:t>Assume that </a:t>
            </a:r>
            <a:r>
              <a:rPr lang="en-US" sz="1800" i="1" dirty="0" smtClean="0">
                <a:ea typeface="Cambria Math"/>
              </a:rPr>
              <a:t>P</a:t>
            </a:r>
            <a:r>
              <a:rPr lang="en-US" sz="1800" dirty="0" smtClean="0">
                <a:ea typeface="Cambria Math"/>
              </a:rPr>
              <a:t>(</a:t>
            </a:r>
            <a:r>
              <a:rPr lang="en-US" sz="1800" i="1" dirty="0" smtClean="0">
                <a:ea typeface="Cambria Math"/>
              </a:rPr>
              <a:t>j</a:t>
            </a:r>
            <a:r>
              <a:rPr lang="en-US" sz="1800" dirty="0" smtClean="0">
                <a:ea typeface="Cambria Math"/>
              </a:rPr>
              <a:t>) holds, i.e.,  </a:t>
            </a:r>
            <a:r>
              <a:rPr lang="en-US" sz="1800" i="1" dirty="0" smtClean="0">
                <a:ea typeface="Cambria Math"/>
              </a:rPr>
              <a:t>f</a:t>
            </a:r>
            <a:r>
              <a:rPr lang="en-US" sz="1800" i="1" baseline="-25000" dirty="0" smtClean="0">
                <a:ea typeface="Cambria Math"/>
              </a:rPr>
              <a:t>j</a:t>
            </a:r>
            <a:r>
              <a:rPr lang="en-US" sz="1800" dirty="0" smtClean="0">
                <a:latin typeface="Cambria Math"/>
                <a:ea typeface="Cambria Math"/>
              </a:rPr>
              <a:t> &gt; </a:t>
            </a:r>
            <a:r>
              <a:rPr lang="el-GR" sz="1800" dirty="0" smtClean="0">
                <a:latin typeface="Cambria Math"/>
                <a:ea typeface="Cambria Math"/>
              </a:rPr>
              <a:t>α</a:t>
            </a:r>
            <a:r>
              <a:rPr lang="en-US" sz="1800" i="1" baseline="30000" dirty="0" smtClean="0">
                <a:ea typeface="Cambria Math"/>
              </a:rPr>
              <a:t>j</a:t>
            </a:r>
            <a:r>
              <a:rPr lang="en-US" sz="1800" baseline="30000" dirty="0" smtClean="0">
                <a:latin typeface="Cambria Math"/>
                <a:ea typeface="Cambria Math"/>
              </a:rPr>
              <a:t>−2  </a:t>
            </a:r>
            <a:r>
              <a:rPr lang="en-US" sz="1800" dirty="0" smtClean="0">
                <a:ea typeface="Cambria Math"/>
              </a:rPr>
              <a:t>for all integers </a:t>
            </a:r>
            <a:r>
              <a:rPr lang="en-US" sz="1800" i="1" dirty="0" smtClean="0">
                <a:ea typeface="Cambria Math"/>
              </a:rPr>
              <a:t>j</a:t>
            </a:r>
            <a:r>
              <a:rPr lang="en-US" sz="1800" dirty="0" smtClean="0">
                <a:ea typeface="Cambria Math"/>
              </a:rPr>
              <a:t> with</a:t>
            </a:r>
          </a:p>
          <a:p>
            <a:pPr>
              <a:buNone/>
            </a:pPr>
            <a:r>
              <a:rPr lang="en-US" sz="1800" dirty="0" smtClean="0">
                <a:ea typeface="Cambria Math"/>
              </a:rPr>
              <a:t>       </a:t>
            </a:r>
            <a:r>
              <a:rPr lang="en-US" sz="1800" dirty="0" smtClean="0">
                <a:latin typeface="Cambria Math" pitchFamily="18" charset="0"/>
                <a:ea typeface="Cambria Math" pitchFamily="18" charset="0"/>
              </a:rPr>
              <a:t>3</a:t>
            </a:r>
            <a:r>
              <a:rPr lang="en-US" sz="1800" dirty="0" smtClean="0">
                <a:ea typeface="Cambria Math"/>
              </a:rPr>
              <a:t> </a:t>
            </a:r>
            <a:r>
              <a:rPr lang="en-US" sz="1800" dirty="0" smtClean="0">
                <a:latin typeface="Cambria Math"/>
                <a:ea typeface="Cambria Math"/>
              </a:rPr>
              <a:t>≤ </a:t>
            </a:r>
            <a:r>
              <a:rPr lang="en-US" sz="1800" i="1" dirty="0" smtClean="0">
                <a:ea typeface="Cambria Math"/>
              </a:rPr>
              <a:t>j</a:t>
            </a:r>
            <a:r>
              <a:rPr lang="en-US" sz="1800" dirty="0" smtClean="0">
                <a:latin typeface="Cambria Math"/>
                <a:ea typeface="Cambria Math"/>
              </a:rPr>
              <a:t> ≤ </a:t>
            </a:r>
            <a:r>
              <a:rPr lang="en-US" sz="1800" i="1" dirty="0" smtClean="0">
                <a:ea typeface="Cambria Math"/>
              </a:rPr>
              <a:t>k</a:t>
            </a:r>
            <a:r>
              <a:rPr lang="en-US" sz="1800" dirty="0" smtClean="0">
                <a:latin typeface="Cambria Math"/>
                <a:ea typeface="Cambria Math"/>
              </a:rPr>
              <a:t>, where </a:t>
            </a:r>
            <a:r>
              <a:rPr lang="en-US" sz="1800" i="1" dirty="0" smtClean="0">
                <a:ea typeface="Cambria Math"/>
              </a:rPr>
              <a:t>k</a:t>
            </a:r>
            <a:r>
              <a:rPr lang="en-US" sz="1800" dirty="0" smtClean="0">
                <a:ea typeface="Cambria Math"/>
              </a:rPr>
              <a:t> </a:t>
            </a:r>
            <a:r>
              <a:rPr lang="en-US" sz="1800" dirty="0" smtClean="0">
                <a:latin typeface="Cambria Math"/>
                <a:ea typeface="Cambria Math"/>
              </a:rPr>
              <a:t>≥ 4. Show that </a:t>
            </a:r>
            <a:r>
              <a:rPr lang="en-US" sz="1800" i="1" dirty="0" smtClean="0">
                <a:ea typeface="Cambria Math"/>
              </a:rPr>
              <a:t>P</a:t>
            </a:r>
            <a:r>
              <a:rPr lang="en-US" sz="1800" dirty="0" smtClean="0">
                <a:ea typeface="Cambria Math"/>
              </a:rPr>
              <a:t>(</a:t>
            </a:r>
            <a:r>
              <a:rPr lang="en-US" sz="1800" i="1" dirty="0" smtClean="0">
                <a:ea typeface="Cambria Math"/>
              </a:rPr>
              <a:t>k</a:t>
            </a:r>
            <a:r>
              <a:rPr lang="en-US" sz="1800" dirty="0" smtClean="0">
                <a:latin typeface="Cambria Math"/>
                <a:ea typeface="Cambria Math"/>
              </a:rPr>
              <a:t> + 1</a:t>
            </a:r>
            <a:r>
              <a:rPr lang="en-US" sz="1800" dirty="0" smtClean="0">
                <a:ea typeface="Cambria Math"/>
              </a:rPr>
              <a:t>)</a:t>
            </a:r>
            <a:r>
              <a:rPr lang="en-US" sz="1800" dirty="0" smtClean="0">
                <a:latin typeface="Cambria Math"/>
                <a:ea typeface="Cambria Math"/>
              </a:rPr>
              <a:t> holds, i.e., </a:t>
            </a:r>
            <a:r>
              <a:rPr lang="en-US" sz="1800" dirty="0" smtClean="0">
                <a:ea typeface="Cambria Math"/>
              </a:rPr>
              <a:t> </a:t>
            </a:r>
            <a:r>
              <a:rPr lang="en-US" sz="1800" dirty="0" smtClean="0">
                <a:latin typeface="Cambria Math"/>
                <a:ea typeface="Cambria Math"/>
              </a:rPr>
              <a:t> </a:t>
            </a:r>
            <a:r>
              <a:rPr lang="en-US" sz="1800" i="1" dirty="0" smtClean="0">
                <a:ea typeface="Cambria Math"/>
              </a:rPr>
              <a:t>f</a:t>
            </a:r>
            <a:r>
              <a:rPr lang="en-US" sz="1800" i="1" baseline="-25000" dirty="0" smtClean="0">
                <a:ea typeface="Cambria Math"/>
              </a:rPr>
              <a:t>k+</a:t>
            </a:r>
            <a:r>
              <a:rPr lang="en-US" sz="1800" baseline="-25000" dirty="0" smtClean="0">
                <a:latin typeface="Cambria Math" pitchFamily="18" charset="0"/>
                <a:ea typeface="Cambria Math" pitchFamily="18" charset="0"/>
              </a:rPr>
              <a:t>1</a:t>
            </a:r>
            <a:r>
              <a:rPr lang="en-US" sz="1800" dirty="0" smtClean="0">
                <a:latin typeface="Cambria Math"/>
                <a:ea typeface="Cambria Math"/>
              </a:rPr>
              <a:t> &gt; </a:t>
            </a:r>
            <a:r>
              <a:rPr lang="el-GR" sz="1800" dirty="0" smtClean="0">
                <a:latin typeface="Cambria Math"/>
                <a:ea typeface="Cambria Math"/>
              </a:rPr>
              <a:t>α</a:t>
            </a:r>
            <a:r>
              <a:rPr lang="en-US" sz="1800" i="1" baseline="30000" dirty="0" smtClean="0">
                <a:ea typeface="Cambria Math"/>
              </a:rPr>
              <a:t>k</a:t>
            </a:r>
            <a:r>
              <a:rPr lang="en-US" sz="1800" baseline="30000" dirty="0" smtClean="0">
                <a:latin typeface="Cambria Math"/>
                <a:ea typeface="Cambria Math"/>
              </a:rPr>
              <a:t>−1 </a:t>
            </a:r>
            <a:r>
              <a:rPr lang="en-US" sz="1800" dirty="0" smtClean="0">
                <a:ea typeface="Cambria Math"/>
              </a:rPr>
              <a:t>. </a:t>
            </a:r>
          </a:p>
          <a:p>
            <a:pPr lvl="1"/>
            <a:r>
              <a:rPr lang="en-US" sz="1800" dirty="0" smtClean="0">
                <a:ea typeface="Cambria Math"/>
              </a:rPr>
              <a:t>Since </a:t>
            </a:r>
            <a:r>
              <a:rPr lang="el-GR" sz="1800" dirty="0" smtClean="0">
                <a:latin typeface="Cambria Math"/>
                <a:ea typeface="Cambria Math"/>
              </a:rPr>
              <a:t>α</a:t>
            </a:r>
            <a:r>
              <a:rPr lang="en-US" sz="1800" baseline="30000" dirty="0" smtClean="0">
                <a:latin typeface="Cambria Math"/>
                <a:ea typeface="Cambria Math"/>
              </a:rPr>
              <a:t>2</a:t>
            </a:r>
            <a:r>
              <a:rPr lang="en-US" sz="1800" dirty="0" smtClean="0">
                <a:latin typeface="Cambria Math"/>
                <a:ea typeface="Cambria Math"/>
              </a:rPr>
              <a:t>  = </a:t>
            </a:r>
            <a:r>
              <a:rPr lang="el-GR" sz="1800" dirty="0" smtClean="0">
                <a:latin typeface="Cambria Math"/>
                <a:ea typeface="Cambria Math"/>
              </a:rPr>
              <a:t>α</a:t>
            </a:r>
            <a:r>
              <a:rPr lang="en-US" sz="1800" dirty="0" smtClean="0">
                <a:latin typeface="Cambria Math"/>
                <a:ea typeface="Cambria Math"/>
              </a:rPr>
              <a:t> + 1 </a:t>
            </a:r>
            <a:r>
              <a:rPr lang="en-US" sz="1800" dirty="0" smtClean="0">
                <a:ea typeface="Cambria Math"/>
              </a:rPr>
              <a:t>(because </a:t>
            </a:r>
            <a:r>
              <a:rPr lang="el-GR" sz="1800" dirty="0" smtClean="0">
                <a:latin typeface="Cambria Math"/>
                <a:ea typeface="Cambria Math"/>
              </a:rPr>
              <a:t>α </a:t>
            </a:r>
            <a:r>
              <a:rPr lang="en-US" sz="1800" dirty="0" smtClean="0">
                <a:ea typeface="Cambria Math"/>
              </a:rPr>
              <a:t>is a solution of </a:t>
            </a:r>
            <a:r>
              <a:rPr lang="en-US" sz="1800" i="1" dirty="0" smtClean="0">
                <a:ea typeface="Cambria Math"/>
              </a:rPr>
              <a:t>x</a:t>
            </a:r>
            <a:r>
              <a:rPr lang="en-US" sz="1800" baseline="30000" dirty="0" smtClean="0">
                <a:latin typeface="Cambria Math"/>
                <a:ea typeface="Cambria Math"/>
              </a:rPr>
              <a:t>2</a:t>
            </a:r>
            <a:r>
              <a:rPr lang="en-US" sz="1800" dirty="0" smtClean="0">
                <a:latin typeface="Cambria Math"/>
                <a:ea typeface="Cambria Math"/>
              </a:rPr>
              <a:t> −</a:t>
            </a:r>
            <a:r>
              <a:rPr lang="en-US" sz="1800" i="1" dirty="0" smtClean="0">
                <a:ea typeface="Cambria Math"/>
              </a:rPr>
              <a:t> x</a:t>
            </a:r>
            <a:r>
              <a:rPr lang="en-US" sz="1800" dirty="0" smtClean="0">
                <a:latin typeface="Cambria Math"/>
                <a:ea typeface="Cambria Math"/>
              </a:rPr>
              <a:t> −</a:t>
            </a:r>
            <a:r>
              <a:rPr lang="en-US" sz="1800" i="1" dirty="0" smtClean="0">
                <a:ea typeface="Cambria Math"/>
              </a:rPr>
              <a:t> </a:t>
            </a:r>
            <a:r>
              <a:rPr lang="en-US" sz="1800" dirty="0" smtClean="0">
                <a:latin typeface="Cambria Math"/>
                <a:ea typeface="Cambria Math"/>
              </a:rPr>
              <a:t>1 = 0</a:t>
            </a:r>
            <a:r>
              <a:rPr lang="en-US" sz="1800" dirty="0" smtClean="0">
                <a:ea typeface="Cambria Math"/>
              </a:rPr>
              <a:t>),</a:t>
            </a:r>
          </a:p>
          <a:p>
            <a:pPr lvl="1">
              <a:buNone/>
            </a:pPr>
            <a:endParaRPr lang="en-US" sz="1800" dirty="0" smtClean="0">
              <a:ea typeface="Cambria Math"/>
            </a:endParaRPr>
          </a:p>
          <a:p>
            <a:pPr lvl="1"/>
            <a:r>
              <a:rPr lang="en-US" sz="1800" dirty="0" smtClean="0">
                <a:ea typeface="Cambria Math"/>
              </a:rPr>
              <a:t>By the inductive hypothesis, because </a:t>
            </a:r>
            <a:r>
              <a:rPr lang="en-US" sz="1800" i="1" dirty="0" smtClean="0">
                <a:ea typeface="Cambria Math"/>
              </a:rPr>
              <a:t>k</a:t>
            </a:r>
            <a:r>
              <a:rPr lang="en-US" sz="1800" dirty="0" smtClean="0">
                <a:ea typeface="Cambria Math"/>
              </a:rPr>
              <a:t> </a:t>
            </a:r>
            <a:r>
              <a:rPr lang="en-US" sz="1800" dirty="0" smtClean="0">
                <a:latin typeface="Cambria Math"/>
                <a:ea typeface="Cambria Math"/>
              </a:rPr>
              <a:t>≥ 4</a:t>
            </a:r>
            <a:r>
              <a:rPr lang="en-US" sz="1800" dirty="0" smtClean="0">
                <a:ea typeface="Cambria Math"/>
              </a:rPr>
              <a:t>  we have</a:t>
            </a:r>
          </a:p>
          <a:p>
            <a:pPr lvl="1">
              <a:buNone/>
            </a:pPr>
            <a:endParaRPr lang="en-US" sz="1800" dirty="0" smtClean="0">
              <a:ea typeface="Cambria Math"/>
            </a:endParaRPr>
          </a:p>
          <a:p>
            <a:pPr lvl="1"/>
            <a:r>
              <a:rPr lang="en-US" sz="1800" dirty="0" smtClean="0">
                <a:ea typeface="Cambria Math"/>
              </a:rPr>
              <a:t>Therefore, it follows that</a:t>
            </a:r>
          </a:p>
          <a:p>
            <a:pPr lvl="1"/>
            <a:endParaRPr lang="lv-LV" sz="1800" dirty="0" smtClean="0">
              <a:ea typeface="Cambria Math"/>
            </a:endParaRPr>
          </a:p>
          <a:p>
            <a:pPr lvl="1"/>
            <a:r>
              <a:rPr lang="en-US" sz="1800" dirty="0" smtClean="0">
                <a:ea typeface="Cambria Math"/>
              </a:rPr>
              <a:t>Hence, </a:t>
            </a:r>
            <a:r>
              <a:rPr lang="en-US" sz="1800" i="1" dirty="0" smtClean="0">
                <a:ea typeface="Cambria Math"/>
              </a:rPr>
              <a:t>P</a:t>
            </a:r>
            <a:r>
              <a:rPr lang="en-US" sz="1800" dirty="0" smtClean="0">
                <a:ea typeface="Cambria Math"/>
              </a:rPr>
              <a:t>(</a:t>
            </a:r>
            <a:r>
              <a:rPr lang="en-US" sz="1800" i="1" dirty="0" smtClean="0">
                <a:ea typeface="Cambria Math"/>
              </a:rPr>
              <a:t>k</a:t>
            </a:r>
            <a:r>
              <a:rPr lang="en-US" sz="1800" dirty="0" smtClean="0">
                <a:ea typeface="Cambria Math"/>
              </a:rPr>
              <a:t> + </a:t>
            </a:r>
            <a:r>
              <a:rPr lang="en-US" sz="1800" dirty="0" smtClean="0">
                <a:latin typeface="Cambria Math" pitchFamily="18" charset="0"/>
                <a:ea typeface="Cambria Math" pitchFamily="18" charset="0"/>
              </a:rPr>
              <a:t>1</a:t>
            </a:r>
            <a:r>
              <a:rPr lang="en-US" sz="1800" dirty="0" smtClean="0">
                <a:ea typeface="Cambria Math"/>
              </a:rPr>
              <a:t>) is true.  </a:t>
            </a:r>
          </a:p>
        </p:txBody>
      </p:sp>
      <p:sp>
        <p:nvSpPr>
          <p:cNvPr id="4" name="Isosceles Triangle 3"/>
          <p:cNvSpPr/>
          <p:nvPr/>
        </p:nvSpPr>
        <p:spPr>
          <a:xfrm rot="5400000" flipH="1" flipV="1">
            <a:off x="9867900" y="6057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
        <p:nvSpPr>
          <p:cNvPr id="5" name="TextBox 4"/>
          <p:cNvSpPr txBox="1"/>
          <p:nvPr/>
        </p:nvSpPr>
        <p:spPr>
          <a:xfrm>
            <a:off x="4038600" y="5454883"/>
            <a:ext cx="4648200" cy="369332"/>
          </a:xfrm>
          <a:prstGeom prst="rect">
            <a:avLst/>
          </a:prstGeom>
          <a:noFill/>
        </p:spPr>
        <p:txBody>
          <a:bodyPr wrap="square" rtlCol="0">
            <a:spAutoFit/>
          </a:bodyPr>
          <a:lstStyle/>
          <a:p>
            <a:r>
              <a:rPr lang="en-US" dirty="0">
                <a:ea typeface="Cambria Math"/>
              </a:rPr>
              <a:t> </a:t>
            </a:r>
            <a:r>
              <a:rPr lang="en-US" dirty="0">
                <a:latin typeface="Cambria Math"/>
                <a:ea typeface="Cambria Math"/>
              </a:rPr>
              <a:t>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  </a:t>
            </a:r>
            <a:r>
              <a:rPr lang="en-US" i="1" dirty="0" err="1">
                <a:ea typeface="Cambria Math"/>
              </a:rPr>
              <a:t>f</a:t>
            </a:r>
            <a:r>
              <a:rPr lang="en-US" i="1" baseline="-25000" dirty="0" err="1">
                <a:ea typeface="Cambria Math"/>
              </a:rPr>
              <a:t>k</a:t>
            </a:r>
            <a:r>
              <a:rPr lang="en-US" dirty="0">
                <a:latin typeface="Cambria Math"/>
                <a:ea typeface="Cambria Math"/>
              </a:rPr>
              <a:t> + </a:t>
            </a:r>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−2 </a:t>
            </a:r>
            <a:r>
              <a:rPr lang="en-US" dirty="0">
                <a:latin typeface="Cambria Math"/>
                <a:ea typeface="Cambria Math"/>
              </a:rPr>
              <a:t>+</a:t>
            </a:r>
            <a:r>
              <a:rPr lang="el-GR" dirty="0">
                <a:latin typeface="Cambria Math"/>
                <a:ea typeface="Cambria Math"/>
              </a:rPr>
              <a:t> α</a:t>
            </a:r>
            <a:r>
              <a:rPr lang="en-US" i="1" baseline="30000" dirty="0">
                <a:ea typeface="Cambria Math"/>
              </a:rPr>
              <a:t>k</a:t>
            </a:r>
            <a:r>
              <a:rPr lang="en-US" baseline="30000" dirty="0">
                <a:latin typeface="Cambria Math"/>
                <a:ea typeface="Cambria Math"/>
              </a:rPr>
              <a:t>−3</a:t>
            </a:r>
            <a:r>
              <a:rPr lang="en-US" dirty="0">
                <a:latin typeface="Cambria Math"/>
                <a:ea typeface="Cambria Math"/>
              </a:rPr>
              <a:t> = </a:t>
            </a:r>
            <a:r>
              <a:rPr lang="el-GR" dirty="0">
                <a:latin typeface="Cambria Math"/>
                <a:ea typeface="Cambria Math"/>
              </a:rPr>
              <a:t>α</a:t>
            </a:r>
            <a:r>
              <a:rPr lang="en-US" i="1" baseline="30000" dirty="0">
                <a:ea typeface="Cambria Math"/>
              </a:rPr>
              <a:t>k</a:t>
            </a:r>
            <a:r>
              <a:rPr lang="en-US" baseline="30000" dirty="0">
                <a:latin typeface="Cambria Math"/>
                <a:ea typeface="Cambria Math"/>
              </a:rPr>
              <a:t>−1</a:t>
            </a:r>
            <a:r>
              <a:rPr lang="en-US" dirty="0">
                <a:ea typeface="Cambria Math"/>
              </a:rPr>
              <a:t>. </a:t>
            </a:r>
            <a:endParaRPr lang="en-US" dirty="0"/>
          </a:p>
        </p:txBody>
      </p:sp>
      <p:sp>
        <p:nvSpPr>
          <p:cNvPr id="6" name="TextBox 5"/>
          <p:cNvSpPr txBox="1"/>
          <p:nvPr/>
        </p:nvSpPr>
        <p:spPr>
          <a:xfrm>
            <a:off x="2362200" y="4230286"/>
            <a:ext cx="7239000" cy="369332"/>
          </a:xfrm>
          <a:prstGeom prst="rect">
            <a:avLst/>
          </a:prstGeom>
          <a:noFill/>
        </p:spPr>
        <p:txBody>
          <a:bodyPr wrap="square" rtlCol="0">
            <a:spAutoFit/>
          </a:bodyPr>
          <a:lstStyle/>
          <a:p>
            <a:r>
              <a:rPr lang="en-US" dirty="0">
                <a:ea typeface="Cambria Math"/>
              </a:rPr>
              <a:t>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−1 </a:t>
            </a:r>
            <a:r>
              <a:rPr lang="en-US" dirty="0">
                <a:latin typeface="Cambria Math"/>
                <a:ea typeface="Cambria Math"/>
              </a:rPr>
              <a:t> = </a:t>
            </a:r>
            <a:r>
              <a:rPr lang="el-GR" dirty="0">
                <a:latin typeface="Cambria Math"/>
                <a:ea typeface="Cambria Math"/>
              </a:rPr>
              <a:t>α</a:t>
            </a:r>
            <a:r>
              <a:rPr lang="en-US" baseline="30000" dirty="0" smtClean="0">
                <a:latin typeface="Cambria Math"/>
                <a:ea typeface="Cambria Math"/>
              </a:rPr>
              <a:t>2   </a:t>
            </a:r>
            <a:r>
              <a:rPr lang="en-US" dirty="0" smtClean="0">
                <a:latin typeface="Cambria Math"/>
                <a:ea typeface="Cambria Math"/>
              </a:rPr>
              <a:t>∙</a:t>
            </a:r>
            <a:r>
              <a:rPr lang="el-GR" dirty="0" smtClean="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latin typeface="Cambria Math"/>
                <a:ea typeface="Cambria Math"/>
              </a:rPr>
              <a:t> = (</a:t>
            </a:r>
            <a:r>
              <a:rPr lang="el-GR" dirty="0">
                <a:latin typeface="Cambria Math"/>
                <a:ea typeface="Cambria Math"/>
              </a:rPr>
              <a:t> α</a:t>
            </a:r>
            <a:r>
              <a:rPr lang="en-US" dirty="0">
                <a:latin typeface="Cambria Math"/>
                <a:ea typeface="Cambria Math"/>
              </a:rPr>
              <a:t> + 1)</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   =</a:t>
            </a:r>
            <a:r>
              <a:rPr lang="el-GR" dirty="0">
                <a:latin typeface="Cambria Math"/>
                <a:ea typeface="Cambria Math"/>
              </a:rPr>
              <a:t> α</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a:t>
            </a:r>
            <a:r>
              <a:rPr lang="el-GR" dirty="0">
                <a:latin typeface="Cambria Math"/>
                <a:ea typeface="Cambria Math"/>
              </a:rPr>
              <a:t> </a:t>
            </a:r>
            <a:r>
              <a:rPr lang="en-US" dirty="0">
                <a:latin typeface="Cambria Math"/>
                <a:ea typeface="Cambria Math"/>
              </a:rPr>
              <a:t> 1</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−2   </a:t>
            </a:r>
            <a:r>
              <a:rPr lang="en-US" dirty="0">
                <a:ea typeface="Cambria Math"/>
              </a:rPr>
              <a:t>+</a:t>
            </a:r>
            <a:r>
              <a:rPr lang="el-GR" dirty="0">
                <a:latin typeface="Cambria Math"/>
                <a:ea typeface="Cambria Math"/>
              </a:rPr>
              <a:t>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−3                    </a:t>
            </a:r>
            <a:r>
              <a:rPr lang="en-US" dirty="0">
                <a:ea typeface="Cambria Math"/>
              </a:rPr>
              <a:t> </a:t>
            </a:r>
            <a:endParaRPr lang="en-US" dirty="0"/>
          </a:p>
        </p:txBody>
      </p:sp>
      <p:sp>
        <p:nvSpPr>
          <p:cNvPr id="7" name="TextBox 6"/>
          <p:cNvSpPr txBox="1"/>
          <p:nvPr/>
        </p:nvSpPr>
        <p:spPr>
          <a:xfrm>
            <a:off x="2582538" y="4798877"/>
            <a:ext cx="4800600" cy="369332"/>
          </a:xfrm>
          <a:prstGeom prst="rect">
            <a:avLst/>
          </a:prstGeom>
          <a:noFill/>
        </p:spPr>
        <p:txBody>
          <a:bodyPr wrap="square" rtlCol="0">
            <a:spAutoFit/>
          </a:bodyPr>
          <a:lstStyle/>
          <a:p>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          </a:t>
            </a:r>
            <a:r>
              <a:rPr lang="en-US" i="1" dirty="0" err="1">
                <a:ea typeface="Cambria Math"/>
              </a:rPr>
              <a:t>f</a:t>
            </a:r>
            <a:r>
              <a:rPr lang="en-US" i="1" baseline="-25000" dirty="0" err="1">
                <a:ea typeface="Cambria Math"/>
              </a:rPr>
              <a:t>k</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−2</a:t>
            </a:r>
            <a:r>
              <a:rPr lang="en-US" dirty="0">
                <a:ea typeface="Cambria Math"/>
              </a:rPr>
              <a:t>. </a:t>
            </a:r>
            <a:endParaRPr lang="en-US" dirty="0"/>
          </a:p>
        </p:txBody>
      </p:sp>
      <p:sp>
        <p:nvSpPr>
          <p:cNvPr id="8" name="TextBox 7"/>
          <p:cNvSpPr txBox="1"/>
          <p:nvPr/>
        </p:nvSpPr>
        <p:spPr>
          <a:xfrm>
            <a:off x="8686800" y="4572001"/>
            <a:ext cx="1524000" cy="646331"/>
          </a:xfrm>
          <a:prstGeom prst="rect">
            <a:avLst/>
          </a:prstGeom>
          <a:noFill/>
          <a:ln>
            <a:solidFill>
              <a:schemeClr val="accent1"/>
            </a:solidFill>
          </a:ln>
        </p:spPr>
        <p:txBody>
          <a:bodyPr wrap="square" rtlCol="0">
            <a:spAutoFit/>
          </a:bodyPr>
          <a:lstStyle/>
          <a:p>
            <a:r>
              <a:rPr lang="en-US" dirty="0"/>
              <a:t>Why does this equality hold?</a:t>
            </a:r>
          </a:p>
        </p:txBody>
      </p:sp>
      <p:cxnSp>
        <p:nvCxnSpPr>
          <p:cNvPr id="10" name="Straight Arrow Connector 9"/>
          <p:cNvCxnSpPr/>
          <p:nvPr/>
        </p:nvCxnSpPr>
        <p:spPr>
          <a:xfrm flipH="1">
            <a:off x="6191250" y="4901706"/>
            <a:ext cx="2476500" cy="5527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stretch>
            <a:fillRect/>
          </a:stretch>
        </p:blipFill>
        <p:spPr>
          <a:xfrm>
            <a:off x="7668658" y="2815594"/>
            <a:ext cx="4114800" cy="476250"/>
          </a:xfrm>
          <a:prstGeom prst="rect">
            <a:avLst/>
          </a:prstGeom>
          <a:ln>
            <a:solidFill>
              <a:srgbClr val="0000FF"/>
            </a:solidFill>
          </a:ln>
        </p:spPr>
      </p:pic>
    </p:spTree>
    <p:extLst>
      <p:ext uri="{BB962C8B-B14F-4D97-AF65-F5344CB8AC3E}">
        <p14:creationId xmlns:p14="http://schemas.microsoft.com/office/powerpoint/2010/main" val="2160034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n-lt"/>
              </a:rPr>
              <a:t>Lam</a:t>
            </a:r>
            <a:r>
              <a:rPr lang="en-US" dirty="0" err="1" smtClean="0">
                <a:latin typeface="+mn-lt"/>
                <a:ea typeface="Cambria Math"/>
              </a:rPr>
              <a:t>é</a:t>
            </a:r>
            <a:r>
              <a:rPr lang="en-US" dirty="0" err="1" smtClean="0">
                <a:latin typeface="+mn-lt"/>
              </a:rPr>
              <a:t>’s</a:t>
            </a:r>
            <a:r>
              <a:rPr lang="en-US" dirty="0" smtClean="0">
                <a:latin typeface="+mn-lt"/>
              </a:rPr>
              <a:t> </a:t>
            </a:r>
            <a:r>
              <a:rPr lang="en-US" dirty="0" smtClean="0">
                <a:latin typeface="+mn-lt"/>
              </a:rPr>
              <a:t>Theorem</a:t>
            </a:r>
            <a:r>
              <a:rPr lang="lv-LV" dirty="0" smtClean="0">
                <a:latin typeface="+mn-lt"/>
              </a:rPr>
              <a:t> – 1 </a:t>
            </a:r>
            <a:r>
              <a:rPr lang="en-US" dirty="0" smtClean="0">
                <a:latin typeface="+mn-lt"/>
              </a:rPr>
              <a:t> </a:t>
            </a:r>
            <a:endParaRPr lang="en-US" dirty="0">
              <a:latin typeface="+mn-lt"/>
            </a:endParaRPr>
          </a:p>
        </p:txBody>
      </p:sp>
      <p:sp>
        <p:nvSpPr>
          <p:cNvPr id="3" name="Content Placeholder 2"/>
          <p:cNvSpPr>
            <a:spLocks noGrp="1"/>
          </p:cNvSpPr>
          <p:nvPr>
            <p:ph sz="half" idx="1"/>
          </p:nvPr>
        </p:nvSpPr>
        <p:spPr/>
        <p:txBody>
          <a:bodyPr>
            <a:normAutofit/>
          </a:bodyPr>
          <a:lstStyle/>
          <a:p>
            <a:pPr>
              <a:buNone/>
            </a:pPr>
            <a:r>
              <a:rPr lang="en-US" sz="1800" b="1" dirty="0" err="1" smtClean="0"/>
              <a:t>Lam</a:t>
            </a:r>
            <a:r>
              <a:rPr lang="en-US" sz="1800" b="1" dirty="0" err="1" smtClean="0">
                <a:latin typeface="Cambria Math"/>
                <a:ea typeface="Cambria Math"/>
              </a:rPr>
              <a:t>é</a:t>
            </a:r>
            <a:r>
              <a:rPr lang="en-US" sz="1800" b="1" dirty="0" err="1" smtClean="0"/>
              <a:t>’s</a:t>
            </a:r>
            <a:r>
              <a:rPr lang="en-US" sz="1800" b="1" dirty="0" smtClean="0"/>
              <a:t> </a:t>
            </a:r>
            <a:r>
              <a:rPr lang="en-US" sz="1800" b="1" dirty="0"/>
              <a:t>Theorem</a:t>
            </a:r>
            <a:r>
              <a:rPr lang="en-US" sz="1800" dirty="0"/>
              <a:t>: Let </a:t>
            </a:r>
            <a:r>
              <a:rPr lang="en-US" sz="1800" i="1" dirty="0"/>
              <a:t>a</a:t>
            </a:r>
            <a:r>
              <a:rPr lang="en-US" sz="1800" dirty="0"/>
              <a:t> and </a:t>
            </a:r>
            <a:r>
              <a:rPr lang="en-US" sz="1800" i="1" dirty="0"/>
              <a:t>b</a:t>
            </a:r>
            <a:r>
              <a:rPr lang="en-US" sz="1800" dirty="0"/>
              <a:t> be positive integers 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r>
              <a:rPr lang="en-US" sz="1800" dirty="0">
                <a:latin typeface="Cambria Math"/>
                <a:ea typeface="Cambria Math"/>
              </a:rPr>
              <a:t>.  </a:t>
            </a:r>
            <a:r>
              <a:rPr lang="en-US" sz="1800" dirty="0">
                <a:ea typeface="Cambria Math"/>
              </a:rPr>
              <a:t>Then the number of divisions used by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is less than or equal to five times the number of decimal digits in </a:t>
            </a:r>
            <a:r>
              <a:rPr lang="en-US" sz="1800" i="1" dirty="0">
                <a:ea typeface="Cambria Math"/>
              </a:rPr>
              <a:t>b</a:t>
            </a:r>
            <a:r>
              <a:rPr lang="en-US" sz="1800" dirty="0">
                <a:ea typeface="Cambria Math"/>
              </a:rPr>
              <a:t>. </a:t>
            </a:r>
          </a:p>
          <a:p>
            <a:pPr>
              <a:buNone/>
            </a:pPr>
            <a:r>
              <a:rPr lang="en-US" sz="1800" b="1" dirty="0" smtClean="0">
                <a:ea typeface="Cambria Math"/>
              </a:rPr>
              <a:t>Proof</a:t>
            </a:r>
            <a:r>
              <a:rPr lang="en-US" sz="1800" dirty="0">
                <a:ea typeface="Cambria Math"/>
              </a:rPr>
              <a:t>: When we use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a:t>
            </a:r>
            <a:r>
              <a:rPr lang="en-US" sz="1800" dirty="0"/>
              <a:t>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r>
              <a:rPr lang="en-US" sz="1800" i="1" dirty="0" smtClean="0">
                <a:latin typeface="Cambria Math"/>
                <a:ea typeface="Cambria Math"/>
              </a:rPr>
              <a:t>,</a:t>
            </a:r>
            <a:endParaRPr lang="lv-LV" sz="1800" i="1" dirty="0" smtClean="0">
              <a:latin typeface="Cambria Math"/>
              <a:ea typeface="Cambria Math"/>
            </a:endParaRPr>
          </a:p>
          <a:p>
            <a:pPr>
              <a:buNone/>
            </a:pPr>
            <a:r>
              <a:rPr lang="en-US" sz="1800" i="1" dirty="0" smtClean="0">
                <a:ea typeface="Cambria Math"/>
              </a:rPr>
              <a:t>n</a:t>
            </a:r>
            <a:r>
              <a:rPr lang="en-US" sz="1800" dirty="0" smtClean="0">
                <a:ea typeface="Cambria Math"/>
              </a:rPr>
              <a:t> </a:t>
            </a:r>
            <a:r>
              <a:rPr lang="en-US" sz="1800" dirty="0">
                <a:ea typeface="Cambria Math"/>
              </a:rPr>
              <a:t>divisions  are used to</a:t>
            </a:r>
            <a:r>
              <a:rPr lang="en-US" sz="1800" dirty="0"/>
              <a:t> obtain (with </a:t>
            </a:r>
            <a:r>
              <a:rPr lang="en-US" sz="1800" i="1" dirty="0"/>
              <a:t>a</a:t>
            </a:r>
            <a:r>
              <a:rPr lang="en-US" sz="1800" dirty="0"/>
              <a:t> = </a:t>
            </a:r>
            <a:r>
              <a:rPr lang="en-US" sz="1800" i="1" dirty="0">
                <a:ea typeface="Cambria Math"/>
              </a:rPr>
              <a:t>r</a:t>
            </a:r>
            <a:r>
              <a:rPr lang="en-US" sz="1800" baseline="-25000" dirty="0">
                <a:latin typeface="Cambria Math" pitchFamily="18" charset="0"/>
                <a:ea typeface="Cambria Math" pitchFamily="18" charset="0"/>
              </a:rPr>
              <a:t>0</a:t>
            </a:r>
            <a:r>
              <a:rPr lang="en-US" sz="1800" dirty="0">
                <a:ea typeface="Cambria Math"/>
              </a:rPr>
              <a:t>,</a:t>
            </a:r>
            <a:r>
              <a:rPr lang="en-US" sz="1800" i="1" dirty="0">
                <a:ea typeface="Cambria Math"/>
              </a:rPr>
              <a:t>b</a:t>
            </a:r>
            <a:r>
              <a:rPr lang="en-US" sz="1800" dirty="0">
                <a:ea typeface="Cambria Math"/>
              </a:rPr>
              <a:t> =</a:t>
            </a:r>
            <a:r>
              <a:rPr lang="en-US" sz="1800" i="1" dirty="0">
                <a:ea typeface="Cambria Math"/>
              </a:rPr>
              <a:t>r</a:t>
            </a:r>
            <a:r>
              <a:rPr lang="en-US" sz="1800" baseline="-25000" dirty="0">
                <a:latin typeface="Cambria Math" pitchFamily="18" charset="0"/>
                <a:ea typeface="Cambria Math" pitchFamily="18" charset="0"/>
              </a:rPr>
              <a:t>1</a:t>
            </a:r>
            <a:r>
              <a:rPr lang="en-US" sz="1800" dirty="0">
                <a:ea typeface="Cambria Math"/>
              </a:rPr>
              <a:t> ): </a:t>
            </a:r>
            <a:endParaRPr lang="lv-LV" sz="1800" dirty="0" smtClean="0">
              <a:ea typeface="Cambria Math"/>
            </a:endParaRPr>
          </a:p>
          <a:p>
            <a:pPr marL="0" indent="0">
              <a:buNone/>
            </a:pPr>
            <a:r>
              <a:rPr lang="en-US" sz="1800" i="1" dirty="0">
                <a:ea typeface="Cambria Math"/>
              </a:rPr>
              <a:t>r</a:t>
            </a:r>
            <a:r>
              <a:rPr lang="en-US" sz="1800" baseline="-25000" dirty="0">
                <a:latin typeface="Cambria Math" pitchFamily="18" charset="0"/>
                <a:ea typeface="Cambria Math" pitchFamily="18" charset="0"/>
              </a:rPr>
              <a:t>0</a:t>
            </a:r>
            <a:r>
              <a:rPr lang="en-US" sz="1800" dirty="0">
                <a:latin typeface="Cambria Math" pitchFamily="18" charset="0"/>
                <a:ea typeface="Cambria Math" pitchFamily="18" charset="0"/>
              </a:rPr>
              <a:t> </a:t>
            </a:r>
            <a:r>
              <a:rPr lang="en-US" sz="1800" dirty="0">
                <a:ea typeface="Cambria Math"/>
              </a:rPr>
              <a:t>  = </a:t>
            </a:r>
            <a:r>
              <a:rPr lang="en-US" sz="1800" i="1" dirty="0">
                <a:ea typeface="Cambria Math"/>
              </a:rPr>
              <a:t>r</a:t>
            </a:r>
            <a:r>
              <a:rPr lang="en-US" sz="1800" baseline="-25000" dirty="0">
                <a:latin typeface="Cambria Math" pitchFamily="18" charset="0"/>
                <a:ea typeface="Cambria Math" pitchFamily="18" charset="0"/>
              </a:rPr>
              <a:t>1</a:t>
            </a:r>
            <a:r>
              <a:rPr lang="en-US" sz="1800" i="1" dirty="0">
                <a:ea typeface="Cambria Math"/>
              </a:rPr>
              <a:t>q</a:t>
            </a:r>
            <a:r>
              <a:rPr lang="en-US" sz="1800" baseline="-25000" dirty="0">
                <a:latin typeface="Cambria Math" pitchFamily="18" charset="0"/>
                <a:ea typeface="Cambria Math" pitchFamily="18" charset="0"/>
              </a:rPr>
              <a:t>1</a:t>
            </a:r>
            <a:r>
              <a:rPr lang="en-US" sz="1800" dirty="0">
                <a:ea typeface="Cambria Math"/>
              </a:rPr>
              <a:t> + </a:t>
            </a:r>
            <a:r>
              <a:rPr lang="en-US" sz="1800" i="1" dirty="0">
                <a:ea typeface="Cambria Math"/>
              </a:rPr>
              <a:t>r</a:t>
            </a:r>
            <a:r>
              <a:rPr lang="en-US" sz="1800" baseline="-25000" dirty="0">
                <a:latin typeface="Cambria Math" pitchFamily="18" charset="0"/>
                <a:ea typeface="Cambria Math" pitchFamily="18" charset="0"/>
              </a:rPr>
              <a:t>2</a:t>
            </a:r>
            <a:r>
              <a:rPr lang="en-US" sz="1800" dirty="0">
                <a:ea typeface="Cambria Math"/>
              </a:rPr>
              <a:t>             </a:t>
            </a:r>
            <a:r>
              <a:rPr lang="en-US" sz="1800" dirty="0">
                <a:latin typeface="Cambria Math" pitchFamily="18" charset="0"/>
                <a:ea typeface="Cambria Math" pitchFamily="18" charset="0"/>
              </a:rPr>
              <a:t>0</a:t>
            </a:r>
            <a:r>
              <a:rPr lang="en-US" sz="1800" dirty="0">
                <a:ea typeface="Cambria Math"/>
              </a:rPr>
              <a:t> </a:t>
            </a:r>
            <a:r>
              <a:rPr lang="en-US" sz="1800" dirty="0">
                <a:latin typeface="Cambria Math"/>
                <a:ea typeface="Cambria Math"/>
              </a:rPr>
              <a:t>≤</a:t>
            </a:r>
            <a:r>
              <a:rPr lang="en-US" sz="1800" dirty="0">
                <a:ea typeface="Cambria Math"/>
              </a:rPr>
              <a:t> </a:t>
            </a:r>
            <a:r>
              <a:rPr lang="en-US" sz="1800" i="1" dirty="0">
                <a:ea typeface="Cambria Math"/>
              </a:rPr>
              <a:t>r</a:t>
            </a:r>
            <a:r>
              <a:rPr lang="en-US" sz="1800" baseline="-25000" dirty="0">
                <a:latin typeface="Cambria Math" pitchFamily="18" charset="0"/>
                <a:ea typeface="Cambria Math" pitchFamily="18" charset="0"/>
              </a:rPr>
              <a:t>2</a:t>
            </a:r>
            <a:r>
              <a:rPr lang="en-US" sz="1800" dirty="0">
                <a:ea typeface="Cambria Math"/>
              </a:rPr>
              <a:t> &lt; </a:t>
            </a:r>
            <a:r>
              <a:rPr lang="en-US" sz="1800" i="1" dirty="0">
                <a:ea typeface="Cambria Math"/>
              </a:rPr>
              <a:t>r</a:t>
            </a:r>
            <a:r>
              <a:rPr lang="en-US" sz="1800" baseline="-25000" dirty="0">
                <a:latin typeface="Cambria Math" pitchFamily="18" charset="0"/>
                <a:ea typeface="Cambria Math" pitchFamily="18" charset="0"/>
              </a:rPr>
              <a:t>1</a:t>
            </a:r>
            <a:r>
              <a:rPr lang="en-US" sz="1800" dirty="0">
                <a:ea typeface="Cambria Math"/>
              </a:rPr>
              <a:t>,</a:t>
            </a:r>
          </a:p>
          <a:p>
            <a:pPr marL="0" indent="0">
              <a:buNone/>
            </a:pPr>
            <a:r>
              <a:rPr lang="en-US" sz="1800" i="1" dirty="0">
                <a:ea typeface="Cambria Math"/>
              </a:rPr>
              <a:t>r</a:t>
            </a:r>
            <a:r>
              <a:rPr lang="en-US" sz="1800" baseline="-25000" dirty="0">
                <a:latin typeface="Cambria Math" pitchFamily="18" charset="0"/>
                <a:ea typeface="Cambria Math" pitchFamily="18" charset="0"/>
              </a:rPr>
              <a:t>1</a:t>
            </a:r>
            <a:r>
              <a:rPr lang="en-US" sz="1800" dirty="0">
                <a:latin typeface="Cambria Math" pitchFamily="18" charset="0"/>
                <a:ea typeface="Cambria Math" pitchFamily="18" charset="0"/>
              </a:rPr>
              <a:t> </a:t>
            </a:r>
            <a:r>
              <a:rPr lang="en-US" sz="1800" dirty="0">
                <a:ea typeface="Cambria Math"/>
              </a:rPr>
              <a:t>  = </a:t>
            </a:r>
            <a:r>
              <a:rPr lang="en-US" sz="1800" i="1" dirty="0">
                <a:ea typeface="Cambria Math"/>
              </a:rPr>
              <a:t>r</a:t>
            </a:r>
            <a:r>
              <a:rPr lang="en-US" sz="1800" baseline="-25000" dirty="0">
                <a:latin typeface="Cambria Math" pitchFamily="18" charset="0"/>
                <a:ea typeface="Cambria Math" pitchFamily="18" charset="0"/>
              </a:rPr>
              <a:t>2</a:t>
            </a:r>
            <a:r>
              <a:rPr lang="en-US" sz="1800" i="1" dirty="0">
                <a:ea typeface="Cambria Math"/>
              </a:rPr>
              <a:t>q</a:t>
            </a:r>
            <a:r>
              <a:rPr lang="en-US" sz="1800" baseline="-25000" dirty="0">
                <a:latin typeface="Cambria Math" pitchFamily="18" charset="0"/>
                <a:ea typeface="Cambria Math" pitchFamily="18" charset="0"/>
              </a:rPr>
              <a:t>2</a:t>
            </a:r>
            <a:r>
              <a:rPr lang="en-US" sz="1800" dirty="0">
                <a:ea typeface="Cambria Math"/>
              </a:rPr>
              <a:t> + </a:t>
            </a:r>
            <a:r>
              <a:rPr lang="en-US" sz="1800" i="1" dirty="0">
                <a:ea typeface="Cambria Math"/>
              </a:rPr>
              <a:t>r</a:t>
            </a:r>
            <a:r>
              <a:rPr lang="en-US" sz="1800" baseline="-25000" dirty="0">
                <a:latin typeface="Cambria Math" pitchFamily="18" charset="0"/>
                <a:ea typeface="Cambria Math" pitchFamily="18" charset="0"/>
              </a:rPr>
              <a:t>3</a:t>
            </a:r>
            <a:r>
              <a:rPr lang="en-US" sz="1800" dirty="0">
                <a:ea typeface="Cambria Math"/>
              </a:rPr>
              <a:t>             </a:t>
            </a:r>
            <a:r>
              <a:rPr lang="en-US" sz="1800" dirty="0">
                <a:latin typeface="Cambria Math" pitchFamily="18" charset="0"/>
                <a:ea typeface="Cambria Math" pitchFamily="18" charset="0"/>
              </a:rPr>
              <a:t>0</a:t>
            </a:r>
            <a:r>
              <a:rPr lang="en-US" sz="1800" dirty="0">
                <a:ea typeface="Cambria Math"/>
              </a:rPr>
              <a:t> </a:t>
            </a:r>
            <a:r>
              <a:rPr lang="en-US" sz="1800" dirty="0">
                <a:latin typeface="Cambria Math"/>
                <a:ea typeface="Cambria Math"/>
              </a:rPr>
              <a:t>≤</a:t>
            </a:r>
            <a:r>
              <a:rPr lang="en-US" sz="1800" dirty="0">
                <a:ea typeface="Cambria Math"/>
              </a:rPr>
              <a:t> </a:t>
            </a:r>
            <a:r>
              <a:rPr lang="en-US" sz="1800" i="1" dirty="0">
                <a:ea typeface="Cambria Math"/>
              </a:rPr>
              <a:t>r</a:t>
            </a:r>
            <a:r>
              <a:rPr lang="en-US" sz="1800" baseline="-25000" dirty="0">
                <a:latin typeface="Cambria Math" pitchFamily="18" charset="0"/>
                <a:ea typeface="Cambria Math" pitchFamily="18" charset="0"/>
              </a:rPr>
              <a:t>3</a:t>
            </a:r>
            <a:r>
              <a:rPr lang="en-US" sz="1800" dirty="0">
                <a:ea typeface="Cambria Math"/>
              </a:rPr>
              <a:t> &lt; </a:t>
            </a:r>
            <a:r>
              <a:rPr lang="en-US" sz="1800" i="1" dirty="0">
                <a:ea typeface="Cambria Math"/>
              </a:rPr>
              <a:t>r</a:t>
            </a:r>
            <a:r>
              <a:rPr lang="en-US" sz="1800" baseline="-25000" dirty="0">
                <a:latin typeface="Cambria Math" pitchFamily="18" charset="0"/>
                <a:ea typeface="Cambria Math" pitchFamily="18" charset="0"/>
              </a:rPr>
              <a:t>2</a:t>
            </a:r>
            <a:r>
              <a:rPr lang="en-US" sz="1800" dirty="0">
                <a:ea typeface="Cambria Math"/>
              </a:rPr>
              <a:t>,</a:t>
            </a:r>
            <a:endParaRPr lang="en-US" sz="1800" dirty="0">
              <a:latin typeface="Cambria Math"/>
              <a:ea typeface="Cambria Math"/>
            </a:endParaRPr>
          </a:p>
          <a:p>
            <a:pPr marL="0" indent="0">
              <a:buNone/>
            </a:pPr>
            <a:r>
              <a:rPr lang="en-US" sz="1800" dirty="0">
                <a:latin typeface="Cambria Math"/>
                <a:ea typeface="Cambria Math"/>
              </a:rPr>
              <a:t>        ⋮</a:t>
            </a:r>
            <a:endParaRPr lang="en-US" sz="1800" dirty="0">
              <a:ea typeface="Cambria Math"/>
            </a:endParaRPr>
          </a:p>
          <a:p>
            <a:pPr marL="0" indent="0">
              <a:buNone/>
            </a:pPr>
            <a:r>
              <a:rPr lang="en-US" sz="1800" i="1" dirty="0">
                <a:ea typeface="Cambria Math"/>
              </a:rPr>
              <a:t>r</a:t>
            </a:r>
            <a:r>
              <a:rPr lang="en-US" sz="1800" i="1" baseline="-25000" dirty="0">
                <a:ea typeface="Cambria Math" pitchFamily="18" charset="0"/>
              </a:rPr>
              <a:t>n</a:t>
            </a:r>
            <a:r>
              <a:rPr lang="en-US" sz="1800" baseline="-25000" dirty="0">
                <a:latin typeface="Cambria Math" pitchFamily="18" charset="0"/>
                <a:ea typeface="Cambria Math" pitchFamily="18" charset="0"/>
              </a:rPr>
              <a:t>-2</a:t>
            </a:r>
            <a:r>
              <a:rPr lang="en-US" sz="1800" dirty="0">
                <a:latin typeface="Cambria Math" pitchFamily="18" charset="0"/>
                <a:ea typeface="Cambria Math" pitchFamily="18" charset="0"/>
              </a:rPr>
              <a:t> </a:t>
            </a:r>
            <a:r>
              <a:rPr lang="en-US" sz="1800" dirty="0">
                <a:ea typeface="Cambria Math"/>
              </a:rPr>
              <a:t>  = </a:t>
            </a:r>
            <a:r>
              <a:rPr lang="en-US" sz="1800" i="1" dirty="0">
                <a:ea typeface="Cambria Math"/>
              </a:rPr>
              <a:t>r</a:t>
            </a:r>
            <a:r>
              <a:rPr lang="en-US" sz="1800" i="1" baseline="-25000" dirty="0">
                <a:ea typeface="Cambria Math" pitchFamily="18" charset="0"/>
              </a:rPr>
              <a:t>n</a:t>
            </a:r>
            <a:r>
              <a:rPr lang="en-US" sz="1800" baseline="-25000" dirty="0">
                <a:latin typeface="Cambria Math" pitchFamily="18" charset="0"/>
                <a:ea typeface="Cambria Math" pitchFamily="18" charset="0"/>
              </a:rPr>
              <a:t>-1</a:t>
            </a:r>
            <a:r>
              <a:rPr lang="en-US" sz="1800" i="1" dirty="0">
                <a:ea typeface="Cambria Math"/>
              </a:rPr>
              <a:t>q</a:t>
            </a:r>
            <a:r>
              <a:rPr lang="en-US" sz="1800" i="1" baseline="-25000" dirty="0">
                <a:ea typeface="Cambria Math" pitchFamily="18" charset="0"/>
              </a:rPr>
              <a:t>n</a:t>
            </a:r>
            <a:r>
              <a:rPr lang="en-US" sz="1800" baseline="-25000" dirty="0">
                <a:latin typeface="Cambria Math" pitchFamily="18" charset="0"/>
                <a:ea typeface="Cambria Math" pitchFamily="18" charset="0"/>
              </a:rPr>
              <a:t>-1</a:t>
            </a:r>
            <a:r>
              <a:rPr lang="en-US" sz="1800" dirty="0">
                <a:ea typeface="Cambria Math"/>
              </a:rPr>
              <a:t> + </a:t>
            </a:r>
            <a:r>
              <a:rPr lang="en-US" sz="1800" i="1" dirty="0" err="1">
                <a:ea typeface="Cambria Math"/>
              </a:rPr>
              <a:t>r</a:t>
            </a:r>
            <a:r>
              <a:rPr lang="en-US" sz="1800" i="1" baseline="-25000" dirty="0" err="1">
                <a:latin typeface="Cambria Math" pitchFamily="18" charset="0"/>
                <a:ea typeface="Cambria Math" pitchFamily="18" charset="0"/>
              </a:rPr>
              <a:t>n</a:t>
            </a:r>
            <a:r>
              <a:rPr lang="en-US" sz="1800" dirty="0">
                <a:ea typeface="Cambria Math"/>
              </a:rPr>
              <a:t>     </a:t>
            </a:r>
            <a:r>
              <a:rPr lang="en-US" sz="1800" dirty="0">
                <a:latin typeface="Cambria Math" pitchFamily="18" charset="0"/>
                <a:ea typeface="Cambria Math" pitchFamily="18" charset="0"/>
              </a:rPr>
              <a:t>0</a:t>
            </a:r>
            <a:r>
              <a:rPr lang="en-US" sz="1800" dirty="0">
                <a:ea typeface="Cambria Math"/>
              </a:rPr>
              <a:t> </a:t>
            </a:r>
            <a:r>
              <a:rPr lang="en-US" sz="1800" dirty="0">
                <a:latin typeface="Cambria Math"/>
                <a:ea typeface="Cambria Math"/>
              </a:rPr>
              <a:t>≤</a:t>
            </a:r>
            <a:r>
              <a:rPr lang="en-US" sz="1800" dirty="0">
                <a:ea typeface="Cambria Math"/>
              </a:rPr>
              <a:t> </a:t>
            </a:r>
            <a:r>
              <a:rPr lang="en-US" sz="1800" i="1" dirty="0" err="1">
                <a:ea typeface="Cambria Math"/>
              </a:rPr>
              <a:t>r</a:t>
            </a:r>
            <a:r>
              <a:rPr lang="en-US" sz="1800" i="1" baseline="-25000" dirty="0" err="1">
                <a:ea typeface="Cambria Math" pitchFamily="18" charset="0"/>
              </a:rPr>
              <a:t>n</a:t>
            </a:r>
            <a:r>
              <a:rPr lang="en-US" sz="1800" dirty="0">
                <a:ea typeface="Cambria Math"/>
              </a:rPr>
              <a:t> &lt; </a:t>
            </a:r>
            <a:r>
              <a:rPr lang="en-US" sz="1800" i="1" dirty="0">
                <a:ea typeface="Cambria Math"/>
              </a:rPr>
              <a:t>r</a:t>
            </a:r>
            <a:r>
              <a:rPr lang="en-US" sz="1800" i="1" baseline="-25000" dirty="0">
                <a:ea typeface="Cambria Math" pitchFamily="18" charset="0"/>
              </a:rPr>
              <a:t>n</a:t>
            </a:r>
            <a:r>
              <a:rPr lang="en-US" sz="1800" baseline="-25000" dirty="0">
                <a:latin typeface="Cambria Math" pitchFamily="18" charset="0"/>
                <a:ea typeface="Cambria Math" pitchFamily="18" charset="0"/>
              </a:rPr>
              <a:t>-1</a:t>
            </a:r>
            <a:r>
              <a:rPr lang="en-US" sz="1800" dirty="0">
                <a:ea typeface="Cambria Math"/>
              </a:rPr>
              <a:t>,</a:t>
            </a:r>
          </a:p>
          <a:p>
            <a:pPr marL="0" indent="0">
              <a:buNone/>
            </a:pPr>
            <a:r>
              <a:rPr lang="en-US" sz="1800" i="1" dirty="0">
                <a:ea typeface="Cambria Math"/>
              </a:rPr>
              <a:t>r</a:t>
            </a:r>
            <a:r>
              <a:rPr lang="en-US" sz="1800" i="1" baseline="-25000" dirty="0">
                <a:ea typeface="Cambria Math" pitchFamily="18" charset="0"/>
              </a:rPr>
              <a:t>n</a:t>
            </a:r>
            <a:r>
              <a:rPr lang="en-US" sz="1800" baseline="-25000" dirty="0">
                <a:latin typeface="Cambria Math" pitchFamily="18" charset="0"/>
                <a:ea typeface="Cambria Math" pitchFamily="18" charset="0"/>
              </a:rPr>
              <a:t>-1</a:t>
            </a:r>
            <a:r>
              <a:rPr lang="en-US" sz="1800" dirty="0">
                <a:latin typeface="Cambria Math" pitchFamily="18" charset="0"/>
                <a:ea typeface="Cambria Math" pitchFamily="18" charset="0"/>
              </a:rPr>
              <a:t> </a:t>
            </a:r>
            <a:r>
              <a:rPr lang="en-US" sz="1800" dirty="0">
                <a:ea typeface="Cambria Math"/>
              </a:rPr>
              <a:t>  = </a:t>
            </a:r>
            <a:r>
              <a:rPr lang="en-US" sz="1800" i="1" dirty="0" err="1">
                <a:ea typeface="Cambria Math"/>
              </a:rPr>
              <a:t>r</a:t>
            </a:r>
            <a:r>
              <a:rPr lang="en-US" sz="1800" i="1" baseline="-25000" dirty="0" err="1">
                <a:ea typeface="Cambria Math" pitchFamily="18" charset="0"/>
              </a:rPr>
              <a:t>n</a:t>
            </a:r>
            <a:r>
              <a:rPr lang="en-US" sz="1800" i="1" dirty="0" err="1">
                <a:ea typeface="Cambria Math"/>
              </a:rPr>
              <a:t>q</a:t>
            </a:r>
            <a:r>
              <a:rPr lang="en-US" sz="1800" i="1" baseline="-25000" dirty="0" err="1">
                <a:ea typeface="Cambria Math" pitchFamily="18" charset="0"/>
              </a:rPr>
              <a:t>n</a:t>
            </a:r>
            <a:r>
              <a:rPr lang="en-US" sz="1800" dirty="0">
                <a:ea typeface="Cambria Math"/>
              </a:rPr>
              <a:t>.</a:t>
            </a:r>
          </a:p>
          <a:p>
            <a:pPr>
              <a:buNone/>
            </a:pPr>
            <a:endParaRPr lang="en-US" sz="1800" i="1" dirty="0">
              <a:latin typeface="Cambria Math"/>
              <a:ea typeface="Cambria Math"/>
            </a:endParaRPr>
          </a:p>
          <a:p>
            <a:pPr>
              <a:buNone/>
            </a:pPr>
            <a:endParaRPr lang="en-US" i="1" dirty="0" smtClean="0">
              <a:latin typeface="Cambria Math"/>
              <a:ea typeface="Cambria Math"/>
            </a:endParaRPr>
          </a:p>
          <a:p>
            <a:endParaRPr lang="en-US" i="1" dirty="0" smtClean="0">
              <a:latin typeface="Cambria Math"/>
              <a:ea typeface="Cambria Math"/>
            </a:endParaRPr>
          </a:p>
          <a:p>
            <a:pPr>
              <a:buNone/>
            </a:pPr>
            <a:endParaRPr lang="en-US" i="1" dirty="0" smtClean="0">
              <a:latin typeface="Cambria Math"/>
              <a:ea typeface="Cambria Math"/>
            </a:endParaRPr>
          </a:p>
          <a:p>
            <a:pPr>
              <a:buNone/>
            </a:pPr>
            <a:endParaRPr lang="en-US" i="1" dirty="0" smtClean="0">
              <a:latin typeface="Cambria Math"/>
              <a:ea typeface="Cambria Math"/>
            </a:endParaRPr>
          </a:p>
          <a:p>
            <a:pPr>
              <a:buNone/>
            </a:pPr>
            <a:endParaRPr lang="en-US" i="1" dirty="0" smtClean="0">
              <a:latin typeface="Cambria Math"/>
              <a:ea typeface="Cambria Math"/>
            </a:endParaRPr>
          </a:p>
          <a:p>
            <a:pPr>
              <a:buNone/>
            </a:pPr>
            <a:endParaRPr lang="en-US" i="1" dirty="0" smtClean="0">
              <a:latin typeface="Cambria Math"/>
              <a:ea typeface="Cambria Math"/>
            </a:endParaRPr>
          </a:p>
          <a:p>
            <a:pPr>
              <a:buNone/>
            </a:pPr>
            <a:endParaRPr lang="en-US" i="1" dirty="0" smtClean="0">
              <a:latin typeface="Cambria Math"/>
              <a:ea typeface="Cambria Math"/>
            </a:endParaRPr>
          </a:p>
          <a:p>
            <a:endParaRPr lang="en-US" dirty="0" smtClean="0">
              <a:ea typeface="Cambria Math"/>
            </a:endParaRPr>
          </a:p>
          <a:p>
            <a:endParaRPr lang="en-US" dirty="0" smtClean="0">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smtClean="0">
              <a:latin typeface="Cambria Math"/>
              <a:ea typeface="Cambria Math"/>
            </a:endParaRPr>
          </a:p>
          <a:p>
            <a:endParaRPr lang="en-US" dirty="0"/>
          </a:p>
        </p:txBody>
      </p:sp>
      <p:sp>
        <p:nvSpPr>
          <p:cNvPr id="12" name="Content Placeholder 11"/>
          <p:cNvSpPr>
            <a:spLocks noGrp="1"/>
          </p:cNvSpPr>
          <p:nvPr>
            <p:ph sz="half" idx="2"/>
          </p:nvPr>
        </p:nvSpPr>
        <p:spPr/>
        <p:txBody>
          <a:bodyPr>
            <a:normAutofit/>
          </a:bodyPr>
          <a:lstStyle/>
          <a:p>
            <a:r>
              <a:rPr lang="en-US" sz="2400" dirty="0">
                <a:ea typeface="Cambria Math"/>
              </a:rPr>
              <a:t> Since each quotient </a:t>
            </a:r>
            <a:r>
              <a:rPr lang="en-US" sz="2400" i="1" dirty="0">
                <a:ea typeface="Cambria Math"/>
              </a:rPr>
              <a:t>q</a:t>
            </a:r>
            <a:r>
              <a:rPr lang="en-US" sz="2400" baseline="-25000" dirty="0">
                <a:latin typeface="Cambria Math" pitchFamily="18" charset="0"/>
                <a:ea typeface="Cambria Math" pitchFamily="18" charset="0"/>
              </a:rPr>
              <a:t>1</a:t>
            </a:r>
            <a:r>
              <a:rPr lang="en-US" sz="2400" dirty="0">
                <a:latin typeface="Cambria Math"/>
                <a:ea typeface="Cambria Math"/>
              </a:rPr>
              <a:t>, </a:t>
            </a:r>
            <a:r>
              <a:rPr lang="en-US" sz="2400" i="1" dirty="0">
                <a:ea typeface="Cambria Math"/>
              </a:rPr>
              <a:t>q</a:t>
            </a:r>
            <a:r>
              <a:rPr lang="en-US" sz="2400" baseline="-25000" dirty="0">
                <a:latin typeface="Cambria Math" pitchFamily="18" charset="0"/>
                <a:ea typeface="Cambria Math" pitchFamily="18" charset="0"/>
              </a:rPr>
              <a:t>2</a:t>
            </a:r>
            <a:r>
              <a:rPr lang="en-US" sz="2400" dirty="0">
                <a:latin typeface="Cambria Math"/>
                <a:ea typeface="Cambria Math"/>
              </a:rPr>
              <a:t> , …,</a:t>
            </a:r>
            <a:r>
              <a:rPr lang="en-US" sz="2400" i="1" dirty="0">
                <a:ea typeface="Cambria Math"/>
              </a:rPr>
              <a:t>q</a:t>
            </a:r>
            <a:r>
              <a:rPr lang="en-US" sz="2400" i="1" baseline="-25000" dirty="0">
                <a:ea typeface="Cambria Math" pitchFamily="18" charset="0"/>
              </a:rPr>
              <a:t>n</a:t>
            </a:r>
            <a:r>
              <a:rPr lang="en-US" sz="2400" baseline="-25000" dirty="0">
                <a:latin typeface="Cambria Math" pitchFamily="18" charset="0"/>
                <a:ea typeface="Cambria Math" pitchFamily="18" charset="0"/>
              </a:rPr>
              <a:t>-1 </a:t>
            </a:r>
            <a:r>
              <a:rPr lang="en-US" sz="2400" dirty="0">
                <a:latin typeface="Cambria Math"/>
                <a:ea typeface="Cambria Math"/>
              </a:rPr>
              <a:t>is at least 1 and </a:t>
            </a:r>
            <a:r>
              <a:rPr lang="en-US" sz="2400" i="1" dirty="0" err="1">
                <a:ea typeface="Cambria Math"/>
              </a:rPr>
              <a:t>q</a:t>
            </a:r>
            <a:r>
              <a:rPr lang="en-US" sz="2400" i="1" baseline="-25000" dirty="0" err="1">
                <a:ea typeface="Cambria Math" pitchFamily="18" charset="0"/>
              </a:rPr>
              <a:t>n</a:t>
            </a:r>
            <a:r>
              <a:rPr lang="en-US" sz="2400" dirty="0">
                <a:latin typeface="Cambria Math" pitchFamily="18" charset="0"/>
                <a:ea typeface="Cambria Math" pitchFamily="18" charset="0"/>
              </a:rPr>
              <a:t> </a:t>
            </a:r>
            <a:r>
              <a:rPr lang="en-US" sz="2400" dirty="0">
                <a:latin typeface="Cambria Math"/>
                <a:ea typeface="Cambria Math"/>
              </a:rPr>
              <a:t>≥ 2</a:t>
            </a:r>
            <a:r>
              <a:rPr lang="en-US" sz="2400" dirty="0" smtClean="0">
                <a:latin typeface="Cambria Math"/>
                <a:ea typeface="Cambria Math"/>
              </a:rPr>
              <a:t>:</a:t>
            </a:r>
            <a:endParaRPr lang="lv-LV" sz="2400" dirty="0">
              <a:latin typeface="Cambria Math"/>
              <a:ea typeface="Cambria Math"/>
            </a:endParaRPr>
          </a:p>
          <a:p>
            <a:pPr marL="0" lvl="1" indent="0">
              <a:buNone/>
            </a:pPr>
            <a:r>
              <a:rPr lang="en-US" i="1" dirty="0" err="1">
                <a:ea typeface="Cambria Math"/>
              </a:rPr>
              <a:t>r</a:t>
            </a:r>
            <a:r>
              <a:rPr lang="en-US" i="1" baseline="-25000" dirty="0" err="1">
                <a:ea typeface="Cambria Math" pitchFamily="18" charset="0"/>
              </a:rPr>
              <a:t>n</a:t>
            </a:r>
            <a:r>
              <a:rPr lang="en-US" dirty="0">
                <a:latin typeface="Cambria Math" pitchFamily="18" charset="0"/>
                <a:ea typeface="Cambria Math" pitchFamily="18" charset="0"/>
              </a:rPr>
              <a:t> </a:t>
            </a:r>
            <a:r>
              <a:rPr lang="en-US" dirty="0">
                <a:ea typeface="Cambria Math"/>
              </a:rPr>
              <a:t> </a:t>
            </a:r>
            <a:r>
              <a:rPr lang="en-US" dirty="0">
                <a:latin typeface="Cambria Math"/>
                <a:ea typeface="Cambria Math"/>
              </a:rPr>
              <a:t>≥ </a:t>
            </a:r>
            <a:r>
              <a:rPr lang="en-US" dirty="0">
                <a:latin typeface="Cambria Math" pitchFamily="18" charset="0"/>
                <a:ea typeface="Cambria Math" pitchFamily="18" charset="0"/>
              </a:rPr>
              <a:t>1</a:t>
            </a:r>
            <a:r>
              <a:rPr lang="en-US" i="1" dirty="0"/>
              <a:t> =</a:t>
            </a:r>
            <a:r>
              <a:rPr lang="en-US" dirty="0">
                <a:latin typeface="Cambria Math" pitchFamily="18" charset="0"/>
                <a:ea typeface="Cambria Math" pitchFamily="18" charset="0"/>
              </a:rPr>
              <a:t> </a:t>
            </a:r>
            <a:r>
              <a:rPr lang="en-US" i="1" dirty="0"/>
              <a:t>f</a:t>
            </a:r>
            <a:r>
              <a:rPr lang="en-US" baseline="-25000" dirty="0">
                <a:latin typeface="Cambria Math" pitchFamily="18" charset="0"/>
                <a:ea typeface="Cambria Math" pitchFamily="18" charset="0"/>
              </a:rPr>
              <a:t>2</a:t>
            </a:r>
            <a:r>
              <a:rPr lang="en-US" dirty="0">
                <a:ea typeface="Cambria Math"/>
              </a:rPr>
              <a:t>,</a:t>
            </a:r>
          </a:p>
          <a:p>
            <a:pPr marL="0" lvl="1" indent="0">
              <a:buNone/>
            </a:pP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latin typeface="Cambria Math"/>
                <a:ea typeface="Cambria Math"/>
              </a:rPr>
              <a:t>≥ </a:t>
            </a:r>
            <a:r>
              <a:rPr lang="en-US" dirty="0">
                <a:latin typeface="Cambria Math" pitchFamily="18" charset="0"/>
                <a:ea typeface="Cambria Math" pitchFamily="18" charset="0"/>
              </a:rPr>
              <a:t>2</a:t>
            </a:r>
            <a:r>
              <a:rPr lang="en-US" i="1" dirty="0">
                <a:ea typeface="Cambria Math"/>
              </a:rPr>
              <a:t> </a:t>
            </a:r>
            <a:r>
              <a:rPr lang="en-US" i="1" dirty="0" err="1">
                <a:ea typeface="Cambria Math"/>
              </a:rPr>
              <a:t>r</a:t>
            </a:r>
            <a:r>
              <a:rPr lang="en-US" i="1" baseline="-25000" dirty="0" err="1">
                <a:ea typeface="Cambria Math" pitchFamily="18" charset="0"/>
              </a:rPr>
              <a:t>n</a:t>
            </a:r>
            <a:r>
              <a:rPr lang="en-US" i="1" dirty="0"/>
              <a:t> </a:t>
            </a:r>
            <a:r>
              <a:rPr lang="en-US" dirty="0">
                <a:latin typeface="Cambria Math"/>
                <a:ea typeface="Cambria Math"/>
              </a:rPr>
              <a:t>≥</a:t>
            </a:r>
            <a:r>
              <a:rPr lang="en-US" dirty="0">
                <a:latin typeface="Cambria Math" pitchFamily="18" charset="0"/>
                <a:ea typeface="Cambria Math" pitchFamily="18" charset="0"/>
              </a:rPr>
              <a:t> 2</a:t>
            </a:r>
            <a:r>
              <a:rPr lang="en-US" dirty="0">
                <a:latin typeface="Cambria Math"/>
                <a:ea typeface="Cambria Math"/>
              </a:rPr>
              <a:t> </a:t>
            </a:r>
            <a:r>
              <a:rPr lang="en-US" i="1" dirty="0"/>
              <a:t>f</a:t>
            </a:r>
            <a:r>
              <a:rPr lang="en-US" baseline="-25000" dirty="0">
                <a:latin typeface="Cambria Math" pitchFamily="18" charset="0"/>
                <a:ea typeface="Cambria Math" pitchFamily="18" charset="0"/>
              </a:rPr>
              <a:t>2 </a:t>
            </a:r>
            <a:r>
              <a:rPr lang="en-US" i="1" dirty="0"/>
              <a:t>=</a:t>
            </a:r>
            <a:r>
              <a:rPr lang="en-US" dirty="0">
                <a:latin typeface="Cambria Math" pitchFamily="18" charset="0"/>
                <a:ea typeface="Cambria Math" pitchFamily="18" charset="0"/>
              </a:rPr>
              <a:t> </a:t>
            </a:r>
            <a:r>
              <a:rPr lang="en-US" i="1" dirty="0"/>
              <a:t>f</a:t>
            </a:r>
            <a:r>
              <a:rPr lang="en-US" baseline="-25000" dirty="0">
                <a:latin typeface="Cambria Math" pitchFamily="18" charset="0"/>
                <a:ea typeface="Cambria Math" pitchFamily="18" charset="0"/>
              </a:rPr>
              <a:t>3</a:t>
            </a:r>
            <a:r>
              <a:rPr lang="en-US" dirty="0">
                <a:ea typeface="Cambria Math"/>
              </a:rPr>
              <a:t>, </a:t>
            </a:r>
          </a:p>
          <a:p>
            <a:pPr marL="0" lvl="1" indent="0">
              <a:buNone/>
            </a:pP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latin typeface="Cambria Math"/>
                <a:ea typeface="Cambria Math"/>
              </a:rPr>
              <a:t>≥ </a:t>
            </a:r>
            <a:r>
              <a:rPr lang="en-US" i="1" dirty="0">
                <a:ea typeface="Cambria Math"/>
              </a:rPr>
              <a:t> r</a:t>
            </a:r>
            <a:r>
              <a:rPr lang="en-US" i="1" baseline="-25000" dirty="0">
                <a:ea typeface="Cambria Math" pitchFamily="18" charset="0"/>
              </a:rPr>
              <a:t>n-</a:t>
            </a:r>
            <a:r>
              <a:rPr lang="en-US" baseline="-25000" dirty="0">
                <a:ea typeface="Cambria Math" pitchFamily="18" charset="0"/>
              </a:rPr>
              <a:t>1</a:t>
            </a:r>
            <a:r>
              <a:rPr lang="en-US" i="1" dirty="0"/>
              <a:t> </a:t>
            </a:r>
            <a:r>
              <a:rPr lang="en-US" dirty="0">
                <a:ea typeface="Cambria Math"/>
              </a:rPr>
              <a:t>+ </a:t>
            </a:r>
            <a:r>
              <a:rPr lang="en-US" i="1" dirty="0" err="1">
                <a:ea typeface="Cambria Math"/>
              </a:rPr>
              <a:t>r</a:t>
            </a:r>
            <a:r>
              <a:rPr lang="en-US" i="1" baseline="-25000" dirty="0" err="1">
                <a:ea typeface="Cambria Math" pitchFamily="18" charset="0"/>
              </a:rPr>
              <a:t>n</a:t>
            </a:r>
            <a:r>
              <a:rPr lang="en-US" dirty="0">
                <a:ea typeface="Cambria Math"/>
              </a:rPr>
              <a:t> </a:t>
            </a:r>
            <a:r>
              <a:rPr lang="en-US" dirty="0">
                <a:latin typeface="Cambria Math"/>
                <a:ea typeface="Cambria Math"/>
              </a:rPr>
              <a:t>≥</a:t>
            </a:r>
            <a:r>
              <a:rPr lang="en-US" dirty="0">
                <a:latin typeface="Cambria Math" pitchFamily="18" charset="0"/>
                <a:ea typeface="Cambria Math" pitchFamily="18" charset="0"/>
              </a:rPr>
              <a:t> </a:t>
            </a:r>
            <a:r>
              <a:rPr lang="en-US" i="1" dirty="0"/>
              <a:t>f</a:t>
            </a:r>
            <a:r>
              <a:rPr lang="en-US" baseline="-25000" dirty="0">
                <a:latin typeface="Cambria Math" pitchFamily="18" charset="0"/>
                <a:ea typeface="Cambria Math" pitchFamily="18" charset="0"/>
              </a:rPr>
              <a:t>3 </a:t>
            </a:r>
            <a:r>
              <a:rPr lang="en-US" dirty="0">
                <a:ea typeface="Cambria Math"/>
              </a:rPr>
              <a:t>+ </a:t>
            </a:r>
            <a:r>
              <a:rPr lang="en-US" i="1" dirty="0"/>
              <a:t>f</a:t>
            </a:r>
            <a:r>
              <a:rPr lang="en-US" baseline="-25000" dirty="0">
                <a:latin typeface="Cambria Math" pitchFamily="18" charset="0"/>
                <a:ea typeface="Cambria Math" pitchFamily="18" charset="0"/>
              </a:rPr>
              <a:t>2 </a:t>
            </a:r>
            <a:r>
              <a:rPr lang="en-US" i="1" dirty="0"/>
              <a:t>=</a:t>
            </a:r>
            <a:r>
              <a:rPr lang="en-US" dirty="0">
                <a:latin typeface="Cambria Math" pitchFamily="18" charset="0"/>
                <a:ea typeface="Cambria Math" pitchFamily="18" charset="0"/>
              </a:rPr>
              <a:t> </a:t>
            </a:r>
            <a:r>
              <a:rPr lang="en-US" i="1" dirty="0"/>
              <a:t>f</a:t>
            </a:r>
            <a:r>
              <a:rPr lang="en-US" baseline="-25000" dirty="0">
                <a:latin typeface="Cambria Math" pitchFamily="18" charset="0"/>
                <a:ea typeface="Cambria Math" pitchFamily="18" charset="0"/>
              </a:rPr>
              <a:t>4</a:t>
            </a:r>
            <a:r>
              <a:rPr lang="en-US" dirty="0">
                <a:ea typeface="Cambria Math"/>
              </a:rPr>
              <a:t>,</a:t>
            </a:r>
          </a:p>
          <a:p>
            <a:pPr marL="0" lvl="1" indent="0">
              <a:buNone/>
            </a:pPr>
            <a:r>
              <a:rPr lang="en-US" dirty="0">
                <a:latin typeface="Cambria Math"/>
                <a:ea typeface="Cambria Math"/>
              </a:rPr>
              <a:t>        ⋮</a:t>
            </a:r>
          </a:p>
          <a:p>
            <a:pPr marL="0" lvl="1" indent="0">
              <a:buNone/>
            </a:pPr>
            <a:r>
              <a:rPr lang="en-US" i="1" dirty="0">
                <a:ea typeface="Cambria Math"/>
              </a:rPr>
              <a:t>r</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latin typeface="Cambria Math"/>
                <a:ea typeface="Cambria Math"/>
              </a:rPr>
              <a:t>≥ </a:t>
            </a:r>
            <a:r>
              <a:rPr lang="en-US" i="1" dirty="0">
                <a:ea typeface="Cambria Math"/>
              </a:rPr>
              <a:t> r</a:t>
            </a:r>
            <a:r>
              <a:rPr lang="en-US" baseline="-25000" dirty="0">
                <a:ea typeface="Cambria Math" pitchFamily="18" charset="0"/>
              </a:rPr>
              <a:t>3</a:t>
            </a:r>
            <a:r>
              <a:rPr lang="en-US" i="1" dirty="0"/>
              <a:t> </a:t>
            </a:r>
            <a:r>
              <a:rPr lang="en-US" dirty="0">
                <a:ea typeface="Cambria Math"/>
              </a:rPr>
              <a:t>+ </a:t>
            </a:r>
            <a:r>
              <a:rPr lang="en-US" i="1" dirty="0">
                <a:ea typeface="Cambria Math"/>
              </a:rPr>
              <a:t>r</a:t>
            </a:r>
            <a:r>
              <a:rPr lang="en-US" baseline="-25000" dirty="0">
                <a:latin typeface="Cambria Math" pitchFamily="18" charset="0"/>
                <a:ea typeface="Cambria Math" pitchFamily="18" charset="0"/>
              </a:rPr>
              <a:t>4</a:t>
            </a:r>
            <a:r>
              <a:rPr lang="en-US" dirty="0">
                <a:ea typeface="Cambria Math"/>
              </a:rPr>
              <a:t> </a:t>
            </a:r>
            <a:r>
              <a:rPr lang="en-US" dirty="0">
                <a:latin typeface="Cambria Math"/>
                <a:ea typeface="Cambria Math"/>
              </a:rPr>
              <a:t>≥</a:t>
            </a:r>
            <a:r>
              <a:rPr lang="en-US" dirty="0">
                <a:latin typeface="Cambria Math" pitchFamily="18" charset="0"/>
                <a:ea typeface="Cambria Math" pitchFamily="18" charset="0"/>
              </a:rPr>
              <a:t> </a:t>
            </a:r>
            <a:r>
              <a:rPr lang="en-US" i="1" dirty="0"/>
              <a:t>f</a:t>
            </a:r>
            <a:r>
              <a:rPr lang="en-US" i="1" baseline="-25000" dirty="0">
                <a:ea typeface="Cambria Math" pitchFamily="18" charset="0"/>
              </a:rPr>
              <a:t>n</a:t>
            </a:r>
            <a:r>
              <a:rPr lang="en-US" baseline="-25000" dirty="0">
                <a:latin typeface="Cambria Math" pitchFamily="18" charset="0"/>
                <a:ea typeface="Cambria Math" pitchFamily="18" charset="0"/>
              </a:rPr>
              <a:t>-1 </a:t>
            </a:r>
            <a:r>
              <a:rPr lang="en-US" dirty="0">
                <a:ea typeface="Cambria Math"/>
              </a:rPr>
              <a:t>+ </a:t>
            </a:r>
            <a:r>
              <a:rPr lang="en-US" i="1" dirty="0"/>
              <a:t>f</a:t>
            </a:r>
            <a:r>
              <a:rPr lang="en-US" i="1" baseline="-25000" dirty="0">
                <a:ea typeface="Cambria Math" pitchFamily="18" charset="0"/>
              </a:rPr>
              <a:t>n</a:t>
            </a:r>
            <a:r>
              <a:rPr lang="en-US" baseline="-25000" dirty="0">
                <a:latin typeface="Cambria Math" pitchFamily="18" charset="0"/>
                <a:ea typeface="Cambria Math" pitchFamily="18" charset="0"/>
              </a:rPr>
              <a:t>-2 </a:t>
            </a:r>
            <a:r>
              <a:rPr lang="en-US" i="1" dirty="0"/>
              <a:t>=</a:t>
            </a:r>
            <a:r>
              <a:rPr lang="en-US" dirty="0">
                <a:latin typeface="Cambria Math" pitchFamily="18" charset="0"/>
                <a:ea typeface="Cambria Math" pitchFamily="18" charset="0"/>
              </a:rPr>
              <a:t> </a:t>
            </a:r>
            <a:r>
              <a:rPr lang="en-US" i="1" dirty="0" err="1"/>
              <a:t>f</a:t>
            </a:r>
            <a:r>
              <a:rPr lang="en-US" i="1" baseline="-25000" dirty="0" err="1">
                <a:ea typeface="Cambria Math" pitchFamily="18" charset="0"/>
              </a:rPr>
              <a:t>n</a:t>
            </a:r>
            <a:r>
              <a:rPr lang="en-US" dirty="0">
                <a:ea typeface="Cambria Math"/>
              </a:rPr>
              <a:t>,</a:t>
            </a:r>
          </a:p>
          <a:p>
            <a:pPr marL="0" lvl="1" indent="0">
              <a:buNone/>
            </a:pPr>
            <a:r>
              <a:rPr lang="en-US" i="1" dirty="0">
                <a:ea typeface="Cambria Math"/>
              </a:rPr>
              <a:t>b = r</a:t>
            </a:r>
            <a:r>
              <a:rPr lang="en-US" baseline="-25000" dirty="0">
                <a:latin typeface="Cambria Math" pitchFamily="18" charset="0"/>
                <a:ea typeface="Cambria Math" pitchFamily="18" charset="0"/>
              </a:rPr>
              <a:t>1</a:t>
            </a:r>
            <a:r>
              <a:rPr lang="en-US" dirty="0">
                <a:latin typeface="Cambria Math"/>
                <a:ea typeface="Cambria Math"/>
              </a:rPr>
              <a:t> ≥</a:t>
            </a:r>
            <a:r>
              <a:rPr lang="en-US" i="1" dirty="0">
                <a:ea typeface="Cambria Math"/>
              </a:rPr>
              <a:t>  r</a:t>
            </a:r>
            <a:r>
              <a:rPr lang="en-US" baseline="-25000" dirty="0">
                <a:latin typeface="Cambria Math" pitchFamily="18" charset="0"/>
                <a:ea typeface="Cambria Math" pitchFamily="18" charset="0"/>
              </a:rPr>
              <a:t>2</a:t>
            </a:r>
            <a:r>
              <a:rPr lang="en-US" dirty="0">
                <a:ea typeface="Cambria Math"/>
              </a:rPr>
              <a:t> +</a:t>
            </a:r>
            <a:r>
              <a:rPr lang="en-US" i="1" dirty="0">
                <a:ea typeface="Cambria Math"/>
              </a:rPr>
              <a:t> r</a:t>
            </a:r>
            <a:r>
              <a:rPr lang="en-US" baseline="-25000" dirty="0">
                <a:ea typeface="Cambria Math" pitchFamily="18" charset="0"/>
              </a:rPr>
              <a:t>3</a:t>
            </a:r>
            <a:r>
              <a:rPr lang="en-US" dirty="0">
                <a:latin typeface="Cambria Math" pitchFamily="18" charset="0"/>
                <a:ea typeface="Cambria Math" pitchFamily="18" charset="0"/>
              </a:rPr>
              <a:t> </a:t>
            </a:r>
            <a:r>
              <a:rPr lang="en-US" dirty="0">
                <a:latin typeface="Cambria Math"/>
                <a:ea typeface="Cambria Math"/>
              </a:rPr>
              <a:t>≥ </a:t>
            </a:r>
            <a:r>
              <a:rPr lang="en-US" i="1" dirty="0">
                <a:ea typeface="Cambria Math"/>
              </a:rPr>
              <a:t> </a:t>
            </a:r>
            <a:r>
              <a:rPr lang="en-US" dirty="0">
                <a:latin typeface="Cambria Math" pitchFamily="18" charset="0"/>
                <a:ea typeface="Cambria Math" pitchFamily="18" charset="0"/>
              </a:rPr>
              <a:t> </a:t>
            </a:r>
            <a:r>
              <a:rPr lang="en-US" i="1" dirty="0" err="1"/>
              <a:t>f</a:t>
            </a:r>
            <a:r>
              <a:rPr lang="en-US" i="1" baseline="-25000" dirty="0" err="1">
                <a:ea typeface="Cambria Math" pitchFamily="18" charset="0"/>
              </a:rPr>
              <a:t>n</a:t>
            </a:r>
            <a:r>
              <a:rPr lang="en-US" baseline="-25000" dirty="0">
                <a:latin typeface="Cambria Math" pitchFamily="18" charset="0"/>
                <a:ea typeface="Cambria Math" pitchFamily="18" charset="0"/>
              </a:rPr>
              <a:t> </a:t>
            </a:r>
            <a:r>
              <a:rPr lang="en-US" dirty="0">
                <a:ea typeface="Cambria Math"/>
              </a:rPr>
              <a:t>+ </a:t>
            </a:r>
            <a:r>
              <a:rPr lang="en-US" i="1" dirty="0"/>
              <a:t>f</a:t>
            </a:r>
            <a:r>
              <a:rPr lang="en-US" i="1" baseline="-25000" dirty="0">
                <a:ea typeface="Cambria Math" pitchFamily="18" charset="0"/>
              </a:rPr>
              <a:t>n</a:t>
            </a:r>
            <a:r>
              <a:rPr lang="en-US" baseline="-25000" dirty="0">
                <a:latin typeface="Cambria Math" pitchFamily="18" charset="0"/>
                <a:ea typeface="Cambria Math" pitchFamily="18" charset="0"/>
              </a:rPr>
              <a:t>-1 </a:t>
            </a:r>
            <a:r>
              <a:rPr lang="en-US" i="1" dirty="0"/>
              <a:t>=</a:t>
            </a:r>
            <a:r>
              <a:rPr lang="en-US" dirty="0">
                <a:latin typeface="Cambria Math" pitchFamily="18" charset="0"/>
                <a:ea typeface="Cambria Math" pitchFamily="18" charset="0"/>
              </a:rPr>
              <a:t> </a:t>
            </a:r>
            <a:r>
              <a:rPr lang="en-US" i="1" dirty="0"/>
              <a:t>f</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a:t>
            </a:r>
          </a:p>
          <a:p>
            <a:endParaRPr lang="en-US" sz="2400" dirty="0">
              <a:latin typeface="Cambria Math"/>
              <a:ea typeface="Cambria Math"/>
            </a:endParaRPr>
          </a:p>
          <a:p>
            <a:endParaRPr lang="lv-LV" sz="2400" dirty="0"/>
          </a:p>
        </p:txBody>
      </p:sp>
      <p:pic>
        <p:nvPicPr>
          <p:cNvPr id="4" name="Content Placeholder 3" descr="0415.jpg"/>
          <p:cNvPicPr>
            <a:picLocks noChangeAspect="1"/>
          </p:cNvPicPr>
          <p:nvPr/>
        </p:nvPicPr>
        <p:blipFill>
          <a:blip r:embed="rId2" cstate="print"/>
          <a:stretch>
            <a:fillRect/>
          </a:stretch>
        </p:blipFill>
        <p:spPr>
          <a:xfrm>
            <a:off x="9144000" y="228600"/>
            <a:ext cx="943356" cy="1089660"/>
          </a:xfrm>
          <a:prstGeom prst="rect">
            <a:avLst/>
          </a:prstGeom>
        </p:spPr>
      </p:pic>
      <p:sp>
        <p:nvSpPr>
          <p:cNvPr id="5" name="TextBox 4"/>
          <p:cNvSpPr txBox="1"/>
          <p:nvPr/>
        </p:nvSpPr>
        <p:spPr>
          <a:xfrm>
            <a:off x="7239000" y="381001"/>
            <a:ext cx="1600200" cy="646331"/>
          </a:xfrm>
          <a:prstGeom prst="rect">
            <a:avLst/>
          </a:prstGeom>
          <a:noFill/>
        </p:spPr>
        <p:txBody>
          <a:bodyPr wrap="square" rtlCol="0">
            <a:spAutoFit/>
          </a:bodyPr>
          <a:lstStyle/>
          <a:p>
            <a:r>
              <a:rPr lang="en-US" dirty="0"/>
              <a:t>Gabriel </a:t>
            </a:r>
            <a:r>
              <a:rPr lang="en-US" dirty="0" err="1"/>
              <a:t>Lam</a:t>
            </a:r>
            <a:r>
              <a:rPr lang="en-US" dirty="0" err="1">
                <a:latin typeface="Cambria Math"/>
                <a:ea typeface="Cambria Math"/>
              </a:rPr>
              <a:t>é</a:t>
            </a:r>
            <a:endParaRPr lang="en-US" dirty="0">
              <a:latin typeface="Cambria Math"/>
              <a:ea typeface="Cambria Math"/>
            </a:endParaRPr>
          </a:p>
          <a:p>
            <a:r>
              <a:rPr lang="en-US" dirty="0">
                <a:latin typeface="Cambria Math"/>
                <a:ea typeface="Cambria Math"/>
              </a:rPr>
              <a:t>(1795-1870)</a:t>
            </a:r>
            <a:endParaRPr lang="en-US" dirty="0"/>
          </a:p>
        </p:txBody>
      </p:sp>
    </p:spTree>
    <p:extLst>
      <p:ext uri="{BB962C8B-B14F-4D97-AF65-F5344CB8AC3E}">
        <p14:creationId xmlns:p14="http://schemas.microsoft.com/office/powerpoint/2010/main" val="820541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n-lt"/>
              </a:rPr>
              <a:t>Lam</a:t>
            </a:r>
            <a:r>
              <a:rPr lang="en-US" dirty="0" err="1" smtClean="0">
                <a:latin typeface="+mn-lt"/>
                <a:ea typeface="Cambria Math"/>
              </a:rPr>
              <a:t>é</a:t>
            </a:r>
            <a:r>
              <a:rPr lang="en-US" dirty="0" err="1" smtClean="0">
                <a:latin typeface="+mn-lt"/>
              </a:rPr>
              <a:t>’s</a:t>
            </a:r>
            <a:r>
              <a:rPr lang="en-US" dirty="0" smtClean="0">
                <a:latin typeface="+mn-lt"/>
              </a:rPr>
              <a:t> Theorem</a:t>
            </a:r>
            <a:r>
              <a:rPr lang="lv-LV" dirty="0" smtClean="0">
                <a:latin typeface="+mn-lt"/>
              </a:rPr>
              <a:t> – 2 </a:t>
            </a:r>
            <a:r>
              <a:rPr lang="en-US" dirty="0" smtClean="0">
                <a:latin typeface="+mn-lt"/>
              </a:rPr>
              <a:t> </a:t>
            </a:r>
            <a:endParaRPr lang="en-US" dirty="0">
              <a:latin typeface="+mn-lt"/>
            </a:endParaRPr>
          </a:p>
        </p:txBody>
      </p:sp>
      <p:sp>
        <p:nvSpPr>
          <p:cNvPr id="3" name="Content Placeholder 2"/>
          <p:cNvSpPr>
            <a:spLocks noGrp="1"/>
          </p:cNvSpPr>
          <p:nvPr>
            <p:ph idx="1"/>
          </p:nvPr>
        </p:nvSpPr>
        <p:spPr/>
        <p:txBody>
          <a:bodyPr>
            <a:noAutofit/>
          </a:bodyPr>
          <a:lstStyle/>
          <a:p>
            <a:r>
              <a:rPr lang="en-US" sz="2000" dirty="0" smtClean="0">
                <a:ea typeface="Cambria Math"/>
              </a:rPr>
              <a:t>It follows that if </a:t>
            </a:r>
            <a:r>
              <a:rPr lang="en-US" sz="2000" i="1" dirty="0" smtClean="0">
                <a:ea typeface="Cambria Math"/>
              </a:rPr>
              <a:t>n</a:t>
            </a:r>
            <a:r>
              <a:rPr lang="en-US" sz="2000" dirty="0" smtClean="0">
                <a:ea typeface="Cambria Math"/>
              </a:rPr>
              <a:t> divisions are used by the Euclidian algorithm to find </a:t>
            </a:r>
            <a:r>
              <a:rPr lang="en-US" sz="2000" dirty="0" err="1" smtClean="0">
                <a:ea typeface="Cambria Math"/>
              </a:rPr>
              <a:t>gcd</a:t>
            </a:r>
            <a:r>
              <a:rPr lang="en-US" sz="2000" dirty="0" smtClean="0">
                <a:ea typeface="Cambria Math"/>
              </a:rPr>
              <a:t>(</a:t>
            </a:r>
            <a:r>
              <a:rPr lang="en-US" sz="2000" i="1" dirty="0" err="1" smtClean="0">
                <a:ea typeface="Cambria Math"/>
              </a:rPr>
              <a:t>a</a:t>
            </a:r>
            <a:r>
              <a:rPr lang="en-US" sz="2000" dirty="0" err="1" smtClean="0">
                <a:ea typeface="Cambria Math"/>
              </a:rPr>
              <a:t>,</a:t>
            </a:r>
            <a:r>
              <a:rPr lang="en-US" sz="2000" i="1" dirty="0" err="1" smtClean="0">
                <a:ea typeface="Cambria Math"/>
              </a:rPr>
              <a:t>b</a:t>
            </a:r>
            <a:r>
              <a:rPr lang="en-US" sz="2000" dirty="0" smtClean="0">
                <a:ea typeface="Cambria Math"/>
              </a:rPr>
              <a:t>) </a:t>
            </a:r>
            <a:r>
              <a:rPr lang="en-US" sz="2000" dirty="0" smtClean="0"/>
              <a:t>with </a:t>
            </a:r>
            <a:r>
              <a:rPr lang="en-US" sz="2000" i="1" dirty="0" smtClean="0"/>
              <a:t>a</a:t>
            </a:r>
            <a:r>
              <a:rPr lang="en-US" sz="2000" dirty="0" smtClean="0"/>
              <a:t> </a:t>
            </a:r>
            <a:r>
              <a:rPr lang="en-US" sz="2000" dirty="0" smtClean="0">
                <a:latin typeface="Cambria Math"/>
                <a:ea typeface="Cambria Math"/>
              </a:rPr>
              <a:t>≥ </a:t>
            </a:r>
            <a:r>
              <a:rPr lang="en-US" sz="2000" i="1" dirty="0" smtClean="0">
                <a:latin typeface="Cambria Math"/>
                <a:ea typeface="Cambria Math"/>
              </a:rPr>
              <a:t>b, </a:t>
            </a:r>
            <a:r>
              <a:rPr lang="en-US" sz="2000" dirty="0" smtClean="0">
                <a:ea typeface="Cambria Math"/>
              </a:rPr>
              <a:t>then </a:t>
            </a:r>
            <a:r>
              <a:rPr lang="en-US" sz="2000" i="1" dirty="0">
                <a:ea typeface="Cambria Math"/>
              </a:rPr>
              <a:t>b </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a:t>
            </a:r>
            <a:r>
              <a:rPr lang="en-US" sz="2000" dirty="0" smtClean="0">
                <a:ea typeface="Cambria Math"/>
              </a:rPr>
              <a:t>. By Example </a:t>
            </a:r>
            <a:r>
              <a:rPr lang="en-US" sz="2000" dirty="0" smtClean="0">
                <a:latin typeface="Cambria Math" pitchFamily="18" charset="0"/>
                <a:ea typeface="Cambria Math" pitchFamily="18" charset="0"/>
              </a:rPr>
              <a:t>4</a:t>
            </a:r>
            <a:r>
              <a:rPr lang="en-US" sz="2000" dirty="0" smtClean="0">
                <a:ea typeface="Cambria Math"/>
              </a:rPr>
              <a:t>, </a:t>
            </a:r>
            <a:r>
              <a:rPr lang="en-US" sz="2000" i="1" dirty="0" smtClean="0">
                <a:ea typeface="Cambria Math"/>
              </a:rPr>
              <a:t>f</a:t>
            </a:r>
            <a:r>
              <a:rPr lang="en-US" sz="2000" i="1" baseline="-25000" dirty="0" smtClean="0">
                <a:ea typeface="Cambria Math"/>
              </a:rPr>
              <a:t>n+</a:t>
            </a:r>
            <a:r>
              <a:rPr lang="en-US" sz="2000" baseline="-25000" dirty="0" smtClean="0">
                <a:latin typeface="Cambria Math" pitchFamily="18" charset="0"/>
                <a:ea typeface="Cambria Math" pitchFamily="18" charset="0"/>
              </a:rPr>
              <a:t>1</a:t>
            </a:r>
            <a:r>
              <a:rPr lang="en-US" sz="2000" dirty="0" smtClean="0">
                <a:latin typeface="Cambria Math"/>
                <a:ea typeface="Cambria Math"/>
              </a:rPr>
              <a:t> &gt; </a:t>
            </a:r>
            <a:r>
              <a:rPr lang="el-GR" sz="2000" dirty="0" smtClean="0">
                <a:latin typeface="Cambria Math"/>
                <a:ea typeface="Cambria Math"/>
              </a:rPr>
              <a:t>α</a:t>
            </a:r>
            <a:r>
              <a:rPr lang="en-US" sz="2000" i="1" baseline="30000" dirty="0" smtClean="0">
                <a:ea typeface="Cambria Math"/>
              </a:rPr>
              <a:t>n</a:t>
            </a:r>
            <a:r>
              <a:rPr lang="en-US" sz="2000" baseline="30000" dirty="0" smtClean="0">
                <a:latin typeface="Cambria Math"/>
                <a:ea typeface="Cambria Math"/>
              </a:rPr>
              <a:t> − 1</a:t>
            </a:r>
            <a:r>
              <a:rPr lang="en-US" sz="2000" dirty="0" smtClean="0"/>
              <a:t>, for </a:t>
            </a:r>
            <a:r>
              <a:rPr lang="en-US" sz="2000" i="1" dirty="0" smtClean="0"/>
              <a:t>n</a:t>
            </a:r>
            <a:r>
              <a:rPr lang="en-US" sz="2000" dirty="0" smtClean="0"/>
              <a:t> </a:t>
            </a:r>
            <a:r>
              <a:rPr lang="en-US" sz="2000" dirty="0" smtClean="0">
                <a:latin typeface="Cambria Math"/>
                <a:ea typeface="Cambria Math"/>
              </a:rPr>
              <a:t>&gt; 2, </a:t>
            </a:r>
            <a:r>
              <a:rPr lang="en-US" sz="2000" dirty="0" smtClean="0"/>
              <a:t>where </a:t>
            </a:r>
            <a:r>
              <a:rPr lang="el-GR" sz="2000" dirty="0" smtClean="0">
                <a:latin typeface="Cambria Math"/>
                <a:ea typeface="Cambria Math"/>
              </a:rPr>
              <a:t>α</a:t>
            </a:r>
            <a:r>
              <a:rPr lang="en-US" sz="2000" dirty="0" smtClean="0">
                <a:latin typeface="Cambria Math"/>
                <a:ea typeface="Cambria Math"/>
              </a:rPr>
              <a:t> = (1 + √5)/2. Therefore, </a:t>
            </a:r>
            <a:r>
              <a:rPr lang="en-US" sz="2000" i="1" dirty="0" smtClean="0">
                <a:latin typeface="Cambria Math"/>
                <a:ea typeface="Cambria Math"/>
              </a:rPr>
              <a:t>b</a:t>
            </a:r>
            <a:r>
              <a:rPr lang="en-US" sz="2000" dirty="0" smtClean="0">
                <a:latin typeface="Cambria Math"/>
                <a:ea typeface="Cambria Math"/>
              </a:rPr>
              <a:t> &gt;</a:t>
            </a:r>
            <a:r>
              <a:rPr lang="el-GR" sz="2000" dirty="0" smtClean="0">
                <a:latin typeface="Cambria Math"/>
                <a:ea typeface="Cambria Math"/>
              </a:rPr>
              <a:t> α</a:t>
            </a:r>
            <a:r>
              <a:rPr lang="en-US" sz="2000" i="1" baseline="30000" dirty="0" smtClean="0">
                <a:ea typeface="Cambria Math"/>
              </a:rPr>
              <a:t>n</a:t>
            </a:r>
            <a:r>
              <a:rPr lang="en-US" sz="2000" baseline="30000" dirty="0" smtClean="0">
                <a:latin typeface="Cambria Math"/>
                <a:ea typeface="Cambria Math"/>
              </a:rPr>
              <a:t>−1</a:t>
            </a:r>
            <a:r>
              <a:rPr lang="en-US" sz="2000" dirty="0" smtClean="0">
                <a:ea typeface="Cambria Math"/>
              </a:rPr>
              <a:t>.</a:t>
            </a:r>
          </a:p>
          <a:p>
            <a:r>
              <a:rPr lang="en-US" sz="2000" dirty="0" smtClean="0">
                <a:ea typeface="Cambria Math"/>
              </a:rPr>
              <a:t>Because log</a:t>
            </a:r>
            <a:r>
              <a:rPr lang="en-US" sz="2000" baseline="-25000" dirty="0" smtClean="0">
                <a:latin typeface="Cambria Math" pitchFamily="18" charset="0"/>
                <a:ea typeface="Cambria Math" pitchFamily="18" charset="0"/>
              </a:rPr>
              <a:t>10</a:t>
            </a:r>
            <a:r>
              <a:rPr lang="en-US" sz="2000" dirty="0" smtClean="0">
                <a:ea typeface="Cambria Math"/>
              </a:rPr>
              <a:t> </a:t>
            </a:r>
            <a:r>
              <a:rPr lang="el-GR" sz="2000" dirty="0" smtClean="0">
                <a:latin typeface="Cambria Math"/>
                <a:ea typeface="Cambria Math"/>
              </a:rPr>
              <a:t>α</a:t>
            </a:r>
            <a:r>
              <a:rPr lang="en-US" sz="2000" dirty="0" smtClean="0">
                <a:latin typeface="Cambria Math"/>
                <a:ea typeface="Cambria Math"/>
              </a:rPr>
              <a:t> ≈ 0.208 &gt; 1/5, </a:t>
            </a:r>
            <a:r>
              <a:rPr lang="en-US" sz="2000" dirty="0" smtClean="0">
                <a:ea typeface="Cambria Math"/>
              </a:rPr>
              <a:t>log</a:t>
            </a:r>
            <a:r>
              <a:rPr lang="en-US" sz="2000" baseline="-25000" dirty="0" smtClean="0">
                <a:latin typeface="Cambria Math" pitchFamily="18" charset="0"/>
                <a:ea typeface="Cambria Math" pitchFamily="18" charset="0"/>
              </a:rPr>
              <a:t>10</a:t>
            </a:r>
            <a:r>
              <a:rPr lang="en-US" sz="2000" i="1" dirty="0" smtClean="0"/>
              <a:t> b</a:t>
            </a:r>
            <a:r>
              <a:rPr lang="en-US" sz="2000" dirty="0" smtClean="0"/>
              <a:t> </a:t>
            </a:r>
            <a:r>
              <a:rPr lang="en-US" sz="2000" dirty="0" smtClean="0">
                <a:latin typeface="Cambria Math"/>
                <a:ea typeface="Cambria Math"/>
              </a:rPr>
              <a:t>&gt; (</a:t>
            </a:r>
            <a:r>
              <a:rPr lang="en-US" sz="2000" i="1" dirty="0" smtClean="0">
                <a:ea typeface="Cambria Math"/>
              </a:rPr>
              <a:t>n</a:t>
            </a:r>
            <a:r>
              <a:rPr lang="en-US" sz="2000" dirty="0" smtClean="0">
                <a:latin typeface="Cambria Math"/>
                <a:ea typeface="Cambria Math"/>
              </a:rPr>
              <a:t>−1)</a:t>
            </a:r>
            <a:r>
              <a:rPr lang="en-US" sz="2000" dirty="0" smtClean="0">
                <a:ea typeface="Cambria Math"/>
              </a:rPr>
              <a:t> log</a:t>
            </a:r>
            <a:r>
              <a:rPr lang="en-US" sz="2000" baseline="-25000" dirty="0" smtClean="0">
                <a:latin typeface="Cambria Math" pitchFamily="18" charset="0"/>
                <a:ea typeface="Cambria Math" pitchFamily="18" charset="0"/>
              </a:rPr>
              <a:t>10</a:t>
            </a:r>
            <a:r>
              <a:rPr lang="el-GR" sz="2000" dirty="0" smtClean="0">
                <a:latin typeface="Cambria Math"/>
                <a:ea typeface="Cambria Math"/>
              </a:rPr>
              <a:t> α</a:t>
            </a:r>
            <a:r>
              <a:rPr lang="en-US" sz="2000" baseline="-25000" dirty="0" smtClean="0">
                <a:latin typeface="Cambria Math" pitchFamily="18" charset="0"/>
                <a:ea typeface="Cambria Math" pitchFamily="18" charset="0"/>
              </a:rPr>
              <a:t> </a:t>
            </a:r>
            <a:r>
              <a:rPr lang="en-US" sz="2000" dirty="0" smtClean="0">
                <a:latin typeface="Cambria Math" pitchFamily="18" charset="0"/>
                <a:ea typeface="Cambria Math" pitchFamily="18" charset="0"/>
              </a:rPr>
              <a:t>  &gt;</a:t>
            </a:r>
            <a:r>
              <a:rPr lang="en-US" sz="2000" dirty="0" smtClean="0">
                <a:latin typeface="Cambria Math"/>
                <a:ea typeface="Cambria Math"/>
              </a:rPr>
              <a:t> (</a:t>
            </a:r>
            <a:r>
              <a:rPr lang="en-US" sz="2000" i="1" dirty="0" smtClean="0">
                <a:ea typeface="Cambria Math"/>
              </a:rPr>
              <a:t>n</a:t>
            </a:r>
            <a:r>
              <a:rPr lang="en-US" sz="2000" dirty="0" smtClean="0">
                <a:latin typeface="Cambria Math"/>
                <a:ea typeface="Cambria Math"/>
              </a:rPr>
              <a:t>−1)/5 . Hence,</a:t>
            </a:r>
          </a:p>
          <a:p>
            <a:pPr>
              <a:buNone/>
            </a:pPr>
            <a:endParaRPr lang="en-US" sz="2000" dirty="0" smtClean="0">
              <a:latin typeface="Cambria Math" pitchFamily="18" charset="0"/>
              <a:ea typeface="Cambria Math" pitchFamily="18" charset="0"/>
            </a:endParaRPr>
          </a:p>
          <a:p>
            <a:r>
              <a:rPr lang="en-US" sz="2000" dirty="0" smtClean="0">
                <a:ea typeface="Cambria Math" pitchFamily="18" charset="0"/>
              </a:rPr>
              <a:t>Suppose that  </a:t>
            </a:r>
            <a:r>
              <a:rPr lang="en-US" sz="2000" i="1" dirty="0" smtClean="0">
                <a:ea typeface="Cambria Math" pitchFamily="18" charset="0"/>
              </a:rPr>
              <a:t>b </a:t>
            </a:r>
            <a:r>
              <a:rPr lang="en-US" sz="2000" dirty="0" smtClean="0">
                <a:ea typeface="Cambria Math" pitchFamily="18" charset="0"/>
              </a:rPr>
              <a:t>has </a:t>
            </a:r>
            <a:r>
              <a:rPr lang="en-US" sz="2000" i="1" dirty="0" smtClean="0">
                <a:ea typeface="Cambria Math" pitchFamily="18" charset="0"/>
              </a:rPr>
              <a:t>k </a:t>
            </a:r>
            <a:r>
              <a:rPr lang="en-US" sz="2000" dirty="0" smtClean="0">
                <a:ea typeface="Cambria Math" pitchFamily="18" charset="0"/>
              </a:rPr>
              <a:t>decimal digits. Then </a:t>
            </a:r>
            <a:r>
              <a:rPr lang="en-US" sz="2000" i="1" dirty="0" smtClean="0">
                <a:ea typeface="Cambria Math" pitchFamily="18" charset="0"/>
              </a:rPr>
              <a:t>b</a:t>
            </a:r>
            <a:r>
              <a:rPr lang="en-US" sz="2000" dirty="0" smtClean="0">
                <a:ea typeface="Cambria Math" pitchFamily="18" charset="0"/>
              </a:rPr>
              <a:t> &lt; </a:t>
            </a:r>
            <a:r>
              <a:rPr lang="en-US" sz="2000" dirty="0" smtClean="0">
                <a:latin typeface="Cambria Math" pitchFamily="18" charset="0"/>
                <a:ea typeface="Cambria Math" pitchFamily="18" charset="0"/>
              </a:rPr>
              <a:t>10</a:t>
            </a:r>
            <a:r>
              <a:rPr lang="en-US" sz="2000" i="1" baseline="30000" dirty="0" smtClean="0">
                <a:ea typeface="Cambria Math" pitchFamily="18" charset="0"/>
              </a:rPr>
              <a:t>k</a:t>
            </a:r>
            <a:r>
              <a:rPr lang="en-US" sz="2000" dirty="0" smtClean="0">
                <a:ea typeface="Cambria Math" pitchFamily="18" charset="0"/>
              </a:rPr>
              <a:t> and log</a:t>
            </a:r>
            <a:r>
              <a:rPr lang="en-US" sz="2000" baseline="-25000" dirty="0" smtClean="0">
                <a:latin typeface="Cambria Math" pitchFamily="18" charset="0"/>
                <a:ea typeface="Cambria Math" pitchFamily="18" charset="0"/>
              </a:rPr>
              <a:t>10</a:t>
            </a:r>
            <a:r>
              <a:rPr lang="en-US" sz="2000" dirty="0" smtClean="0">
                <a:ea typeface="Cambria Math" pitchFamily="18" charset="0"/>
              </a:rPr>
              <a:t> </a:t>
            </a:r>
            <a:r>
              <a:rPr lang="en-US" sz="2000" i="1" dirty="0" smtClean="0">
                <a:ea typeface="Cambria Math" pitchFamily="18" charset="0"/>
              </a:rPr>
              <a:t>b</a:t>
            </a:r>
            <a:r>
              <a:rPr lang="en-US" sz="2000" dirty="0" smtClean="0">
                <a:ea typeface="Cambria Math" pitchFamily="18" charset="0"/>
              </a:rPr>
              <a:t> &lt; </a:t>
            </a:r>
            <a:r>
              <a:rPr lang="en-US" sz="2000" i="1" dirty="0" smtClean="0">
                <a:ea typeface="Cambria Math" pitchFamily="18" charset="0"/>
              </a:rPr>
              <a:t>k</a:t>
            </a:r>
            <a:r>
              <a:rPr lang="en-US" sz="2000" dirty="0" smtClean="0">
                <a:ea typeface="Cambria Math" pitchFamily="18" charset="0"/>
              </a:rPr>
              <a:t>. It  follows that </a:t>
            </a:r>
            <a:r>
              <a:rPr lang="en-US" sz="2000" i="1" dirty="0" smtClean="0">
                <a:ea typeface="Cambria Math" pitchFamily="18" charset="0"/>
              </a:rPr>
              <a:t>n</a:t>
            </a:r>
            <a:r>
              <a:rPr lang="en-US" sz="2000" dirty="0" smtClean="0">
                <a:ea typeface="Cambria Math" pitchFamily="18" charset="0"/>
              </a:rPr>
              <a:t> </a:t>
            </a:r>
            <a:r>
              <a:rPr lang="en-US" sz="2000" dirty="0" smtClean="0">
                <a:latin typeface="Cambria Math"/>
                <a:ea typeface="Cambria Math"/>
              </a:rPr>
              <a:t>−</a:t>
            </a:r>
            <a:r>
              <a:rPr lang="en-US" sz="2000" dirty="0" smtClean="0">
                <a:ea typeface="Cambria Math" pitchFamily="18" charset="0"/>
              </a:rPr>
              <a:t> </a:t>
            </a:r>
            <a:r>
              <a:rPr lang="en-US" sz="2000" dirty="0" smtClean="0">
                <a:latin typeface="Cambria Math" pitchFamily="18" charset="0"/>
                <a:ea typeface="Cambria Math" pitchFamily="18" charset="0"/>
              </a:rPr>
              <a:t>1</a:t>
            </a:r>
            <a:r>
              <a:rPr lang="en-US" sz="2000" dirty="0" smtClean="0">
                <a:ea typeface="Cambria Math" pitchFamily="18" charset="0"/>
              </a:rPr>
              <a:t> &lt; </a:t>
            </a:r>
            <a:r>
              <a:rPr lang="en-US" sz="2000" dirty="0" smtClean="0">
                <a:latin typeface="Cambria Math" pitchFamily="18" charset="0"/>
                <a:ea typeface="Cambria Math" pitchFamily="18" charset="0"/>
              </a:rPr>
              <a:t>5</a:t>
            </a:r>
            <a:r>
              <a:rPr lang="en-US" sz="2000" i="1" dirty="0" smtClean="0">
                <a:ea typeface="Cambria Math" pitchFamily="18" charset="0"/>
              </a:rPr>
              <a:t>k</a:t>
            </a:r>
            <a:r>
              <a:rPr lang="en-US" sz="2000" dirty="0" smtClean="0">
                <a:ea typeface="Cambria Math" pitchFamily="18" charset="0"/>
              </a:rPr>
              <a:t> and since </a:t>
            </a:r>
            <a:r>
              <a:rPr lang="en-US" sz="2000" i="1" dirty="0" smtClean="0">
                <a:ea typeface="Cambria Math" pitchFamily="18" charset="0"/>
              </a:rPr>
              <a:t>k</a:t>
            </a:r>
            <a:r>
              <a:rPr lang="en-US" sz="2000" dirty="0" smtClean="0">
                <a:ea typeface="Cambria Math" pitchFamily="18" charset="0"/>
              </a:rPr>
              <a:t> is an integer, </a:t>
            </a:r>
            <a:r>
              <a:rPr lang="en-US" sz="2000" i="1" dirty="0" smtClean="0">
                <a:ea typeface="Cambria Math" pitchFamily="18" charset="0"/>
              </a:rPr>
              <a:t>n</a:t>
            </a:r>
            <a:r>
              <a:rPr lang="en-US" sz="2000" dirty="0" smtClean="0">
                <a:ea typeface="Cambria Math" pitchFamily="18" charset="0"/>
              </a:rPr>
              <a:t> </a:t>
            </a:r>
            <a:r>
              <a:rPr lang="en-US" sz="2000" dirty="0" smtClean="0">
                <a:latin typeface="Cambria Math"/>
                <a:ea typeface="Cambria Math"/>
              </a:rPr>
              <a:t>≤</a:t>
            </a:r>
            <a:r>
              <a:rPr lang="en-US" sz="2000" dirty="0" smtClean="0">
                <a:ea typeface="Cambria Math" pitchFamily="18" charset="0"/>
              </a:rPr>
              <a:t>  </a:t>
            </a:r>
            <a:r>
              <a:rPr lang="en-US" sz="2000" dirty="0" smtClean="0">
                <a:latin typeface="Cambria Math" pitchFamily="18" charset="0"/>
                <a:ea typeface="Cambria Math" pitchFamily="18" charset="0"/>
              </a:rPr>
              <a:t>5</a:t>
            </a:r>
            <a:r>
              <a:rPr lang="en-US" sz="2000" i="1" dirty="0" smtClean="0">
                <a:ea typeface="Cambria Math" pitchFamily="18" charset="0"/>
              </a:rPr>
              <a:t>k</a:t>
            </a:r>
            <a:r>
              <a:rPr lang="en-US" sz="2000" dirty="0" smtClean="0">
                <a:ea typeface="Cambria Math" pitchFamily="18" charset="0"/>
              </a:rPr>
              <a:t>.</a:t>
            </a:r>
          </a:p>
          <a:p>
            <a:r>
              <a:rPr lang="en-US" sz="2000" i="1" dirty="0" smtClean="0"/>
              <a:t> </a:t>
            </a:r>
            <a:r>
              <a:rPr lang="en-US" sz="2000" dirty="0" smtClean="0">
                <a:ea typeface="Cambria Math" pitchFamily="18" charset="0"/>
              </a:rPr>
              <a:t>As a consequence of </a:t>
            </a:r>
            <a:r>
              <a:rPr lang="en-US" sz="2000" dirty="0" err="1" smtClean="0"/>
              <a:t>Lam</a:t>
            </a:r>
            <a:r>
              <a:rPr lang="en-US" sz="2000" dirty="0" err="1" smtClean="0">
                <a:latin typeface="Cambria Math"/>
                <a:ea typeface="Cambria Math"/>
              </a:rPr>
              <a:t>é</a:t>
            </a:r>
            <a:r>
              <a:rPr lang="en-US" sz="2000" dirty="0" err="1" smtClean="0"/>
              <a:t>’s</a:t>
            </a:r>
            <a:r>
              <a:rPr lang="en-US" sz="2000" dirty="0" smtClean="0"/>
              <a:t> Theorem, </a:t>
            </a:r>
            <a:r>
              <a:rPr lang="en-US" sz="2000" i="1" dirty="0" smtClean="0"/>
              <a:t>O</a:t>
            </a:r>
            <a:r>
              <a:rPr lang="en-US" sz="2000" dirty="0" smtClean="0"/>
              <a:t>(log </a:t>
            </a:r>
            <a:r>
              <a:rPr lang="en-US" sz="2000" i="1" dirty="0" smtClean="0"/>
              <a:t>b</a:t>
            </a:r>
            <a:r>
              <a:rPr lang="en-US" sz="2000" dirty="0" smtClean="0"/>
              <a:t>) divisions are used by the Euclidian algorithm to find </a:t>
            </a:r>
            <a:r>
              <a:rPr lang="en-US" sz="2000" dirty="0" err="1" smtClean="0"/>
              <a:t>gcd</a:t>
            </a:r>
            <a:r>
              <a:rPr lang="en-US" sz="2000" dirty="0" smtClean="0"/>
              <a:t>(</a:t>
            </a:r>
            <a:r>
              <a:rPr lang="en-US" sz="2000" i="1" dirty="0" err="1" smtClean="0"/>
              <a:t>a</a:t>
            </a:r>
            <a:r>
              <a:rPr lang="en-US" sz="2000" dirty="0" err="1" smtClean="0"/>
              <a:t>,</a:t>
            </a:r>
            <a:r>
              <a:rPr lang="en-US" sz="2000" i="1" dirty="0" err="1" smtClean="0"/>
              <a:t>b</a:t>
            </a:r>
            <a:r>
              <a:rPr lang="en-US" sz="2000" dirty="0" smtClean="0"/>
              <a:t>) whenever </a:t>
            </a:r>
            <a:r>
              <a:rPr lang="en-US" sz="2000" i="1" dirty="0" smtClean="0"/>
              <a:t>a</a:t>
            </a:r>
            <a:r>
              <a:rPr lang="en-US" sz="2000" dirty="0" smtClean="0"/>
              <a:t> &gt; </a:t>
            </a:r>
            <a:r>
              <a:rPr lang="en-US" sz="2000" i="1" dirty="0" smtClean="0"/>
              <a:t>b</a:t>
            </a:r>
            <a:r>
              <a:rPr lang="en-US" sz="2000" dirty="0" smtClean="0"/>
              <a:t>.</a:t>
            </a:r>
            <a:endParaRPr lang="lv-LV" sz="2000" dirty="0" smtClean="0"/>
          </a:p>
          <a:p>
            <a:r>
              <a:rPr lang="en-US" sz="2000" dirty="0" smtClean="0"/>
              <a:t>By </a:t>
            </a:r>
            <a:r>
              <a:rPr lang="en-US" sz="2000" dirty="0" err="1" smtClean="0"/>
              <a:t>Lam</a:t>
            </a:r>
            <a:r>
              <a:rPr lang="en-US" sz="2000" dirty="0" err="1" smtClean="0">
                <a:latin typeface="Cambria Math"/>
                <a:ea typeface="Cambria Math"/>
              </a:rPr>
              <a:t>é</a:t>
            </a:r>
            <a:r>
              <a:rPr lang="en-US" sz="2000" dirty="0" err="1" smtClean="0"/>
              <a:t>’s</a:t>
            </a:r>
            <a:r>
              <a:rPr lang="en-US" sz="2000" dirty="0" smtClean="0"/>
              <a:t> Theorem, the number of divisions needed to find </a:t>
            </a:r>
            <a:r>
              <a:rPr lang="en-US" sz="2000" dirty="0" err="1" smtClean="0"/>
              <a:t>gcd</a:t>
            </a:r>
            <a:r>
              <a:rPr lang="en-US" sz="2000" dirty="0" smtClean="0"/>
              <a:t>(</a:t>
            </a:r>
            <a:r>
              <a:rPr lang="en-US" sz="2000" i="1" dirty="0" err="1" smtClean="0"/>
              <a:t>a</a:t>
            </a:r>
            <a:r>
              <a:rPr lang="en-US" sz="2000" dirty="0" err="1" smtClean="0"/>
              <a:t>,</a:t>
            </a:r>
            <a:r>
              <a:rPr lang="en-US" sz="2000" i="1" dirty="0" err="1" smtClean="0"/>
              <a:t>b</a:t>
            </a:r>
            <a:r>
              <a:rPr lang="en-US" sz="2000" dirty="0" smtClean="0"/>
              <a:t>) with </a:t>
            </a:r>
            <a:r>
              <a:rPr lang="en-US" sz="2000" i="1" dirty="0" smtClean="0"/>
              <a:t>a</a:t>
            </a:r>
            <a:r>
              <a:rPr lang="en-US" sz="2000" dirty="0" smtClean="0"/>
              <a:t> &gt; </a:t>
            </a:r>
            <a:r>
              <a:rPr lang="en-US" sz="2000" i="1" dirty="0" smtClean="0"/>
              <a:t>b </a:t>
            </a:r>
            <a:r>
              <a:rPr lang="en-US" sz="2000" dirty="0" smtClean="0"/>
              <a:t>is less than or equal to </a:t>
            </a:r>
            <a:r>
              <a:rPr lang="en-US" sz="2000" dirty="0" smtClean="0">
                <a:latin typeface="Cambria Math"/>
                <a:ea typeface="Cambria Math"/>
              </a:rPr>
              <a:t>5 </a:t>
            </a:r>
            <a:r>
              <a:rPr lang="en-US" sz="2000" dirty="0" smtClean="0">
                <a:ea typeface="Cambria Math"/>
              </a:rPr>
              <a:t>(log</a:t>
            </a:r>
            <a:r>
              <a:rPr lang="en-US" sz="2000" baseline="-25000" dirty="0" smtClean="0">
                <a:latin typeface="Cambria Math" pitchFamily="18" charset="0"/>
                <a:ea typeface="Cambria Math" pitchFamily="18" charset="0"/>
              </a:rPr>
              <a:t>10</a:t>
            </a:r>
            <a:r>
              <a:rPr lang="en-US" sz="2000" i="1" dirty="0" smtClean="0"/>
              <a:t> b + </a:t>
            </a:r>
            <a:r>
              <a:rPr lang="en-US" sz="2000" dirty="0" smtClean="0">
                <a:latin typeface="Cambria Math" pitchFamily="18" charset="0"/>
                <a:ea typeface="Cambria Math" pitchFamily="18" charset="0"/>
              </a:rPr>
              <a:t>1</a:t>
            </a:r>
            <a:r>
              <a:rPr lang="en-US" sz="2000" dirty="0" smtClean="0"/>
              <a:t>) since the number of decimal digits in b (which equals </a:t>
            </a:r>
            <a:r>
              <a:rPr lang="en-US" sz="2000" dirty="0" smtClean="0">
                <a:latin typeface="Cambria Math"/>
                <a:ea typeface="Cambria Math"/>
              </a:rPr>
              <a:t>⌊</a:t>
            </a:r>
            <a:r>
              <a:rPr lang="en-US" sz="2000" dirty="0" smtClean="0">
                <a:ea typeface="Cambria Math"/>
              </a:rPr>
              <a:t>log</a:t>
            </a:r>
            <a:r>
              <a:rPr lang="en-US" sz="2000" baseline="-25000" dirty="0" smtClean="0">
                <a:latin typeface="Cambria Math" pitchFamily="18" charset="0"/>
                <a:ea typeface="Cambria Math" pitchFamily="18" charset="0"/>
              </a:rPr>
              <a:t>10</a:t>
            </a:r>
            <a:r>
              <a:rPr lang="en-US" sz="2000" i="1" dirty="0" smtClean="0"/>
              <a:t> b</a:t>
            </a:r>
            <a:r>
              <a:rPr lang="en-US" sz="2000" dirty="0" smtClean="0">
                <a:latin typeface="Cambria Math"/>
                <a:ea typeface="Cambria Math"/>
              </a:rPr>
              <a:t>⌋</a:t>
            </a:r>
            <a:r>
              <a:rPr lang="en-US" sz="2000" i="1" dirty="0" smtClean="0"/>
              <a:t> + </a:t>
            </a:r>
            <a:r>
              <a:rPr lang="en-US" sz="2000" dirty="0" smtClean="0">
                <a:latin typeface="Cambria Math" pitchFamily="18" charset="0"/>
                <a:ea typeface="Cambria Math" pitchFamily="18" charset="0"/>
              </a:rPr>
              <a:t>1</a:t>
            </a:r>
            <a:r>
              <a:rPr lang="en-US" sz="2000" dirty="0" smtClean="0"/>
              <a:t>) is less than or equal to </a:t>
            </a:r>
            <a:r>
              <a:rPr lang="en-US" sz="2000" dirty="0" smtClean="0">
                <a:ea typeface="Cambria Math"/>
              </a:rPr>
              <a:t>log</a:t>
            </a:r>
            <a:r>
              <a:rPr lang="en-US" sz="2000" baseline="-25000" dirty="0" smtClean="0">
                <a:latin typeface="Cambria Math" pitchFamily="18" charset="0"/>
                <a:ea typeface="Cambria Math" pitchFamily="18" charset="0"/>
              </a:rPr>
              <a:t>10</a:t>
            </a:r>
            <a:r>
              <a:rPr lang="en-US" sz="2000" i="1" dirty="0" smtClean="0"/>
              <a:t> b + </a:t>
            </a:r>
            <a:r>
              <a:rPr lang="en-US" sz="2000" dirty="0" smtClean="0">
                <a:latin typeface="Cambria Math" pitchFamily="18" charset="0"/>
                <a:ea typeface="Cambria Math" pitchFamily="18" charset="0"/>
              </a:rPr>
              <a:t>1. </a:t>
            </a:r>
            <a:endParaRPr lang="en-US" sz="2000" dirty="0" smtClean="0"/>
          </a:p>
          <a:p>
            <a:endParaRPr lang="en-US" sz="2000" dirty="0" smtClean="0">
              <a:ea typeface="Cambria Math"/>
            </a:endParaRPr>
          </a:p>
          <a:p>
            <a:endParaRPr lang="en-US" sz="2000" i="1" dirty="0" smtClean="0">
              <a:latin typeface="Cambria Math"/>
              <a:ea typeface="Cambria Math"/>
            </a:endParaRPr>
          </a:p>
          <a:p>
            <a:endParaRPr lang="en-US" sz="2000" dirty="0"/>
          </a:p>
        </p:txBody>
      </p:sp>
      <p:sp>
        <p:nvSpPr>
          <p:cNvPr id="8" name="TextBox 7"/>
          <p:cNvSpPr txBox="1"/>
          <p:nvPr/>
        </p:nvSpPr>
        <p:spPr>
          <a:xfrm>
            <a:off x="3198564" y="2849861"/>
            <a:ext cx="4572000" cy="369332"/>
          </a:xfrm>
          <a:prstGeom prst="rect">
            <a:avLst/>
          </a:prstGeom>
          <a:noFill/>
        </p:spPr>
        <p:txBody>
          <a:bodyPr wrap="square" rtlCol="0">
            <a:spAutoFit/>
          </a:bodyPr>
          <a:lstStyle/>
          <a:p>
            <a:r>
              <a:rPr lang="en-US" i="1" dirty="0">
                <a:ea typeface="Cambria Math"/>
              </a:rPr>
              <a:t>n</a:t>
            </a:r>
            <a:r>
              <a:rPr lang="en-US" dirty="0">
                <a:latin typeface="Cambria Math"/>
                <a:ea typeface="Cambria Math"/>
              </a:rPr>
              <a:t>−1 &lt; 5 ∙</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latin typeface="Cambria Math"/>
                <a:ea typeface="Cambria Math"/>
              </a:rPr>
              <a:t>.</a:t>
            </a:r>
            <a:r>
              <a:rPr lang="en-US" dirty="0">
                <a:latin typeface="Cambria Math" pitchFamily="18" charset="0"/>
                <a:ea typeface="Cambria Math" pitchFamily="18" charset="0"/>
              </a:rPr>
              <a:t> </a:t>
            </a:r>
            <a:r>
              <a:rPr lang="en-US" i="1" dirty="0"/>
              <a:t> </a:t>
            </a:r>
            <a:r>
              <a:rPr lang="en-US" baseline="-25000" dirty="0">
                <a:latin typeface="Cambria Math" pitchFamily="18" charset="0"/>
                <a:ea typeface="Cambria Math" pitchFamily="18" charset="0"/>
              </a:rPr>
              <a:t> </a:t>
            </a:r>
            <a:endParaRPr lang="en-US" dirty="0"/>
          </a:p>
        </p:txBody>
      </p:sp>
      <p:sp>
        <p:nvSpPr>
          <p:cNvPr id="9" name="Isosceles Triangle 8"/>
          <p:cNvSpPr/>
          <p:nvPr/>
        </p:nvSpPr>
        <p:spPr>
          <a:xfrm rot="5400000" flipH="1" flipV="1">
            <a:off x="4734954" y="3673944"/>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
        <p:nvSpPr>
          <p:cNvPr id="6" name="TextBox 5"/>
          <p:cNvSpPr txBox="1"/>
          <p:nvPr/>
        </p:nvSpPr>
        <p:spPr>
          <a:xfrm>
            <a:off x="2459515" y="5674663"/>
            <a:ext cx="7086600" cy="369332"/>
          </a:xfrm>
          <a:prstGeom prst="rect">
            <a:avLst/>
          </a:prstGeom>
          <a:noFill/>
          <a:ln>
            <a:solidFill>
              <a:schemeClr val="accent1"/>
            </a:solidFill>
          </a:ln>
        </p:spPr>
        <p:txBody>
          <a:bodyPr wrap="square" rtlCol="0">
            <a:spAutoFit/>
          </a:bodyPr>
          <a:lstStyle/>
          <a:p>
            <a:r>
              <a:rPr lang="en-US" dirty="0" err="1"/>
              <a:t>Lam</a:t>
            </a:r>
            <a:r>
              <a:rPr lang="en-US" dirty="0" err="1">
                <a:latin typeface="Cambria Math"/>
                <a:ea typeface="Cambria Math"/>
              </a:rPr>
              <a:t>é</a:t>
            </a:r>
            <a:r>
              <a:rPr lang="en-US" dirty="0" err="1"/>
              <a:t>’s</a:t>
            </a:r>
            <a:r>
              <a:rPr lang="en-US" dirty="0"/>
              <a:t> Theorem was the first result in computational complexity</a:t>
            </a:r>
          </a:p>
        </p:txBody>
      </p:sp>
    </p:spTree>
    <p:extLst>
      <p:ext uri="{BB962C8B-B14F-4D97-AF65-F5344CB8AC3E}">
        <p14:creationId xmlns:p14="http://schemas.microsoft.com/office/powerpoint/2010/main" val="1183005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a_k.$$&#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0} a_k = a_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 1} a_k = \left( \sum_{k = 0}^{n}a_k \right) + a_{n + 1}.$$&#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_{m,n} = \left\{ \begin{array}{ll}&#10;        a_{m-1,n} + 1 &amp; \mbox{if}\; n = 0 \; \mbox{and}\; m &gt; 0\\&#10;        a_{m,n-1} + n &amp; \mbox{if}\; n &gt; 0&#10;\end{array}\right. .$$&#10;&#10;&#10;\end{document}"/>
  <p:tag name="IGUANATEXSIZE" val="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1508</TotalTime>
  <Words>3185</Words>
  <Application>Microsoft Office PowerPoint</Application>
  <PresentationFormat>Widescreen</PresentationFormat>
  <Paragraphs>239</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Symbol</vt:lpstr>
      <vt:lpstr>Office Theme</vt:lpstr>
      <vt:lpstr>Recursive Definitions and Structural Induction</vt:lpstr>
      <vt:lpstr>Section Summary</vt:lpstr>
      <vt:lpstr>Recursively Defined Functions</vt:lpstr>
      <vt:lpstr>Recursively Defined Functions</vt:lpstr>
      <vt:lpstr>Recursively Defined Functions</vt:lpstr>
      <vt:lpstr>Fibonacci Numbers</vt:lpstr>
      <vt:lpstr>Fibonacci Numbers  </vt:lpstr>
      <vt:lpstr>Lamé’s Theorem – 1  </vt:lpstr>
      <vt:lpstr>Lamé’s Theorem – 2  </vt:lpstr>
      <vt:lpstr>Recursively Defined Sets and Structures</vt:lpstr>
      <vt:lpstr>Recursively Defined Sets and Structures</vt:lpstr>
      <vt:lpstr>Strings</vt:lpstr>
      <vt:lpstr>String Concatenation</vt:lpstr>
      <vt:lpstr>Length of a String</vt:lpstr>
      <vt:lpstr>Balanced Parentheses</vt:lpstr>
      <vt:lpstr>Well-Formed Formulae in Propositional Logic</vt:lpstr>
      <vt:lpstr>Rooted Trees</vt:lpstr>
      <vt:lpstr>Building Up Rooted Trees</vt:lpstr>
      <vt:lpstr>Full Binary Trees</vt:lpstr>
      <vt:lpstr>Building Up Full Binary Trees</vt:lpstr>
      <vt:lpstr>Induction and Recursively Defined Sets</vt:lpstr>
      <vt:lpstr>Structural Induction</vt:lpstr>
      <vt:lpstr>Full Binary Trees</vt:lpstr>
      <vt:lpstr>Structural Induction and Binary Trees</vt:lpstr>
      <vt:lpstr>Generalized Induction</vt:lpstr>
      <vt:lpstr>Generalized Induction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92</cp:revision>
  <dcterms:created xsi:type="dcterms:W3CDTF">2021-01-03T18:25:44Z</dcterms:created>
  <dcterms:modified xsi:type="dcterms:W3CDTF">2021-02-16T18:55:03Z</dcterms:modified>
</cp:coreProperties>
</file>