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1058" r:id="rId2"/>
    <p:sldId id="1059" r:id="rId3"/>
    <p:sldId id="1060" r:id="rId4"/>
    <p:sldId id="1061" r:id="rId5"/>
    <p:sldId id="1062" r:id="rId6"/>
    <p:sldId id="1077" r:id="rId7"/>
    <p:sldId id="1063" r:id="rId8"/>
    <p:sldId id="1064" r:id="rId9"/>
    <p:sldId id="1065" r:id="rId10"/>
    <p:sldId id="1066" r:id="rId11"/>
    <p:sldId id="1067" r:id="rId12"/>
    <p:sldId id="1068" r:id="rId13"/>
    <p:sldId id="1069" r:id="rId14"/>
    <p:sldId id="1070" r:id="rId15"/>
    <p:sldId id="1071" r:id="rId16"/>
    <p:sldId id="1072" r:id="rId17"/>
    <p:sldId id="1073" r:id="rId18"/>
    <p:sldId id="1074" r:id="rId19"/>
    <p:sldId id="1075" r:id="rId20"/>
    <p:sldId id="1078" r:id="rId21"/>
    <p:sldId id="1079" r:id="rId22"/>
    <p:sldId id="1076" r:id="rId23"/>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2274" autoAdjust="0"/>
  </p:normalViewPr>
  <p:slideViewPr>
    <p:cSldViewPr snapToGrid="0">
      <p:cViewPr varScale="1">
        <p:scale>
          <a:sx n="83" d="100"/>
          <a:sy n="83" d="100"/>
        </p:scale>
        <p:origin x="16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08.03.2021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kern="1200" dirty="0" smtClean="0">
                <a:solidFill>
                  <a:schemeClr val="tx1"/>
                </a:solidFill>
                <a:effectLst/>
                <a:latin typeface="+mn-lt"/>
                <a:ea typeface="+mn-ea"/>
                <a:cs typeface="+mn-cs"/>
              </a:rPr>
              <a:t>sample(1:5, replace=TRUE, size=6)</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5</a:t>
            </a:fld>
            <a:endParaRPr lang="lv-LV"/>
          </a:p>
        </p:txBody>
      </p:sp>
    </p:spTree>
    <p:extLst>
      <p:ext uri="{BB962C8B-B14F-4D97-AF65-F5344CB8AC3E}">
        <p14:creationId xmlns:p14="http://schemas.microsoft.com/office/powerpoint/2010/main" val="1807566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Dimethylbenzenes</a:t>
            </a:r>
            <a:r>
              <a:rPr lang="en-US" baseline="0" dirty="0" smtClean="0"/>
              <a:t> (LV: </a:t>
            </a:r>
            <a:r>
              <a:rPr lang="en-US" dirty="0" err="1" smtClean="0"/>
              <a:t>Dimetilbenzoli</a:t>
            </a:r>
            <a:r>
              <a:rPr lang="en-US" baseline="0" dirty="0" smtClean="0"/>
              <a:t> – o-</a:t>
            </a:r>
            <a:r>
              <a:rPr lang="en-US" baseline="0" dirty="0" err="1" smtClean="0"/>
              <a:t>ksilols</a:t>
            </a:r>
            <a:r>
              <a:rPr lang="en-US" baseline="0" dirty="0" smtClean="0"/>
              <a:t>, m-</a:t>
            </a:r>
            <a:r>
              <a:rPr lang="en-US" baseline="0" dirty="0" err="1" smtClean="0"/>
              <a:t>ksilols</a:t>
            </a:r>
            <a:r>
              <a:rPr lang="en-US" baseline="0" dirty="0" smtClean="0"/>
              <a:t>, p-</a:t>
            </a:r>
            <a:r>
              <a:rPr lang="en-US" baseline="0" dirty="0" err="1" smtClean="0"/>
              <a:t>ksilols</a:t>
            </a:r>
            <a:r>
              <a:rPr lang="en-US" baseline="0" dirty="0" smtClean="0"/>
              <a:t>).</a:t>
            </a:r>
            <a:br>
              <a:rPr lang="en-US" baseline="0" dirty="0" smtClean="0"/>
            </a:br>
            <a:r>
              <a:rPr lang="en-US" baseline="0" dirty="0" smtClean="0"/>
              <a:t>Benzene ring (LV: </a:t>
            </a:r>
            <a:r>
              <a:rPr lang="en-US" baseline="0" dirty="0" err="1" smtClean="0"/>
              <a:t>benzola</a:t>
            </a:r>
            <a:r>
              <a:rPr lang="en-US" baseline="0" dirty="0" smtClean="0"/>
              <a:t> </a:t>
            </a:r>
            <a:r>
              <a:rPr lang="en-US" baseline="0" dirty="0" err="1" smtClean="0"/>
              <a:t>gredzens</a:t>
            </a:r>
            <a:r>
              <a:rPr lang="en-US" baseline="0" dirty="0" smtClean="0"/>
              <a:t>). </a:t>
            </a:r>
          </a:p>
          <a:p>
            <a:endParaRPr lang="en-US" baseline="0" dirty="0" smtClean="0"/>
          </a:p>
          <a:p>
            <a:r>
              <a:rPr lang="en-US" baseline="0" dirty="0" smtClean="0"/>
              <a:t>If hydrogens or methyl groups had any individuality, the counts would be different.</a:t>
            </a:r>
          </a:p>
          <a:p>
            <a:endParaRPr lang="en-US" baseline="0" dirty="0" smtClean="0"/>
          </a:p>
        </p:txBody>
      </p:sp>
      <p:sp>
        <p:nvSpPr>
          <p:cNvPr id="4" name="Slide Number Placeholder 3"/>
          <p:cNvSpPr>
            <a:spLocks noGrp="1"/>
          </p:cNvSpPr>
          <p:nvPr>
            <p:ph type="sldNum" sz="quarter" idx="10"/>
          </p:nvPr>
        </p:nvSpPr>
        <p:spPr/>
        <p:txBody>
          <a:bodyPr/>
          <a:lstStyle/>
          <a:p>
            <a:fld id="{5C566039-0D76-41FD-AC12-640C7F3A8E52}" type="slidenum">
              <a:rPr lang="lv-LV" smtClean="0"/>
              <a:t>21</a:t>
            </a:fld>
            <a:endParaRPr lang="lv-LV"/>
          </a:p>
        </p:txBody>
      </p:sp>
    </p:spTree>
    <p:extLst>
      <p:ext uri="{BB962C8B-B14F-4D97-AF65-F5344CB8AC3E}">
        <p14:creationId xmlns:p14="http://schemas.microsoft.com/office/powerpoint/2010/main" val="3507138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08.03.2021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08.03.2021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08.03.2021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08.03.2021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08.03.2021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08.03.2021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08.03.2021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08.03.2021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08.03.2021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08.03.2021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08.03.2021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08.03.2021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hyperlink" Target="https://www.jasondavies.com/necklaces/"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The Basics of Counting</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1</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39303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DNA and Genomes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a:t>
            </a:r>
            <a:r>
              <a:rPr lang="en-US" i="1" dirty="0" smtClean="0"/>
              <a:t>gene</a:t>
            </a:r>
            <a:r>
              <a:rPr lang="en-US" dirty="0" smtClean="0"/>
              <a:t> is a segment of a DNA molecule that encodes a particular protein and the entirety of genetic information of an organism is called its </a:t>
            </a:r>
            <a:r>
              <a:rPr lang="en-US" i="1" dirty="0" smtClean="0"/>
              <a:t>genome</a:t>
            </a:r>
            <a:r>
              <a:rPr lang="en-US" dirty="0" smtClean="0"/>
              <a:t>.</a:t>
            </a:r>
          </a:p>
          <a:p>
            <a:r>
              <a:rPr lang="en-US" dirty="0" smtClean="0"/>
              <a:t>DNA molecules consist of two strands of blocks known as nucleotides. Each nucleotide is composed of bases: adenine (A), cytosine (C), guanine (G), or thymine (T). </a:t>
            </a:r>
          </a:p>
          <a:p>
            <a:r>
              <a:rPr lang="en-US" dirty="0" smtClean="0"/>
              <a:t>The DNA of bacteria has between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7</a:t>
            </a:r>
            <a:r>
              <a:rPr lang="en-US" dirty="0" smtClean="0">
                <a:latin typeface="Cambria Math" pitchFamily="18" charset="0"/>
                <a:ea typeface="Cambria Math" pitchFamily="18" charset="0"/>
              </a:rPr>
              <a:t> </a:t>
            </a:r>
            <a:r>
              <a:rPr lang="en-US" dirty="0" smtClean="0"/>
              <a:t>links (one of the four bases). Mammals have between</a:t>
            </a:r>
            <a:r>
              <a:rPr lang="en-US" dirty="0" smtClean="0">
                <a:latin typeface="Cambria Math" pitchFamily="18" charset="0"/>
                <a:ea typeface="Cambria Math" pitchFamily="18" charset="0"/>
              </a:rPr>
              <a:t> 10</a:t>
            </a:r>
            <a:r>
              <a:rPr lang="en-US" baseline="30000" dirty="0" smtClean="0">
                <a:latin typeface="Cambria Math" pitchFamily="18" charset="0"/>
                <a:ea typeface="Cambria Math" pitchFamily="18" charset="0"/>
              </a:rPr>
              <a:t>8</a:t>
            </a:r>
            <a:r>
              <a:rPr lang="en-US" dirty="0" smtClean="0">
                <a:latin typeface="Cambria Math" pitchFamily="18" charset="0"/>
                <a:ea typeface="Cambria Math" pitchFamily="18" charset="0"/>
              </a:rPr>
              <a:t> </a:t>
            </a:r>
            <a:r>
              <a:rPr lang="en-US" dirty="0" smtClean="0"/>
              <a:t>and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10</a:t>
            </a:r>
            <a:r>
              <a:rPr lang="en-US" dirty="0" smtClean="0">
                <a:latin typeface="Cambria Math" pitchFamily="18" charset="0"/>
                <a:ea typeface="Cambria Math" pitchFamily="18" charset="0"/>
              </a:rPr>
              <a:t> </a:t>
            </a:r>
            <a:r>
              <a:rPr lang="en-US" dirty="0" smtClean="0"/>
              <a:t>links. So, by the product rule there are at least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5</a:t>
            </a:r>
            <a:r>
              <a:rPr lang="en-US" dirty="0" smtClean="0"/>
              <a:t> different  sequences of bases in the DNA of bacteria and </a:t>
            </a:r>
            <a:r>
              <a:rPr lang="en-US" sz="2200" dirty="0">
                <a:latin typeface="Cambria Math" pitchFamily="18" charset="0"/>
                <a:ea typeface="Cambria Math" pitchFamily="18" charset="0"/>
              </a:rPr>
              <a:t>4</a:t>
            </a:r>
            <a:r>
              <a:rPr lang="en-US" sz="2200" baseline="30000" dirty="0">
                <a:latin typeface="Cambria Math" pitchFamily="18" charset="0"/>
                <a:ea typeface="Cambria Math" pitchFamily="18" charset="0"/>
              </a:rPr>
              <a:t>10</a:t>
            </a:r>
            <a:r>
              <a:rPr lang="en-US" sz="2200" baseline="44000" dirty="0">
                <a:latin typeface="Cambria Math" pitchFamily="18" charset="0"/>
                <a:ea typeface="Cambria Math" pitchFamily="18" charset="0"/>
              </a:rPr>
              <a:t>8</a:t>
            </a:r>
            <a:r>
              <a:rPr lang="en-US" baseline="30000" dirty="0" smtClean="0"/>
              <a:t> </a:t>
            </a:r>
            <a:r>
              <a:rPr lang="en-US" dirty="0" smtClean="0"/>
              <a:t>different sequences of bases in the DNA of mammals.</a:t>
            </a:r>
          </a:p>
          <a:p>
            <a:r>
              <a:rPr lang="en-US" dirty="0" smtClean="0"/>
              <a:t>The human genome includes approximately </a:t>
            </a:r>
            <a:r>
              <a:rPr lang="en-US" dirty="0" smtClean="0">
                <a:latin typeface="Cambria Math" pitchFamily="18" charset="0"/>
                <a:ea typeface="Cambria Math" pitchFamily="18" charset="0"/>
              </a:rPr>
              <a:t>23,000</a:t>
            </a:r>
            <a:r>
              <a:rPr lang="en-US" dirty="0" smtClean="0"/>
              <a:t> genes, each with </a:t>
            </a:r>
            <a:r>
              <a:rPr lang="en-US" dirty="0" smtClean="0">
                <a:latin typeface="Cambria Math" pitchFamily="18" charset="0"/>
                <a:ea typeface="Cambria Math" pitchFamily="18" charset="0"/>
              </a:rPr>
              <a:t>1,000</a:t>
            </a:r>
            <a:r>
              <a:rPr lang="en-US" dirty="0" smtClean="0"/>
              <a:t> or more links.</a:t>
            </a:r>
          </a:p>
        </p:txBody>
      </p:sp>
    </p:spTree>
    <p:extLst>
      <p:ext uri="{BB962C8B-B14F-4D97-AF65-F5344CB8AC3E}">
        <p14:creationId xmlns:p14="http://schemas.microsoft.com/office/powerpoint/2010/main" val="4054787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Basic Counting Principles:  The Sum Rule</a:t>
            </a:r>
          </a:p>
        </p:txBody>
      </p:sp>
      <p:sp>
        <p:nvSpPr>
          <p:cNvPr id="3" name="Content Placeholder 2"/>
          <p:cNvSpPr>
            <a:spLocks noGrp="1"/>
          </p:cNvSpPr>
          <p:nvPr>
            <p:ph idx="1"/>
          </p:nvPr>
        </p:nvSpPr>
        <p:spPr/>
        <p:txBody>
          <a:bodyPr>
            <a:normAutofit/>
          </a:bodyPr>
          <a:lstStyle/>
          <a:p>
            <a:pPr>
              <a:buNone/>
            </a:pPr>
            <a:r>
              <a:rPr lang="en-US" b="1" dirty="0" smtClean="0"/>
              <a:t>The Sum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where none of the set of</a:t>
            </a:r>
            <a:r>
              <a:rPr lang="en-US" i="1" dirty="0" smtClean="0"/>
              <a:t> n</a:t>
            </a:r>
            <a:r>
              <a:rPr lang="en-US" baseline="-25000" dirty="0" smtClean="0">
                <a:latin typeface="Cambria Math" pitchFamily="18" charset="0"/>
                <a:ea typeface="Cambria Math" pitchFamily="18" charset="0"/>
              </a:rPr>
              <a:t>1</a:t>
            </a:r>
            <a:r>
              <a:rPr lang="en-US" dirty="0" smtClean="0"/>
              <a:t> ways is the same as any of the  </a:t>
            </a:r>
            <a:r>
              <a:rPr lang="en-US" i="1" dirty="0" smtClean="0"/>
              <a:t>n</a:t>
            </a:r>
            <a:r>
              <a:rPr lang="en-US" baseline="-25000" dirty="0" smtClean="0">
                <a:latin typeface="Cambria Math" pitchFamily="18" charset="0"/>
                <a:ea typeface="Cambria Math" pitchFamily="18" charset="0"/>
              </a:rPr>
              <a:t>2</a:t>
            </a:r>
            <a:r>
              <a:rPr lang="en-US" dirty="0" smtClean="0"/>
              <a:t> ways,  then there are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ways  to do the task.</a:t>
            </a:r>
          </a:p>
          <a:p>
            <a:pPr>
              <a:buNone/>
            </a:pPr>
            <a:r>
              <a:rPr lang="en-US" b="1" dirty="0" smtClean="0"/>
              <a:t>Example</a:t>
            </a:r>
            <a:r>
              <a:rPr lang="en-US" dirty="0" smtClean="0"/>
              <a:t>:  The mathematics department must choose either a student or a faculty member as a representative for a university committee. How many choices are there for this representative if there are </a:t>
            </a:r>
            <a:r>
              <a:rPr lang="en-US" dirty="0" smtClean="0">
                <a:latin typeface="Cambria Math" pitchFamily="18" charset="0"/>
                <a:ea typeface="Cambria Math" pitchFamily="18" charset="0"/>
              </a:rPr>
              <a:t>37</a:t>
            </a:r>
            <a:r>
              <a:rPr lang="en-US" dirty="0" smtClean="0"/>
              <a:t> members of the mathematics faculty and </a:t>
            </a:r>
            <a:r>
              <a:rPr lang="en-US" dirty="0" smtClean="0">
                <a:latin typeface="Cambria Math" pitchFamily="18" charset="0"/>
                <a:ea typeface="Cambria Math" pitchFamily="18" charset="0"/>
              </a:rPr>
              <a:t>83</a:t>
            </a:r>
            <a:r>
              <a:rPr lang="en-US" dirty="0" smtClean="0"/>
              <a:t> mathematics majors and no one is both a faculty member and a student.</a:t>
            </a:r>
          </a:p>
          <a:p>
            <a:pPr>
              <a:buNone/>
            </a:pPr>
            <a:r>
              <a:rPr lang="en-US" b="1" dirty="0" smtClean="0"/>
              <a:t>Solution</a:t>
            </a:r>
            <a:r>
              <a:rPr lang="en-US" dirty="0" smtClean="0"/>
              <a:t>: By the sum rule it follows that there are </a:t>
            </a:r>
            <a:r>
              <a:rPr lang="en-US" dirty="0" smtClean="0">
                <a:latin typeface="Cambria Math" pitchFamily="18" charset="0"/>
                <a:ea typeface="Cambria Math" pitchFamily="18" charset="0"/>
              </a:rPr>
              <a:t>37</a:t>
            </a:r>
            <a:r>
              <a:rPr lang="en-US" dirty="0" smtClean="0"/>
              <a:t> + </a:t>
            </a:r>
            <a:r>
              <a:rPr lang="en-US" dirty="0" smtClean="0">
                <a:latin typeface="Cambria Math" pitchFamily="18" charset="0"/>
                <a:ea typeface="Cambria Math" pitchFamily="18" charset="0"/>
              </a:rPr>
              <a:t>83</a:t>
            </a:r>
            <a:r>
              <a:rPr lang="en-US" dirty="0" smtClean="0"/>
              <a:t> = </a:t>
            </a:r>
            <a:r>
              <a:rPr lang="en-US" dirty="0" smtClean="0">
                <a:latin typeface="Cambria Math" pitchFamily="18" charset="0"/>
                <a:ea typeface="Cambria Math" pitchFamily="18" charset="0"/>
              </a:rPr>
              <a:t>120</a:t>
            </a:r>
            <a:r>
              <a:rPr lang="en-US" dirty="0" smtClean="0"/>
              <a:t> possible ways to pick a representative.</a:t>
            </a:r>
          </a:p>
          <a:p>
            <a:endParaRPr lang="en-US" dirty="0" smtClean="0"/>
          </a:p>
          <a:p>
            <a:endParaRPr lang="en-US" dirty="0"/>
          </a:p>
        </p:txBody>
      </p:sp>
    </p:spTree>
    <p:extLst>
      <p:ext uri="{BB962C8B-B14F-4D97-AF65-F5344CB8AC3E}">
        <p14:creationId xmlns:p14="http://schemas.microsoft.com/office/powerpoint/2010/main" val="3071724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Sum Rule in terms of sets.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z="2400" dirty="0" smtClean="0"/>
                  <a:t>The sum rule can be phrased in terms of sets.</a:t>
                </a:r>
              </a:p>
              <a:p>
                <a:pPr>
                  <a:buNone/>
                </a:pPr>
                <a:r>
                  <a:rPr lang="en-US" sz="2400" dirty="0" smtClean="0"/>
                  <a:t>          |</a:t>
                </a:r>
                <a:r>
                  <a:rPr lang="en-US" sz="2400" i="1" dirty="0" smtClean="0"/>
                  <a:t>A</a:t>
                </a:r>
                <a:r>
                  <a:rPr lang="en-US" sz="2400" dirty="0" smtClean="0">
                    <a:latin typeface="Cambria Math" pitchFamily="18" charset="0"/>
                    <a:ea typeface="Cambria Math" pitchFamily="18" charset="0"/>
                  </a:rPr>
                  <a:t> </a:t>
                </a:r>
                <a:r>
                  <a:rPr lang="en-US" sz="2400" dirty="0" smtClean="0">
                    <a:latin typeface="Cambria Math"/>
                    <a:ea typeface="Cambria Math"/>
                  </a:rPr>
                  <a:t>∪ </a:t>
                </a:r>
                <a:r>
                  <a:rPr lang="en-US" sz="2400" i="1" dirty="0" smtClean="0"/>
                  <a:t>B</a:t>
                </a:r>
                <a:r>
                  <a:rPr lang="en-US" sz="2400" dirty="0" smtClean="0"/>
                  <a:t>|= |</a:t>
                </a:r>
                <a:r>
                  <a:rPr lang="en-US" sz="2400" i="1" dirty="0" smtClean="0"/>
                  <a:t>A</a:t>
                </a:r>
                <a:r>
                  <a:rPr lang="en-US" sz="2400" dirty="0" smtClean="0"/>
                  <a:t>| + |</a:t>
                </a:r>
                <a:r>
                  <a:rPr lang="en-US" sz="2400" i="1" dirty="0" smtClean="0"/>
                  <a:t>B</a:t>
                </a:r>
                <a:r>
                  <a:rPr lang="en-US" sz="2400" dirty="0" smtClean="0"/>
                  <a:t>| as long as </a:t>
                </a:r>
                <a:r>
                  <a:rPr lang="en-US" sz="2400" i="1" dirty="0" smtClean="0"/>
                  <a:t>A</a:t>
                </a:r>
                <a:r>
                  <a:rPr lang="en-US" sz="2400" dirty="0" smtClean="0"/>
                  <a:t> and </a:t>
                </a:r>
                <a:r>
                  <a:rPr lang="en-US" sz="2400" i="1" dirty="0" smtClean="0"/>
                  <a:t>B</a:t>
                </a:r>
                <a:r>
                  <a:rPr lang="en-US" sz="2400" dirty="0" smtClean="0"/>
                  <a:t> are disjoint sets.</a:t>
                </a:r>
              </a:p>
              <a:p>
                <a:r>
                  <a:rPr lang="en-US" sz="2400" dirty="0" smtClean="0"/>
                  <a:t>Or more generally,</a:t>
                </a:r>
              </a:p>
              <a:p>
                <a:pPr marL="0" indent="0">
                  <a:buNone/>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r>
                        <a:rPr lang="en-US" sz="2400" i="1" dirty="0">
                          <a:latin typeface="Cambria Math" panose="02040503050406030204" pitchFamily="18" charset="0"/>
                        </a:rPr>
                        <m:t>𝐴</m:t>
                      </m:r>
                      <m:r>
                        <a:rPr lang="en-US" sz="2400" i="1" baseline="-25000" dirty="0">
                          <a:latin typeface="Cambria Math" panose="02040503050406030204" pitchFamily="18" charset="0"/>
                          <a:ea typeface="Cambria Math" pitchFamily="18" charset="0"/>
                        </a:rPr>
                        <m:t>1</m:t>
                      </m:r>
                      <m:r>
                        <a:rPr lang="en-US" sz="2400" i="1" dirty="0">
                          <a:latin typeface="Cambria Math" panose="02040503050406030204" pitchFamily="18" charset="0"/>
                          <a:ea typeface="Cambria Math" pitchFamily="18" charset="0"/>
                        </a:rPr>
                        <m:t> </m:t>
                      </m:r>
                      <m:r>
                        <a:rPr lang="en-US" sz="2400" i="1" dirty="0">
                          <a:latin typeface="Cambria Math" panose="02040503050406030204" pitchFamily="18" charset="0"/>
                          <a:ea typeface="Cambria Math"/>
                        </a:rPr>
                        <m:t>∪ </m:t>
                      </m:r>
                      <m:r>
                        <a:rPr lang="en-US" sz="2400" i="1" dirty="0">
                          <a:latin typeface="Cambria Math" panose="02040503050406030204" pitchFamily="18" charset="0"/>
                        </a:rPr>
                        <m:t>𝐴</m:t>
                      </m:r>
                      <m:r>
                        <a:rPr lang="en-US" sz="2400" i="1" baseline="-25000" dirty="0">
                          <a:latin typeface="Cambria Math" panose="02040503050406030204" pitchFamily="18" charset="0"/>
                          <a:ea typeface="Cambria Math" pitchFamily="18" charset="0"/>
                        </a:rPr>
                        <m:t>2</m:t>
                      </m:r>
                      <m:r>
                        <a:rPr lang="en-US" sz="2400" i="1" dirty="0">
                          <a:latin typeface="Cambria Math" panose="02040503050406030204" pitchFamily="18" charset="0"/>
                          <a:ea typeface="Cambria Math" pitchFamily="18" charset="0"/>
                        </a:rPr>
                        <m:t> </m:t>
                      </m:r>
                      <m:r>
                        <a:rPr lang="en-US" sz="2400" i="1" dirty="0">
                          <a:latin typeface="Cambria Math" panose="02040503050406030204" pitchFamily="18" charset="0"/>
                          <a:ea typeface="Cambria Math"/>
                        </a:rPr>
                        <m:t>∪ ∙∙∙ ∪ </m:t>
                      </m:r>
                      <m:r>
                        <a:rPr lang="en-US" sz="2400" i="1" dirty="0">
                          <a:latin typeface="Cambria Math" panose="02040503050406030204" pitchFamily="18" charset="0"/>
                        </a:rPr>
                        <m:t>𝐴</m:t>
                      </m:r>
                      <m:r>
                        <a:rPr lang="en-US" sz="2400" i="1" baseline="-25000" dirty="0">
                          <a:latin typeface="Cambria Math" panose="02040503050406030204" pitchFamily="18" charset="0"/>
                          <a:ea typeface="Cambria Math" pitchFamily="18" charset="0"/>
                        </a:rPr>
                        <m:t>𝑚</m:t>
                      </m:r>
                      <m:r>
                        <a:rPr lang="en-US" sz="2400" i="1" dirty="0">
                          <a:latin typeface="Cambria Math" panose="02040503050406030204" pitchFamily="18" charset="0"/>
                        </a:rPr>
                        <m:t> |= |</m:t>
                      </m:r>
                      <m:r>
                        <a:rPr lang="en-US" sz="2400" i="1" dirty="0">
                          <a:latin typeface="Cambria Math" panose="02040503050406030204" pitchFamily="18" charset="0"/>
                        </a:rPr>
                        <m:t>𝐴</m:t>
                      </m:r>
                      <m:r>
                        <a:rPr lang="en-US" sz="2400" i="1" baseline="-25000" dirty="0">
                          <a:latin typeface="Cambria Math" panose="02040503050406030204" pitchFamily="18" charset="0"/>
                          <a:ea typeface="Cambria Math" pitchFamily="18" charset="0"/>
                        </a:rPr>
                        <m:t>1</m:t>
                      </m:r>
                      <m:r>
                        <a:rPr lang="en-US" sz="2400" i="1" dirty="0">
                          <a:latin typeface="Cambria Math" panose="02040503050406030204" pitchFamily="18" charset="0"/>
                        </a:rPr>
                        <m:t>| + |</m:t>
                      </m:r>
                      <m:r>
                        <a:rPr lang="en-US" sz="2400" i="1" dirty="0">
                          <a:latin typeface="Cambria Math" panose="02040503050406030204" pitchFamily="18" charset="0"/>
                        </a:rPr>
                        <m:t>𝐴</m:t>
                      </m:r>
                      <m:r>
                        <a:rPr lang="en-US" sz="2400" i="1" baseline="-25000" dirty="0">
                          <a:latin typeface="Cambria Math" panose="02040503050406030204" pitchFamily="18" charset="0"/>
                          <a:ea typeface="Cambria Math" pitchFamily="18" charset="0"/>
                        </a:rPr>
                        <m:t>2</m:t>
                      </m:r>
                      <m:r>
                        <a:rPr lang="en-US" sz="2400" i="1" dirty="0">
                          <a:latin typeface="Cambria Math" panose="02040503050406030204" pitchFamily="18" charset="0"/>
                        </a:rPr>
                        <m:t>| +</m:t>
                      </m:r>
                      <m:r>
                        <a:rPr lang="en-US" sz="2400" i="1" dirty="0">
                          <a:latin typeface="Cambria Math" panose="02040503050406030204" pitchFamily="18" charset="0"/>
                          <a:ea typeface="Cambria Math"/>
                        </a:rPr>
                        <m:t> ∙∙∙ +</m:t>
                      </m:r>
                      <m:r>
                        <a:rPr lang="en-US" sz="2400" i="1" dirty="0">
                          <a:latin typeface="Cambria Math" panose="02040503050406030204" pitchFamily="18" charset="0"/>
                        </a:rPr>
                        <m:t> |</m:t>
                      </m:r>
                      <m:r>
                        <a:rPr lang="en-US" sz="2400" i="1" dirty="0">
                          <a:latin typeface="Cambria Math" panose="02040503050406030204" pitchFamily="18" charset="0"/>
                        </a:rPr>
                        <m:t>𝐴𝑚</m:t>
                      </m:r>
                      <m:r>
                        <a:rPr lang="en-US" sz="2400" i="1" dirty="0">
                          <a:latin typeface="Cambria Math" panose="02040503050406030204" pitchFamily="18" charset="0"/>
                        </a:rPr>
                        <m:t>|</m:t>
                      </m:r>
                    </m:oMath>
                  </m:oMathPara>
                </a14:m>
                <a:r>
                  <a:rPr lang="en-US" sz="2400" dirty="0" smtClean="0"/>
                  <a:t/>
                </a:r>
                <a:br>
                  <a:rPr lang="en-US" sz="2400" dirty="0" smtClean="0"/>
                </a:br>
                <a:r>
                  <a:rPr lang="en-US" sz="2400" dirty="0" smtClean="0">
                    <a:ea typeface="Cambria Math" pitchFamily="18" charset="0"/>
                  </a:rPr>
                  <a:t>when</a:t>
                </a:r>
                <a:r>
                  <a:rPr lang="en-US" sz="2400" dirty="0" smtClean="0">
                    <a:latin typeface="Cambria Math"/>
                    <a:ea typeface="Cambria Math"/>
                  </a:rPr>
                  <a:t> </a:t>
                </a:r>
                <a:r>
                  <a:rPr lang="en-US" sz="2400" i="1" dirty="0"/>
                  <a:t>A</a:t>
                </a:r>
                <a:r>
                  <a:rPr lang="en-US" sz="2400" i="1" baseline="-25000" dirty="0">
                    <a:ea typeface="Cambria Math" pitchFamily="18" charset="0"/>
                  </a:rPr>
                  <a:t>i</a:t>
                </a:r>
                <a:r>
                  <a:rPr lang="en-US" sz="2400" i="1" dirty="0"/>
                  <a:t> </a:t>
                </a:r>
                <a:r>
                  <a:rPr lang="en-US" sz="2400" dirty="0">
                    <a:latin typeface="Cambria Math"/>
                    <a:ea typeface="Cambria Math"/>
                  </a:rPr>
                  <a:t>∩ </a:t>
                </a:r>
                <a:r>
                  <a:rPr lang="en-US" sz="2400" i="1" dirty="0" err="1"/>
                  <a:t>A</a:t>
                </a:r>
                <a:r>
                  <a:rPr lang="en-US" sz="2400" i="1" baseline="-25000" dirty="0" err="1">
                    <a:ea typeface="Cambria Math" pitchFamily="18" charset="0"/>
                  </a:rPr>
                  <a:t>j</a:t>
                </a:r>
                <a:r>
                  <a:rPr lang="en-US" sz="2400" dirty="0">
                    <a:latin typeface="Cambria Math"/>
                    <a:ea typeface="Cambria Math"/>
                  </a:rPr>
                  <a:t>  = ∅ </a:t>
                </a:r>
                <a:r>
                  <a:rPr lang="en-US" sz="2400" dirty="0">
                    <a:ea typeface="Cambria Math"/>
                  </a:rPr>
                  <a:t>for all </a:t>
                </a:r>
                <a:r>
                  <a:rPr lang="en-US" sz="2400" i="1" dirty="0" err="1">
                    <a:ea typeface="Cambria Math"/>
                  </a:rPr>
                  <a:t>i</a:t>
                </a:r>
                <a:r>
                  <a:rPr lang="en-US" sz="2400" dirty="0">
                    <a:ea typeface="Cambria Math"/>
                  </a:rPr>
                  <a:t>, </a:t>
                </a:r>
                <a:r>
                  <a:rPr lang="en-US" sz="2400" i="1" dirty="0">
                    <a:ea typeface="Cambria Math"/>
                  </a:rPr>
                  <a:t>j</a:t>
                </a:r>
                <a:r>
                  <a:rPr lang="en-US" sz="2400" dirty="0" smtClean="0">
                    <a:ea typeface="Cambria Math"/>
                  </a:rPr>
                  <a:t>.</a:t>
                </a:r>
                <a:endParaRPr lang="en-US" sz="2400" dirty="0" smtClean="0"/>
              </a:p>
              <a:p>
                <a:r>
                  <a:rPr lang="en-US" sz="2400" dirty="0" smtClean="0"/>
                  <a:t>The case where the sets have elements in common will be discussed with the subtraction rule and inclusion-exclusion principle (Chapter 8).</a:t>
                </a:r>
              </a:p>
              <a:p>
                <a:pPr>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1961"/>
                </a:stretch>
              </a:blipFill>
            </p:spPr>
            <p:txBody>
              <a:bodyPr/>
              <a:lstStyle/>
              <a:p>
                <a:r>
                  <a:rPr lang="lv-LV">
                    <a:noFill/>
                  </a:rPr>
                  <a:t> </a:t>
                </a:r>
              </a:p>
            </p:txBody>
          </p:sp>
        </mc:Fallback>
      </mc:AlternateContent>
    </p:spTree>
    <p:extLst>
      <p:ext uri="{BB962C8B-B14F-4D97-AF65-F5344CB8AC3E}">
        <p14:creationId xmlns:p14="http://schemas.microsoft.com/office/powerpoint/2010/main" val="40262975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Combining the Sum and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Suppose statement labels in a programming language can be either a single letter or a letter followed by a digit. Find the number of possible labels.</a:t>
            </a:r>
          </a:p>
          <a:p>
            <a:pPr>
              <a:buNone/>
            </a:pPr>
            <a:r>
              <a:rPr lang="en-US" b="1" dirty="0" smtClean="0"/>
              <a:t>    Solution</a:t>
            </a:r>
            <a:r>
              <a:rPr lang="en-US" dirty="0" smtClean="0"/>
              <a:t>:  Use the product rule.</a:t>
            </a:r>
          </a:p>
          <a:p>
            <a:pPr>
              <a:buNone/>
            </a:pPr>
            <a:r>
              <a:rPr lang="en-US" dirty="0" smtClean="0"/>
              <a:t>         </a:t>
            </a:r>
            <a:r>
              <a:rPr lang="en-US" dirty="0" smtClean="0">
                <a:latin typeface="Cambria Math" pitchFamily="18" charset="0"/>
                <a:ea typeface="Cambria Math" pitchFamily="18" charset="0"/>
              </a:rPr>
              <a:t>26</a:t>
            </a:r>
            <a:r>
              <a:rPr lang="en-US" dirty="0" smtClean="0"/>
              <a:t> + </a:t>
            </a:r>
            <a:r>
              <a:rPr lang="en-US" dirty="0" smtClean="0">
                <a:latin typeface="Cambria Math" pitchFamily="18" charset="0"/>
                <a:ea typeface="Cambria Math" pitchFamily="18" charset="0"/>
              </a:rPr>
              <a:t>26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10</a:t>
            </a:r>
            <a:r>
              <a:rPr lang="en-US" dirty="0" smtClean="0"/>
              <a:t> = </a:t>
            </a:r>
            <a:r>
              <a:rPr lang="en-US" dirty="0" smtClean="0">
                <a:latin typeface="Cambria Math" pitchFamily="18" charset="0"/>
                <a:ea typeface="Cambria Math" pitchFamily="18" charset="0"/>
              </a:rPr>
              <a:t>286</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394620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Passwords</a:t>
            </a:r>
            <a:endParaRPr lang="en-US" dirty="0"/>
          </a:p>
        </p:txBody>
      </p:sp>
      <p:sp>
        <p:nvSpPr>
          <p:cNvPr id="3" name="Content Placeholder 2"/>
          <p:cNvSpPr>
            <a:spLocks noGrp="1"/>
          </p:cNvSpPr>
          <p:nvPr>
            <p:ph sz="half" idx="1"/>
          </p:nvPr>
        </p:nvSpPr>
        <p:spPr/>
        <p:txBody>
          <a:bodyPr>
            <a:normAutofit/>
          </a:bodyPr>
          <a:lstStyle/>
          <a:p>
            <a:pPr marL="0" indent="0">
              <a:buNone/>
            </a:pPr>
            <a:r>
              <a:rPr lang="en-US" sz="2400" dirty="0" smtClean="0"/>
              <a:t>Combining the sum and product rule allows us to solve more complex problems.</a:t>
            </a:r>
          </a:p>
          <a:p>
            <a:pPr>
              <a:buNone/>
            </a:pPr>
            <a:r>
              <a:rPr lang="en-US" sz="2400" b="1" dirty="0" smtClean="0"/>
              <a:t>Example</a:t>
            </a:r>
            <a:r>
              <a:rPr lang="en-US" sz="2400" dirty="0" smtClean="0"/>
              <a:t>: Each user on a computer system has a password, which is six to eight characters long, where each character is an uppercase letter or a digit. Each password must contain at least one digit. How many possible passwords are there?</a:t>
            </a:r>
          </a:p>
          <a:p>
            <a:pPr>
              <a:buNone/>
            </a:pPr>
            <a:endParaRPr lang="en-US" sz="2400" dirty="0" smtClean="0"/>
          </a:p>
        </p:txBody>
      </p:sp>
      <p:sp>
        <p:nvSpPr>
          <p:cNvPr id="4" name="Content Placeholder 3"/>
          <p:cNvSpPr>
            <a:spLocks noGrp="1"/>
          </p:cNvSpPr>
          <p:nvPr>
            <p:ph sz="half" idx="2"/>
          </p:nvPr>
        </p:nvSpPr>
        <p:spPr/>
        <p:txBody>
          <a:bodyPr>
            <a:noAutofit/>
          </a:bodyPr>
          <a:lstStyle/>
          <a:p>
            <a:pPr>
              <a:buNone/>
            </a:pPr>
            <a:r>
              <a:rPr lang="en-US" sz="2200" b="1" dirty="0"/>
              <a:t>Solution</a:t>
            </a:r>
            <a:r>
              <a:rPr lang="en-US" sz="2200" dirty="0"/>
              <a:t>:  Let </a:t>
            </a:r>
            <a:r>
              <a:rPr lang="en-US" sz="2200" i="1" dirty="0" smtClean="0"/>
              <a:t>P</a:t>
            </a:r>
            <a:r>
              <a:rPr lang="en-US" sz="2200" baseline="-25000" dirty="0" smtClean="0">
                <a:latin typeface="Cambria Math" pitchFamily="18" charset="0"/>
                <a:ea typeface="Cambria Math" pitchFamily="18" charset="0"/>
              </a:rPr>
              <a:t>6</a:t>
            </a:r>
            <a:r>
              <a:rPr lang="en-US" sz="2200" dirty="0"/>
              <a:t>, </a:t>
            </a:r>
            <a:r>
              <a:rPr lang="en-US" sz="2200" i="1" dirty="0"/>
              <a:t>P</a:t>
            </a:r>
            <a:r>
              <a:rPr lang="en-US" sz="2200" baseline="-25000" dirty="0">
                <a:latin typeface="Cambria Math" pitchFamily="18" charset="0"/>
                <a:ea typeface="Cambria Math" pitchFamily="18" charset="0"/>
              </a:rPr>
              <a:t>7</a:t>
            </a:r>
            <a:r>
              <a:rPr lang="en-US" sz="2200" dirty="0"/>
              <a:t>, and </a:t>
            </a:r>
            <a:r>
              <a:rPr lang="en-US" sz="2200" i="1" dirty="0"/>
              <a:t>P</a:t>
            </a:r>
            <a:r>
              <a:rPr lang="en-US" sz="2200" baseline="-25000" dirty="0">
                <a:latin typeface="Cambria Math" pitchFamily="18" charset="0"/>
                <a:ea typeface="Cambria Math" pitchFamily="18" charset="0"/>
              </a:rPr>
              <a:t>8</a:t>
            </a:r>
            <a:r>
              <a:rPr lang="en-US" sz="2200" dirty="0"/>
              <a:t> be the passwords of length </a:t>
            </a:r>
            <a:r>
              <a:rPr lang="en-US" sz="2200" dirty="0">
                <a:latin typeface="Cambria Math" pitchFamily="18" charset="0"/>
                <a:ea typeface="Cambria Math" pitchFamily="18" charset="0"/>
              </a:rPr>
              <a:t>6</a:t>
            </a:r>
            <a:r>
              <a:rPr lang="en-US" sz="2200" dirty="0"/>
              <a:t>, </a:t>
            </a:r>
            <a:r>
              <a:rPr lang="en-US" sz="2200" dirty="0">
                <a:latin typeface="Cambria Math" pitchFamily="18" charset="0"/>
                <a:ea typeface="Cambria Math" pitchFamily="18" charset="0"/>
              </a:rPr>
              <a:t>7</a:t>
            </a:r>
            <a:r>
              <a:rPr lang="en-US" sz="2200" dirty="0"/>
              <a:t>, and 8. </a:t>
            </a:r>
            <a:r>
              <a:rPr lang="en-US" sz="2200" dirty="0" smtClean="0"/>
              <a:t>We find </a:t>
            </a:r>
            <a:r>
              <a:rPr lang="en-US" sz="2200" i="1" dirty="0" smtClean="0"/>
              <a:t>P</a:t>
            </a:r>
            <a:r>
              <a:rPr lang="en-US" sz="2200" baseline="-25000" dirty="0" smtClean="0">
                <a:latin typeface="Cambria Math" pitchFamily="18" charset="0"/>
                <a:ea typeface="Cambria Math" pitchFamily="18" charset="0"/>
              </a:rPr>
              <a:t>6</a:t>
            </a:r>
            <a:r>
              <a:rPr lang="en-US" sz="2200" dirty="0" smtClean="0"/>
              <a:t> </a:t>
            </a:r>
            <a:r>
              <a:rPr lang="en-US" sz="2200" dirty="0"/>
              <a:t>+ </a:t>
            </a:r>
            <a:r>
              <a:rPr lang="en-US" sz="2200" i="1" dirty="0"/>
              <a:t>P</a:t>
            </a:r>
            <a:r>
              <a:rPr lang="en-US" sz="2200" baseline="-25000" dirty="0">
                <a:latin typeface="Cambria Math" pitchFamily="18" charset="0"/>
                <a:ea typeface="Cambria Math" pitchFamily="18" charset="0"/>
              </a:rPr>
              <a:t>7</a:t>
            </a:r>
            <a:r>
              <a:rPr lang="en-US" sz="2200" dirty="0"/>
              <a:t> +</a:t>
            </a:r>
            <a:r>
              <a:rPr lang="en-US" sz="2200" i="1" dirty="0"/>
              <a:t>P</a:t>
            </a:r>
            <a:r>
              <a:rPr lang="en-US" sz="2200" baseline="-25000" dirty="0">
                <a:latin typeface="Cambria Math" pitchFamily="18" charset="0"/>
                <a:ea typeface="Cambria Math" pitchFamily="18" charset="0"/>
              </a:rPr>
              <a:t>8</a:t>
            </a:r>
            <a:r>
              <a:rPr lang="en-US" sz="2200" dirty="0"/>
              <a:t>. </a:t>
            </a:r>
          </a:p>
          <a:p>
            <a:r>
              <a:rPr lang="en-US" sz="2200" dirty="0" smtClean="0"/>
              <a:t>For each </a:t>
            </a:r>
            <a:r>
              <a:rPr lang="en-US" sz="2200" i="1" dirty="0"/>
              <a:t>P</a:t>
            </a:r>
            <a:r>
              <a:rPr lang="en-US" sz="2200" baseline="-25000" dirty="0">
                <a:latin typeface="Cambria Math" pitchFamily="18" charset="0"/>
                <a:ea typeface="Cambria Math" pitchFamily="18" charset="0"/>
              </a:rPr>
              <a:t>6</a:t>
            </a:r>
            <a:r>
              <a:rPr lang="en-US" sz="2200" dirty="0"/>
              <a:t>, </a:t>
            </a:r>
            <a:r>
              <a:rPr lang="en-US" sz="2200" i="1" dirty="0"/>
              <a:t>P</a:t>
            </a:r>
            <a:r>
              <a:rPr lang="en-US" sz="2200" baseline="-25000" dirty="0">
                <a:latin typeface="Cambria Math" pitchFamily="18" charset="0"/>
                <a:ea typeface="Cambria Math" pitchFamily="18" charset="0"/>
              </a:rPr>
              <a:t>7</a:t>
            </a:r>
            <a:r>
              <a:rPr lang="en-US" sz="2200" dirty="0"/>
              <a:t>, and </a:t>
            </a:r>
            <a:r>
              <a:rPr lang="en-US" sz="2200" i="1" dirty="0"/>
              <a:t>P</a:t>
            </a:r>
            <a:r>
              <a:rPr lang="en-US" sz="2200" baseline="-25000" dirty="0">
                <a:latin typeface="Cambria Math" pitchFamily="18" charset="0"/>
                <a:ea typeface="Cambria Math" pitchFamily="18" charset="0"/>
              </a:rPr>
              <a:t>8</a:t>
            </a:r>
            <a:r>
              <a:rPr lang="en-US" sz="2200" dirty="0"/>
              <a:t> </a:t>
            </a:r>
            <a:r>
              <a:rPr lang="en-US" sz="2200" dirty="0" smtClean="0"/>
              <a:t>, find </a:t>
            </a:r>
            <a:r>
              <a:rPr lang="en-US" sz="2200" dirty="0"/>
              <a:t>the number of passwords of the specified length </a:t>
            </a:r>
            <a:r>
              <a:rPr lang="en-US" sz="2200" dirty="0" smtClean="0"/>
              <a:t>(and </a:t>
            </a:r>
            <a:r>
              <a:rPr lang="en-US" sz="2200" dirty="0"/>
              <a:t>subtract </a:t>
            </a:r>
            <a:r>
              <a:rPr lang="en-US" sz="2200" dirty="0" smtClean="0"/>
              <a:t>letters-only passwords).</a:t>
            </a:r>
          </a:p>
          <a:p>
            <a:r>
              <a:rPr lang="en-US" sz="2200" i="1" dirty="0" smtClean="0"/>
              <a:t>P</a:t>
            </a:r>
            <a:r>
              <a:rPr lang="en-US" sz="2200" baseline="-25000" dirty="0" smtClean="0">
                <a:latin typeface="Cambria Math" pitchFamily="18" charset="0"/>
                <a:ea typeface="Cambria Math" pitchFamily="18" charset="0"/>
              </a:rPr>
              <a:t>6</a:t>
            </a:r>
            <a:r>
              <a:rPr lang="en-US" sz="2200" dirty="0" smtClean="0"/>
              <a:t> </a:t>
            </a:r>
            <a:r>
              <a:rPr lang="en-US" sz="2200" dirty="0"/>
              <a:t>= </a:t>
            </a:r>
            <a:r>
              <a:rPr lang="en-US" sz="2200" dirty="0">
                <a:latin typeface="Cambria Math" pitchFamily="18" charset="0"/>
                <a:ea typeface="Cambria Math" pitchFamily="18" charset="0"/>
              </a:rPr>
              <a:t>36</a:t>
            </a:r>
            <a:r>
              <a:rPr lang="en-US" sz="2200" baseline="30000" dirty="0">
                <a:latin typeface="Cambria Math" pitchFamily="18" charset="0"/>
                <a:ea typeface="Cambria Math" pitchFamily="18" charset="0"/>
              </a:rPr>
              <a:t>6</a:t>
            </a:r>
            <a:r>
              <a:rPr lang="en-US" sz="2200" dirty="0"/>
              <a:t> </a:t>
            </a:r>
            <a:r>
              <a:rPr lang="en-US" sz="2200" dirty="0">
                <a:latin typeface="Cambria Math"/>
                <a:ea typeface="Cambria Math"/>
              </a:rPr>
              <a:t>−</a:t>
            </a:r>
            <a:r>
              <a:rPr lang="en-US" sz="2200" dirty="0"/>
              <a:t> </a:t>
            </a:r>
            <a:r>
              <a:rPr lang="en-US" sz="2200" dirty="0">
                <a:latin typeface="Cambria Math" pitchFamily="18" charset="0"/>
                <a:ea typeface="Cambria Math" pitchFamily="18" charset="0"/>
              </a:rPr>
              <a:t>26</a:t>
            </a:r>
            <a:r>
              <a:rPr lang="en-US" sz="2200" baseline="30000" dirty="0">
                <a:latin typeface="Cambria Math" pitchFamily="18" charset="0"/>
                <a:ea typeface="Cambria Math" pitchFamily="18" charset="0"/>
              </a:rPr>
              <a:t>6</a:t>
            </a:r>
            <a:r>
              <a:rPr lang="en-US" sz="2200" dirty="0"/>
              <a:t>  =</a:t>
            </a:r>
            <a:r>
              <a:rPr lang="en-US" sz="2200" dirty="0">
                <a:latin typeface="Cambria Math" pitchFamily="18" charset="0"/>
                <a:ea typeface="Cambria Math" pitchFamily="18" charset="0"/>
              </a:rPr>
              <a:t>2,176,782,336 </a:t>
            </a:r>
            <a:r>
              <a:rPr lang="en-US" sz="2200" dirty="0">
                <a:latin typeface="Cambria Math"/>
                <a:ea typeface="Cambria Math"/>
              </a:rPr>
              <a:t>−</a:t>
            </a:r>
            <a:r>
              <a:rPr lang="en-US" sz="2200" dirty="0"/>
              <a:t> </a:t>
            </a:r>
            <a:r>
              <a:rPr lang="en-US" sz="2200" dirty="0">
                <a:latin typeface="Cambria Math" pitchFamily="18" charset="0"/>
                <a:ea typeface="Cambria Math" pitchFamily="18" charset="0"/>
              </a:rPr>
              <a:t>308,915,776</a:t>
            </a:r>
            <a:r>
              <a:rPr lang="en-US" sz="2200" dirty="0"/>
              <a:t> =</a:t>
            </a:r>
            <a:r>
              <a:rPr lang="en-US" sz="2200" dirty="0" smtClean="0">
                <a:latin typeface="Cambria Math" pitchFamily="18" charset="0"/>
                <a:ea typeface="Cambria Math" pitchFamily="18" charset="0"/>
              </a:rPr>
              <a:t>1,867,866,560.</a:t>
            </a:r>
          </a:p>
          <a:p>
            <a:r>
              <a:rPr lang="en-US" sz="2200" i="1" dirty="0" smtClean="0"/>
              <a:t>P</a:t>
            </a:r>
            <a:r>
              <a:rPr lang="en-US" sz="2200" baseline="-25000" dirty="0" smtClean="0">
                <a:latin typeface="Cambria Math" pitchFamily="18" charset="0"/>
                <a:ea typeface="Cambria Math" pitchFamily="18" charset="0"/>
              </a:rPr>
              <a:t>7</a:t>
            </a:r>
            <a:r>
              <a:rPr lang="en-US" sz="2200" dirty="0" smtClean="0"/>
              <a:t> </a:t>
            </a:r>
            <a:r>
              <a:rPr lang="en-US" sz="2200" dirty="0"/>
              <a:t>= </a:t>
            </a:r>
            <a:r>
              <a:rPr lang="en-US" sz="2200" dirty="0">
                <a:latin typeface="Cambria Math" pitchFamily="18" charset="0"/>
                <a:ea typeface="Cambria Math" pitchFamily="18" charset="0"/>
              </a:rPr>
              <a:t>36</a:t>
            </a:r>
            <a:r>
              <a:rPr lang="en-US" sz="2200" baseline="30000" dirty="0">
                <a:latin typeface="Cambria Math" pitchFamily="18" charset="0"/>
                <a:ea typeface="Cambria Math" pitchFamily="18" charset="0"/>
              </a:rPr>
              <a:t>7</a:t>
            </a:r>
            <a:r>
              <a:rPr lang="en-US" sz="2200" dirty="0"/>
              <a:t> </a:t>
            </a:r>
            <a:r>
              <a:rPr lang="en-US" sz="2200" dirty="0">
                <a:latin typeface="Cambria Math"/>
                <a:ea typeface="Cambria Math"/>
              </a:rPr>
              <a:t>−</a:t>
            </a:r>
            <a:r>
              <a:rPr lang="en-US" sz="2200" dirty="0"/>
              <a:t> </a:t>
            </a:r>
            <a:r>
              <a:rPr lang="en-US" sz="2200" dirty="0">
                <a:latin typeface="Cambria Math" pitchFamily="18" charset="0"/>
                <a:ea typeface="Cambria Math" pitchFamily="18" charset="0"/>
              </a:rPr>
              <a:t>26</a:t>
            </a:r>
            <a:r>
              <a:rPr lang="en-US" sz="2200" baseline="30000" dirty="0">
                <a:latin typeface="Cambria Math" pitchFamily="18" charset="0"/>
                <a:ea typeface="Cambria Math" pitchFamily="18" charset="0"/>
              </a:rPr>
              <a:t>7</a:t>
            </a:r>
            <a:r>
              <a:rPr lang="en-US" sz="2200" dirty="0"/>
              <a:t>  </a:t>
            </a:r>
            <a:r>
              <a:rPr lang="en-US" sz="2200" dirty="0" smtClean="0"/>
              <a:t>= </a:t>
            </a:r>
            <a:r>
              <a:rPr lang="en-US" sz="2200" dirty="0" smtClean="0">
                <a:latin typeface="Cambria Math" pitchFamily="18" charset="0"/>
                <a:ea typeface="Cambria Math" pitchFamily="18" charset="0"/>
              </a:rPr>
              <a:t>78,364,164,096 </a:t>
            </a:r>
            <a:r>
              <a:rPr lang="en-US" sz="2200" dirty="0">
                <a:latin typeface="Cambria Math"/>
                <a:ea typeface="Cambria Math"/>
              </a:rPr>
              <a:t>−</a:t>
            </a:r>
            <a:r>
              <a:rPr lang="en-US" sz="2200" dirty="0"/>
              <a:t> 8,</a:t>
            </a:r>
            <a:r>
              <a:rPr lang="en-US" sz="2200" dirty="0">
                <a:latin typeface="Cambria Math" pitchFamily="18" charset="0"/>
                <a:ea typeface="Cambria Math" pitchFamily="18" charset="0"/>
              </a:rPr>
              <a:t>031,810,176</a:t>
            </a:r>
            <a:r>
              <a:rPr lang="en-US" sz="2200" dirty="0"/>
              <a:t> =  </a:t>
            </a:r>
            <a:r>
              <a:rPr lang="en-US" sz="2200" dirty="0" smtClean="0">
                <a:latin typeface="Cambria Math" pitchFamily="18" charset="0"/>
                <a:ea typeface="Cambria Math" pitchFamily="18" charset="0"/>
              </a:rPr>
              <a:t>70,332,353,920.</a:t>
            </a:r>
            <a:endParaRPr lang="en-US" sz="2200" dirty="0" smtClean="0"/>
          </a:p>
          <a:p>
            <a:r>
              <a:rPr lang="en-US" sz="2200" i="1" dirty="0" smtClean="0"/>
              <a:t>P</a:t>
            </a:r>
            <a:r>
              <a:rPr lang="en-US" sz="2200" baseline="-25000" dirty="0" smtClean="0">
                <a:latin typeface="Cambria Math" pitchFamily="18" charset="0"/>
                <a:ea typeface="Cambria Math" pitchFamily="18" charset="0"/>
              </a:rPr>
              <a:t>8</a:t>
            </a:r>
            <a:r>
              <a:rPr lang="en-US" sz="2200" dirty="0" smtClean="0"/>
              <a:t> </a:t>
            </a:r>
            <a:r>
              <a:rPr lang="en-US" sz="2200" dirty="0"/>
              <a:t>= </a:t>
            </a:r>
            <a:r>
              <a:rPr lang="en-US" sz="2200" dirty="0">
                <a:latin typeface="Cambria Math" pitchFamily="18" charset="0"/>
                <a:ea typeface="Cambria Math" pitchFamily="18" charset="0"/>
              </a:rPr>
              <a:t>36</a:t>
            </a:r>
            <a:r>
              <a:rPr lang="en-US" sz="2200" baseline="30000" dirty="0">
                <a:latin typeface="Cambria Math" pitchFamily="18" charset="0"/>
                <a:ea typeface="Cambria Math" pitchFamily="18" charset="0"/>
              </a:rPr>
              <a:t>8</a:t>
            </a:r>
            <a:r>
              <a:rPr lang="en-US" sz="2200" dirty="0"/>
              <a:t> </a:t>
            </a:r>
            <a:r>
              <a:rPr lang="en-US" sz="2200" dirty="0">
                <a:latin typeface="Cambria Math"/>
                <a:ea typeface="Cambria Math"/>
              </a:rPr>
              <a:t>−</a:t>
            </a:r>
            <a:r>
              <a:rPr lang="en-US" sz="2200" dirty="0"/>
              <a:t> </a:t>
            </a:r>
            <a:r>
              <a:rPr lang="en-US" sz="2200" dirty="0">
                <a:latin typeface="Cambria Math" pitchFamily="18" charset="0"/>
                <a:ea typeface="Cambria Math" pitchFamily="18" charset="0"/>
              </a:rPr>
              <a:t>26</a:t>
            </a:r>
            <a:r>
              <a:rPr lang="en-US" sz="2200" baseline="30000" dirty="0">
                <a:latin typeface="Cambria Math" pitchFamily="18" charset="0"/>
                <a:ea typeface="Cambria Math" pitchFamily="18" charset="0"/>
              </a:rPr>
              <a:t>8</a:t>
            </a:r>
            <a:r>
              <a:rPr lang="en-US" sz="2200" dirty="0"/>
              <a:t>  </a:t>
            </a:r>
            <a:r>
              <a:rPr lang="en-US" sz="2200" dirty="0" smtClean="0"/>
              <a:t>= </a:t>
            </a:r>
            <a:r>
              <a:rPr lang="en-US" sz="2200" dirty="0" smtClean="0">
                <a:latin typeface="Cambria Math" pitchFamily="18" charset="0"/>
                <a:ea typeface="Cambria Math" pitchFamily="18" charset="0"/>
              </a:rPr>
              <a:t>2,821,109,907,456 </a:t>
            </a:r>
            <a:r>
              <a:rPr lang="en-US" sz="2200" dirty="0">
                <a:latin typeface="Cambria Math"/>
                <a:ea typeface="Cambria Math"/>
              </a:rPr>
              <a:t>−</a:t>
            </a:r>
            <a:r>
              <a:rPr lang="en-US" sz="2200" dirty="0"/>
              <a:t> </a:t>
            </a:r>
            <a:r>
              <a:rPr lang="en-US" sz="2200" dirty="0">
                <a:latin typeface="Cambria Math" pitchFamily="18" charset="0"/>
                <a:ea typeface="Cambria Math" pitchFamily="18" charset="0"/>
              </a:rPr>
              <a:t>208,827,064,576</a:t>
            </a:r>
            <a:r>
              <a:rPr lang="en-US" sz="2200" dirty="0"/>
              <a:t> =</a:t>
            </a:r>
            <a:r>
              <a:rPr lang="en-US" sz="2200" dirty="0">
                <a:latin typeface="Cambria Math" pitchFamily="18" charset="0"/>
                <a:ea typeface="Cambria Math" pitchFamily="18" charset="0"/>
              </a:rPr>
              <a:t>2,612,282,842,880</a:t>
            </a:r>
            <a:r>
              <a:rPr lang="en-US" sz="2200" dirty="0" smtClean="0">
                <a:latin typeface="Cambria Math" pitchFamily="18" charset="0"/>
                <a:ea typeface="Cambria Math" pitchFamily="18" charset="0"/>
              </a:rPr>
              <a:t>.</a:t>
            </a:r>
            <a:endParaRPr lang="en-US" sz="2200" dirty="0"/>
          </a:p>
          <a:p>
            <a:pPr>
              <a:buNone/>
            </a:pPr>
            <a:r>
              <a:rPr lang="en-US" sz="2200" i="1" dirty="0" smtClean="0"/>
              <a:t>P</a:t>
            </a:r>
            <a:r>
              <a:rPr lang="en-US" sz="2200" dirty="0" smtClean="0"/>
              <a:t> </a:t>
            </a:r>
            <a:r>
              <a:rPr lang="en-US" sz="2200" dirty="0"/>
              <a:t>= </a:t>
            </a:r>
            <a:r>
              <a:rPr lang="en-US" sz="2200" i="1" dirty="0"/>
              <a:t>P</a:t>
            </a:r>
            <a:r>
              <a:rPr lang="en-US" sz="2200" baseline="-25000" dirty="0">
                <a:latin typeface="Cambria Math" pitchFamily="18" charset="0"/>
                <a:ea typeface="Cambria Math" pitchFamily="18" charset="0"/>
              </a:rPr>
              <a:t>6</a:t>
            </a:r>
            <a:r>
              <a:rPr lang="en-US" sz="2200" dirty="0"/>
              <a:t> + </a:t>
            </a:r>
            <a:r>
              <a:rPr lang="en-US" sz="2200" i="1" dirty="0"/>
              <a:t>P</a:t>
            </a:r>
            <a:r>
              <a:rPr lang="en-US" sz="2200" baseline="-25000" dirty="0">
                <a:latin typeface="Cambria Math" pitchFamily="18" charset="0"/>
                <a:ea typeface="Cambria Math" pitchFamily="18" charset="0"/>
              </a:rPr>
              <a:t>7</a:t>
            </a:r>
            <a:r>
              <a:rPr lang="en-US" sz="2200" dirty="0"/>
              <a:t> +</a:t>
            </a:r>
            <a:r>
              <a:rPr lang="en-US" sz="2200" i="1" dirty="0"/>
              <a:t>P</a:t>
            </a:r>
            <a:r>
              <a:rPr lang="en-US" sz="2200" baseline="-25000" dirty="0">
                <a:latin typeface="Cambria Math" pitchFamily="18" charset="0"/>
                <a:ea typeface="Cambria Math" pitchFamily="18" charset="0"/>
              </a:rPr>
              <a:t>8</a:t>
            </a:r>
            <a:r>
              <a:rPr lang="en-US" sz="2200" dirty="0"/>
              <a:t> = </a:t>
            </a:r>
            <a:r>
              <a:rPr lang="en-US" sz="2200" dirty="0">
                <a:latin typeface="Cambria Math" pitchFamily="18" charset="0"/>
                <a:ea typeface="Cambria Math" pitchFamily="18" charset="0"/>
              </a:rPr>
              <a:t>2,684,483,063,360</a:t>
            </a:r>
            <a:r>
              <a:rPr lang="en-US" sz="2200" dirty="0"/>
              <a:t>.</a:t>
            </a:r>
          </a:p>
          <a:p>
            <a:endParaRPr lang="lv-LV" sz="2200" dirty="0"/>
          </a:p>
        </p:txBody>
      </p:sp>
    </p:spTree>
    <p:extLst>
      <p:ext uri="{BB962C8B-B14F-4D97-AF65-F5344CB8AC3E}">
        <p14:creationId xmlns:p14="http://schemas.microsoft.com/office/powerpoint/2010/main" val="13992344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Internet Addresses</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Version </a:t>
            </a:r>
            <a:r>
              <a:rPr lang="en-US" dirty="0" smtClean="0">
                <a:latin typeface="Cambria Math" pitchFamily="18" charset="0"/>
                <a:ea typeface="Cambria Math" pitchFamily="18" charset="0"/>
              </a:rPr>
              <a:t>4</a:t>
            </a:r>
            <a:r>
              <a:rPr lang="en-US" dirty="0" smtClean="0"/>
              <a:t> of the Internet Protocol (IPv</a:t>
            </a:r>
            <a:r>
              <a:rPr lang="en-US" dirty="0" smtClean="0">
                <a:latin typeface="Cambria Math" pitchFamily="18" charset="0"/>
                <a:ea typeface="Cambria Math" pitchFamily="18" charset="0"/>
              </a:rPr>
              <a:t>4</a:t>
            </a:r>
            <a:r>
              <a:rPr lang="en-US" dirty="0" smtClean="0"/>
              <a:t>) uses </a:t>
            </a:r>
            <a:r>
              <a:rPr lang="en-US" dirty="0" smtClean="0">
                <a:latin typeface="Cambria Math" pitchFamily="18" charset="0"/>
                <a:ea typeface="Cambria Math" pitchFamily="18" charset="0"/>
              </a:rPr>
              <a:t>32</a:t>
            </a:r>
            <a:r>
              <a:rPr lang="en-US" dirty="0" smtClean="0"/>
              <a:t> bits.</a:t>
            </a:r>
          </a:p>
          <a:p>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r>
              <a:rPr lang="en-US" b="1" dirty="0" smtClean="0"/>
              <a:t>Class A Addresses</a:t>
            </a:r>
            <a:r>
              <a:rPr lang="en-US" dirty="0" smtClean="0"/>
              <a:t>: used for the largest networks, a </a:t>
            </a:r>
            <a:r>
              <a:rPr lang="en-US" dirty="0" smtClean="0">
                <a:latin typeface="Cambria Math" pitchFamily="18" charset="0"/>
                <a:ea typeface="Cambria Math" pitchFamily="18" charset="0"/>
              </a:rPr>
              <a:t>0</a:t>
            </a:r>
            <a:r>
              <a:rPr lang="en-US" dirty="0" smtClean="0"/>
              <a:t>,followed by a </a:t>
            </a:r>
            <a:r>
              <a:rPr lang="en-US" dirty="0" smtClean="0">
                <a:latin typeface="Cambria Math" pitchFamily="18" charset="0"/>
                <a:ea typeface="Cambria Math" pitchFamily="18" charset="0"/>
              </a:rPr>
              <a:t>7</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24</a:t>
            </a:r>
            <a:r>
              <a:rPr lang="en-US" dirty="0" smtClean="0"/>
              <a:t>-bit </a:t>
            </a:r>
            <a:r>
              <a:rPr lang="en-US" dirty="0" err="1" smtClean="0"/>
              <a:t>hostid</a:t>
            </a:r>
            <a:r>
              <a:rPr lang="en-US" dirty="0" smtClean="0"/>
              <a:t>.</a:t>
            </a:r>
          </a:p>
          <a:p>
            <a:r>
              <a:rPr lang="en-US" b="1" dirty="0" smtClean="0"/>
              <a:t>Class B Addresses</a:t>
            </a:r>
            <a:r>
              <a:rPr lang="en-US" dirty="0" smtClean="0"/>
              <a:t>: used for the medium-sized networks, a </a:t>
            </a:r>
            <a:r>
              <a:rPr lang="en-US" dirty="0" smtClean="0">
                <a:latin typeface="Cambria Math" pitchFamily="18" charset="0"/>
                <a:ea typeface="Cambria Math" pitchFamily="18" charset="0"/>
              </a:rPr>
              <a:t>10</a:t>
            </a:r>
            <a:r>
              <a:rPr lang="en-US" dirty="0" smtClean="0"/>
              <a:t>,followed by a </a:t>
            </a:r>
            <a:r>
              <a:rPr lang="en-US" dirty="0" smtClean="0">
                <a:latin typeface="Cambria Math" pitchFamily="18" charset="0"/>
                <a:ea typeface="Cambria Math" pitchFamily="18" charset="0"/>
              </a:rPr>
              <a:t>14</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16</a:t>
            </a:r>
            <a:r>
              <a:rPr lang="en-US" dirty="0" smtClean="0"/>
              <a:t>-bit </a:t>
            </a:r>
            <a:r>
              <a:rPr lang="en-US" dirty="0" err="1" smtClean="0"/>
              <a:t>hostid</a:t>
            </a:r>
            <a:r>
              <a:rPr lang="en-US" dirty="0" smtClean="0"/>
              <a:t>.</a:t>
            </a:r>
          </a:p>
          <a:p>
            <a:r>
              <a:rPr lang="en-US" b="1" dirty="0" smtClean="0"/>
              <a:t>Class C Addresses</a:t>
            </a:r>
            <a:r>
              <a:rPr lang="en-US" dirty="0" smtClean="0"/>
              <a:t>: used for the smallest networks, a </a:t>
            </a:r>
            <a:r>
              <a:rPr lang="en-US" dirty="0" smtClean="0">
                <a:latin typeface="Cambria Math" pitchFamily="18" charset="0"/>
                <a:ea typeface="Cambria Math" pitchFamily="18" charset="0"/>
              </a:rPr>
              <a:t>110</a:t>
            </a:r>
            <a:r>
              <a:rPr lang="en-US" dirty="0" smtClean="0"/>
              <a:t>,followed by a </a:t>
            </a:r>
            <a:r>
              <a:rPr lang="en-US" dirty="0" smtClean="0">
                <a:latin typeface="Cambria Math" pitchFamily="18" charset="0"/>
                <a:ea typeface="Cambria Math" pitchFamily="18" charset="0"/>
              </a:rPr>
              <a:t>21</a:t>
            </a:r>
            <a:r>
              <a:rPr lang="en-US" dirty="0" smtClean="0"/>
              <a:t>-bit </a:t>
            </a:r>
            <a:r>
              <a:rPr lang="en-US" dirty="0" err="1" smtClean="0"/>
              <a:t>netid</a:t>
            </a:r>
            <a:r>
              <a:rPr lang="en-US" dirty="0" smtClean="0"/>
              <a:t> and a </a:t>
            </a:r>
            <a:r>
              <a:rPr lang="en-US" dirty="0" smtClean="0">
                <a:latin typeface="Cambria Math" pitchFamily="18" charset="0"/>
                <a:ea typeface="Cambria Math" pitchFamily="18" charset="0"/>
              </a:rPr>
              <a:t>8</a:t>
            </a:r>
            <a:r>
              <a:rPr lang="en-US" dirty="0" smtClean="0"/>
              <a:t>-bit </a:t>
            </a:r>
            <a:r>
              <a:rPr lang="en-US" dirty="0" err="1" smtClean="0"/>
              <a:t>hostid</a:t>
            </a:r>
            <a:r>
              <a:rPr lang="en-US" dirty="0" smtClean="0"/>
              <a:t>.</a:t>
            </a:r>
          </a:p>
          <a:p>
            <a:pPr lvl="1"/>
            <a:r>
              <a:rPr lang="en-US" dirty="0" smtClean="0"/>
              <a:t>Neither Class D nor Class E addresses are assigned as the address of a computer on the internet. Only Classes A, B, and C are available. </a:t>
            </a:r>
          </a:p>
          <a:p>
            <a:pPr lvl="1"/>
            <a:r>
              <a:rPr lang="en-US" dirty="0" smtClean="0">
                <a:latin typeface="Cambria Math" pitchFamily="18" charset="0"/>
                <a:ea typeface="Cambria Math" pitchFamily="18" charset="0"/>
              </a:rPr>
              <a:t>1111111</a:t>
            </a:r>
            <a:r>
              <a:rPr lang="en-US" dirty="0" smtClean="0"/>
              <a:t> is not available as the </a:t>
            </a:r>
            <a:r>
              <a:rPr lang="en-US" dirty="0" err="1" smtClean="0"/>
              <a:t>netid</a:t>
            </a:r>
            <a:r>
              <a:rPr lang="en-US" dirty="0" smtClean="0"/>
              <a:t> of a Class A network.</a:t>
            </a:r>
          </a:p>
          <a:p>
            <a:pPr lvl="1"/>
            <a:r>
              <a:rPr lang="en-US" dirty="0" err="1" smtClean="0"/>
              <a:t>Hostids</a:t>
            </a:r>
            <a:r>
              <a:rPr lang="en-US" dirty="0" smtClean="0"/>
              <a:t> consisting of all </a:t>
            </a:r>
            <a:r>
              <a:rPr lang="en-US" dirty="0" smtClean="0">
                <a:latin typeface="Cambria Math" pitchFamily="18" charset="0"/>
                <a:ea typeface="Cambria Math" pitchFamily="18" charset="0"/>
              </a:rPr>
              <a:t>0</a:t>
            </a:r>
            <a:r>
              <a:rPr lang="en-US" dirty="0" smtClean="0"/>
              <a:t>s and all </a:t>
            </a:r>
            <a:r>
              <a:rPr lang="en-US" dirty="0" smtClean="0">
                <a:latin typeface="Cambria Math" pitchFamily="18" charset="0"/>
                <a:ea typeface="Cambria Math" pitchFamily="18" charset="0"/>
              </a:rPr>
              <a:t>1</a:t>
            </a:r>
            <a:r>
              <a:rPr lang="en-US" dirty="0" smtClean="0"/>
              <a:t>s are not available in any network. </a:t>
            </a:r>
          </a:p>
        </p:txBody>
      </p:sp>
      <p:pic>
        <p:nvPicPr>
          <p:cNvPr id="4" name="Picture 3" descr="0502.jpg"/>
          <p:cNvPicPr>
            <a:picLocks noChangeAspect="1"/>
          </p:cNvPicPr>
          <p:nvPr/>
        </p:nvPicPr>
        <p:blipFill>
          <a:blip r:embed="rId2" cstate="print"/>
          <a:stretch>
            <a:fillRect/>
          </a:stretch>
        </p:blipFill>
        <p:spPr>
          <a:xfrm>
            <a:off x="3429000" y="2209800"/>
            <a:ext cx="4425696" cy="1217676"/>
          </a:xfrm>
          <a:prstGeom prst="rect">
            <a:avLst/>
          </a:prstGeom>
        </p:spPr>
      </p:pic>
    </p:spTree>
    <p:extLst>
      <p:ext uri="{BB962C8B-B14F-4D97-AF65-F5344CB8AC3E}">
        <p14:creationId xmlns:p14="http://schemas.microsoft.com/office/powerpoint/2010/main" val="6751042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Internet Addresses</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    Example</a:t>
            </a:r>
            <a:r>
              <a:rPr lang="en-US" dirty="0" smtClean="0"/>
              <a:t>: How many different IPv</a:t>
            </a:r>
            <a:r>
              <a:rPr lang="en-US" dirty="0" smtClean="0">
                <a:latin typeface="Cambria Math" pitchFamily="18" charset="0"/>
                <a:ea typeface="Cambria Math" pitchFamily="18" charset="0"/>
              </a:rPr>
              <a:t>4</a:t>
            </a:r>
            <a:r>
              <a:rPr lang="en-US" dirty="0" smtClean="0"/>
              <a:t> addresses are available for computers on the internet?</a:t>
            </a:r>
          </a:p>
          <a:p>
            <a:pPr>
              <a:buNone/>
            </a:pPr>
            <a:r>
              <a:rPr lang="en-US" b="1" dirty="0" smtClean="0"/>
              <a:t>    Solution</a:t>
            </a:r>
            <a:r>
              <a:rPr lang="en-US" dirty="0" smtClean="0"/>
              <a:t>: Use both the sum and the product rule. Let </a:t>
            </a:r>
            <a:r>
              <a:rPr lang="en-US" i="1" dirty="0" smtClean="0"/>
              <a:t>x</a:t>
            </a:r>
            <a:r>
              <a:rPr lang="en-US" dirty="0" smtClean="0"/>
              <a:t> be the number of available addresses, and let </a:t>
            </a:r>
            <a:r>
              <a:rPr lang="en-US" i="1" dirty="0" err="1" smtClean="0"/>
              <a:t>x</a:t>
            </a:r>
            <a:r>
              <a:rPr lang="en-US" baseline="-25000" dirty="0" err="1" smtClean="0"/>
              <a:t>A</a:t>
            </a:r>
            <a:r>
              <a:rPr lang="en-US" dirty="0" smtClean="0"/>
              <a:t>, </a:t>
            </a:r>
            <a:r>
              <a:rPr lang="en-US" i="1" dirty="0" err="1" smtClean="0"/>
              <a:t>x</a:t>
            </a:r>
            <a:r>
              <a:rPr lang="en-US" baseline="-25000" dirty="0" err="1" smtClean="0"/>
              <a:t>B</a:t>
            </a:r>
            <a:r>
              <a:rPr lang="en-US" dirty="0" smtClean="0"/>
              <a:t>, and </a:t>
            </a:r>
            <a:r>
              <a:rPr lang="en-US" i="1" dirty="0" err="1" smtClean="0"/>
              <a:t>x</a:t>
            </a:r>
            <a:r>
              <a:rPr lang="en-US" baseline="-25000" dirty="0" err="1" smtClean="0"/>
              <a:t>C</a:t>
            </a:r>
            <a:r>
              <a:rPr lang="en-US" dirty="0" smtClean="0"/>
              <a:t> denote the number of addresses for the respective classes.</a:t>
            </a:r>
          </a:p>
          <a:p>
            <a:pPr lvl="1"/>
            <a:r>
              <a:rPr lang="en-US" dirty="0" smtClean="0"/>
              <a:t>To find, </a:t>
            </a:r>
            <a:r>
              <a:rPr lang="en-US" i="1" dirty="0" err="1" smtClean="0"/>
              <a:t>x</a:t>
            </a:r>
            <a:r>
              <a:rPr lang="en-US" baseline="-25000" dirty="0" err="1" smtClean="0"/>
              <a:t>A</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a:t>
            </a:r>
            <a:r>
              <a:rPr lang="en-US" dirty="0" smtClean="0">
                <a:latin typeface="Cambria Math"/>
                <a:ea typeface="Cambria Math"/>
              </a:rPr>
              <a:t>− 1 = 127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24</a:t>
            </a:r>
            <a:r>
              <a:rPr lang="en-US" dirty="0" smtClean="0"/>
              <a:t> </a:t>
            </a:r>
            <a:r>
              <a:rPr lang="en-US" dirty="0" smtClean="0">
                <a:latin typeface="Cambria Math"/>
                <a:ea typeface="Cambria Math"/>
              </a:rPr>
              <a:t>− 2 = 16,777,214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A</a:t>
            </a:r>
            <a:r>
              <a:rPr lang="en-US" i="1" dirty="0" smtClean="0"/>
              <a:t> = </a:t>
            </a:r>
            <a:r>
              <a:rPr lang="en-US" dirty="0" smtClean="0">
                <a:latin typeface="Cambria Math" pitchFamily="18" charset="0"/>
                <a:ea typeface="Cambria Math" pitchFamily="18" charset="0"/>
              </a:rPr>
              <a:t>127</a:t>
            </a:r>
            <a:r>
              <a:rPr lang="en-US" dirty="0" smtClean="0">
                <a:latin typeface="Cambria Math"/>
                <a:ea typeface="Cambria Math"/>
              </a:rPr>
              <a:t>∙ 16,777,214 = 2,130,706,178.</a:t>
            </a:r>
            <a:endParaRPr lang="en-US" dirty="0" smtClean="0">
              <a:latin typeface="Cambria Math" pitchFamily="18" charset="0"/>
              <a:ea typeface="Cambria Math" pitchFamily="18" charset="0"/>
            </a:endParaRPr>
          </a:p>
          <a:p>
            <a:pPr lvl="1"/>
            <a:r>
              <a:rPr lang="en-US" dirty="0" smtClean="0"/>
              <a:t>To find, </a:t>
            </a:r>
            <a:r>
              <a:rPr lang="en-US" i="1" dirty="0" err="1" smtClean="0"/>
              <a:t>x</a:t>
            </a:r>
            <a:r>
              <a:rPr lang="en-US" baseline="-25000" dirty="0" err="1" smtClean="0"/>
              <a:t>B</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14</a:t>
            </a:r>
            <a:r>
              <a:rPr lang="en-US" dirty="0" smtClean="0"/>
              <a:t> </a:t>
            </a:r>
            <a:r>
              <a:rPr lang="en-US" dirty="0" smtClean="0">
                <a:latin typeface="Cambria Math"/>
                <a:ea typeface="Cambria Math"/>
              </a:rPr>
              <a:t>= 16,384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16</a:t>
            </a:r>
            <a:r>
              <a:rPr lang="en-US" dirty="0" smtClean="0"/>
              <a:t> </a:t>
            </a:r>
            <a:r>
              <a:rPr lang="en-US" dirty="0" smtClean="0">
                <a:latin typeface="Cambria Math"/>
                <a:ea typeface="Cambria Math"/>
              </a:rPr>
              <a:t>− 2 = 16,534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B</a:t>
            </a:r>
            <a:r>
              <a:rPr lang="en-US" i="1" dirty="0" smtClean="0"/>
              <a:t> = </a:t>
            </a:r>
            <a:r>
              <a:rPr lang="en-US" dirty="0" smtClean="0">
                <a:latin typeface="Cambria Math"/>
                <a:ea typeface="Cambria Math"/>
              </a:rPr>
              <a:t>16,384 ∙ 16, 534 = 1,073,709,056.</a:t>
            </a:r>
            <a:endParaRPr lang="en-US" dirty="0" smtClean="0"/>
          </a:p>
          <a:p>
            <a:pPr lvl="1"/>
            <a:r>
              <a:rPr lang="en-US" dirty="0" smtClean="0"/>
              <a:t>To find, </a:t>
            </a:r>
            <a:r>
              <a:rPr lang="en-US" i="1" dirty="0" err="1" smtClean="0"/>
              <a:t>x</a:t>
            </a:r>
            <a:r>
              <a:rPr lang="en-US" baseline="-25000" dirty="0" err="1" smtClean="0"/>
              <a:t>C</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21</a:t>
            </a:r>
            <a:r>
              <a:rPr lang="en-US" dirty="0" smtClean="0"/>
              <a:t> </a:t>
            </a:r>
            <a:r>
              <a:rPr lang="en-US" dirty="0" smtClean="0">
                <a:latin typeface="Cambria Math"/>
                <a:ea typeface="Cambria Math"/>
              </a:rPr>
              <a:t>= 2,097,152 </a:t>
            </a:r>
            <a:r>
              <a:rPr lang="en-US" dirty="0" err="1" smtClean="0">
                <a:latin typeface="Cambria Math"/>
                <a:ea typeface="Cambria Math"/>
              </a:rPr>
              <a:t>netids</a:t>
            </a:r>
            <a:r>
              <a:rPr lang="en-US" dirty="0" smtClean="0">
                <a:latin typeface="Cambria Math"/>
                <a:ea typeface="Cambria Math"/>
              </a:rPr>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8</a:t>
            </a:r>
            <a:r>
              <a:rPr lang="en-US" dirty="0" smtClean="0"/>
              <a:t> </a:t>
            </a:r>
            <a:r>
              <a:rPr lang="en-US" dirty="0" smtClean="0">
                <a:latin typeface="Cambria Math"/>
                <a:ea typeface="Cambria Math"/>
              </a:rPr>
              <a:t>− 2 = 254 </a:t>
            </a:r>
            <a:r>
              <a:rPr lang="en-US" dirty="0" err="1" smtClean="0">
                <a:latin typeface="Cambria Math"/>
                <a:ea typeface="Cambria Math"/>
              </a:rPr>
              <a:t>hostids</a:t>
            </a:r>
            <a:r>
              <a:rPr lang="en-US" dirty="0" smtClean="0">
                <a:latin typeface="Cambria Math"/>
                <a:ea typeface="Cambria Math"/>
              </a:rPr>
              <a:t>. </a:t>
            </a:r>
          </a:p>
          <a:p>
            <a:pPr lvl="1">
              <a:buNone/>
            </a:pPr>
            <a:r>
              <a:rPr lang="en-US" i="1" dirty="0" smtClean="0"/>
              <a:t>                   </a:t>
            </a:r>
            <a:r>
              <a:rPr lang="en-US" i="1" dirty="0" err="1" smtClean="0"/>
              <a:t>x</a:t>
            </a:r>
            <a:r>
              <a:rPr lang="en-US" baseline="-25000" dirty="0" err="1" smtClean="0"/>
              <a:t>C</a:t>
            </a:r>
            <a:r>
              <a:rPr lang="en-US" i="1" dirty="0" smtClean="0"/>
              <a:t> = </a:t>
            </a:r>
            <a:r>
              <a:rPr lang="en-US" dirty="0" smtClean="0">
                <a:latin typeface="Cambria Math"/>
                <a:ea typeface="Cambria Math"/>
              </a:rPr>
              <a:t>2,097,152 ∙ 254 = 532,676,608.</a:t>
            </a:r>
            <a:endParaRPr lang="en-US" dirty="0" smtClean="0"/>
          </a:p>
          <a:p>
            <a:pPr lvl="1"/>
            <a:r>
              <a:rPr lang="en-US" dirty="0" smtClean="0"/>
              <a:t>Hence, the total number of available IPv</a:t>
            </a:r>
            <a:r>
              <a:rPr lang="en-US" dirty="0" smtClean="0">
                <a:latin typeface="Cambria Math" pitchFamily="18" charset="0"/>
                <a:ea typeface="Cambria Math" pitchFamily="18" charset="0"/>
              </a:rPr>
              <a:t>4</a:t>
            </a:r>
            <a:r>
              <a:rPr lang="en-US" dirty="0" smtClean="0"/>
              <a:t> addresses is</a:t>
            </a:r>
          </a:p>
          <a:p>
            <a:pPr lvl="1">
              <a:buNone/>
            </a:pPr>
            <a:r>
              <a:rPr lang="en-US" dirty="0" smtClean="0"/>
              <a:t>            </a:t>
            </a:r>
            <a:r>
              <a:rPr lang="en-US" i="1" dirty="0" smtClean="0"/>
              <a:t>x = </a:t>
            </a:r>
            <a:r>
              <a:rPr lang="en-US" i="1" dirty="0" err="1" smtClean="0"/>
              <a:t>x</a:t>
            </a:r>
            <a:r>
              <a:rPr lang="en-US" baseline="-25000" dirty="0" err="1" smtClean="0"/>
              <a:t>A</a:t>
            </a:r>
            <a:r>
              <a:rPr lang="en-US" dirty="0" smtClean="0"/>
              <a:t> +  </a:t>
            </a:r>
            <a:r>
              <a:rPr lang="en-US" i="1" dirty="0" err="1" smtClean="0"/>
              <a:t>x</a:t>
            </a:r>
            <a:r>
              <a:rPr lang="en-US" baseline="-25000" dirty="0" err="1" smtClean="0"/>
              <a:t>B</a:t>
            </a:r>
            <a:r>
              <a:rPr lang="en-US" dirty="0" smtClean="0"/>
              <a:t>  + </a:t>
            </a:r>
            <a:r>
              <a:rPr lang="en-US" i="1" dirty="0" err="1" smtClean="0"/>
              <a:t>x</a:t>
            </a:r>
            <a:r>
              <a:rPr lang="en-US" baseline="-25000" dirty="0" err="1" smtClean="0"/>
              <a:t>C</a:t>
            </a:r>
            <a:r>
              <a:rPr lang="en-US" dirty="0" smtClean="0"/>
              <a:t> </a:t>
            </a:r>
          </a:p>
          <a:p>
            <a:pPr lvl="1">
              <a:buNone/>
            </a:pPr>
            <a:r>
              <a:rPr lang="en-US" dirty="0" smtClean="0"/>
              <a:t>              = </a:t>
            </a:r>
            <a:r>
              <a:rPr lang="en-US" dirty="0" smtClean="0">
                <a:latin typeface="Cambria Math" pitchFamily="18" charset="0"/>
                <a:ea typeface="Cambria Math" pitchFamily="18" charset="0"/>
              </a:rPr>
              <a:t>2,130,706,178 + 1,073,709,056 + 532,676,608</a:t>
            </a:r>
          </a:p>
          <a:p>
            <a:pPr lvl="1">
              <a:buNone/>
            </a:pPr>
            <a:r>
              <a:rPr lang="en-US" dirty="0" smtClean="0">
                <a:latin typeface="Cambria Math" pitchFamily="18" charset="0"/>
                <a:ea typeface="Cambria Math" pitchFamily="18" charset="0"/>
              </a:rPr>
              <a:t>               = 3, 737,091,842.</a:t>
            </a:r>
            <a:endParaRPr lang="en-US" dirty="0">
              <a:latin typeface="Cambria Math" pitchFamily="18" charset="0"/>
              <a:ea typeface="Cambria Math" pitchFamily="18" charset="0"/>
            </a:endParaRPr>
          </a:p>
        </p:txBody>
      </p:sp>
      <p:sp>
        <p:nvSpPr>
          <p:cNvPr id="4" name="TextBox 3"/>
          <p:cNvSpPr txBox="1"/>
          <p:nvPr/>
        </p:nvSpPr>
        <p:spPr>
          <a:xfrm>
            <a:off x="8061594" y="3972498"/>
            <a:ext cx="3395949" cy="1754326"/>
          </a:xfrm>
          <a:prstGeom prst="rect">
            <a:avLst/>
          </a:prstGeom>
          <a:noFill/>
          <a:ln>
            <a:solidFill>
              <a:schemeClr val="accent1"/>
            </a:solidFill>
          </a:ln>
        </p:spPr>
        <p:txBody>
          <a:bodyPr wrap="square" rtlCol="0">
            <a:spAutoFit/>
          </a:bodyPr>
          <a:lstStyle/>
          <a:p>
            <a:r>
              <a:rPr lang="en-US" b="1" dirty="0" smtClean="0"/>
              <a:t>&lt;4 billion addresses not enough.</a:t>
            </a:r>
          </a:p>
          <a:p>
            <a:r>
              <a:rPr lang="en-US" dirty="0" smtClean="0"/>
              <a:t>Explain some methods how this is solved:</a:t>
            </a:r>
            <a:br>
              <a:rPr lang="en-US" dirty="0" smtClean="0"/>
            </a:br>
            <a:r>
              <a:rPr lang="en-US" dirty="0" smtClean="0"/>
              <a:t>(A) IPv6</a:t>
            </a:r>
            <a:br>
              <a:rPr lang="en-US" dirty="0" smtClean="0"/>
            </a:br>
            <a:r>
              <a:rPr lang="en-US" dirty="0" smtClean="0"/>
              <a:t>(B) NAT</a:t>
            </a:r>
            <a:br>
              <a:rPr lang="en-US" dirty="0" smtClean="0"/>
            </a:br>
            <a:r>
              <a:rPr lang="en-US" dirty="0" smtClean="0"/>
              <a:t>(C) TCP Ports</a:t>
            </a:r>
          </a:p>
        </p:txBody>
      </p:sp>
    </p:spTree>
    <p:extLst>
      <p:ext uri="{BB962C8B-B14F-4D97-AF65-F5344CB8AC3E}">
        <p14:creationId xmlns:p14="http://schemas.microsoft.com/office/powerpoint/2010/main" val="18678033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Counting Principles: Subtraction Rule</a:t>
            </a:r>
            <a:endParaRPr lang="en-US" dirty="0"/>
          </a:p>
        </p:txBody>
      </p:sp>
      <p:sp>
        <p:nvSpPr>
          <p:cNvPr id="3" name="Content Placeholder 2"/>
          <p:cNvSpPr>
            <a:spLocks noGrp="1"/>
          </p:cNvSpPr>
          <p:nvPr>
            <p:ph idx="1"/>
          </p:nvPr>
        </p:nvSpPr>
        <p:spPr/>
        <p:txBody>
          <a:bodyPr/>
          <a:lstStyle/>
          <a:p>
            <a:pPr>
              <a:buNone/>
            </a:pPr>
            <a:r>
              <a:rPr lang="en-US" b="1" dirty="0" smtClean="0"/>
              <a:t>   Subtraction Rule</a:t>
            </a:r>
            <a:r>
              <a:rPr lang="en-US" dirty="0" smtClean="0"/>
              <a:t>: If a task can be done either in one of </a:t>
            </a:r>
            <a:r>
              <a:rPr lang="en-US" i="1" dirty="0" smtClean="0"/>
              <a:t>n</a:t>
            </a:r>
            <a:r>
              <a:rPr lang="en-US" baseline="-25000" dirty="0" smtClean="0">
                <a:latin typeface="Cambria Math" pitchFamily="18" charset="0"/>
                <a:ea typeface="Cambria Math" pitchFamily="18" charset="0"/>
              </a:rPr>
              <a:t>1</a:t>
            </a:r>
            <a:r>
              <a:rPr lang="en-US" dirty="0" smtClean="0"/>
              <a:t> ways or in one of  </a:t>
            </a:r>
            <a:r>
              <a:rPr lang="en-US" i="1" dirty="0" smtClean="0"/>
              <a:t>n</a:t>
            </a:r>
            <a:r>
              <a:rPr lang="en-US" baseline="-25000" dirty="0" smtClean="0">
                <a:latin typeface="Cambria Math" pitchFamily="18" charset="0"/>
                <a:ea typeface="Cambria Math" pitchFamily="18" charset="0"/>
              </a:rPr>
              <a:t>2</a:t>
            </a:r>
            <a:r>
              <a:rPr lang="en-US" dirty="0" smtClean="0"/>
              <a:t> ways, then the total number of ways to do the task is  </a:t>
            </a:r>
            <a:r>
              <a:rPr lang="en-US" i="1" dirty="0" smtClean="0"/>
              <a:t>n</a:t>
            </a:r>
            <a:r>
              <a:rPr lang="en-US" baseline="-25000" dirty="0" smtClean="0">
                <a:latin typeface="Cambria Math" pitchFamily="18" charset="0"/>
                <a:ea typeface="Cambria Math" pitchFamily="18" charset="0"/>
              </a:rPr>
              <a:t>1 </a:t>
            </a:r>
            <a:r>
              <a:rPr lang="en-US" dirty="0" smtClean="0">
                <a:latin typeface="Cambria Math"/>
                <a:ea typeface="Cambria Math"/>
              </a:rPr>
              <a:t>+</a:t>
            </a:r>
            <a:r>
              <a:rPr lang="en-US" i="1" dirty="0" smtClean="0"/>
              <a:t> n</a:t>
            </a:r>
            <a:r>
              <a:rPr lang="en-US" baseline="-25000" dirty="0" smtClean="0">
                <a:latin typeface="Cambria Math" pitchFamily="18" charset="0"/>
                <a:ea typeface="Cambria Math" pitchFamily="18" charset="0"/>
              </a:rPr>
              <a:t>2</a:t>
            </a:r>
            <a:r>
              <a:rPr lang="en-US" dirty="0" smtClean="0"/>
              <a:t> minus the number of ways  to do the task that are common to the two different ways.</a:t>
            </a:r>
          </a:p>
          <a:p>
            <a:r>
              <a:rPr lang="en-US" dirty="0" smtClean="0"/>
              <a:t>Also known as, the </a:t>
            </a:r>
            <a:r>
              <a:rPr lang="en-US" i="1" dirty="0" smtClean="0"/>
              <a:t>principle of inclusion-exclusion</a:t>
            </a:r>
            <a:r>
              <a:rPr lang="en-US" dirty="0" smtClean="0"/>
              <a:t>:</a:t>
            </a:r>
            <a:endParaRPr lang="en-US" dirty="0"/>
          </a:p>
        </p:txBody>
      </p:sp>
      <p:pic>
        <p:nvPicPr>
          <p:cNvPr id="4" name="Picture 3" descr="addin_tmp.png"/>
          <p:cNvPicPr>
            <a:picLocks noChangeAspect="1"/>
          </p:cNvPicPr>
          <p:nvPr>
            <p:custDataLst>
              <p:tags r:id="rId1"/>
            </p:custDataLst>
          </p:nvPr>
        </p:nvPicPr>
        <p:blipFill>
          <a:blip r:embed="rId3" cstate="print"/>
          <a:stretch>
            <a:fillRect/>
          </a:stretch>
        </p:blipFill>
        <p:spPr>
          <a:xfrm>
            <a:off x="3733800" y="4876800"/>
            <a:ext cx="4812030" cy="380048"/>
          </a:xfrm>
          <a:prstGeom prst="rect">
            <a:avLst/>
          </a:prstGeom>
        </p:spPr>
      </p:pic>
    </p:spTree>
    <p:extLst>
      <p:ext uri="{BB962C8B-B14F-4D97-AF65-F5344CB8AC3E}">
        <p14:creationId xmlns:p14="http://schemas.microsoft.com/office/powerpoint/2010/main" val="214396437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Bit Strings</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How many bit strings of length eight either start with a </a:t>
            </a:r>
            <a:r>
              <a:rPr lang="en-US" dirty="0" smtClean="0">
                <a:latin typeface="Cambria Math" pitchFamily="18" charset="0"/>
                <a:ea typeface="Cambria Math" pitchFamily="18" charset="0"/>
              </a:rPr>
              <a:t>1</a:t>
            </a:r>
            <a:r>
              <a:rPr lang="en-US" dirty="0" smtClean="0"/>
              <a:t> bit or end with the two bits </a:t>
            </a:r>
            <a:r>
              <a:rPr lang="en-US" dirty="0" smtClean="0">
                <a:latin typeface="Cambria Math" pitchFamily="18" charset="0"/>
                <a:ea typeface="Cambria Math" pitchFamily="18" charset="0"/>
              </a:rPr>
              <a:t>00</a:t>
            </a:r>
            <a:r>
              <a:rPr lang="en-US" dirty="0" smtClean="0"/>
              <a:t>?</a:t>
            </a:r>
          </a:p>
          <a:p>
            <a:pPr>
              <a:buNone/>
            </a:pPr>
            <a:r>
              <a:rPr lang="en-US" b="1" dirty="0" smtClean="0"/>
              <a:t>   Solution</a:t>
            </a:r>
            <a:r>
              <a:rPr lang="en-US" dirty="0" smtClean="0"/>
              <a:t>:  Use the subtraction rule.</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p>
          <a:p>
            <a:pPr lvl="1"/>
            <a:r>
              <a:rPr lang="en-US" dirty="0" smtClean="0"/>
              <a:t>Number of bit strings of length eight                                    that end with bits </a:t>
            </a:r>
            <a:r>
              <a:rPr lang="en-US" dirty="0" smtClean="0">
                <a:latin typeface="Cambria Math" pitchFamily="18" charset="0"/>
                <a:ea typeface="Cambria Math" pitchFamily="18" charset="0"/>
              </a:rPr>
              <a:t>00</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64</a:t>
            </a:r>
          </a:p>
          <a:p>
            <a:pPr lvl="1"/>
            <a:r>
              <a:rPr lang="en-US" dirty="0" smtClean="0"/>
              <a:t>Number of bit strings of length eight                                that start with a </a:t>
            </a:r>
            <a:r>
              <a:rPr lang="en-US" dirty="0" smtClean="0">
                <a:latin typeface="Cambria Math" pitchFamily="18" charset="0"/>
                <a:ea typeface="Cambria Math" pitchFamily="18" charset="0"/>
              </a:rPr>
              <a:t>1</a:t>
            </a:r>
            <a:r>
              <a:rPr lang="en-US" dirty="0" smtClean="0"/>
              <a:t> bit and end with bits </a:t>
            </a:r>
            <a:r>
              <a:rPr lang="en-US" dirty="0" smtClean="0">
                <a:latin typeface="Cambria Math" pitchFamily="18" charset="0"/>
                <a:ea typeface="Cambria Math" pitchFamily="18" charset="0"/>
              </a:rPr>
              <a:t>00 </a:t>
            </a:r>
            <a:r>
              <a:rPr lang="en-US" dirty="0" smtClean="0"/>
              <a:t>: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32</a:t>
            </a:r>
          </a:p>
          <a:p>
            <a:pPr>
              <a:buNone/>
            </a:pPr>
            <a:r>
              <a:rPr lang="en-US" dirty="0" smtClean="0">
                <a:latin typeface="Cambria Math" pitchFamily="18" charset="0"/>
                <a:ea typeface="Cambria Math" pitchFamily="18" charset="0"/>
              </a:rPr>
              <a:t>    Hence, the number is 128 + 64 </a:t>
            </a:r>
            <a:r>
              <a:rPr lang="en-US" dirty="0" smtClean="0">
                <a:latin typeface="Cambria Math"/>
                <a:ea typeface="Cambria Math"/>
              </a:rPr>
              <a:t>− </a:t>
            </a:r>
            <a:r>
              <a:rPr lang="en-US" dirty="0" smtClean="0">
                <a:latin typeface="Cambria Math" pitchFamily="18" charset="0"/>
                <a:ea typeface="Cambria Math" pitchFamily="18" charset="0"/>
              </a:rPr>
              <a:t>32 = 160.</a:t>
            </a:r>
          </a:p>
          <a:p>
            <a:endParaRPr lang="en-US" dirty="0" smtClean="0">
              <a:latin typeface="Cambria Math" pitchFamily="18" charset="0"/>
              <a:ea typeface="Cambria Math" pitchFamily="18" charset="0"/>
            </a:endParaRPr>
          </a:p>
          <a:p>
            <a:endParaRPr lang="en-US" dirty="0">
              <a:latin typeface="Cambria Math" pitchFamily="18" charset="0"/>
              <a:ea typeface="Cambria Math" pitchFamily="18" charset="0"/>
            </a:endParaRPr>
          </a:p>
        </p:txBody>
      </p:sp>
      <p:pic>
        <p:nvPicPr>
          <p:cNvPr id="4" name="Picture 3" descr="0503.jpg"/>
          <p:cNvPicPr>
            <a:picLocks noChangeAspect="1"/>
          </p:cNvPicPr>
          <p:nvPr/>
        </p:nvPicPr>
        <p:blipFill>
          <a:blip r:embed="rId2" cstate="print"/>
          <a:stretch>
            <a:fillRect/>
          </a:stretch>
        </p:blipFill>
        <p:spPr>
          <a:xfrm>
            <a:off x="7924800" y="2895601"/>
            <a:ext cx="2128243" cy="2205770"/>
          </a:xfrm>
          <a:prstGeom prst="rect">
            <a:avLst/>
          </a:prstGeom>
        </p:spPr>
      </p:pic>
    </p:spTree>
    <p:extLst>
      <p:ext uri="{BB962C8B-B14F-4D97-AF65-F5344CB8AC3E}">
        <p14:creationId xmlns:p14="http://schemas.microsoft.com/office/powerpoint/2010/main" val="1256579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Basic Counting Principles: Division Rule</a:t>
            </a:r>
            <a:endParaRPr lang="en-US" dirty="0"/>
          </a:p>
        </p:txBody>
      </p:sp>
      <p:sp>
        <p:nvSpPr>
          <p:cNvPr id="3" name="Content Placeholder 2"/>
          <p:cNvSpPr>
            <a:spLocks noGrp="1"/>
          </p:cNvSpPr>
          <p:nvPr>
            <p:ph idx="1"/>
          </p:nvPr>
        </p:nvSpPr>
        <p:spPr/>
        <p:txBody>
          <a:bodyPr>
            <a:normAutofit/>
          </a:bodyPr>
          <a:lstStyle/>
          <a:p>
            <a:pPr>
              <a:buNone/>
            </a:pPr>
            <a:r>
              <a:rPr lang="en-US" b="1" dirty="0" smtClean="0"/>
              <a:t>Division Rule</a:t>
            </a:r>
            <a:r>
              <a:rPr lang="en-US" dirty="0" smtClean="0"/>
              <a:t>: There are </a:t>
            </a:r>
            <a:r>
              <a:rPr lang="en-US" i="1" dirty="0" smtClean="0"/>
              <a:t>n</a:t>
            </a:r>
            <a:r>
              <a:rPr lang="en-US" dirty="0" smtClean="0"/>
              <a:t>/</a:t>
            </a:r>
            <a:r>
              <a:rPr lang="en-US" i="1" dirty="0" smtClean="0"/>
              <a:t>d</a:t>
            </a:r>
            <a:r>
              <a:rPr lang="en-US" dirty="0" smtClean="0"/>
              <a:t> ways to do a task if it can be done using a procedure that can be carried out in </a:t>
            </a:r>
            <a:r>
              <a:rPr lang="en-US" i="1" dirty="0" smtClean="0"/>
              <a:t>n</a:t>
            </a:r>
            <a:r>
              <a:rPr lang="en-US" dirty="0" smtClean="0"/>
              <a:t> ways, and for every way </a:t>
            </a:r>
            <a:r>
              <a:rPr lang="en-US" i="1" dirty="0" smtClean="0"/>
              <a:t>w</a:t>
            </a:r>
            <a:r>
              <a:rPr lang="en-US" dirty="0" smtClean="0"/>
              <a:t>, exactly </a:t>
            </a:r>
            <a:r>
              <a:rPr lang="en-US" i="1" dirty="0" smtClean="0"/>
              <a:t>d</a:t>
            </a:r>
            <a:r>
              <a:rPr lang="en-US" dirty="0" smtClean="0"/>
              <a:t> of the </a:t>
            </a:r>
            <a:r>
              <a:rPr lang="en-US" i="1" dirty="0" smtClean="0"/>
              <a:t>n</a:t>
            </a:r>
            <a:r>
              <a:rPr lang="en-US" dirty="0" smtClean="0"/>
              <a:t> ways correspond to way </a:t>
            </a:r>
            <a:r>
              <a:rPr lang="en-US" i="1" dirty="0" smtClean="0"/>
              <a:t>w</a:t>
            </a:r>
            <a:r>
              <a:rPr lang="en-US" dirty="0" smtClean="0"/>
              <a:t>. </a:t>
            </a:r>
          </a:p>
          <a:p>
            <a:r>
              <a:rPr lang="en-US" dirty="0" smtClean="0"/>
              <a:t>Restated in terms of sets: If the finite set </a:t>
            </a:r>
            <a:r>
              <a:rPr lang="en-US" i="1" dirty="0" smtClean="0"/>
              <a:t>A</a:t>
            </a:r>
            <a:r>
              <a:rPr lang="en-US" dirty="0" smtClean="0"/>
              <a:t> is the union of </a:t>
            </a:r>
            <a:r>
              <a:rPr lang="en-US" i="1" dirty="0" smtClean="0"/>
              <a:t>n</a:t>
            </a:r>
            <a:r>
              <a:rPr lang="en-US" dirty="0" smtClean="0"/>
              <a:t> </a:t>
            </a:r>
            <a:r>
              <a:rPr lang="en-US" dirty="0" err="1" smtClean="0"/>
              <a:t>pairwise</a:t>
            </a:r>
            <a:r>
              <a:rPr lang="en-US" dirty="0" smtClean="0"/>
              <a:t> disjoint subsets each with </a:t>
            </a:r>
            <a:r>
              <a:rPr lang="en-US" i="1" dirty="0" smtClean="0"/>
              <a:t>d</a:t>
            </a:r>
            <a:r>
              <a:rPr lang="en-US" dirty="0" smtClean="0"/>
              <a:t> elements, then </a:t>
            </a:r>
            <a:r>
              <a:rPr lang="en-US" i="1" dirty="0" smtClean="0"/>
              <a:t>n</a:t>
            </a:r>
            <a:r>
              <a:rPr lang="en-US" dirty="0" smtClean="0"/>
              <a:t> = |</a:t>
            </a:r>
            <a:r>
              <a:rPr lang="en-US" i="1" dirty="0" smtClean="0"/>
              <a:t>A</a:t>
            </a:r>
            <a:r>
              <a:rPr lang="en-US" dirty="0" smtClean="0"/>
              <a:t>|/</a:t>
            </a:r>
            <a:r>
              <a:rPr lang="en-US" i="1" dirty="0" smtClean="0"/>
              <a:t>d</a:t>
            </a:r>
            <a:r>
              <a:rPr lang="en-US" dirty="0" smtClean="0"/>
              <a:t>.</a:t>
            </a:r>
          </a:p>
          <a:p>
            <a:r>
              <a:rPr lang="en-US" dirty="0" smtClean="0"/>
              <a:t>In terms of functions: If </a:t>
            </a:r>
            <a:r>
              <a:rPr lang="en-US" i="1" dirty="0" smtClean="0"/>
              <a:t>f </a:t>
            </a:r>
            <a:r>
              <a:rPr lang="en-US" dirty="0" smtClean="0"/>
              <a:t>is a function from </a:t>
            </a:r>
            <a:r>
              <a:rPr lang="en-US" i="1" dirty="0" smtClean="0"/>
              <a:t>A</a:t>
            </a:r>
            <a:r>
              <a:rPr lang="en-US" dirty="0" smtClean="0"/>
              <a:t> to B, where both are finite sets, and for every value </a:t>
            </a:r>
            <a:r>
              <a:rPr lang="en-US" i="1" dirty="0" smtClean="0"/>
              <a:t>y </a:t>
            </a:r>
            <a:r>
              <a:rPr lang="en-US" dirty="0" smtClean="0">
                <a:latin typeface="Cambria Math"/>
                <a:ea typeface="Cambria Math"/>
              </a:rPr>
              <a:t>∈</a:t>
            </a:r>
            <a:r>
              <a:rPr lang="en-US" dirty="0" smtClean="0"/>
              <a:t> </a:t>
            </a:r>
            <a:r>
              <a:rPr lang="en-US" i="1" dirty="0" smtClean="0"/>
              <a:t>B</a:t>
            </a:r>
            <a:r>
              <a:rPr lang="en-US" dirty="0" smtClean="0"/>
              <a:t> there are exactly </a:t>
            </a:r>
            <a:r>
              <a:rPr lang="en-US" i="1" dirty="0" smtClean="0"/>
              <a:t>d</a:t>
            </a:r>
            <a:r>
              <a:rPr lang="en-US" dirty="0" smtClean="0"/>
              <a:t> values </a:t>
            </a:r>
            <a:r>
              <a:rPr lang="en-US" i="1" dirty="0" smtClean="0"/>
              <a:t>x</a:t>
            </a:r>
            <a:r>
              <a:rPr lang="en-US" dirty="0" smtClean="0"/>
              <a:t> </a:t>
            </a:r>
            <a:r>
              <a:rPr lang="en-US" dirty="0" smtClean="0">
                <a:latin typeface="Cambria Math"/>
                <a:ea typeface="Cambria Math"/>
              </a:rPr>
              <a:t>∈</a:t>
            </a:r>
            <a:r>
              <a:rPr lang="en-US" dirty="0" smtClean="0"/>
              <a:t> </a:t>
            </a:r>
            <a:r>
              <a:rPr lang="en-US" i="1" dirty="0" smtClean="0"/>
              <a:t>A</a:t>
            </a:r>
            <a:r>
              <a:rPr lang="en-US" dirty="0" smtClean="0"/>
              <a:t> such that </a:t>
            </a:r>
            <a:r>
              <a:rPr lang="en-US" i="1" dirty="0" smtClean="0"/>
              <a:t>f</a:t>
            </a:r>
            <a:r>
              <a:rPr lang="en-US" dirty="0" smtClean="0"/>
              <a:t>(</a:t>
            </a:r>
            <a:r>
              <a:rPr lang="en-US" i="1" dirty="0" smtClean="0"/>
              <a:t>x</a:t>
            </a:r>
            <a:r>
              <a:rPr lang="en-US" dirty="0" smtClean="0"/>
              <a:t>) = </a:t>
            </a:r>
            <a:r>
              <a:rPr lang="en-US" i="1" dirty="0" smtClean="0"/>
              <a:t>y</a:t>
            </a:r>
            <a:r>
              <a:rPr lang="en-US" dirty="0" smtClean="0"/>
              <a:t>, then   |</a:t>
            </a:r>
            <a:r>
              <a:rPr lang="en-US" i="1" dirty="0" smtClean="0"/>
              <a:t>B</a:t>
            </a:r>
            <a:r>
              <a:rPr lang="en-US" dirty="0" smtClean="0"/>
              <a:t>| = |</a:t>
            </a:r>
            <a:r>
              <a:rPr lang="en-US" i="1" dirty="0" smtClean="0"/>
              <a:t>A</a:t>
            </a:r>
            <a:r>
              <a:rPr lang="en-US" dirty="0" smtClean="0"/>
              <a:t>|/</a:t>
            </a:r>
            <a:r>
              <a:rPr lang="en-US" i="1" dirty="0" smtClean="0"/>
              <a:t>d.</a:t>
            </a:r>
          </a:p>
          <a:p>
            <a:pPr lvl="1">
              <a:buNone/>
            </a:pPr>
            <a:endParaRPr lang="en-US" dirty="0" smtClean="0"/>
          </a:p>
        </p:txBody>
      </p:sp>
    </p:spTree>
    <p:extLst>
      <p:ext uri="{BB962C8B-B14F-4D97-AF65-F5344CB8AC3E}">
        <p14:creationId xmlns:p14="http://schemas.microsoft.com/office/powerpoint/2010/main" val="4273585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The Product Rule</a:t>
            </a:r>
          </a:p>
          <a:p>
            <a:r>
              <a:rPr lang="en-US" dirty="0" smtClean="0"/>
              <a:t>The Sum Rule</a:t>
            </a:r>
          </a:p>
          <a:p>
            <a:r>
              <a:rPr lang="en-US" dirty="0" smtClean="0"/>
              <a:t>The Subtraction Rule</a:t>
            </a:r>
          </a:p>
          <a:p>
            <a:r>
              <a:rPr lang="en-US" dirty="0" smtClean="0"/>
              <a:t>The Division Rule</a:t>
            </a:r>
          </a:p>
          <a:p>
            <a:r>
              <a:rPr lang="en-US" dirty="0" smtClean="0"/>
              <a:t>Examples, Examples, and Examples</a:t>
            </a:r>
          </a:p>
          <a:p>
            <a:r>
              <a:rPr lang="en-US" dirty="0" smtClean="0"/>
              <a:t>Tree Diagrams</a:t>
            </a:r>
            <a:endParaRPr lang="en-US" dirty="0"/>
          </a:p>
        </p:txBody>
      </p:sp>
    </p:spTree>
    <p:extLst>
      <p:ext uri="{BB962C8B-B14F-4D97-AF65-F5344CB8AC3E}">
        <p14:creationId xmlns:p14="http://schemas.microsoft.com/office/powerpoint/2010/main" val="54381100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Division Principle</a:t>
            </a:r>
            <a:endParaRPr lang="lv-LV" dirty="0"/>
          </a:p>
        </p:txBody>
      </p:sp>
      <p:sp>
        <p:nvSpPr>
          <p:cNvPr id="3" name="Content Placeholder 2"/>
          <p:cNvSpPr>
            <a:spLocks noGrp="1"/>
          </p:cNvSpPr>
          <p:nvPr>
            <p:ph sz="half" idx="1"/>
          </p:nvPr>
        </p:nvSpPr>
        <p:spPr>
          <a:xfrm>
            <a:off x="838200" y="1825624"/>
            <a:ext cx="5181600" cy="4737221"/>
          </a:xfrm>
        </p:spPr>
        <p:txBody>
          <a:bodyPr>
            <a:noAutofit/>
          </a:bodyPr>
          <a:lstStyle/>
          <a:p>
            <a:pPr>
              <a:buNone/>
            </a:pPr>
            <a:r>
              <a:rPr lang="en-US" sz="2400" b="1" dirty="0"/>
              <a:t>Example</a:t>
            </a:r>
            <a:r>
              <a:rPr lang="en-US" sz="2400" dirty="0"/>
              <a:t>: How many ways are there to seat four people around a </a:t>
            </a:r>
            <a:r>
              <a:rPr lang="en-US" sz="2400" dirty="0" smtClean="0"/>
              <a:t>dinner table? (People are distinguishable)</a:t>
            </a:r>
          </a:p>
          <a:p>
            <a:pPr>
              <a:buNone/>
            </a:pPr>
            <a:r>
              <a:rPr lang="en-US" sz="2400" b="1" dirty="0" smtClean="0"/>
              <a:t>Case 1 (</a:t>
            </a:r>
            <a:r>
              <a:rPr lang="en-US" sz="2400" b="1" dirty="0" err="1" smtClean="0"/>
              <a:t>Vaastu</a:t>
            </a:r>
            <a:r>
              <a:rPr lang="en-US" sz="2400" b="1" dirty="0" smtClean="0"/>
              <a:t> Shastra etc.). </a:t>
            </a:r>
            <a:br>
              <a:rPr lang="en-US" sz="2400" b="1" dirty="0" smtClean="0"/>
            </a:br>
            <a:r>
              <a:rPr lang="en-US" sz="2400" dirty="0" smtClean="0"/>
              <a:t>It is essential who is facing </a:t>
            </a:r>
            <a:br>
              <a:rPr lang="en-US" sz="2400" dirty="0" smtClean="0"/>
            </a:br>
            <a:r>
              <a:rPr lang="en-US" sz="2400" dirty="0" smtClean="0"/>
              <a:t>east, west, etc. </a:t>
            </a:r>
          </a:p>
          <a:p>
            <a:pPr>
              <a:buNone/>
            </a:pPr>
            <a:endParaRPr lang="en-US" sz="2400" dirty="0" smtClean="0"/>
          </a:p>
          <a:p>
            <a:pPr>
              <a:buNone/>
            </a:pPr>
            <a:r>
              <a:rPr lang="en-US" sz="2400" b="1" dirty="0" smtClean="0"/>
              <a:t>Case 2:</a:t>
            </a:r>
            <a:r>
              <a:rPr lang="en-US" sz="2400" dirty="0" smtClean="0"/>
              <a:t> The dinner table is round, nobody cares about compass directions; two </a:t>
            </a:r>
            <a:r>
              <a:rPr lang="en-US" sz="2400" dirty="0" err="1"/>
              <a:t>seatings</a:t>
            </a:r>
            <a:r>
              <a:rPr lang="en-US" sz="2400" dirty="0"/>
              <a:t> are considered the </a:t>
            </a:r>
            <a:r>
              <a:rPr lang="en-US" sz="2400" dirty="0" smtClean="0"/>
              <a:t>same (equivalent) </a:t>
            </a:r>
            <a:r>
              <a:rPr lang="en-US" sz="2400" dirty="0"/>
              <a:t>when each person has the same left  and right </a:t>
            </a:r>
            <a:r>
              <a:rPr lang="en-US" sz="2400" dirty="0" smtClean="0"/>
              <a:t>neighbor.</a:t>
            </a:r>
            <a:endParaRPr lang="en-US" sz="2400" dirty="0"/>
          </a:p>
        </p:txBody>
      </p:sp>
      <p:sp>
        <p:nvSpPr>
          <p:cNvPr id="5" name="Content Placeholder 4"/>
          <p:cNvSpPr>
            <a:spLocks noGrp="1"/>
          </p:cNvSpPr>
          <p:nvPr>
            <p:ph sz="half" idx="2"/>
          </p:nvPr>
        </p:nvSpPr>
        <p:spPr/>
        <p:txBody>
          <a:bodyPr>
            <a:noAutofit/>
          </a:bodyPr>
          <a:lstStyle/>
          <a:p>
            <a:r>
              <a:rPr lang="en-US" sz="2400" b="1" dirty="0" smtClean="0"/>
              <a:t>Solution Case 1</a:t>
            </a:r>
            <a:r>
              <a:rPr lang="en-US" sz="2400" dirty="0" smtClean="0"/>
              <a:t>: </a:t>
            </a:r>
            <a:r>
              <a:rPr lang="en-US" sz="2400" dirty="0"/>
              <a:t>Number the seats </a:t>
            </a:r>
            <a:r>
              <a:rPr lang="en-US" sz="2400" dirty="0" smtClean="0"/>
              <a:t>from </a:t>
            </a:r>
            <a:r>
              <a:rPr lang="en-US" sz="2400" dirty="0">
                <a:latin typeface="Cambria Math" pitchFamily="18" charset="0"/>
                <a:ea typeface="Cambria Math" pitchFamily="18" charset="0"/>
              </a:rPr>
              <a:t>1</a:t>
            </a:r>
            <a:r>
              <a:rPr lang="en-US" sz="2400" dirty="0"/>
              <a:t> to </a:t>
            </a:r>
            <a:r>
              <a:rPr lang="en-US" sz="2400" dirty="0">
                <a:latin typeface="Cambria Math" pitchFamily="18" charset="0"/>
                <a:ea typeface="Cambria Math" pitchFamily="18" charset="0"/>
              </a:rPr>
              <a:t>4</a:t>
            </a:r>
            <a:r>
              <a:rPr lang="en-US" sz="2400" dirty="0"/>
              <a:t> proceeding clockwise. </a:t>
            </a:r>
            <a:r>
              <a:rPr lang="en-US" sz="2400" dirty="0" smtClean="0"/>
              <a:t>Four </a:t>
            </a:r>
            <a:r>
              <a:rPr lang="en-US" sz="2400" dirty="0"/>
              <a:t>ways to </a:t>
            </a:r>
            <a:r>
              <a:rPr lang="en-US" sz="2400" dirty="0" smtClean="0"/>
              <a:t>fill </a:t>
            </a:r>
            <a:r>
              <a:rPr lang="en-US" sz="2400" dirty="0"/>
              <a:t>seat </a:t>
            </a:r>
            <a:r>
              <a:rPr lang="en-US" sz="2400" dirty="0" smtClean="0"/>
              <a:t>#</a:t>
            </a:r>
            <a:r>
              <a:rPr lang="en-US" sz="2400" dirty="0" smtClean="0">
                <a:latin typeface="Cambria Math" pitchFamily="18" charset="0"/>
                <a:ea typeface="Cambria Math" pitchFamily="18" charset="0"/>
              </a:rPr>
              <a:t>1</a:t>
            </a:r>
            <a:r>
              <a:rPr lang="en-US" sz="2400" dirty="0"/>
              <a:t>, </a:t>
            </a:r>
            <a:r>
              <a:rPr lang="en-US" sz="2400" dirty="0" smtClean="0"/>
              <a:t/>
            </a:r>
            <a:br>
              <a:rPr lang="en-US" sz="2400" dirty="0" smtClean="0"/>
            </a:br>
            <a:r>
              <a:rPr lang="en-US" sz="2400" dirty="0" smtClean="0">
                <a:latin typeface="Cambria Math" pitchFamily="18" charset="0"/>
                <a:ea typeface="Cambria Math" pitchFamily="18" charset="0"/>
              </a:rPr>
              <a:t>three ways to fill</a:t>
            </a:r>
            <a:r>
              <a:rPr lang="en-US" sz="2400" dirty="0" smtClean="0"/>
              <a:t> seat #2, </a:t>
            </a:r>
            <a:br>
              <a:rPr lang="en-US" sz="2400" dirty="0" smtClean="0"/>
            </a:br>
            <a:r>
              <a:rPr lang="en-US" sz="2400" dirty="0" smtClean="0">
                <a:latin typeface="Cambria Math" pitchFamily="18" charset="0"/>
                <a:ea typeface="Cambria Math" pitchFamily="18" charset="0"/>
              </a:rPr>
              <a:t>two ways to fill </a:t>
            </a:r>
            <a:r>
              <a:rPr lang="en-US" sz="2400" dirty="0" smtClean="0"/>
              <a:t>seat #</a:t>
            </a:r>
            <a:r>
              <a:rPr lang="en-US" sz="2400" dirty="0" smtClean="0">
                <a:latin typeface="Cambria Math" pitchFamily="18" charset="0"/>
                <a:ea typeface="Cambria Math" pitchFamily="18" charset="0"/>
              </a:rPr>
              <a:t>3</a:t>
            </a:r>
            <a:r>
              <a:rPr lang="en-US" sz="2400" dirty="0"/>
              <a:t>, </a:t>
            </a:r>
            <a:br>
              <a:rPr lang="en-US" sz="2400" dirty="0"/>
            </a:br>
            <a:r>
              <a:rPr lang="en-US" sz="2400" dirty="0" smtClean="0"/>
              <a:t>one </a:t>
            </a:r>
            <a:r>
              <a:rPr lang="en-US" sz="2400" dirty="0"/>
              <a:t>way </a:t>
            </a:r>
            <a:r>
              <a:rPr lang="en-US" sz="2400" dirty="0" smtClean="0"/>
              <a:t>to fill seat #</a:t>
            </a:r>
            <a:r>
              <a:rPr lang="en-US" sz="2400" dirty="0" smtClean="0">
                <a:latin typeface="Cambria Math" pitchFamily="18" charset="0"/>
                <a:ea typeface="Cambria Math" pitchFamily="18" charset="0"/>
              </a:rPr>
              <a:t>4</a:t>
            </a:r>
            <a:r>
              <a:rPr lang="en-US" sz="2400" dirty="0"/>
              <a:t>. Thus there are </a:t>
            </a:r>
            <a:r>
              <a:rPr lang="en-US" sz="2400" dirty="0">
                <a:latin typeface="Cambria Math" pitchFamily="18" charset="0"/>
                <a:ea typeface="Cambria Math" pitchFamily="18" charset="0"/>
              </a:rPr>
              <a:t>4</a:t>
            </a:r>
            <a:r>
              <a:rPr lang="en-US" sz="2400" dirty="0"/>
              <a:t>! = </a:t>
            </a:r>
            <a:r>
              <a:rPr lang="en-US" sz="2400" dirty="0">
                <a:latin typeface="Cambria Math" pitchFamily="18" charset="0"/>
                <a:ea typeface="Cambria Math" pitchFamily="18" charset="0"/>
              </a:rPr>
              <a:t>24</a:t>
            </a:r>
            <a:r>
              <a:rPr lang="en-US" sz="2400" dirty="0"/>
              <a:t> ways to </a:t>
            </a:r>
            <a:r>
              <a:rPr lang="en-US" sz="2400" dirty="0" smtClean="0"/>
              <a:t>seat </a:t>
            </a:r>
            <a:r>
              <a:rPr lang="en-US" sz="2400" dirty="0"/>
              <a:t>the four people. </a:t>
            </a:r>
          </a:p>
          <a:p>
            <a:r>
              <a:rPr lang="en-US" sz="2400" b="1" dirty="0" smtClean="0"/>
              <a:t>Solution Case 2: </a:t>
            </a:r>
            <a:r>
              <a:rPr lang="en-US" sz="2400" dirty="0" smtClean="0"/>
              <a:t>Since </a:t>
            </a:r>
            <a:r>
              <a:rPr lang="en-US" sz="2400" dirty="0"/>
              <a:t>two </a:t>
            </a:r>
            <a:r>
              <a:rPr lang="en-US" sz="2400" dirty="0" err="1"/>
              <a:t>seatings</a:t>
            </a:r>
            <a:r>
              <a:rPr lang="en-US" sz="2400" dirty="0"/>
              <a:t> are the same when each person has the same left and right neighbor, for every choice for seat </a:t>
            </a:r>
            <a:r>
              <a:rPr lang="en-US" sz="2400" dirty="0">
                <a:latin typeface="Cambria Math" pitchFamily="18" charset="0"/>
                <a:ea typeface="Cambria Math" pitchFamily="18" charset="0"/>
              </a:rPr>
              <a:t>1</a:t>
            </a:r>
            <a:r>
              <a:rPr lang="en-US" sz="2400" dirty="0"/>
              <a:t>, we get the same seating. Therefore, by the division rule, there are </a:t>
            </a:r>
            <a:r>
              <a:rPr lang="en-US" sz="2400" dirty="0">
                <a:latin typeface="Cambria Math" pitchFamily="18" charset="0"/>
                <a:ea typeface="Cambria Math" pitchFamily="18" charset="0"/>
              </a:rPr>
              <a:t>24</a:t>
            </a:r>
            <a:r>
              <a:rPr lang="en-US" sz="2400" dirty="0"/>
              <a:t>/</a:t>
            </a:r>
            <a:r>
              <a:rPr lang="en-US" sz="2400" dirty="0">
                <a:latin typeface="Cambria Math" pitchFamily="18" charset="0"/>
                <a:ea typeface="Cambria Math" pitchFamily="18" charset="0"/>
              </a:rPr>
              <a:t>4</a:t>
            </a:r>
            <a:r>
              <a:rPr lang="en-US" sz="2400" dirty="0"/>
              <a:t> = </a:t>
            </a:r>
            <a:r>
              <a:rPr lang="en-US" sz="2400" dirty="0">
                <a:latin typeface="Cambria Math" pitchFamily="18" charset="0"/>
                <a:ea typeface="Cambria Math" pitchFamily="18" charset="0"/>
              </a:rPr>
              <a:t>6</a:t>
            </a:r>
            <a:r>
              <a:rPr lang="en-US" sz="2400" dirty="0"/>
              <a:t> different seating arrangements. </a:t>
            </a:r>
          </a:p>
          <a:p>
            <a:endParaRPr lang="lv-LV" sz="2400" dirty="0"/>
          </a:p>
        </p:txBody>
      </p:sp>
      <p:pic>
        <p:nvPicPr>
          <p:cNvPr id="1026" name="Picture 2" descr="Dining table vastu"/>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497799" y="2962782"/>
            <a:ext cx="1598201" cy="1598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402205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Symmetry Affects Counting Results</a:t>
            </a:r>
            <a:endParaRPr lang="lv-LV" dirty="0"/>
          </a:p>
        </p:txBody>
      </p:sp>
      <p:sp>
        <p:nvSpPr>
          <p:cNvPr id="3" name="Content Placeholder 2"/>
          <p:cNvSpPr>
            <a:spLocks noGrp="1"/>
          </p:cNvSpPr>
          <p:nvPr>
            <p:ph sz="half" idx="1"/>
          </p:nvPr>
        </p:nvSpPr>
        <p:spPr/>
        <p:txBody>
          <a:bodyPr>
            <a:normAutofit lnSpcReduction="10000"/>
          </a:bodyPr>
          <a:lstStyle/>
          <a:p>
            <a:pPr marL="0" indent="0">
              <a:buNone/>
            </a:pPr>
            <a:r>
              <a:rPr lang="en-US" dirty="0" err="1" smtClean="0"/>
              <a:t>Combinatorics</a:t>
            </a:r>
            <a:r>
              <a:rPr lang="en-US" dirty="0" smtClean="0"/>
              <a:t> of necklaces and bracelets</a:t>
            </a:r>
            <a:r>
              <a:rPr lang="en-US" dirty="0"/>
              <a:t>. </a:t>
            </a:r>
            <a:br>
              <a:rPr lang="en-US" dirty="0"/>
            </a:br>
            <a:r>
              <a:rPr lang="en-US" dirty="0">
                <a:hlinkClick r:id="rId3"/>
              </a:rPr>
              <a:t>https://www.jasondavies.com/necklaces</a:t>
            </a:r>
            <a:r>
              <a:rPr lang="en-US" dirty="0" smtClean="0">
                <a:hlinkClick r:id="rId3"/>
              </a:rPr>
              <a:t>/</a:t>
            </a:r>
            <a:r>
              <a:rPr lang="en-US" dirty="0" smtClean="0"/>
              <a:t> </a:t>
            </a:r>
            <a:br>
              <a:rPr lang="en-US" dirty="0" smtClean="0"/>
            </a:br>
            <a:r>
              <a:rPr lang="en-US" b="1" dirty="0" smtClean="0"/>
              <a:t>Example 1:</a:t>
            </a:r>
            <a:r>
              <a:rPr lang="en-US" dirty="0" smtClean="0"/>
              <a:t> Assume that the 4 people who sit around the table do not care about north-south. </a:t>
            </a:r>
            <a:r>
              <a:rPr lang="en-US" dirty="0" err="1" smtClean="0"/>
              <a:t>Moreovery</a:t>
            </a:r>
            <a:r>
              <a:rPr lang="en-US" dirty="0" smtClean="0"/>
              <a:t>, they do not distinguish their left-right neighbors either (only thing that matters – </a:t>
            </a:r>
            <a:r>
              <a:rPr lang="en-US" b="1" dirty="0" smtClean="0"/>
              <a:t>who</a:t>
            </a:r>
            <a:r>
              <a:rPr lang="en-US" dirty="0" smtClean="0"/>
              <a:t> are the two neighbors for every given person).</a:t>
            </a:r>
          </a:p>
        </p:txBody>
      </p:sp>
      <p:sp>
        <p:nvSpPr>
          <p:cNvPr id="5" name="Oval 4"/>
          <p:cNvSpPr/>
          <p:nvPr/>
        </p:nvSpPr>
        <p:spPr>
          <a:xfrm>
            <a:off x="7090270" y="1938969"/>
            <a:ext cx="365760" cy="365760"/>
          </a:xfrm>
          <a:prstGeom prst="ellipse">
            <a:avLst/>
          </a:prstGeom>
          <a:solidFill>
            <a:srgbClr val="CC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lv-LV" dirty="0">
              <a:solidFill>
                <a:schemeClr val="tx1"/>
              </a:solidFill>
            </a:endParaRPr>
          </a:p>
        </p:txBody>
      </p:sp>
      <p:sp>
        <p:nvSpPr>
          <p:cNvPr id="6" name="Oval 5"/>
          <p:cNvSpPr/>
          <p:nvPr/>
        </p:nvSpPr>
        <p:spPr>
          <a:xfrm>
            <a:off x="6445785" y="2565092"/>
            <a:ext cx="365760" cy="36576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lv-LV" dirty="0">
              <a:solidFill>
                <a:schemeClr val="tx1"/>
              </a:solidFill>
            </a:endParaRPr>
          </a:p>
        </p:txBody>
      </p:sp>
      <p:sp>
        <p:nvSpPr>
          <p:cNvPr id="7" name="Oval 6"/>
          <p:cNvSpPr/>
          <p:nvPr/>
        </p:nvSpPr>
        <p:spPr>
          <a:xfrm>
            <a:off x="7734756" y="2565092"/>
            <a:ext cx="365760" cy="36576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lv-LV" dirty="0">
              <a:solidFill>
                <a:schemeClr val="tx1"/>
              </a:solidFill>
            </a:endParaRPr>
          </a:p>
        </p:txBody>
      </p:sp>
      <p:sp>
        <p:nvSpPr>
          <p:cNvPr id="8" name="Oval 7"/>
          <p:cNvSpPr/>
          <p:nvPr/>
        </p:nvSpPr>
        <p:spPr>
          <a:xfrm>
            <a:off x="7090270" y="3191216"/>
            <a:ext cx="365760" cy="365760"/>
          </a:xfrm>
          <a:prstGeom prst="ellipse">
            <a:avLst/>
          </a:prstGeom>
          <a:solidFill>
            <a:srgbClr val="CC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lv-LV" dirty="0">
              <a:solidFill>
                <a:schemeClr val="tx1"/>
              </a:solidFill>
            </a:endParaRPr>
          </a:p>
        </p:txBody>
      </p:sp>
      <p:pic>
        <p:nvPicPr>
          <p:cNvPr id="10" name="Picture 9"/>
          <p:cNvPicPr>
            <a:picLocks noChangeAspect="1"/>
          </p:cNvPicPr>
          <p:nvPr/>
        </p:nvPicPr>
        <p:blipFill>
          <a:blip r:embed="rId4"/>
          <a:stretch>
            <a:fillRect/>
          </a:stretch>
        </p:blipFill>
        <p:spPr>
          <a:xfrm>
            <a:off x="7734756" y="5057775"/>
            <a:ext cx="4248150" cy="1800225"/>
          </a:xfrm>
          <a:prstGeom prst="rect">
            <a:avLst/>
          </a:prstGeom>
        </p:spPr>
      </p:pic>
      <p:cxnSp>
        <p:nvCxnSpPr>
          <p:cNvPr id="14" name="Straight Connector 13"/>
          <p:cNvCxnSpPr>
            <a:stCxn id="5" idx="5"/>
            <a:endCxn id="7" idx="1"/>
          </p:cNvCxnSpPr>
          <p:nvPr/>
        </p:nvCxnSpPr>
        <p:spPr>
          <a:xfrm>
            <a:off x="7402466" y="2251165"/>
            <a:ext cx="385854" cy="367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7" idx="3"/>
            <a:endCxn id="8" idx="7"/>
          </p:cNvCxnSpPr>
          <p:nvPr/>
        </p:nvCxnSpPr>
        <p:spPr>
          <a:xfrm flipH="1">
            <a:off x="7402466" y="2877288"/>
            <a:ext cx="385854" cy="3674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5" idx="3"/>
            <a:endCxn id="6" idx="7"/>
          </p:cNvCxnSpPr>
          <p:nvPr/>
        </p:nvCxnSpPr>
        <p:spPr>
          <a:xfrm flipH="1">
            <a:off x="6757981" y="2251165"/>
            <a:ext cx="385853" cy="367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6" idx="5"/>
            <a:endCxn id="8" idx="1"/>
          </p:cNvCxnSpPr>
          <p:nvPr/>
        </p:nvCxnSpPr>
        <p:spPr>
          <a:xfrm>
            <a:off x="6757981" y="2877288"/>
            <a:ext cx="385853" cy="36749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9023726" y="1938969"/>
            <a:ext cx="365760" cy="365760"/>
          </a:xfrm>
          <a:prstGeom prst="ellipse">
            <a:avLst/>
          </a:prstGeom>
          <a:solidFill>
            <a:srgbClr val="CC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lv-LV" dirty="0">
              <a:solidFill>
                <a:schemeClr val="tx1"/>
              </a:solidFill>
            </a:endParaRPr>
          </a:p>
        </p:txBody>
      </p:sp>
      <p:sp>
        <p:nvSpPr>
          <p:cNvPr id="24" name="Oval 23"/>
          <p:cNvSpPr/>
          <p:nvPr/>
        </p:nvSpPr>
        <p:spPr>
          <a:xfrm>
            <a:off x="8379241" y="2565092"/>
            <a:ext cx="365760" cy="36576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lv-LV" dirty="0">
              <a:solidFill>
                <a:schemeClr val="tx1"/>
              </a:solidFill>
            </a:endParaRPr>
          </a:p>
        </p:txBody>
      </p:sp>
      <p:sp>
        <p:nvSpPr>
          <p:cNvPr id="25" name="Oval 24"/>
          <p:cNvSpPr/>
          <p:nvPr/>
        </p:nvSpPr>
        <p:spPr>
          <a:xfrm>
            <a:off x="9668212" y="2565092"/>
            <a:ext cx="365760" cy="36576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lv-LV" dirty="0">
              <a:solidFill>
                <a:schemeClr val="tx1"/>
              </a:solidFill>
            </a:endParaRPr>
          </a:p>
        </p:txBody>
      </p:sp>
      <p:sp>
        <p:nvSpPr>
          <p:cNvPr id="26" name="Oval 25"/>
          <p:cNvSpPr/>
          <p:nvPr/>
        </p:nvSpPr>
        <p:spPr>
          <a:xfrm>
            <a:off x="9023726" y="3191216"/>
            <a:ext cx="365760" cy="365760"/>
          </a:xfrm>
          <a:prstGeom prst="ellipse">
            <a:avLst/>
          </a:prstGeom>
          <a:solidFill>
            <a:srgbClr val="CC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lv-LV" dirty="0">
              <a:solidFill>
                <a:schemeClr val="tx1"/>
              </a:solidFill>
            </a:endParaRPr>
          </a:p>
        </p:txBody>
      </p:sp>
      <p:cxnSp>
        <p:nvCxnSpPr>
          <p:cNvPr id="27" name="Straight Connector 26"/>
          <p:cNvCxnSpPr>
            <a:stCxn id="23" idx="5"/>
            <a:endCxn id="25" idx="1"/>
          </p:cNvCxnSpPr>
          <p:nvPr/>
        </p:nvCxnSpPr>
        <p:spPr>
          <a:xfrm>
            <a:off x="9335922" y="2251165"/>
            <a:ext cx="385854" cy="367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5" idx="3"/>
            <a:endCxn id="26" idx="7"/>
          </p:cNvCxnSpPr>
          <p:nvPr/>
        </p:nvCxnSpPr>
        <p:spPr>
          <a:xfrm flipH="1">
            <a:off x="9335922" y="2877288"/>
            <a:ext cx="385854" cy="3674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23" idx="3"/>
            <a:endCxn id="24" idx="7"/>
          </p:cNvCxnSpPr>
          <p:nvPr/>
        </p:nvCxnSpPr>
        <p:spPr>
          <a:xfrm flipH="1">
            <a:off x="8691437" y="2251165"/>
            <a:ext cx="385853" cy="367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24" idx="5"/>
            <a:endCxn id="26" idx="1"/>
          </p:cNvCxnSpPr>
          <p:nvPr/>
        </p:nvCxnSpPr>
        <p:spPr>
          <a:xfrm>
            <a:off x="8691437" y="2877288"/>
            <a:ext cx="385853" cy="367492"/>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6618039" y="4093359"/>
            <a:ext cx="5364867" cy="923330"/>
          </a:xfrm>
          <a:prstGeom prst="rect">
            <a:avLst/>
          </a:prstGeom>
          <a:noFill/>
        </p:spPr>
        <p:txBody>
          <a:bodyPr wrap="none" rtlCol="0">
            <a:spAutoFit/>
          </a:bodyPr>
          <a:lstStyle/>
          <a:p>
            <a:r>
              <a:rPr lang="en-US" b="1" dirty="0" smtClean="0"/>
              <a:t>Example 2: </a:t>
            </a:r>
            <a:r>
              <a:rPr lang="en-US" dirty="0" smtClean="0"/>
              <a:t>6 items sit at a round table (benzene ring):  </a:t>
            </a:r>
            <a:br>
              <a:rPr lang="en-US" dirty="0" smtClean="0"/>
            </a:br>
            <a:r>
              <a:rPr lang="en-US" dirty="0" smtClean="0"/>
              <a:t>4 of them are identical hydrogens; </a:t>
            </a:r>
          </a:p>
          <a:p>
            <a:r>
              <a:rPr lang="en-US" dirty="0" smtClean="0"/>
              <a:t>2 are identical methyl groups. (Even more symmetry)</a:t>
            </a:r>
            <a:endParaRPr lang="lv-LV" dirty="0"/>
          </a:p>
        </p:txBody>
      </p:sp>
      <p:sp>
        <p:nvSpPr>
          <p:cNvPr id="33" name="Oval 32"/>
          <p:cNvSpPr/>
          <p:nvPr/>
        </p:nvSpPr>
        <p:spPr>
          <a:xfrm>
            <a:off x="10984588" y="1952402"/>
            <a:ext cx="365760" cy="365760"/>
          </a:xfrm>
          <a:prstGeom prst="ellipse">
            <a:avLst/>
          </a:prstGeom>
          <a:solidFill>
            <a:srgbClr val="CC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endParaRPr lang="lv-LV" dirty="0">
              <a:solidFill>
                <a:schemeClr val="tx1"/>
              </a:solidFill>
            </a:endParaRPr>
          </a:p>
        </p:txBody>
      </p:sp>
      <p:sp>
        <p:nvSpPr>
          <p:cNvPr id="34" name="Oval 33"/>
          <p:cNvSpPr/>
          <p:nvPr/>
        </p:nvSpPr>
        <p:spPr>
          <a:xfrm>
            <a:off x="10340103" y="2578525"/>
            <a:ext cx="365760" cy="36576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a:t>
            </a:r>
            <a:endParaRPr lang="lv-LV" dirty="0">
              <a:solidFill>
                <a:schemeClr val="tx1"/>
              </a:solidFill>
            </a:endParaRPr>
          </a:p>
        </p:txBody>
      </p:sp>
      <p:sp>
        <p:nvSpPr>
          <p:cNvPr id="35" name="Oval 34"/>
          <p:cNvSpPr/>
          <p:nvPr/>
        </p:nvSpPr>
        <p:spPr>
          <a:xfrm>
            <a:off x="11629074" y="2578525"/>
            <a:ext cx="365760" cy="365760"/>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a:t>
            </a:r>
            <a:endParaRPr lang="lv-LV" dirty="0">
              <a:solidFill>
                <a:schemeClr val="tx1"/>
              </a:solidFill>
            </a:endParaRPr>
          </a:p>
        </p:txBody>
      </p:sp>
      <p:sp>
        <p:nvSpPr>
          <p:cNvPr id="36" name="Oval 35"/>
          <p:cNvSpPr/>
          <p:nvPr/>
        </p:nvSpPr>
        <p:spPr>
          <a:xfrm>
            <a:off x="10984588" y="3204649"/>
            <a:ext cx="365760" cy="365760"/>
          </a:xfrm>
          <a:prstGeom prst="ellipse">
            <a:avLst/>
          </a:prstGeom>
          <a:solidFill>
            <a:srgbClr val="CCFF99"/>
          </a:solid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a:t>
            </a:r>
            <a:endParaRPr lang="lv-LV" dirty="0">
              <a:solidFill>
                <a:schemeClr val="tx1"/>
              </a:solidFill>
            </a:endParaRPr>
          </a:p>
        </p:txBody>
      </p:sp>
      <p:cxnSp>
        <p:nvCxnSpPr>
          <p:cNvPr id="37" name="Straight Connector 36"/>
          <p:cNvCxnSpPr>
            <a:stCxn id="33" idx="5"/>
            <a:endCxn id="35" idx="1"/>
          </p:cNvCxnSpPr>
          <p:nvPr/>
        </p:nvCxnSpPr>
        <p:spPr>
          <a:xfrm>
            <a:off x="11296784" y="2264598"/>
            <a:ext cx="385854" cy="367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35" idx="3"/>
            <a:endCxn id="36" idx="7"/>
          </p:cNvCxnSpPr>
          <p:nvPr/>
        </p:nvCxnSpPr>
        <p:spPr>
          <a:xfrm flipH="1">
            <a:off x="11296784" y="2890721"/>
            <a:ext cx="385854" cy="367492"/>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3" idx="3"/>
            <a:endCxn id="34" idx="7"/>
          </p:cNvCxnSpPr>
          <p:nvPr/>
        </p:nvCxnSpPr>
        <p:spPr>
          <a:xfrm flipH="1">
            <a:off x="10652299" y="2264598"/>
            <a:ext cx="385853" cy="36749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4" idx="5"/>
            <a:endCxn id="36" idx="1"/>
          </p:cNvCxnSpPr>
          <p:nvPr/>
        </p:nvCxnSpPr>
        <p:spPr>
          <a:xfrm>
            <a:off x="10652299" y="2890721"/>
            <a:ext cx="385853" cy="367492"/>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1488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Tree Diagrams</a:t>
            </a:r>
            <a:endParaRPr lang="en-US" dirty="0"/>
          </a:p>
        </p:txBody>
      </p:sp>
      <p:sp>
        <p:nvSpPr>
          <p:cNvPr id="3" name="Content Placeholder 2"/>
          <p:cNvSpPr>
            <a:spLocks noGrp="1"/>
          </p:cNvSpPr>
          <p:nvPr>
            <p:ph idx="1"/>
          </p:nvPr>
        </p:nvSpPr>
        <p:spPr/>
        <p:txBody>
          <a:bodyPr>
            <a:normAutofit fontScale="77500" lnSpcReduction="20000"/>
          </a:bodyPr>
          <a:lstStyle/>
          <a:p>
            <a:r>
              <a:rPr lang="en-US" b="1" dirty="0" smtClean="0"/>
              <a:t>Tree Diagrams</a:t>
            </a:r>
            <a:r>
              <a:rPr lang="en-US" dirty="0" smtClean="0"/>
              <a:t>:  We can solve many counting problems through the use of </a:t>
            </a:r>
            <a:r>
              <a:rPr lang="en-US" i="1" dirty="0" smtClean="0"/>
              <a:t>tree diagrams</a:t>
            </a:r>
            <a:r>
              <a:rPr lang="en-US" dirty="0" smtClean="0"/>
              <a:t>, where   a branch represents a possible choice and the leaves represent possible outcomes. </a:t>
            </a:r>
          </a:p>
          <a:p>
            <a:r>
              <a:rPr lang="en-US" b="1" dirty="0" smtClean="0"/>
              <a:t>Example</a:t>
            </a:r>
            <a:r>
              <a:rPr lang="en-US" dirty="0" smtClean="0"/>
              <a:t>: Suppose that “I Love Discrete Math” T-shirts come in five different sizes: S,M,L,XL, and XXL. Each size comes in four colors (white, red, green, and black), except XL, which comes only in red, green, and black, and XXL, which comes only in green and black. What is the minimum number of shirts that the campus book store needs to stock to have one of each size and color available?</a:t>
            </a:r>
          </a:p>
          <a:p>
            <a:r>
              <a:rPr lang="en-US" b="1" dirty="0" smtClean="0"/>
              <a:t>Solution</a:t>
            </a:r>
            <a:r>
              <a:rPr lang="en-US" dirty="0" smtClean="0"/>
              <a:t>: Draw the tree diagram.</a:t>
            </a:r>
          </a:p>
          <a:p>
            <a:pPr>
              <a:buNone/>
            </a:pPr>
            <a:endParaRPr lang="en-US" dirty="0" smtClean="0"/>
          </a:p>
          <a:p>
            <a:pPr>
              <a:buNone/>
            </a:pPr>
            <a:endParaRPr lang="en-US" dirty="0" smtClean="0"/>
          </a:p>
          <a:p>
            <a:pPr>
              <a:buNone/>
            </a:pPr>
            <a:endParaRPr lang="en-US" dirty="0" smtClean="0"/>
          </a:p>
          <a:p>
            <a:pPr>
              <a:buNone/>
            </a:pPr>
            <a:endParaRPr lang="en-US" dirty="0" smtClean="0"/>
          </a:p>
          <a:p>
            <a:r>
              <a:rPr lang="en-US" dirty="0" smtClean="0"/>
              <a:t>The store must stock </a:t>
            </a:r>
            <a:r>
              <a:rPr lang="en-US" dirty="0" smtClean="0">
                <a:latin typeface="Cambria Math" pitchFamily="18" charset="0"/>
                <a:ea typeface="Cambria Math" pitchFamily="18" charset="0"/>
              </a:rPr>
              <a:t>17 </a:t>
            </a:r>
            <a:r>
              <a:rPr lang="en-US" dirty="0" smtClean="0"/>
              <a:t>T-shirts.</a:t>
            </a:r>
            <a:endParaRPr lang="en-US" dirty="0"/>
          </a:p>
        </p:txBody>
      </p:sp>
      <p:pic>
        <p:nvPicPr>
          <p:cNvPr id="4" name="Picture 3" descr="0506.jpg"/>
          <p:cNvPicPr>
            <a:picLocks noChangeAspect="1"/>
          </p:cNvPicPr>
          <p:nvPr/>
        </p:nvPicPr>
        <p:blipFill>
          <a:blip r:embed="rId2" cstate="print"/>
          <a:stretch>
            <a:fillRect/>
          </a:stretch>
        </p:blipFill>
        <p:spPr>
          <a:xfrm>
            <a:off x="5927075" y="4109290"/>
            <a:ext cx="5742516" cy="2202609"/>
          </a:xfrm>
          <a:prstGeom prst="rect">
            <a:avLst/>
          </a:prstGeom>
        </p:spPr>
      </p:pic>
    </p:spTree>
    <p:extLst>
      <p:ext uri="{BB962C8B-B14F-4D97-AF65-F5344CB8AC3E}">
        <p14:creationId xmlns:p14="http://schemas.microsoft.com/office/powerpoint/2010/main" val="13947175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Basic Counting Principles: The Product Rule</a:t>
            </a:r>
          </a:p>
        </p:txBody>
      </p:sp>
      <p:sp>
        <p:nvSpPr>
          <p:cNvPr id="3" name="Content Placeholder 2"/>
          <p:cNvSpPr>
            <a:spLocks noGrp="1"/>
          </p:cNvSpPr>
          <p:nvPr>
            <p:ph idx="1"/>
          </p:nvPr>
        </p:nvSpPr>
        <p:spPr/>
        <p:txBody>
          <a:bodyPr/>
          <a:lstStyle/>
          <a:p>
            <a:pPr>
              <a:buNone/>
            </a:pPr>
            <a:r>
              <a:rPr lang="en-US" b="1" dirty="0" smtClean="0"/>
              <a:t>   The Product Rule</a:t>
            </a:r>
            <a:r>
              <a:rPr lang="en-US" dirty="0" smtClean="0"/>
              <a:t>: A procedure can be broken down into a sequence of two tasks. There are </a:t>
            </a:r>
            <a:r>
              <a:rPr lang="en-US" i="1" dirty="0" smtClean="0"/>
              <a:t>n</a:t>
            </a:r>
            <a:r>
              <a:rPr lang="en-US" baseline="-25000" dirty="0" smtClean="0">
                <a:latin typeface="Cambria Math" pitchFamily="18" charset="0"/>
                <a:ea typeface="Cambria Math" pitchFamily="18" charset="0"/>
              </a:rPr>
              <a:t>1</a:t>
            </a:r>
            <a:r>
              <a:rPr lang="en-US" dirty="0" smtClean="0">
                <a:latin typeface="Cambria Math" pitchFamily="18" charset="0"/>
                <a:ea typeface="Cambria Math" pitchFamily="18" charset="0"/>
              </a:rPr>
              <a:t> </a:t>
            </a:r>
            <a:r>
              <a:rPr lang="en-US" dirty="0" smtClean="0"/>
              <a:t>ways to do the first task and </a:t>
            </a:r>
            <a:r>
              <a:rPr lang="en-US" i="1" dirty="0" smtClean="0"/>
              <a:t>n</a:t>
            </a:r>
            <a:r>
              <a:rPr lang="en-US" baseline="-25000" dirty="0" smtClean="0">
                <a:latin typeface="Cambria Math" pitchFamily="18" charset="0"/>
                <a:ea typeface="Cambria Math" pitchFamily="18" charset="0"/>
              </a:rPr>
              <a:t>2</a:t>
            </a:r>
            <a:r>
              <a:rPr lang="en-US" dirty="0" smtClean="0">
                <a:latin typeface="Cambria Math" pitchFamily="18" charset="0"/>
                <a:ea typeface="Cambria Math" pitchFamily="18" charset="0"/>
              </a:rPr>
              <a:t> </a:t>
            </a:r>
            <a:r>
              <a:rPr lang="en-US" dirty="0" smtClean="0"/>
              <a:t>ways to do the second task. Then there are </a:t>
            </a:r>
            <a:r>
              <a:rPr lang="en-US" i="1" dirty="0" smtClean="0"/>
              <a:t>n</a:t>
            </a:r>
            <a:r>
              <a:rPr lang="en-US" baseline="-25000" dirty="0" smtClean="0">
                <a:latin typeface="Cambria Math" pitchFamily="18" charset="0"/>
                <a:ea typeface="Cambria Math" pitchFamily="18" charset="0"/>
              </a:rPr>
              <a:t>1</a:t>
            </a:r>
            <a:r>
              <a:rPr lang="en-US" i="1" dirty="0" smtClean="0"/>
              <a:t>∙n</a:t>
            </a:r>
            <a:r>
              <a:rPr lang="en-US" baseline="-25000" dirty="0" smtClean="0">
                <a:latin typeface="Cambria Math" pitchFamily="18" charset="0"/>
                <a:ea typeface="Cambria Math" pitchFamily="18" charset="0"/>
              </a:rPr>
              <a:t>2</a:t>
            </a:r>
            <a:r>
              <a:rPr lang="en-US" dirty="0" smtClean="0"/>
              <a:t> ways to do the procedure.</a:t>
            </a:r>
          </a:p>
          <a:p>
            <a:pPr>
              <a:buNone/>
            </a:pPr>
            <a:endParaRPr lang="en-US" dirty="0" smtClean="0"/>
          </a:p>
          <a:p>
            <a:pPr>
              <a:buNone/>
            </a:pPr>
            <a:r>
              <a:rPr lang="en-US" b="1" dirty="0" smtClean="0"/>
              <a:t>   Example</a:t>
            </a:r>
            <a:r>
              <a:rPr lang="en-US" dirty="0" smtClean="0"/>
              <a:t>: How many bit strings of length seven are there?</a:t>
            </a:r>
          </a:p>
          <a:p>
            <a:pPr>
              <a:buNone/>
            </a:pPr>
            <a:r>
              <a:rPr lang="en-US" b="1" dirty="0" smtClean="0"/>
              <a:t>   Solution</a:t>
            </a:r>
            <a:r>
              <a:rPr lang="en-US" dirty="0" smtClean="0"/>
              <a:t>: Since each of the seven bits is either a </a:t>
            </a:r>
            <a:r>
              <a:rPr lang="en-US" dirty="0" smtClean="0">
                <a:latin typeface="Cambria Math" pitchFamily="18" charset="0"/>
                <a:ea typeface="Cambria Math" pitchFamily="18" charset="0"/>
              </a:rPr>
              <a:t>0</a:t>
            </a:r>
            <a:r>
              <a:rPr lang="en-US" dirty="0" smtClean="0"/>
              <a:t> or a </a:t>
            </a:r>
            <a:r>
              <a:rPr lang="en-US" dirty="0" smtClean="0">
                <a:latin typeface="Cambria Math" pitchFamily="18" charset="0"/>
                <a:ea typeface="Cambria Math" pitchFamily="18" charset="0"/>
              </a:rPr>
              <a:t>1</a:t>
            </a:r>
            <a:r>
              <a:rPr lang="en-US" dirty="0" smtClean="0"/>
              <a:t>, the answer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7</a:t>
            </a:r>
            <a:r>
              <a:rPr lang="en-US" dirty="0" smtClean="0"/>
              <a:t> = </a:t>
            </a:r>
            <a:r>
              <a:rPr lang="en-US" dirty="0" smtClean="0">
                <a:latin typeface="Cambria Math" pitchFamily="18" charset="0"/>
                <a:ea typeface="Cambria Math" pitchFamily="18" charset="0"/>
              </a:rPr>
              <a:t>128</a:t>
            </a:r>
            <a:r>
              <a:rPr lang="en-US" dirty="0" smtClean="0"/>
              <a:t>.</a:t>
            </a:r>
          </a:p>
          <a:p>
            <a:pPr>
              <a:buNone/>
            </a:pPr>
            <a:endParaRPr lang="en-US" dirty="0"/>
          </a:p>
        </p:txBody>
      </p:sp>
    </p:spTree>
    <p:extLst>
      <p:ext uri="{BB962C8B-B14F-4D97-AF65-F5344CB8AC3E}">
        <p14:creationId xmlns:p14="http://schemas.microsoft.com/office/powerpoint/2010/main" val="130918804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Product Rule</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How many different license plates can be made if each plate contains a sequence of three uppercase English letters followed by three digits?</a:t>
            </a:r>
          </a:p>
          <a:p>
            <a:pPr>
              <a:buNone/>
            </a:pPr>
            <a:r>
              <a:rPr lang="en-US" dirty="0" smtClean="0"/>
              <a:t>   </a:t>
            </a:r>
            <a:r>
              <a:rPr lang="en-US" b="1" dirty="0" smtClean="0"/>
              <a:t>Solution</a:t>
            </a:r>
            <a:r>
              <a:rPr lang="en-US" dirty="0" smtClean="0"/>
              <a:t>:  By the product rule, </a:t>
            </a:r>
            <a:r>
              <a:rPr lang="en-US" dirty="0" smtClean="0">
                <a:latin typeface="Cambria Math" pitchFamily="18" charset="0"/>
                <a:ea typeface="Cambria Math" pitchFamily="18" charset="0"/>
              </a:rPr>
              <a:t>there are 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a:t>
            </a:r>
            <a:r>
              <a:rPr lang="en-US" dirty="0" smtClean="0">
                <a:latin typeface="Cambria Math" pitchFamily="18" charset="0"/>
                <a:ea typeface="Cambria Math" pitchFamily="18" charset="0"/>
              </a:rPr>
              <a:t>26 </a:t>
            </a:r>
            <a:r>
              <a:rPr lang="en-US" dirty="0" smtClean="0">
                <a:latin typeface="Cambria Math"/>
                <a:ea typeface="Cambria Math"/>
              </a:rPr>
              <a:t>∙ 10 ∙ 10 ∙ 10 = 17,576,000 different possible license plates.</a:t>
            </a:r>
            <a:endParaRPr lang="en-US" dirty="0">
              <a:latin typeface="Cambria Math" pitchFamily="18" charset="0"/>
              <a:ea typeface="Cambria Math" pitchFamily="18" charset="0"/>
            </a:endParaRPr>
          </a:p>
        </p:txBody>
      </p:sp>
      <p:pic>
        <p:nvPicPr>
          <p:cNvPr id="4" name="Picture 3" descr="0501.jpg"/>
          <p:cNvPicPr>
            <a:picLocks noChangeAspect="1"/>
          </p:cNvPicPr>
          <p:nvPr/>
        </p:nvPicPr>
        <p:blipFill>
          <a:blip r:embed="rId2" cstate="print"/>
          <a:stretch>
            <a:fillRect/>
          </a:stretch>
        </p:blipFill>
        <p:spPr>
          <a:xfrm>
            <a:off x="4724400" y="4800600"/>
            <a:ext cx="2019180" cy="914400"/>
          </a:xfrm>
          <a:prstGeom prst="rect">
            <a:avLst/>
          </a:prstGeom>
        </p:spPr>
      </p:pic>
    </p:spTree>
    <p:extLst>
      <p:ext uri="{BB962C8B-B14F-4D97-AF65-F5344CB8AC3E}">
        <p14:creationId xmlns:p14="http://schemas.microsoft.com/office/powerpoint/2010/main" val="359273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All Functions</a:t>
            </a:r>
            <a:endParaRPr lang="en-US" dirty="0"/>
          </a:p>
        </p:txBody>
      </p:sp>
      <p:sp>
        <p:nvSpPr>
          <p:cNvPr id="3" name="Content Placeholder 2"/>
          <p:cNvSpPr>
            <a:spLocks noGrp="1"/>
          </p:cNvSpPr>
          <p:nvPr>
            <p:ph sz="half" idx="1"/>
          </p:nvPr>
        </p:nvSpPr>
        <p:spPr>
          <a:xfrm>
            <a:off x="838199" y="1493134"/>
            <a:ext cx="5602721" cy="4683829"/>
          </a:xfrm>
        </p:spPr>
        <p:txBody>
          <a:bodyPr>
            <a:normAutofit/>
          </a:bodyPr>
          <a:lstStyle/>
          <a:p>
            <a:pPr>
              <a:buNone/>
            </a:pPr>
            <a:r>
              <a:rPr lang="en-US" sz="2400" b="1" dirty="0" smtClean="0"/>
              <a:t>Counting Functions</a:t>
            </a:r>
            <a:r>
              <a:rPr lang="en-US" sz="2400" dirty="0" smtClean="0"/>
              <a:t>: How many functions are there from a set with </a:t>
            </a:r>
            <a:r>
              <a:rPr lang="en-US" sz="2400" i="1" dirty="0" smtClean="0"/>
              <a:t>m</a:t>
            </a:r>
            <a:r>
              <a:rPr lang="en-US" sz="2400" dirty="0" smtClean="0"/>
              <a:t> elements to a set with </a:t>
            </a:r>
            <a:r>
              <a:rPr lang="en-US" sz="2400" i="1" dirty="0" smtClean="0"/>
              <a:t>n</a:t>
            </a:r>
            <a:r>
              <a:rPr lang="en-US" sz="2400" dirty="0" smtClean="0"/>
              <a:t> elements?</a:t>
            </a:r>
          </a:p>
          <a:p>
            <a:pPr>
              <a:buNone/>
            </a:pPr>
            <a:r>
              <a:rPr lang="en-US" sz="2400" b="1" dirty="0" smtClean="0"/>
              <a:t>Solution</a:t>
            </a:r>
            <a:r>
              <a:rPr lang="en-US" sz="2400" dirty="0" smtClean="0"/>
              <a:t>:  Since a function represents a choice of one of the </a:t>
            </a:r>
            <a:r>
              <a:rPr lang="en-US" sz="2400" i="1" dirty="0" smtClean="0"/>
              <a:t>n</a:t>
            </a:r>
            <a:r>
              <a:rPr lang="en-US" sz="2400" dirty="0" smtClean="0"/>
              <a:t> elements of the codomain for each of the </a:t>
            </a:r>
            <a:r>
              <a:rPr lang="en-US" sz="2400" i="1" dirty="0" smtClean="0"/>
              <a:t>m</a:t>
            </a:r>
            <a:r>
              <a:rPr lang="en-US" sz="2400" dirty="0" smtClean="0"/>
              <a:t> elements in the domain, the product rule tells us that there are </a:t>
            </a:r>
            <a:r>
              <a:rPr lang="en-US" sz="2400" i="1" dirty="0" smtClean="0"/>
              <a:t>n</a:t>
            </a:r>
            <a:r>
              <a:rPr lang="en-US" sz="2400" dirty="0" smtClean="0"/>
              <a:t> </a:t>
            </a:r>
            <a:r>
              <a:rPr lang="en-US" sz="2400" dirty="0" smtClean="0">
                <a:latin typeface="Cambria Math"/>
                <a:ea typeface="Cambria Math"/>
              </a:rPr>
              <a:t>∙</a:t>
            </a:r>
            <a:r>
              <a:rPr lang="en-US" sz="2400" dirty="0" smtClean="0"/>
              <a:t> </a:t>
            </a:r>
            <a:r>
              <a:rPr lang="en-US" sz="2400" i="1" dirty="0" smtClean="0"/>
              <a:t>n</a:t>
            </a:r>
            <a:r>
              <a:rPr lang="en-US" sz="2400" dirty="0" smtClean="0"/>
              <a:t> </a:t>
            </a:r>
            <a:r>
              <a:rPr lang="en-US" sz="2400" dirty="0" smtClean="0">
                <a:latin typeface="Cambria Math"/>
                <a:ea typeface="Cambria Math"/>
              </a:rPr>
              <a:t>∙ ∙ ∙ </a:t>
            </a:r>
            <a:r>
              <a:rPr lang="en-US" sz="2400" dirty="0" smtClean="0"/>
              <a:t> </a:t>
            </a:r>
            <a:r>
              <a:rPr lang="en-US" sz="2400" i="1" dirty="0" smtClean="0"/>
              <a:t>n</a:t>
            </a:r>
            <a:r>
              <a:rPr lang="en-US" sz="2400" dirty="0" smtClean="0"/>
              <a:t> </a:t>
            </a:r>
            <a:r>
              <a:rPr lang="en-US" sz="2400" dirty="0" smtClean="0">
                <a:latin typeface="Cambria Math"/>
                <a:ea typeface="Cambria Math"/>
              </a:rPr>
              <a:t>=</a:t>
            </a:r>
            <a:r>
              <a:rPr lang="en-US" sz="2400" dirty="0" smtClean="0"/>
              <a:t> </a:t>
            </a:r>
            <a:r>
              <a:rPr lang="en-US" sz="2400" i="1" dirty="0" smtClean="0"/>
              <a:t>n</a:t>
            </a:r>
            <a:r>
              <a:rPr lang="en-US" sz="2400" i="1" baseline="30000" dirty="0" smtClean="0"/>
              <a:t>m</a:t>
            </a:r>
            <a:r>
              <a:rPr lang="en-US" sz="2400" dirty="0" smtClean="0"/>
              <a:t> such functions.</a:t>
            </a:r>
            <a:endParaRPr lang="lv-LV" sz="2400" dirty="0" smtClean="0"/>
          </a:p>
          <a:p>
            <a:pPr>
              <a:buNone/>
            </a:pPr>
            <a:endParaRPr lang="en-US" sz="2400" dirty="0" smtClean="0"/>
          </a:p>
          <a:p>
            <a:pPr>
              <a:buNone/>
            </a:pPr>
            <a:r>
              <a:rPr lang="lv-LV" sz="2000" dirty="0" smtClean="0">
                <a:solidFill>
                  <a:srgbClr val="00B050"/>
                </a:solidFill>
                <a:latin typeface="Lucida Console" panose="020B0609040504020204" pitchFamily="49" charset="0"/>
              </a:rPr>
              <a:t>import numpy as np</a:t>
            </a:r>
          </a:p>
          <a:p>
            <a:pPr>
              <a:buNone/>
            </a:pPr>
            <a:r>
              <a:rPr lang="lv-LV" sz="2000" dirty="0">
                <a:solidFill>
                  <a:srgbClr val="00B050"/>
                </a:solidFill>
                <a:latin typeface="Lucida Console" panose="020B0609040504020204" pitchFamily="49" charset="0"/>
              </a:rPr>
              <a:t>np.random.choice(range(0,5),size=6)</a:t>
            </a:r>
            <a:endParaRPr lang="en-US" sz="2000" dirty="0" smtClean="0">
              <a:solidFill>
                <a:srgbClr val="00B050"/>
              </a:solidFill>
              <a:latin typeface="Lucida Console" panose="020B0609040504020204" pitchFamily="49" charset="0"/>
            </a:endParaRPr>
          </a:p>
        </p:txBody>
      </p:sp>
      <p:sp>
        <p:nvSpPr>
          <p:cNvPr id="5" name="Rounded Rectangle 4"/>
          <p:cNvSpPr/>
          <p:nvPr/>
        </p:nvSpPr>
        <p:spPr>
          <a:xfrm>
            <a:off x="6962660" y="1825625"/>
            <a:ext cx="1377109" cy="42116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 name="Rounded Rectangle 5"/>
          <p:cNvSpPr/>
          <p:nvPr/>
        </p:nvSpPr>
        <p:spPr>
          <a:xfrm>
            <a:off x="9282629" y="1825625"/>
            <a:ext cx="1377109" cy="42116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mc:AlternateContent xmlns:mc="http://schemas.openxmlformats.org/markup-compatibility/2006" xmlns:a14="http://schemas.microsoft.com/office/drawing/2010/main">
        <mc:Choice Requires="a14">
          <p:sp>
            <p:nvSpPr>
              <p:cNvPr id="7" name="TextBox 6"/>
              <p:cNvSpPr txBox="1"/>
              <p:nvPr/>
            </p:nvSpPr>
            <p:spPr>
              <a:xfrm>
                <a:off x="7134983" y="1277957"/>
                <a:ext cx="1336988" cy="369332"/>
              </a:xfrm>
              <a:prstGeom prst="rect">
                <a:avLst/>
              </a:prstGeom>
              <a:noFill/>
            </p:spPr>
            <p:txBody>
              <a:bodyPr wrap="square" rtlCol="0">
                <a:noAutofit/>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m:t>
                      </m:r>
                      <m:r>
                        <a:rPr lang="lv-LV" sz="2400" i="1" dirty="0" smtClean="0">
                          <a:latin typeface="Cambria Math" panose="02040503050406030204" pitchFamily="18" charset="0"/>
                        </a:rPr>
                        <m:t>𝐴</m:t>
                      </m:r>
                      <m:r>
                        <a:rPr lang="lv-LV" sz="2400" i="1" dirty="0" smtClean="0">
                          <a:latin typeface="Cambria Math" panose="02040503050406030204" pitchFamily="18" charset="0"/>
                        </a:rPr>
                        <m:t>|=</m:t>
                      </m:r>
                      <m:r>
                        <a:rPr lang="lv-LV" sz="2400" i="1" dirty="0" smtClean="0">
                          <a:latin typeface="Cambria Math" panose="02040503050406030204" pitchFamily="18" charset="0"/>
                        </a:rPr>
                        <m:t>𝑚</m:t>
                      </m:r>
                    </m:oMath>
                  </m:oMathPara>
                </a14:m>
                <a:endParaRPr lang="lv-LV"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134983" y="1277957"/>
                <a:ext cx="1336988" cy="369332"/>
              </a:xfrm>
              <a:prstGeom prst="rect">
                <a:avLst/>
              </a:prstGeom>
              <a:blipFill>
                <a:blip r:embed="rId3"/>
                <a:stretch>
                  <a:fillRect b="-48333"/>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322750" y="1286467"/>
                <a:ext cx="1336988" cy="369332"/>
              </a:xfrm>
              <a:prstGeom prst="rect">
                <a:avLst/>
              </a:prstGeom>
              <a:noFill/>
            </p:spPr>
            <p:txBody>
              <a:bodyPr wrap="square" rtlCol="0">
                <a:noAutofit/>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m:t>
                      </m:r>
                      <m:r>
                        <a:rPr lang="lv-LV" sz="2400" b="0" i="1" dirty="0" smtClean="0">
                          <a:latin typeface="Cambria Math" panose="02040503050406030204" pitchFamily="18" charset="0"/>
                        </a:rPr>
                        <m:t>𝐵</m:t>
                      </m:r>
                      <m:r>
                        <a:rPr lang="lv-LV" sz="2400" i="1" dirty="0" smtClean="0">
                          <a:latin typeface="Cambria Math" panose="02040503050406030204" pitchFamily="18" charset="0"/>
                        </a:rPr>
                        <m:t>|=</m:t>
                      </m:r>
                      <m:r>
                        <a:rPr lang="lv-LV" sz="2400" b="0" i="1" dirty="0" smtClean="0">
                          <a:latin typeface="Cambria Math" panose="02040503050406030204" pitchFamily="18" charset="0"/>
                        </a:rPr>
                        <m:t>𝑛</m:t>
                      </m:r>
                    </m:oMath>
                  </m:oMathPara>
                </a14:m>
                <a:endParaRPr lang="lv-LV"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9322750" y="1286467"/>
                <a:ext cx="1336988" cy="369332"/>
              </a:xfrm>
              <a:prstGeom prst="rect">
                <a:avLst/>
              </a:prstGeom>
              <a:blipFill>
                <a:blip r:embed="rId4"/>
                <a:stretch>
                  <a:fillRect b="-45902"/>
                </a:stretch>
              </a:blipFill>
            </p:spPr>
            <p:txBody>
              <a:bodyPr/>
              <a:lstStyle/>
              <a:p>
                <a:r>
                  <a:rPr lang="lv-LV">
                    <a:noFill/>
                  </a:rPr>
                  <a:t> </a:t>
                </a:r>
              </a:p>
            </p:txBody>
          </p:sp>
        </mc:Fallback>
      </mc:AlternateContent>
      <p:sp>
        <p:nvSpPr>
          <p:cNvPr id="9" name="Oval 8"/>
          <p:cNvSpPr/>
          <p:nvPr/>
        </p:nvSpPr>
        <p:spPr>
          <a:xfrm>
            <a:off x="7561541" y="224744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 name="Oval 9"/>
          <p:cNvSpPr/>
          <p:nvPr/>
        </p:nvSpPr>
        <p:spPr>
          <a:xfrm>
            <a:off x="7561541" y="285213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 name="Oval 10"/>
          <p:cNvSpPr/>
          <p:nvPr/>
        </p:nvSpPr>
        <p:spPr>
          <a:xfrm>
            <a:off x="7561541" y="345683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 name="Oval 11"/>
          <p:cNvSpPr/>
          <p:nvPr/>
        </p:nvSpPr>
        <p:spPr>
          <a:xfrm>
            <a:off x="7561541" y="406152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 name="Oval 12"/>
          <p:cNvSpPr/>
          <p:nvPr/>
        </p:nvSpPr>
        <p:spPr>
          <a:xfrm>
            <a:off x="7561541" y="466622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 name="Oval 13"/>
          <p:cNvSpPr/>
          <p:nvPr/>
        </p:nvSpPr>
        <p:spPr>
          <a:xfrm>
            <a:off x="7561541" y="527092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 name="Oval 16"/>
          <p:cNvSpPr/>
          <p:nvPr/>
        </p:nvSpPr>
        <p:spPr>
          <a:xfrm>
            <a:off x="9906298" y="26531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 name="Oval 17"/>
          <p:cNvSpPr/>
          <p:nvPr/>
        </p:nvSpPr>
        <p:spPr>
          <a:xfrm>
            <a:off x="9906298" y="325789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 name="Oval 18"/>
          <p:cNvSpPr/>
          <p:nvPr/>
        </p:nvSpPr>
        <p:spPr>
          <a:xfrm>
            <a:off x="9906298" y="386258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0" name="Oval 19"/>
          <p:cNvSpPr/>
          <p:nvPr/>
        </p:nvSpPr>
        <p:spPr>
          <a:xfrm>
            <a:off x="9906298" y="446728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1" name="Oval 20"/>
          <p:cNvSpPr/>
          <p:nvPr/>
        </p:nvSpPr>
        <p:spPr>
          <a:xfrm>
            <a:off x="9906298" y="507197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cxnSp>
        <p:nvCxnSpPr>
          <p:cNvPr id="23" name="Straight Arrow Connector 22"/>
          <p:cNvCxnSpPr>
            <a:stCxn id="9" idx="6"/>
            <a:endCxn id="21" idx="2"/>
          </p:cNvCxnSpPr>
          <p:nvPr/>
        </p:nvCxnSpPr>
        <p:spPr>
          <a:xfrm>
            <a:off x="7744421" y="2338881"/>
            <a:ext cx="2161877" cy="2824537"/>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0" idx="6"/>
            <a:endCxn id="21" idx="2"/>
          </p:cNvCxnSpPr>
          <p:nvPr/>
        </p:nvCxnSpPr>
        <p:spPr>
          <a:xfrm>
            <a:off x="7744421" y="2943577"/>
            <a:ext cx="2161877" cy="221984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6"/>
            <a:endCxn id="19" idx="2"/>
          </p:cNvCxnSpPr>
          <p:nvPr/>
        </p:nvCxnSpPr>
        <p:spPr>
          <a:xfrm>
            <a:off x="7744421" y="3548273"/>
            <a:ext cx="2161877" cy="405753"/>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2" idx="6"/>
            <a:endCxn id="21" idx="2"/>
          </p:cNvCxnSpPr>
          <p:nvPr/>
        </p:nvCxnSpPr>
        <p:spPr>
          <a:xfrm>
            <a:off x="7744421" y="4152969"/>
            <a:ext cx="2161877" cy="1010449"/>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6"/>
            <a:endCxn id="17" idx="2"/>
          </p:cNvCxnSpPr>
          <p:nvPr/>
        </p:nvCxnSpPr>
        <p:spPr>
          <a:xfrm flipV="1">
            <a:off x="7744421" y="2744634"/>
            <a:ext cx="2161877" cy="201303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6"/>
            <a:endCxn id="18" idx="2"/>
          </p:cNvCxnSpPr>
          <p:nvPr/>
        </p:nvCxnSpPr>
        <p:spPr>
          <a:xfrm flipV="1">
            <a:off x="7744421" y="3349330"/>
            <a:ext cx="2161877" cy="2013031"/>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293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Injective Functions</a:t>
            </a:r>
            <a:endParaRPr lang="lv-LV" dirty="0"/>
          </a:p>
        </p:txBody>
      </p:sp>
      <p:sp>
        <p:nvSpPr>
          <p:cNvPr id="3" name="Content Placeholder 2"/>
          <p:cNvSpPr>
            <a:spLocks noGrp="1"/>
          </p:cNvSpPr>
          <p:nvPr>
            <p:ph sz="half" idx="1"/>
          </p:nvPr>
        </p:nvSpPr>
        <p:spPr/>
        <p:txBody>
          <a:bodyPr>
            <a:normAutofit fontScale="92500"/>
          </a:bodyPr>
          <a:lstStyle/>
          <a:p>
            <a:pPr>
              <a:buNone/>
            </a:pPr>
            <a:r>
              <a:rPr lang="en-US" sz="2400" b="1" dirty="0"/>
              <a:t>Counting One-to-One (</a:t>
            </a:r>
            <a:r>
              <a:rPr lang="en-US" sz="2400" b="1" i="1" dirty="0">
                <a:solidFill>
                  <a:srgbClr val="0070C0"/>
                </a:solidFill>
              </a:rPr>
              <a:t>Injective</a:t>
            </a:r>
            <a:r>
              <a:rPr lang="en-US" sz="2400" b="1" dirty="0"/>
              <a:t>) Functions</a:t>
            </a:r>
            <a:r>
              <a:rPr lang="en-US" sz="2400" dirty="0"/>
              <a:t>: How many one-to-one functions are there from a set with </a:t>
            </a:r>
            <a:r>
              <a:rPr lang="en-US" sz="2400" i="1" dirty="0"/>
              <a:t>m</a:t>
            </a:r>
            <a:r>
              <a:rPr lang="en-US" sz="2400" dirty="0"/>
              <a:t> elements to one with </a:t>
            </a:r>
            <a:r>
              <a:rPr lang="en-US" sz="2400" i="1" dirty="0"/>
              <a:t>n</a:t>
            </a:r>
            <a:r>
              <a:rPr lang="en-US" sz="2400" dirty="0"/>
              <a:t> elements?</a:t>
            </a:r>
          </a:p>
          <a:p>
            <a:pPr>
              <a:buNone/>
            </a:pPr>
            <a:r>
              <a:rPr lang="en-US" sz="2400" b="1" dirty="0"/>
              <a:t>Solution</a:t>
            </a:r>
            <a:r>
              <a:rPr lang="en-US" sz="2400" dirty="0"/>
              <a:t>: Suppose the elements in the domain are  </a:t>
            </a:r>
            <a:r>
              <a:rPr lang="en-US" sz="2400" i="1" dirty="0"/>
              <a:t>a</a:t>
            </a:r>
            <a:r>
              <a:rPr lang="en-US" sz="2400" baseline="-25000" dirty="0">
                <a:latin typeface="Cambria Math" pitchFamily="18" charset="0"/>
                <a:ea typeface="Cambria Math" pitchFamily="18" charset="0"/>
              </a:rPr>
              <a:t>1</a:t>
            </a:r>
            <a:r>
              <a:rPr lang="en-US" sz="2400" dirty="0"/>
              <a:t>, </a:t>
            </a:r>
            <a:r>
              <a:rPr lang="en-US" sz="2400" i="1" dirty="0"/>
              <a:t>a</a:t>
            </a:r>
            <a:r>
              <a:rPr lang="en-US" sz="2400" baseline="-25000" dirty="0">
                <a:latin typeface="Cambria Math" pitchFamily="18" charset="0"/>
                <a:ea typeface="Cambria Math" pitchFamily="18" charset="0"/>
              </a:rPr>
              <a:t>2</a:t>
            </a:r>
            <a:r>
              <a:rPr lang="en-US" sz="2400" dirty="0"/>
              <a:t>,…, </a:t>
            </a:r>
            <a:r>
              <a:rPr lang="en-US" sz="2400" i="1" dirty="0"/>
              <a:t>a</a:t>
            </a:r>
            <a:r>
              <a:rPr lang="en-US" sz="2400" i="1" baseline="-25000" dirty="0"/>
              <a:t>m</a:t>
            </a:r>
            <a:r>
              <a:rPr lang="en-US" sz="2400" dirty="0"/>
              <a:t>. There are </a:t>
            </a:r>
            <a:r>
              <a:rPr lang="en-US" sz="2400" i="1" dirty="0"/>
              <a:t>n</a:t>
            </a:r>
            <a:r>
              <a:rPr lang="en-US" sz="2400" dirty="0"/>
              <a:t> ways to choose the value of </a:t>
            </a:r>
            <a:r>
              <a:rPr lang="en-US" sz="2400" i="1" dirty="0"/>
              <a:t>a</a:t>
            </a:r>
            <a:r>
              <a:rPr lang="en-US" sz="2400" baseline="-25000" dirty="0">
                <a:latin typeface="Cambria Math" pitchFamily="18" charset="0"/>
                <a:ea typeface="Cambria Math" pitchFamily="18" charset="0"/>
              </a:rPr>
              <a:t>1 </a:t>
            </a:r>
            <a:r>
              <a:rPr lang="en-US" sz="2400" dirty="0"/>
              <a:t>and </a:t>
            </a:r>
            <a:r>
              <a:rPr lang="en-US" sz="2400" i="1" dirty="0"/>
              <a:t>n</a:t>
            </a:r>
            <a:r>
              <a:rPr lang="en-US" sz="2400" dirty="0">
                <a:latin typeface="Cambria Math"/>
                <a:ea typeface="Cambria Math"/>
              </a:rPr>
              <a:t>−1 </a:t>
            </a:r>
            <a:r>
              <a:rPr lang="en-US" sz="2400" dirty="0"/>
              <a:t>ways to choose </a:t>
            </a:r>
            <a:r>
              <a:rPr lang="en-US" sz="2400" i="1" dirty="0"/>
              <a:t>a</a:t>
            </a:r>
            <a:r>
              <a:rPr lang="en-US" sz="2400" baseline="-25000" dirty="0">
                <a:latin typeface="Cambria Math" pitchFamily="18" charset="0"/>
                <a:ea typeface="Cambria Math" pitchFamily="18" charset="0"/>
              </a:rPr>
              <a:t>2</a:t>
            </a:r>
            <a:r>
              <a:rPr lang="en-US" sz="2400" dirty="0"/>
              <a:t>, etc. The product rule tells us that there are   </a:t>
            </a:r>
            <a:r>
              <a:rPr lang="en-US" sz="2400" i="1" dirty="0"/>
              <a:t>n</a:t>
            </a:r>
            <a:r>
              <a:rPr lang="en-US" sz="2400" dirty="0"/>
              <a:t>(</a:t>
            </a:r>
            <a:r>
              <a:rPr lang="en-US" sz="2400" i="1" dirty="0"/>
              <a:t>n</a:t>
            </a:r>
            <a:r>
              <a:rPr lang="en-US" sz="2400" dirty="0">
                <a:latin typeface="Cambria Math"/>
                <a:ea typeface="Cambria Math"/>
              </a:rPr>
              <a:t>−1)</a:t>
            </a:r>
            <a:r>
              <a:rPr lang="en-US" sz="2400" i="1" dirty="0"/>
              <a:t> </a:t>
            </a:r>
            <a:r>
              <a:rPr lang="en-US" sz="2400" dirty="0"/>
              <a:t>(</a:t>
            </a:r>
            <a:r>
              <a:rPr lang="en-US" sz="2400" i="1" dirty="0"/>
              <a:t>n</a:t>
            </a:r>
            <a:r>
              <a:rPr lang="en-US" sz="2400" dirty="0">
                <a:latin typeface="Cambria Math"/>
                <a:ea typeface="Cambria Math"/>
              </a:rPr>
              <a:t>−2)∙∙∙(</a:t>
            </a:r>
            <a:r>
              <a:rPr lang="en-US" sz="2400" i="1" dirty="0"/>
              <a:t>n</a:t>
            </a:r>
            <a:r>
              <a:rPr lang="en-US" sz="2400" dirty="0">
                <a:latin typeface="Cambria Math"/>
                <a:ea typeface="Cambria Math"/>
              </a:rPr>
              <a:t>−</a:t>
            </a:r>
            <a:r>
              <a:rPr lang="en-US" sz="2400" i="1" dirty="0">
                <a:ea typeface="Cambria Math"/>
              </a:rPr>
              <a:t>m</a:t>
            </a:r>
            <a:r>
              <a:rPr lang="en-US" sz="2400" dirty="0">
                <a:latin typeface="Cambria Math"/>
                <a:ea typeface="Cambria Math"/>
              </a:rPr>
              <a:t> +1) such functions</a:t>
            </a:r>
            <a:r>
              <a:rPr lang="en-US" sz="2400" dirty="0" smtClean="0">
                <a:latin typeface="Cambria Math"/>
                <a:ea typeface="Cambria Math"/>
              </a:rPr>
              <a:t>.</a:t>
            </a:r>
            <a:endParaRPr lang="lv-LV" sz="2400" dirty="0" smtClean="0">
              <a:latin typeface="Cambria Math"/>
              <a:ea typeface="Cambria Math"/>
            </a:endParaRPr>
          </a:p>
          <a:p>
            <a:pPr>
              <a:buNone/>
            </a:pPr>
            <a:r>
              <a:rPr lang="lv-LV" sz="2200" dirty="0">
                <a:solidFill>
                  <a:srgbClr val="00B050"/>
                </a:solidFill>
                <a:latin typeface="Lucida Console" panose="020B0609040504020204" pitchFamily="49" charset="0"/>
              </a:rPr>
              <a:t>import numpy as np</a:t>
            </a:r>
          </a:p>
          <a:p>
            <a:pPr>
              <a:buNone/>
            </a:pPr>
            <a:r>
              <a:rPr lang="lv-LV" sz="2200" dirty="0" smtClean="0">
                <a:solidFill>
                  <a:srgbClr val="00B050"/>
                </a:solidFill>
                <a:latin typeface="Lucida Console" panose="020B0609040504020204" pitchFamily="49" charset="0"/>
              </a:rPr>
              <a:t>np.random.choice(range(0,</a:t>
            </a:r>
            <a:r>
              <a:rPr lang="en-US" sz="2200" dirty="0" smtClean="0">
                <a:solidFill>
                  <a:srgbClr val="FF0000"/>
                </a:solidFill>
                <a:latin typeface="Lucida Console" panose="020B0609040504020204" pitchFamily="49" charset="0"/>
              </a:rPr>
              <a:t>7</a:t>
            </a:r>
            <a:r>
              <a:rPr lang="lv-LV" sz="2200" dirty="0" smtClean="0">
                <a:solidFill>
                  <a:srgbClr val="00B050"/>
                </a:solidFill>
                <a:latin typeface="Lucida Console" panose="020B0609040504020204" pitchFamily="49" charset="0"/>
              </a:rPr>
              <a:t>),</a:t>
            </a:r>
            <a:r>
              <a:rPr lang="lv-LV" sz="2200" dirty="0" smtClean="0">
                <a:solidFill>
                  <a:srgbClr val="00B050"/>
                </a:solidFill>
                <a:latin typeface="Lucida Console" panose="020B0609040504020204" pitchFamily="49" charset="0"/>
              </a:rPr>
              <a:t>size=6, </a:t>
            </a:r>
            <a:r>
              <a:rPr lang="lv-LV" sz="2200" dirty="0" smtClean="0">
                <a:solidFill>
                  <a:schemeClr val="accent2">
                    <a:lumMod val="75000"/>
                  </a:schemeClr>
                </a:solidFill>
                <a:latin typeface="Lucida Console" panose="020B0609040504020204" pitchFamily="49" charset="0"/>
              </a:rPr>
              <a:t>replace=False</a:t>
            </a:r>
            <a:r>
              <a:rPr lang="lv-LV" sz="2200" dirty="0" smtClean="0">
                <a:solidFill>
                  <a:srgbClr val="00B050"/>
                </a:solidFill>
                <a:latin typeface="Lucida Console" panose="020B0609040504020204" pitchFamily="49" charset="0"/>
              </a:rPr>
              <a:t>)</a:t>
            </a:r>
            <a:endParaRPr lang="en-US" sz="2200" dirty="0">
              <a:solidFill>
                <a:srgbClr val="00B050"/>
              </a:solidFill>
              <a:latin typeface="Lucida Console" panose="020B0609040504020204" pitchFamily="49" charset="0"/>
            </a:endParaRPr>
          </a:p>
          <a:p>
            <a:pPr>
              <a:buNone/>
            </a:pPr>
            <a:endParaRPr lang="en-US" sz="2400" dirty="0"/>
          </a:p>
          <a:p>
            <a:endParaRPr lang="lv-LV" sz="2400" dirty="0"/>
          </a:p>
        </p:txBody>
      </p:sp>
      <p:sp>
        <p:nvSpPr>
          <p:cNvPr id="5" name="Rounded Rectangle 4"/>
          <p:cNvSpPr/>
          <p:nvPr/>
        </p:nvSpPr>
        <p:spPr>
          <a:xfrm>
            <a:off x="6962660" y="1825625"/>
            <a:ext cx="1377109" cy="42116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6" name="Rounded Rectangle 5"/>
          <p:cNvSpPr/>
          <p:nvPr/>
        </p:nvSpPr>
        <p:spPr>
          <a:xfrm>
            <a:off x="9282629" y="1825625"/>
            <a:ext cx="1377109" cy="4211618"/>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mc:AlternateContent xmlns:mc="http://schemas.openxmlformats.org/markup-compatibility/2006" xmlns:a14="http://schemas.microsoft.com/office/drawing/2010/main">
        <mc:Choice Requires="a14">
          <p:sp>
            <p:nvSpPr>
              <p:cNvPr id="7" name="TextBox 6"/>
              <p:cNvSpPr txBox="1"/>
              <p:nvPr/>
            </p:nvSpPr>
            <p:spPr>
              <a:xfrm>
                <a:off x="7134983" y="1277957"/>
                <a:ext cx="1336988" cy="369332"/>
              </a:xfrm>
              <a:prstGeom prst="rect">
                <a:avLst/>
              </a:prstGeom>
              <a:noFill/>
            </p:spPr>
            <p:txBody>
              <a:bodyPr wrap="square" rtlCol="0">
                <a:noAutofit/>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m:t>
                      </m:r>
                      <m:r>
                        <a:rPr lang="lv-LV" sz="2400" i="1" dirty="0" smtClean="0">
                          <a:latin typeface="Cambria Math" panose="02040503050406030204" pitchFamily="18" charset="0"/>
                        </a:rPr>
                        <m:t>𝐴</m:t>
                      </m:r>
                      <m:r>
                        <a:rPr lang="lv-LV" sz="2400" i="1" dirty="0" smtClean="0">
                          <a:latin typeface="Cambria Math" panose="02040503050406030204" pitchFamily="18" charset="0"/>
                        </a:rPr>
                        <m:t>|=</m:t>
                      </m:r>
                      <m:r>
                        <a:rPr lang="lv-LV" sz="2400" i="1" dirty="0" smtClean="0">
                          <a:latin typeface="Cambria Math" panose="02040503050406030204" pitchFamily="18" charset="0"/>
                        </a:rPr>
                        <m:t>𝑚</m:t>
                      </m:r>
                    </m:oMath>
                  </m:oMathPara>
                </a14:m>
                <a:endParaRPr lang="lv-LV"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7134983" y="1277957"/>
                <a:ext cx="1336988" cy="369332"/>
              </a:xfrm>
              <a:prstGeom prst="rect">
                <a:avLst/>
              </a:prstGeom>
              <a:blipFill>
                <a:blip r:embed="rId2"/>
                <a:stretch>
                  <a:fillRect b="-48333"/>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9322750" y="1286467"/>
                <a:ext cx="1336988" cy="369332"/>
              </a:xfrm>
              <a:prstGeom prst="rect">
                <a:avLst/>
              </a:prstGeom>
              <a:noFill/>
            </p:spPr>
            <p:txBody>
              <a:bodyPr wrap="square" rtlCol="0">
                <a:noAutofit/>
              </a:bodyPr>
              <a:lstStyle/>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m:t>
                      </m:r>
                      <m:r>
                        <a:rPr lang="lv-LV" sz="2400" b="0" i="1" dirty="0" smtClean="0">
                          <a:latin typeface="Cambria Math" panose="02040503050406030204" pitchFamily="18" charset="0"/>
                        </a:rPr>
                        <m:t>𝐵</m:t>
                      </m:r>
                      <m:r>
                        <a:rPr lang="lv-LV" sz="2400" i="1" dirty="0" smtClean="0">
                          <a:latin typeface="Cambria Math" panose="02040503050406030204" pitchFamily="18" charset="0"/>
                        </a:rPr>
                        <m:t>|=</m:t>
                      </m:r>
                      <m:r>
                        <a:rPr lang="lv-LV" sz="2400" b="0" i="1" dirty="0" smtClean="0">
                          <a:latin typeface="Cambria Math" panose="02040503050406030204" pitchFamily="18" charset="0"/>
                        </a:rPr>
                        <m:t>𝑛</m:t>
                      </m:r>
                    </m:oMath>
                  </m:oMathPara>
                </a14:m>
                <a:endParaRPr lang="lv-LV" sz="2400" dirty="0"/>
              </a:p>
            </p:txBody>
          </p:sp>
        </mc:Choice>
        <mc:Fallback xmlns="">
          <p:sp>
            <p:nvSpPr>
              <p:cNvPr id="8" name="TextBox 7"/>
              <p:cNvSpPr txBox="1">
                <a:spLocks noRot="1" noChangeAspect="1" noMove="1" noResize="1" noEditPoints="1" noAdjustHandles="1" noChangeArrowheads="1" noChangeShapeType="1" noTextEdit="1"/>
              </p:cNvSpPr>
              <p:nvPr/>
            </p:nvSpPr>
            <p:spPr>
              <a:xfrm>
                <a:off x="9322750" y="1286467"/>
                <a:ext cx="1336988" cy="369332"/>
              </a:xfrm>
              <a:prstGeom prst="rect">
                <a:avLst/>
              </a:prstGeom>
              <a:blipFill>
                <a:blip r:embed="rId3"/>
                <a:stretch>
                  <a:fillRect b="-45902"/>
                </a:stretch>
              </a:blipFill>
            </p:spPr>
            <p:txBody>
              <a:bodyPr/>
              <a:lstStyle/>
              <a:p>
                <a:r>
                  <a:rPr lang="lv-LV">
                    <a:noFill/>
                  </a:rPr>
                  <a:t> </a:t>
                </a:r>
              </a:p>
            </p:txBody>
          </p:sp>
        </mc:Fallback>
      </mc:AlternateContent>
      <p:sp>
        <p:nvSpPr>
          <p:cNvPr id="9" name="Oval 8"/>
          <p:cNvSpPr/>
          <p:nvPr/>
        </p:nvSpPr>
        <p:spPr>
          <a:xfrm>
            <a:off x="7561541" y="224744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0" name="Oval 9"/>
          <p:cNvSpPr/>
          <p:nvPr/>
        </p:nvSpPr>
        <p:spPr>
          <a:xfrm>
            <a:off x="7561541" y="285213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1" name="Oval 10"/>
          <p:cNvSpPr/>
          <p:nvPr/>
        </p:nvSpPr>
        <p:spPr>
          <a:xfrm>
            <a:off x="7561541" y="345683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2" name="Oval 11"/>
          <p:cNvSpPr/>
          <p:nvPr/>
        </p:nvSpPr>
        <p:spPr>
          <a:xfrm>
            <a:off x="7561541" y="406152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3" name="Oval 12"/>
          <p:cNvSpPr/>
          <p:nvPr/>
        </p:nvSpPr>
        <p:spPr>
          <a:xfrm>
            <a:off x="7561541" y="466622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4" name="Oval 13"/>
          <p:cNvSpPr/>
          <p:nvPr/>
        </p:nvSpPr>
        <p:spPr>
          <a:xfrm>
            <a:off x="7561541" y="527092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5" name="Oval 14"/>
          <p:cNvSpPr/>
          <p:nvPr/>
        </p:nvSpPr>
        <p:spPr>
          <a:xfrm>
            <a:off x="9906298" y="198186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6" name="Oval 15"/>
          <p:cNvSpPr/>
          <p:nvPr/>
        </p:nvSpPr>
        <p:spPr>
          <a:xfrm>
            <a:off x="9906298" y="258655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7" name="Oval 16"/>
          <p:cNvSpPr/>
          <p:nvPr/>
        </p:nvSpPr>
        <p:spPr>
          <a:xfrm>
            <a:off x="9906298" y="319125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8" name="Oval 17"/>
          <p:cNvSpPr/>
          <p:nvPr/>
        </p:nvSpPr>
        <p:spPr>
          <a:xfrm>
            <a:off x="9906298" y="379595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19" name="Oval 18"/>
          <p:cNvSpPr/>
          <p:nvPr/>
        </p:nvSpPr>
        <p:spPr>
          <a:xfrm>
            <a:off x="9906298" y="4400647"/>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cxnSp>
        <p:nvCxnSpPr>
          <p:cNvPr id="25" name="Straight Arrow Connector 24"/>
          <p:cNvCxnSpPr>
            <a:stCxn id="9" idx="6"/>
            <a:endCxn id="19" idx="2"/>
          </p:cNvCxnSpPr>
          <p:nvPr/>
        </p:nvCxnSpPr>
        <p:spPr>
          <a:xfrm>
            <a:off x="7744421" y="2338881"/>
            <a:ext cx="2161877" cy="2153206"/>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906298" y="500534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sp>
        <p:nvSpPr>
          <p:cNvPr id="27" name="Oval 26"/>
          <p:cNvSpPr/>
          <p:nvPr/>
        </p:nvSpPr>
        <p:spPr>
          <a:xfrm>
            <a:off x="9906298" y="561003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lv-LV"/>
          </a:p>
        </p:txBody>
      </p:sp>
      <p:cxnSp>
        <p:nvCxnSpPr>
          <p:cNvPr id="30" name="Straight Arrow Connector 29"/>
          <p:cNvCxnSpPr>
            <a:stCxn id="10" idx="6"/>
            <a:endCxn id="17" idx="2"/>
          </p:cNvCxnSpPr>
          <p:nvPr/>
        </p:nvCxnSpPr>
        <p:spPr>
          <a:xfrm>
            <a:off x="7744421" y="2943577"/>
            <a:ext cx="2161877" cy="33911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11" idx="6"/>
            <a:endCxn id="15" idx="2"/>
          </p:cNvCxnSpPr>
          <p:nvPr/>
        </p:nvCxnSpPr>
        <p:spPr>
          <a:xfrm flipV="1">
            <a:off x="7744421" y="2073303"/>
            <a:ext cx="2161877" cy="14749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2" idx="6"/>
            <a:endCxn id="16" idx="2"/>
          </p:cNvCxnSpPr>
          <p:nvPr/>
        </p:nvCxnSpPr>
        <p:spPr>
          <a:xfrm flipV="1">
            <a:off x="7744421" y="2677999"/>
            <a:ext cx="2161877" cy="1474970"/>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13" idx="6"/>
            <a:endCxn id="18" idx="2"/>
          </p:cNvCxnSpPr>
          <p:nvPr/>
        </p:nvCxnSpPr>
        <p:spPr>
          <a:xfrm flipV="1">
            <a:off x="7744421" y="3887391"/>
            <a:ext cx="2161877" cy="870274"/>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14" idx="6"/>
            <a:endCxn id="26" idx="2"/>
          </p:cNvCxnSpPr>
          <p:nvPr/>
        </p:nvCxnSpPr>
        <p:spPr>
          <a:xfrm flipV="1">
            <a:off x="7744421" y="5096783"/>
            <a:ext cx="2161877" cy="265578"/>
          </a:xfrm>
          <a:prstGeom prst="straightConnector1">
            <a:avLst/>
          </a:prstGeom>
          <a:ln>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89561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Telephone Numbering Plan</a:t>
            </a:r>
            <a:endParaRPr lang="en-US" dirty="0"/>
          </a:p>
        </p:txBody>
      </p:sp>
      <p:sp>
        <p:nvSpPr>
          <p:cNvPr id="3" name="Content Placeholder 2"/>
          <p:cNvSpPr>
            <a:spLocks noGrp="1"/>
          </p:cNvSpPr>
          <p:nvPr>
            <p:ph sz="half" idx="1"/>
          </p:nvPr>
        </p:nvSpPr>
        <p:spPr/>
        <p:txBody>
          <a:bodyPr>
            <a:normAutofit fontScale="85000" lnSpcReduction="20000"/>
          </a:bodyPr>
          <a:lstStyle/>
          <a:p>
            <a:pPr>
              <a:buNone/>
            </a:pPr>
            <a:r>
              <a:rPr lang="en-US" b="1" dirty="0" smtClean="0"/>
              <a:t>Example</a:t>
            </a:r>
            <a:r>
              <a:rPr lang="en-US" dirty="0" smtClean="0"/>
              <a:t>: The </a:t>
            </a:r>
            <a:r>
              <a:rPr lang="en-US" i="1" dirty="0" smtClean="0"/>
              <a:t>North American numbering plan </a:t>
            </a:r>
            <a:r>
              <a:rPr lang="en-US" dirty="0" smtClean="0"/>
              <a:t>(</a:t>
            </a:r>
            <a:r>
              <a:rPr lang="en-US" i="1" dirty="0" smtClean="0"/>
              <a:t>NANP</a:t>
            </a:r>
            <a:r>
              <a:rPr lang="en-US" dirty="0" smtClean="0"/>
              <a:t>) specifies a </a:t>
            </a:r>
            <a:r>
              <a:rPr lang="en-US" dirty="0" smtClean="0">
                <a:latin typeface="Cambria Math" pitchFamily="18" charset="0"/>
                <a:ea typeface="Cambria Math" pitchFamily="18" charset="0"/>
              </a:rPr>
              <a:t>10-</a:t>
            </a:r>
            <a:r>
              <a:rPr lang="en-US" dirty="0" smtClean="0"/>
              <a:t>digit phone number, consisting of a </a:t>
            </a:r>
            <a:r>
              <a:rPr lang="en-US" b="1" i="1" dirty="0" smtClean="0">
                <a:solidFill>
                  <a:srgbClr val="00B050"/>
                </a:solidFill>
              </a:rPr>
              <a:t>three-digit</a:t>
            </a:r>
            <a:r>
              <a:rPr lang="en-US" dirty="0" smtClean="0"/>
              <a:t> area code, a </a:t>
            </a:r>
            <a:r>
              <a:rPr lang="en-US" b="1" i="1" dirty="0" smtClean="0">
                <a:solidFill>
                  <a:srgbClr val="00B050"/>
                </a:solidFill>
              </a:rPr>
              <a:t>three-digit</a:t>
            </a:r>
            <a:r>
              <a:rPr lang="en-US" dirty="0" smtClean="0"/>
              <a:t> office code, and a </a:t>
            </a:r>
            <a:r>
              <a:rPr lang="en-US" b="1" i="1" dirty="0" smtClean="0">
                <a:solidFill>
                  <a:srgbClr val="00B050"/>
                </a:solidFill>
              </a:rPr>
              <a:t>four-digit</a:t>
            </a:r>
            <a:r>
              <a:rPr lang="en-US" dirty="0" smtClean="0"/>
              <a:t> station code.  Some restrictions:</a:t>
            </a:r>
          </a:p>
          <a:p>
            <a:pPr lvl="1"/>
            <a:r>
              <a:rPr lang="en-US" dirty="0" smtClean="0"/>
              <a:t>Let </a:t>
            </a:r>
            <a:r>
              <a:rPr lang="en-US" i="1" dirty="0" smtClean="0"/>
              <a:t>X</a:t>
            </a:r>
            <a:r>
              <a:rPr lang="en-US" dirty="0" smtClean="0"/>
              <a:t> denote a digit from </a:t>
            </a:r>
            <a:r>
              <a:rPr lang="en-US" dirty="0" smtClean="0">
                <a:latin typeface="Cambria Math" pitchFamily="18" charset="0"/>
                <a:ea typeface="Cambria Math" pitchFamily="18" charset="0"/>
              </a:rPr>
              <a:t>0</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N</a:t>
            </a:r>
            <a:r>
              <a:rPr lang="en-US" dirty="0" smtClean="0"/>
              <a:t> denote a digit from </a:t>
            </a:r>
            <a:r>
              <a:rPr lang="en-US" dirty="0" smtClean="0">
                <a:latin typeface="Cambria Math" pitchFamily="18" charset="0"/>
                <a:ea typeface="Cambria Math" pitchFamily="18" charset="0"/>
              </a:rPr>
              <a:t>2</a:t>
            </a:r>
            <a:r>
              <a:rPr lang="en-US" dirty="0" smtClean="0"/>
              <a:t> through </a:t>
            </a:r>
            <a:r>
              <a:rPr lang="en-US" dirty="0" smtClean="0">
                <a:latin typeface="Cambria Math" pitchFamily="18" charset="0"/>
                <a:ea typeface="Cambria Math" pitchFamily="18" charset="0"/>
              </a:rPr>
              <a:t>9</a:t>
            </a:r>
            <a:r>
              <a:rPr lang="en-US" dirty="0" smtClean="0"/>
              <a:t>.</a:t>
            </a:r>
          </a:p>
          <a:p>
            <a:pPr lvl="1"/>
            <a:r>
              <a:rPr lang="en-US" dirty="0" smtClean="0"/>
              <a:t>Let </a:t>
            </a:r>
            <a:r>
              <a:rPr lang="en-US" i="1" dirty="0" smtClean="0"/>
              <a:t>Y</a:t>
            </a:r>
            <a:r>
              <a:rPr lang="en-US" dirty="0" smtClean="0"/>
              <a:t> denote a digit that is  </a:t>
            </a:r>
            <a:r>
              <a:rPr lang="en-US" dirty="0" smtClean="0">
                <a:latin typeface="Cambria Math" pitchFamily="18" charset="0"/>
                <a:ea typeface="Cambria Math" pitchFamily="18" charset="0"/>
              </a:rPr>
              <a:t>0</a:t>
            </a:r>
            <a:r>
              <a:rPr lang="en-US" dirty="0" smtClean="0"/>
              <a:t> or </a:t>
            </a:r>
            <a:r>
              <a:rPr lang="en-US" dirty="0" smtClean="0">
                <a:latin typeface="Cambria Math" pitchFamily="18" charset="0"/>
                <a:ea typeface="Cambria Math" pitchFamily="18" charset="0"/>
              </a:rPr>
              <a:t>1</a:t>
            </a:r>
            <a:r>
              <a:rPr lang="en-US" dirty="0" smtClean="0"/>
              <a:t>.</a:t>
            </a:r>
          </a:p>
          <a:p>
            <a:pPr lvl="1"/>
            <a:r>
              <a:rPr lang="en-US" dirty="0" smtClean="0"/>
              <a:t>In the old plan (in use in the </a:t>
            </a:r>
            <a:r>
              <a:rPr lang="en-US" dirty="0" smtClean="0">
                <a:latin typeface="Cambria Math" pitchFamily="18" charset="0"/>
                <a:ea typeface="Cambria Math" pitchFamily="18" charset="0"/>
              </a:rPr>
              <a:t>1960</a:t>
            </a:r>
            <a:r>
              <a:rPr lang="en-US" dirty="0" smtClean="0"/>
              <a:t>s) the format was </a:t>
            </a:r>
            <a:r>
              <a:rPr lang="en-US" i="1" dirty="0" smtClean="0"/>
              <a:t>NYX</a:t>
            </a:r>
            <a:r>
              <a:rPr lang="en-US" dirty="0" smtClean="0"/>
              <a:t>-</a:t>
            </a:r>
            <a:r>
              <a:rPr lang="en-US" i="1" dirty="0" smtClean="0"/>
              <a:t>NNX-XXX</a:t>
            </a:r>
            <a:r>
              <a:rPr lang="en-US" dirty="0" smtClean="0"/>
              <a:t>.</a:t>
            </a:r>
          </a:p>
          <a:p>
            <a:pPr lvl="1"/>
            <a:r>
              <a:rPr lang="en-US" dirty="0" smtClean="0"/>
              <a:t>In the new plan, the format is </a:t>
            </a:r>
            <a:r>
              <a:rPr lang="en-US" i="1" dirty="0" smtClean="0"/>
              <a:t>NXX</a:t>
            </a:r>
            <a:r>
              <a:rPr lang="en-US" dirty="0" smtClean="0"/>
              <a:t>-</a:t>
            </a:r>
            <a:r>
              <a:rPr lang="en-US" i="1" dirty="0" smtClean="0"/>
              <a:t>NXX</a:t>
            </a:r>
            <a:r>
              <a:rPr lang="en-US" dirty="0" smtClean="0"/>
              <a:t>-</a:t>
            </a:r>
            <a:r>
              <a:rPr lang="en-US" i="1" dirty="0" smtClean="0"/>
              <a:t>XXX</a:t>
            </a:r>
            <a:r>
              <a:rPr lang="en-US" dirty="0" smtClean="0"/>
              <a:t>.</a:t>
            </a:r>
          </a:p>
          <a:p>
            <a:pPr>
              <a:buNone/>
            </a:pPr>
            <a:r>
              <a:rPr lang="en-US" dirty="0" smtClean="0"/>
              <a:t>How many different telephone numbers are possible under the old plan and the new plan?</a:t>
            </a:r>
          </a:p>
          <a:p>
            <a:pPr>
              <a:buNone/>
            </a:pPr>
            <a:endParaRPr lang="en-US" dirty="0" smtClean="0"/>
          </a:p>
          <a:p>
            <a:endParaRPr lang="en-US" dirty="0" smtClean="0"/>
          </a:p>
          <a:p>
            <a:endParaRPr lang="en-US" dirty="0"/>
          </a:p>
        </p:txBody>
      </p:sp>
      <p:sp>
        <p:nvSpPr>
          <p:cNvPr id="4" name="Content Placeholder 3"/>
          <p:cNvSpPr>
            <a:spLocks noGrp="1"/>
          </p:cNvSpPr>
          <p:nvPr>
            <p:ph sz="half" idx="2"/>
          </p:nvPr>
        </p:nvSpPr>
        <p:spPr/>
        <p:txBody>
          <a:bodyPr>
            <a:noAutofit/>
          </a:bodyPr>
          <a:lstStyle/>
          <a:p>
            <a:pPr>
              <a:buNone/>
            </a:pPr>
            <a:r>
              <a:rPr lang="en-US" sz="2000" b="1" dirty="0"/>
              <a:t> Solution</a:t>
            </a:r>
            <a:r>
              <a:rPr lang="en-US" sz="2000" dirty="0"/>
              <a:t>:  Use the Product Rule.</a:t>
            </a:r>
          </a:p>
          <a:p>
            <a:pPr lvl="1"/>
            <a:r>
              <a:rPr lang="en-US" sz="2000" dirty="0"/>
              <a:t>There are </a:t>
            </a:r>
            <a:r>
              <a:rPr lang="en-US" sz="2000" dirty="0">
                <a:latin typeface="Cambria Math" pitchFamily="18" charset="0"/>
                <a:ea typeface="Cambria Math" pitchFamily="18" charset="0"/>
              </a:rPr>
              <a:t>8 </a:t>
            </a:r>
            <a:r>
              <a:rPr lang="en-US" sz="2000" dirty="0">
                <a:latin typeface="Cambria Math"/>
                <a:ea typeface="Cambria Math"/>
              </a:rPr>
              <a:t>∙</a:t>
            </a:r>
            <a:r>
              <a:rPr lang="en-US" sz="2000" dirty="0">
                <a:latin typeface="Cambria Math" pitchFamily="18" charset="0"/>
                <a:ea typeface="Cambria Math" pitchFamily="18" charset="0"/>
              </a:rPr>
              <a:t>2 </a:t>
            </a:r>
            <a:r>
              <a:rPr lang="en-US" sz="2000" dirty="0">
                <a:latin typeface="Cambria Math"/>
                <a:ea typeface="Cambria Math"/>
              </a:rPr>
              <a:t>∙</a:t>
            </a:r>
            <a:r>
              <a:rPr lang="en-US" sz="2000" dirty="0">
                <a:latin typeface="Cambria Math" pitchFamily="18" charset="0"/>
                <a:ea typeface="Cambria Math" pitchFamily="18" charset="0"/>
              </a:rPr>
              <a:t>10 </a:t>
            </a:r>
            <a:r>
              <a:rPr lang="en-US" sz="2000" dirty="0"/>
              <a:t>= </a:t>
            </a:r>
            <a:r>
              <a:rPr lang="en-US" sz="2000" dirty="0">
                <a:latin typeface="Cambria Math" pitchFamily="18" charset="0"/>
                <a:ea typeface="Cambria Math" pitchFamily="18" charset="0"/>
              </a:rPr>
              <a:t>160</a:t>
            </a:r>
            <a:r>
              <a:rPr lang="en-US" sz="2000" dirty="0"/>
              <a:t> area codes with the format </a:t>
            </a:r>
            <a:r>
              <a:rPr lang="en-US" sz="2000" i="1" dirty="0"/>
              <a:t>NYX.</a:t>
            </a:r>
          </a:p>
          <a:p>
            <a:pPr lvl="1"/>
            <a:r>
              <a:rPr lang="en-US" sz="2000" dirty="0"/>
              <a:t>There are  </a:t>
            </a:r>
            <a:r>
              <a:rPr lang="en-US" sz="2000" dirty="0">
                <a:latin typeface="Cambria Math" pitchFamily="18" charset="0"/>
                <a:ea typeface="Cambria Math" pitchFamily="18" charset="0"/>
              </a:rPr>
              <a:t>8 </a:t>
            </a:r>
            <a:r>
              <a:rPr lang="en-US" sz="2000" dirty="0">
                <a:latin typeface="Cambria Math"/>
                <a:ea typeface="Cambria Math"/>
              </a:rPr>
              <a:t>∙</a:t>
            </a:r>
            <a:r>
              <a:rPr lang="en-US" sz="2000" dirty="0">
                <a:latin typeface="Cambria Math" pitchFamily="18" charset="0"/>
                <a:ea typeface="Cambria Math" pitchFamily="18" charset="0"/>
              </a:rPr>
              <a:t>10 </a:t>
            </a:r>
            <a:r>
              <a:rPr lang="en-US" sz="2000" dirty="0">
                <a:latin typeface="Cambria Math"/>
                <a:ea typeface="Cambria Math"/>
              </a:rPr>
              <a:t>∙</a:t>
            </a:r>
            <a:r>
              <a:rPr lang="en-US" sz="2000" dirty="0">
                <a:latin typeface="Cambria Math" pitchFamily="18" charset="0"/>
                <a:ea typeface="Cambria Math" pitchFamily="18" charset="0"/>
              </a:rPr>
              <a:t>10 </a:t>
            </a:r>
            <a:r>
              <a:rPr lang="en-US" sz="2000" dirty="0"/>
              <a:t>= </a:t>
            </a:r>
            <a:r>
              <a:rPr lang="en-US" sz="2000" dirty="0">
                <a:latin typeface="Cambria Math" pitchFamily="18" charset="0"/>
                <a:ea typeface="Cambria Math" pitchFamily="18" charset="0"/>
              </a:rPr>
              <a:t>800</a:t>
            </a:r>
            <a:r>
              <a:rPr lang="en-US" sz="2000" dirty="0"/>
              <a:t> area codes with the format </a:t>
            </a:r>
            <a:r>
              <a:rPr lang="en-US" sz="2000" i="1" dirty="0"/>
              <a:t>NXX. </a:t>
            </a:r>
          </a:p>
          <a:p>
            <a:pPr lvl="1"/>
            <a:r>
              <a:rPr lang="en-US" sz="2000" dirty="0"/>
              <a:t>There are </a:t>
            </a:r>
            <a:r>
              <a:rPr lang="en-US" sz="2000" dirty="0">
                <a:latin typeface="Cambria Math" pitchFamily="18" charset="0"/>
                <a:ea typeface="Cambria Math" pitchFamily="18" charset="0"/>
              </a:rPr>
              <a:t>8 </a:t>
            </a:r>
            <a:r>
              <a:rPr lang="en-US" sz="2000" dirty="0">
                <a:latin typeface="Cambria Math"/>
                <a:ea typeface="Cambria Math"/>
              </a:rPr>
              <a:t>∙</a:t>
            </a:r>
            <a:r>
              <a:rPr lang="en-US" sz="2000" dirty="0">
                <a:latin typeface="Cambria Math" pitchFamily="18" charset="0"/>
                <a:ea typeface="Cambria Math" pitchFamily="18" charset="0"/>
              </a:rPr>
              <a:t>8 </a:t>
            </a:r>
            <a:r>
              <a:rPr lang="en-US" sz="2000" dirty="0">
                <a:latin typeface="Cambria Math"/>
                <a:ea typeface="Cambria Math"/>
              </a:rPr>
              <a:t>∙</a:t>
            </a:r>
            <a:r>
              <a:rPr lang="en-US" sz="2000" dirty="0">
                <a:latin typeface="Cambria Math" pitchFamily="18" charset="0"/>
                <a:ea typeface="Cambria Math" pitchFamily="18" charset="0"/>
              </a:rPr>
              <a:t>10 </a:t>
            </a:r>
            <a:r>
              <a:rPr lang="en-US" sz="2000" dirty="0"/>
              <a:t>= </a:t>
            </a:r>
            <a:r>
              <a:rPr lang="en-US" sz="2000" dirty="0">
                <a:latin typeface="Cambria Math" pitchFamily="18" charset="0"/>
                <a:ea typeface="Cambria Math" pitchFamily="18" charset="0"/>
              </a:rPr>
              <a:t>640</a:t>
            </a:r>
            <a:r>
              <a:rPr lang="en-US" sz="2000" dirty="0"/>
              <a:t> office codes with the format </a:t>
            </a:r>
            <a:r>
              <a:rPr lang="en-US" sz="2000" i="1" dirty="0"/>
              <a:t>NNX.  </a:t>
            </a:r>
          </a:p>
          <a:p>
            <a:pPr lvl="1"/>
            <a:r>
              <a:rPr lang="en-US" sz="2000" dirty="0"/>
              <a:t>There are  </a:t>
            </a:r>
            <a:r>
              <a:rPr lang="en-US" sz="2000" dirty="0">
                <a:latin typeface="Cambria Math" pitchFamily="18" charset="0"/>
                <a:ea typeface="Cambria Math" pitchFamily="18" charset="0"/>
              </a:rPr>
              <a:t>10 </a:t>
            </a:r>
            <a:r>
              <a:rPr lang="en-US" sz="2000" dirty="0">
                <a:latin typeface="Cambria Math"/>
                <a:ea typeface="Cambria Math"/>
              </a:rPr>
              <a:t>∙</a:t>
            </a:r>
            <a:r>
              <a:rPr lang="en-US" sz="2000" dirty="0">
                <a:latin typeface="Cambria Math" pitchFamily="18" charset="0"/>
                <a:ea typeface="Cambria Math" pitchFamily="18" charset="0"/>
              </a:rPr>
              <a:t>10 </a:t>
            </a:r>
            <a:r>
              <a:rPr lang="en-US" sz="2000" dirty="0">
                <a:latin typeface="Cambria Math"/>
                <a:ea typeface="Cambria Math"/>
              </a:rPr>
              <a:t>∙</a:t>
            </a:r>
            <a:r>
              <a:rPr lang="en-US" sz="2000" dirty="0">
                <a:latin typeface="Cambria Math" pitchFamily="18" charset="0"/>
                <a:ea typeface="Cambria Math" pitchFamily="18" charset="0"/>
              </a:rPr>
              <a:t>10 </a:t>
            </a:r>
            <a:r>
              <a:rPr lang="en-US" sz="2000" dirty="0">
                <a:latin typeface="Cambria Math"/>
                <a:ea typeface="Cambria Math"/>
              </a:rPr>
              <a:t>∙</a:t>
            </a:r>
            <a:r>
              <a:rPr lang="en-US" sz="2000" dirty="0">
                <a:latin typeface="Cambria Math" pitchFamily="18" charset="0"/>
                <a:ea typeface="Cambria Math" pitchFamily="18" charset="0"/>
              </a:rPr>
              <a:t>10 </a:t>
            </a:r>
            <a:r>
              <a:rPr lang="en-US" sz="2000" dirty="0"/>
              <a:t>= </a:t>
            </a:r>
            <a:r>
              <a:rPr lang="en-US" sz="2000" dirty="0">
                <a:latin typeface="Cambria Math" pitchFamily="18" charset="0"/>
                <a:ea typeface="Cambria Math" pitchFamily="18" charset="0"/>
              </a:rPr>
              <a:t>10,000</a:t>
            </a:r>
            <a:r>
              <a:rPr lang="en-US" sz="2000" dirty="0"/>
              <a:t> station codes with the format </a:t>
            </a:r>
            <a:r>
              <a:rPr lang="en-US" sz="2000" i="1" dirty="0"/>
              <a:t>XXXX. </a:t>
            </a:r>
          </a:p>
          <a:p>
            <a:pPr>
              <a:buNone/>
            </a:pPr>
            <a:r>
              <a:rPr lang="en-US" sz="2000" dirty="0" smtClean="0"/>
              <a:t>Number </a:t>
            </a:r>
            <a:r>
              <a:rPr lang="en-US" sz="2000" dirty="0"/>
              <a:t>of  old plan telephone numbers: </a:t>
            </a:r>
            <a:r>
              <a:rPr lang="en-US" sz="2000" dirty="0">
                <a:latin typeface="Cambria Math" pitchFamily="18" charset="0"/>
                <a:ea typeface="Cambria Math" pitchFamily="18" charset="0"/>
              </a:rPr>
              <a:t>160 </a:t>
            </a:r>
            <a:r>
              <a:rPr lang="en-US" sz="2000" dirty="0">
                <a:latin typeface="Cambria Math"/>
                <a:ea typeface="Cambria Math"/>
              </a:rPr>
              <a:t>∙</a:t>
            </a:r>
            <a:r>
              <a:rPr lang="en-US" sz="2000" dirty="0">
                <a:latin typeface="Cambria Math" pitchFamily="18" charset="0"/>
                <a:ea typeface="Cambria Math" pitchFamily="18" charset="0"/>
              </a:rPr>
              <a:t>640 </a:t>
            </a:r>
            <a:r>
              <a:rPr lang="en-US" sz="2000" dirty="0">
                <a:latin typeface="Cambria Math"/>
                <a:ea typeface="Cambria Math"/>
              </a:rPr>
              <a:t>∙</a:t>
            </a:r>
            <a:r>
              <a:rPr lang="en-US" sz="2000" dirty="0">
                <a:latin typeface="Cambria Math" pitchFamily="18" charset="0"/>
                <a:ea typeface="Cambria Math" pitchFamily="18" charset="0"/>
              </a:rPr>
              <a:t>10,000 </a:t>
            </a:r>
            <a:r>
              <a:rPr lang="en-US" sz="2000" dirty="0"/>
              <a:t>= </a:t>
            </a:r>
            <a:r>
              <a:rPr lang="en-US" sz="2000" dirty="0">
                <a:latin typeface="Cambria Math" pitchFamily="18" charset="0"/>
                <a:ea typeface="Cambria Math" pitchFamily="18" charset="0"/>
              </a:rPr>
              <a:t>1,024,000,000</a:t>
            </a:r>
            <a:r>
              <a:rPr lang="en-US" sz="2000" dirty="0"/>
              <a:t>.</a:t>
            </a:r>
          </a:p>
          <a:p>
            <a:pPr>
              <a:buNone/>
            </a:pPr>
            <a:r>
              <a:rPr lang="en-US" sz="2000" dirty="0" smtClean="0"/>
              <a:t>Number </a:t>
            </a:r>
            <a:r>
              <a:rPr lang="en-US" sz="2000" dirty="0"/>
              <a:t>of new plan telephone numbers: </a:t>
            </a:r>
            <a:r>
              <a:rPr lang="en-US" sz="2000" dirty="0">
                <a:latin typeface="Cambria Math" pitchFamily="18" charset="0"/>
                <a:ea typeface="Cambria Math" pitchFamily="18" charset="0"/>
              </a:rPr>
              <a:t>800 </a:t>
            </a:r>
            <a:r>
              <a:rPr lang="en-US" sz="2000" dirty="0">
                <a:latin typeface="Cambria Math"/>
                <a:ea typeface="Cambria Math"/>
              </a:rPr>
              <a:t>∙</a:t>
            </a:r>
            <a:r>
              <a:rPr lang="en-US" sz="2000" dirty="0">
                <a:latin typeface="Cambria Math" pitchFamily="18" charset="0"/>
                <a:ea typeface="Cambria Math" pitchFamily="18" charset="0"/>
              </a:rPr>
              <a:t>800 </a:t>
            </a:r>
            <a:r>
              <a:rPr lang="en-US" sz="2000" dirty="0">
                <a:latin typeface="Cambria Math"/>
                <a:ea typeface="Cambria Math"/>
              </a:rPr>
              <a:t>∙</a:t>
            </a:r>
            <a:r>
              <a:rPr lang="en-US" sz="2000" dirty="0">
                <a:latin typeface="Cambria Math" pitchFamily="18" charset="0"/>
                <a:ea typeface="Cambria Math" pitchFamily="18" charset="0"/>
              </a:rPr>
              <a:t>10,000 </a:t>
            </a:r>
            <a:r>
              <a:rPr lang="en-US" sz="2000" dirty="0"/>
              <a:t>= </a:t>
            </a:r>
            <a:r>
              <a:rPr lang="en-US" sz="2000" dirty="0">
                <a:latin typeface="Cambria Math" pitchFamily="18" charset="0"/>
                <a:ea typeface="Cambria Math" pitchFamily="18" charset="0"/>
              </a:rPr>
              <a:t>6,400,000,000</a:t>
            </a:r>
            <a:r>
              <a:rPr lang="en-US" sz="2000" dirty="0"/>
              <a:t>.</a:t>
            </a:r>
            <a:endParaRPr lang="lv-LV" sz="2000" dirty="0"/>
          </a:p>
        </p:txBody>
      </p:sp>
    </p:spTree>
    <p:extLst>
      <p:ext uri="{BB962C8B-B14F-4D97-AF65-F5344CB8AC3E}">
        <p14:creationId xmlns:p14="http://schemas.microsoft.com/office/powerpoint/2010/main" val="260078965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Subsets of a Finite Set</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Counting Subsets of a Finite Set</a:t>
            </a:r>
            <a:r>
              <a:rPr lang="en-US" dirty="0" smtClean="0"/>
              <a:t>: Use the product rule to show that the number of different subsets of a finite set </a:t>
            </a:r>
            <a:r>
              <a:rPr lang="en-US" i="1" dirty="0" smtClean="0"/>
              <a:t>S</a:t>
            </a:r>
            <a:r>
              <a:rPr lang="en-US" dirty="0" smtClean="0"/>
              <a:t> is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a:t>
            </a:r>
            <a:r>
              <a:rPr lang="en-US" dirty="0"/>
              <a:t> (</a:t>
            </a:r>
            <a:r>
              <a:rPr lang="en-US" i="1" dirty="0"/>
              <a:t>In Section </a:t>
            </a:r>
            <a:r>
              <a:rPr lang="en-US" dirty="0">
                <a:latin typeface="Cambria Math" pitchFamily="18" charset="0"/>
                <a:ea typeface="Cambria Math" pitchFamily="18" charset="0"/>
              </a:rPr>
              <a:t>5.1</a:t>
            </a:r>
            <a:r>
              <a:rPr lang="en-US" dirty="0"/>
              <a:t>, </a:t>
            </a:r>
            <a:r>
              <a:rPr lang="en-US" i="1" dirty="0"/>
              <a:t>mathematical induction was used to prove this same result</a:t>
            </a:r>
            <a:r>
              <a:rPr lang="en-US" dirty="0"/>
              <a:t>.)</a:t>
            </a:r>
          </a:p>
          <a:p>
            <a:pPr>
              <a:buNone/>
            </a:pPr>
            <a:r>
              <a:rPr lang="en-US" b="1" dirty="0" smtClean="0"/>
              <a:t>Solution</a:t>
            </a:r>
            <a:r>
              <a:rPr lang="en-US" dirty="0"/>
              <a:t>: </a:t>
            </a:r>
            <a:r>
              <a:rPr lang="en-US" dirty="0" smtClean="0"/>
              <a:t>When the elements of S are listed in an arbitrary order, there is a one-to-one correspondence between subsets of </a:t>
            </a:r>
            <a:r>
              <a:rPr lang="en-US" i="1" dirty="0" smtClean="0"/>
              <a:t>S</a:t>
            </a:r>
            <a:r>
              <a:rPr lang="en-US" dirty="0" smtClean="0"/>
              <a:t> and bit strings of length |</a:t>
            </a:r>
            <a:r>
              <a:rPr lang="en-US" i="1" dirty="0" smtClean="0"/>
              <a:t>S</a:t>
            </a:r>
            <a:r>
              <a:rPr lang="en-US" dirty="0" smtClean="0"/>
              <a:t>|.  When the </a:t>
            </a:r>
            <a:r>
              <a:rPr lang="en-US" i="1" dirty="0" err="1" smtClean="0"/>
              <a:t>i</a:t>
            </a:r>
            <a:r>
              <a:rPr lang="en-US" dirty="0" err="1" smtClean="0"/>
              <a:t>th</a:t>
            </a:r>
            <a:r>
              <a:rPr lang="en-US" dirty="0" smtClean="0"/>
              <a:t> element is in the subset, the bit string has a </a:t>
            </a:r>
            <a:r>
              <a:rPr lang="en-US" dirty="0" smtClean="0">
                <a:latin typeface="Cambria Math" pitchFamily="18" charset="0"/>
                <a:ea typeface="Cambria Math" pitchFamily="18" charset="0"/>
              </a:rPr>
              <a:t>1</a:t>
            </a:r>
            <a:r>
              <a:rPr lang="en-US" dirty="0" smtClean="0"/>
              <a:t> in the </a:t>
            </a:r>
            <a:r>
              <a:rPr lang="en-US" i="1" dirty="0" err="1" smtClean="0"/>
              <a:t>i</a:t>
            </a:r>
            <a:r>
              <a:rPr lang="en-US" dirty="0" err="1" smtClean="0"/>
              <a:t>th</a:t>
            </a:r>
            <a:r>
              <a:rPr lang="en-US" dirty="0" smtClean="0"/>
              <a:t> position and a </a:t>
            </a:r>
            <a:r>
              <a:rPr lang="en-US" dirty="0" smtClean="0">
                <a:latin typeface="Cambria Math" pitchFamily="18" charset="0"/>
                <a:ea typeface="Cambria Math" pitchFamily="18" charset="0"/>
              </a:rPr>
              <a:t>0</a:t>
            </a:r>
            <a:r>
              <a:rPr lang="en-US" dirty="0" smtClean="0"/>
              <a:t> otherwise.</a:t>
            </a:r>
          </a:p>
          <a:p>
            <a:pPr>
              <a:buNone/>
            </a:pPr>
            <a:endParaRPr lang="en-US" dirty="0" smtClean="0"/>
          </a:p>
          <a:p>
            <a:pPr>
              <a:buNone/>
            </a:pPr>
            <a:r>
              <a:rPr lang="en-US" dirty="0" smtClean="0"/>
              <a:t>By the product rule, there are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such bit strings, and therefore </a:t>
            </a:r>
            <a:r>
              <a:rPr lang="en-US" dirty="0" smtClean="0">
                <a:latin typeface="Cambria Math" pitchFamily="18" charset="0"/>
                <a:ea typeface="Cambria Math" pitchFamily="18" charset="0"/>
              </a:rPr>
              <a:t>2</a:t>
            </a:r>
            <a:r>
              <a:rPr lang="en-US" baseline="30000" dirty="0" smtClean="0"/>
              <a:t>|</a:t>
            </a:r>
            <a:r>
              <a:rPr lang="en-US" i="1" baseline="30000" dirty="0" smtClean="0"/>
              <a:t>S</a:t>
            </a:r>
            <a:r>
              <a:rPr lang="en-US" baseline="30000" dirty="0" smtClean="0"/>
              <a:t>|</a:t>
            </a:r>
            <a:r>
              <a:rPr lang="en-US" dirty="0" smtClean="0"/>
              <a:t> subsets.</a:t>
            </a:r>
            <a:r>
              <a:rPr lang="en-US" dirty="0"/>
              <a:t> </a:t>
            </a:r>
            <a:endParaRPr lang="en-US" dirty="0" smtClean="0"/>
          </a:p>
          <a:p>
            <a:pPr>
              <a:buNone/>
            </a:pPr>
            <a:r>
              <a:rPr lang="en-US" sz="1900" dirty="0"/>
              <a:t>      </a:t>
            </a:r>
          </a:p>
        </p:txBody>
      </p:sp>
    </p:spTree>
    <p:extLst>
      <p:ext uri="{BB962C8B-B14F-4D97-AF65-F5344CB8AC3E}">
        <p14:creationId xmlns:p14="http://schemas.microsoft.com/office/powerpoint/2010/main" val="11251168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Product Rule in Terms of Sets</a:t>
            </a:r>
            <a:endParaRPr lang="en-US" dirty="0"/>
          </a:p>
        </p:txBody>
      </p:sp>
      <p:sp>
        <p:nvSpPr>
          <p:cNvPr id="3" name="Content Placeholder 2"/>
          <p:cNvSpPr>
            <a:spLocks noGrp="1"/>
          </p:cNvSpPr>
          <p:nvPr>
            <p:ph idx="1"/>
          </p:nvPr>
        </p:nvSpPr>
        <p:spPr/>
        <p:txBody>
          <a:bodyPr/>
          <a:lstStyle/>
          <a:p>
            <a:r>
              <a:rPr lang="en-US" dirty="0" smtClean="0"/>
              <a:t>If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a:t>
            </a:r>
            <a:r>
              <a:rPr lang="en-US" dirty="0">
                <a:latin typeface="Cambria Math"/>
                <a:ea typeface="Cambria Math"/>
              </a:rPr>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a:t>
            </a:r>
            <a:r>
              <a:rPr lang="en-US" dirty="0">
                <a:latin typeface="Cambria Math"/>
                <a:ea typeface="Cambria Math"/>
              </a:rPr>
              <a:t> </a:t>
            </a:r>
            <a:r>
              <a:rPr lang="en-US" dirty="0">
                <a:ea typeface="Cambria Math"/>
              </a:rPr>
              <a:t>…</a:t>
            </a:r>
            <a:r>
              <a:rPr lang="en-US" dirty="0">
                <a:latin typeface="Cambria Math"/>
                <a:ea typeface="Cambria Math"/>
              </a:rPr>
              <a:t> , </a:t>
            </a:r>
            <a:r>
              <a:rPr lang="en-US" i="1" dirty="0"/>
              <a:t>A</a:t>
            </a:r>
            <a:r>
              <a:rPr lang="en-US" i="1" baseline="-25000" dirty="0">
                <a:ea typeface="Cambria Math" pitchFamily="18" charset="0"/>
              </a:rPr>
              <a:t>m</a:t>
            </a:r>
            <a:r>
              <a:rPr lang="en-US" dirty="0" smtClean="0"/>
              <a:t> are finite sets, then the number of elements in the Cartesian product of these sets is the product of the number of elements of each set.</a:t>
            </a:r>
          </a:p>
          <a:p>
            <a:r>
              <a:rPr lang="en-US" dirty="0" smtClean="0"/>
              <a:t>The task of choosing an element in the Cartesian product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latin typeface="Cambria Math"/>
                <a:ea typeface="Cambria Math"/>
              </a:rPr>
              <a:t>⨉ </a:t>
            </a:r>
            <a:r>
              <a:rPr lang="en-US" i="1" dirty="0"/>
              <a:t>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latin typeface="Cambria Math"/>
                <a:ea typeface="Cambria Math"/>
              </a:rPr>
              <a:t>⨉ ∙∙∙ ⨉ </a:t>
            </a:r>
            <a:r>
              <a:rPr lang="en-US" i="1" dirty="0"/>
              <a:t>A</a:t>
            </a:r>
            <a:r>
              <a:rPr lang="en-US" i="1" baseline="-25000" dirty="0">
                <a:ea typeface="Cambria Math" pitchFamily="18" charset="0"/>
              </a:rPr>
              <a:t>m</a:t>
            </a:r>
            <a:r>
              <a:rPr lang="en-US" dirty="0"/>
              <a:t> is done by choosing an element in </a:t>
            </a:r>
            <a:r>
              <a:rPr lang="en-US" i="1" dirty="0"/>
              <a:t>A</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pitchFamily="18" charset="0"/>
              </a:rPr>
              <a:t>an element in</a:t>
            </a:r>
            <a:r>
              <a:rPr lang="en-US" i="1" dirty="0"/>
              <a:t> A</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 </a:t>
            </a:r>
            <a:r>
              <a:rPr lang="en-US" dirty="0">
                <a:ea typeface="Cambria Math" pitchFamily="18" charset="0"/>
              </a:rPr>
              <a:t>…</a:t>
            </a:r>
            <a:r>
              <a:rPr lang="en-US" dirty="0">
                <a:latin typeface="Cambria Math" pitchFamily="18" charset="0"/>
                <a:ea typeface="Cambria Math" pitchFamily="18" charset="0"/>
              </a:rPr>
              <a:t>, and an element in </a:t>
            </a:r>
            <a:r>
              <a:rPr lang="en-US" i="1" dirty="0"/>
              <a:t>A</a:t>
            </a:r>
            <a:r>
              <a:rPr lang="en-US" i="1" baseline="-25000" dirty="0">
                <a:ea typeface="Cambria Math" pitchFamily="18" charset="0"/>
              </a:rPr>
              <a:t>m</a:t>
            </a:r>
            <a:r>
              <a:rPr lang="en-US" dirty="0">
                <a:latin typeface="Cambria Math" pitchFamily="18" charset="0"/>
                <a:ea typeface="Cambria Math" pitchFamily="18" charset="0"/>
              </a:rPr>
              <a:t>. </a:t>
            </a:r>
            <a:endParaRPr lang="en-US" dirty="0"/>
          </a:p>
          <a:p>
            <a:r>
              <a:rPr lang="en-US" dirty="0" smtClean="0"/>
              <a:t>By the product rule, it follows that:</a:t>
            </a:r>
          </a:p>
          <a:p>
            <a:endParaRPr lang="en-US" dirty="0" smtClean="0"/>
          </a:p>
          <a:p>
            <a:endParaRPr lang="en-US" dirty="0"/>
          </a:p>
        </p:txBody>
      </p:sp>
      <p:sp>
        <p:nvSpPr>
          <p:cNvPr id="4" name="TextBox 3"/>
          <p:cNvSpPr txBox="1"/>
          <p:nvPr/>
        </p:nvSpPr>
        <p:spPr>
          <a:xfrm>
            <a:off x="2514600" y="5334001"/>
            <a:ext cx="7315200" cy="830997"/>
          </a:xfrm>
          <a:prstGeom prst="rect">
            <a:avLst/>
          </a:prstGeom>
          <a:noFill/>
        </p:spPr>
        <p:txBody>
          <a:bodyPr wrap="square" rtlCol="0">
            <a:spAutoFit/>
          </a:bodyPr>
          <a:lstStyle/>
          <a:p>
            <a:r>
              <a:rPr lang="en-US" sz="2400" dirty="0"/>
              <a:t>|</a:t>
            </a:r>
            <a:r>
              <a:rPr lang="en-US" sz="2400" i="1" dirty="0"/>
              <a:t>A</a:t>
            </a:r>
            <a:r>
              <a:rPr lang="en-US" sz="2400" baseline="-25000" dirty="0">
                <a:latin typeface="Cambria Math" pitchFamily="18" charset="0"/>
                <a:ea typeface="Cambria Math" pitchFamily="18" charset="0"/>
              </a:rPr>
              <a:t>1</a:t>
            </a:r>
            <a:r>
              <a:rPr lang="en-US" sz="2400" dirty="0">
                <a:latin typeface="Cambria Math" pitchFamily="18" charset="0"/>
                <a:ea typeface="Cambria Math" pitchFamily="18" charset="0"/>
              </a:rPr>
              <a:t> </a:t>
            </a:r>
            <a:r>
              <a:rPr lang="en-US" sz="2400" dirty="0">
                <a:latin typeface="Cambria Math"/>
                <a:ea typeface="Cambria Math"/>
              </a:rPr>
              <a:t>⨉ </a:t>
            </a:r>
            <a:r>
              <a:rPr lang="en-US" sz="2400" i="1" dirty="0"/>
              <a:t>A</a:t>
            </a:r>
            <a:r>
              <a:rPr lang="en-US" sz="2400" baseline="-25000" dirty="0">
                <a:latin typeface="Cambria Math" pitchFamily="18" charset="0"/>
                <a:ea typeface="Cambria Math" pitchFamily="18" charset="0"/>
              </a:rPr>
              <a:t>2</a:t>
            </a:r>
            <a:r>
              <a:rPr lang="en-US" sz="2400" dirty="0">
                <a:latin typeface="Cambria Math" pitchFamily="18" charset="0"/>
                <a:ea typeface="Cambria Math" pitchFamily="18" charset="0"/>
              </a:rPr>
              <a:t> </a:t>
            </a:r>
            <a:r>
              <a:rPr lang="en-US" sz="2400" dirty="0">
                <a:latin typeface="Cambria Math"/>
                <a:ea typeface="Cambria Math"/>
              </a:rPr>
              <a:t>⨉ ∙∙∙ ⨉ </a:t>
            </a:r>
            <a:r>
              <a:rPr lang="en-US" sz="2400" i="1" dirty="0"/>
              <a:t>A</a:t>
            </a:r>
            <a:r>
              <a:rPr lang="en-US" sz="2400" i="1" baseline="-25000" dirty="0">
                <a:ea typeface="Cambria Math" pitchFamily="18" charset="0"/>
              </a:rPr>
              <a:t>m</a:t>
            </a:r>
            <a:r>
              <a:rPr lang="en-US" sz="2400" dirty="0"/>
              <a:t> |= |</a:t>
            </a:r>
            <a:r>
              <a:rPr lang="en-US" sz="2400" i="1" dirty="0"/>
              <a:t>A</a:t>
            </a:r>
            <a:r>
              <a:rPr lang="en-US" sz="2400" baseline="-25000" dirty="0">
                <a:latin typeface="Cambria Math" pitchFamily="18" charset="0"/>
                <a:ea typeface="Cambria Math" pitchFamily="18" charset="0"/>
              </a:rPr>
              <a:t>1</a:t>
            </a:r>
            <a:r>
              <a:rPr lang="en-US" sz="2400" dirty="0"/>
              <a:t>| </a:t>
            </a:r>
            <a:r>
              <a:rPr lang="en-US" sz="2400" dirty="0">
                <a:latin typeface="Cambria Math"/>
                <a:ea typeface="Cambria Math"/>
              </a:rPr>
              <a:t>∙</a:t>
            </a:r>
            <a:r>
              <a:rPr lang="en-US" sz="2400" dirty="0"/>
              <a:t> |</a:t>
            </a:r>
            <a:r>
              <a:rPr lang="en-US" sz="2400" i="1" dirty="0"/>
              <a:t>A</a:t>
            </a:r>
            <a:r>
              <a:rPr lang="en-US" sz="2400" baseline="-25000" dirty="0">
                <a:latin typeface="Cambria Math" pitchFamily="18" charset="0"/>
                <a:ea typeface="Cambria Math" pitchFamily="18" charset="0"/>
              </a:rPr>
              <a:t>2</a:t>
            </a:r>
            <a:r>
              <a:rPr lang="en-US" sz="2400" dirty="0"/>
              <a:t>|</a:t>
            </a:r>
            <a:r>
              <a:rPr lang="en-US" sz="2400" dirty="0">
                <a:latin typeface="Cambria Math"/>
                <a:ea typeface="Cambria Math"/>
              </a:rPr>
              <a:t> ∙</a:t>
            </a:r>
            <a:r>
              <a:rPr lang="en-US" sz="2400" dirty="0"/>
              <a:t> </a:t>
            </a:r>
            <a:r>
              <a:rPr lang="en-US" sz="2400" dirty="0">
                <a:latin typeface="Cambria Math"/>
                <a:ea typeface="Cambria Math"/>
              </a:rPr>
              <a:t> ∙∙∙  ∙ </a:t>
            </a:r>
            <a:r>
              <a:rPr lang="en-US" sz="2400" dirty="0"/>
              <a:t>|</a:t>
            </a:r>
            <a:r>
              <a:rPr lang="en-US" sz="2400" i="1" dirty="0"/>
              <a:t>A</a:t>
            </a:r>
            <a:r>
              <a:rPr lang="en-US" sz="2400" i="1" baseline="-25000" dirty="0">
                <a:ea typeface="Cambria Math" pitchFamily="18" charset="0"/>
              </a:rPr>
              <a:t>m</a:t>
            </a:r>
            <a:r>
              <a:rPr lang="en-US" sz="2400" dirty="0"/>
              <a:t>|. </a:t>
            </a:r>
            <a:r>
              <a:rPr lang="en-US" sz="2400" i="1" dirty="0">
                <a:ea typeface="Cambria Math" pitchFamily="18" charset="0"/>
              </a:rPr>
              <a:t> </a:t>
            </a:r>
          </a:p>
          <a:p>
            <a:r>
              <a:rPr lang="en-US" sz="2400" i="1" dirty="0">
                <a:ea typeface="Cambria Math" pitchFamily="18" charset="0"/>
              </a:rPr>
              <a:t>              </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423069916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A \cup B| = |A| + |B| - |A \cap B|$&#10;&#10;\end{document}"/>
  <p:tag name="IGUANATEXSIZE" val="3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1611</TotalTime>
  <Words>2266</Words>
  <Application>Microsoft Office PowerPoint</Application>
  <PresentationFormat>Widescreen</PresentationFormat>
  <Paragraphs>168</Paragraphs>
  <Slides>22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Lucida Console</vt:lpstr>
      <vt:lpstr>Office Theme</vt:lpstr>
      <vt:lpstr>The Basics of Counting</vt:lpstr>
      <vt:lpstr>Section Summary</vt:lpstr>
      <vt:lpstr>Basic Counting Principles: The Product Rule</vt:lpstr>
      <vt:lpstr>The Product Rule</vt:lpstr>
      <vt:lpstr>Counting All Functions</vt:lpstr>
      <vt:lpstr>Counting Injective Functions</vt:lpstr>
      <vt:lpstr>Telephone Numbering Plan</vt:lpstr>
      <vt:lpstr>Counting Subsets of a Finite Set</vt:lpstr>
      <vt:lpstr>Product Rule in Terms of Sets</vt:lpstr>
      <vt:lpstr>DNA and Genomes</vt:lpstr>
      <vt:lpstr>Basic Counting Principles:  The Sum Rule</vt:lpstr>
      <vt:lpstr>The Sum Rule in terms of sets.</vt:lpstr>
      <vt:lpstr>Combining the Sum and Product Rule</vt:lpstr>
      <vt:lpstr>Counting Passwords</vt:lpstr>
      <vt:lpstr>Internet Addresses</vt:lpstr>
      <vt:lpstr>Counting Internet Addresses</vt:lpstr>
      <vt:lpstr>Basic Counting Principles: Subtraction Rule</vt:lpstr>
      <vt:lpstr>Counting Bit Strings</vt:lpstr>
      <vt:lpstr>Basic Counting Principles: Division Rule</vt:lpstr>
      <vt:lpstr>Division Principle</vt:lpstr>
      <vt:lpstr>How Symmetry Affects Counting Results</vt:lpstr>
      <vt:lpstr>Tree Diagrams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120</cp:revision>
  <dcterms:created xsi:type="dcterms:W3CDTF">2021-01-03T18:25:44Z</dcterms:created>
  <dcterms:modified xsi:type="dcterms:W3CDTF">2021-03-08T08:21:30Z</dcterms:modified>
</cp:coreProperties>
</file>