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077" r:id="rId2"/>
    <p:sldId id="1078" r:id="rId3"/>
    <p:sldId id="1079" r:id="rId4"/>
    <p:sldId id="1080" r:id="rId5"/>
    <p:sldId id="1081" r:id="rId6"/>
    <p:sldId id="1088" r:id="rId7"/>
    <p:sldId id="1090" r:id="rId8"/>
    <p:sldId id="1082" r:id="rId9"/>
    <p:sldId id="1083" r:id="rId10"/>
    <p:sldId id="1089" r:id="rId11"/>
    <p:sldId id="1084" r:id="rId12"/>
    <p:sldId id="1085" r:id="rId13"/>
    <p:sldId id="1086" r:id="rId14"/>
    <p:sldId id="1087" r:id="rId1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2CEE869-0A83-457C-9092-74B879E0C28F}">
          <p14:sldIdLst>
            <p14:sldId id="1077"/>
            <p14:sldId id="1078"/>
          </p14:sldIdLst>
        </p14:section>
        <p14:section name="Simple Word Problems" id="{C5DFF519-F1DD-4668-BC45-73953B584769}">
          <p14:sldIdLst>
            <p14:sldId id="1079"/>
            <p14:sldId id="1080"/>
            <p14:sldId id="1081"/>
            <p14:sldId id="1088"/>
            <p14:sldId id="1090"/>
            <p14:sldId id="1082"/>
            <p14:sldId id="1083"/>
            <p14:sldId id="1089"/>
          </p14:sldIdLst>
        </p14:section>
        <p14:section name="Examples in Number Theory" id="{C828E9F8-14CB-417C-B742-51FA1617CF09}">
          <p14:sldIdLst>
            <p14:sldId id="1084"/>
            <p14:sldId id="1085"/>
            <p14:sldId id="1086"/>
            <p14:sldId id="10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4238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3997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smtClean="0"/>
              <a:t>Pigeonhole Principle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Example: </a:t>
            </a:r>
            <a:r>
              <a:rPr lang="en-US" dirty="0" smtClean="0"/>
              <a:t>Assume that in the whole world there are more than 7 billion people having full body weight not exceeding 100 kilograms</a:t>
            </a:r>
            <a:r>
              <a:rPr lang="en-US" dirty="0" smtClean="0"/>
              <a:t>. (We do not know how these weights are assigned; what is their distribution, etc.)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numbe</a:t>
            </a:r>
            <a:r>
              <a:rPr lang="en-US" dirty="0" smtClean="0"/>
              <a:t>r of people should necessarily have </a:t>
            </a:r>
            <a:r>
              <a:rPr lang="en-US" dirty="0" smtClean="0"/>
              <a:t>the </a:t>
            </a:r>
            <a:r>
              <a:rPr lang="en-US" dirty="0" smtClean="0"/>
              <a:t>same body </a:t>
            </a:r>
            <a:r>
              <a:rPr lang="en-US" dirty="0" smtClean="0"/>
              <a:t>weight? </a:t>
            </a:r>
            <a:r>
              <a:rPr lang="en-US" smtClean="0"/>
              <a:t>Everyone's </a:t>
            </a:r>
            <a:r>
              <a:rPr lang="en-US" dirty="0" smtClean="0"/>
              <a:t>weight is rounded </a:t>
            </a:r>
            <a:r>
              <a:rPr lang="en-US" dirty="0" smtClean="0"/>
              <a:t>to the </a:t>
            </a:r>
            <a:r>
              <a:rPr lang="en-US" smtClean="0"/>
              <a:t>closest </a:t>
            </a:r>
            <a:r>
              <a:rPr lang="en-US" smtClean="0"/>
              <a:t>milligram</a:t>
            </a:r>
            <a:r>
              <a:rPr lang="en-US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8496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 in Number Theory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Example:</a:t>
            </a:r>
            <a:r>
              <a:rPr lang="en-US" dirty="0" smtClean="0"/>
              <a:t> Prove that among any 7 full squares there are two that end with the same digit.</a:t>
            </a:r>
          </a:p>
          <a:p>
            <a:r>
              <a:rPr lang="en-US" b="1" dirty="0" smtClean="0"/>
              <a:t>Solution:</a:t>
            </a:r>
            <a:r>
              <a:rPr lang="en-US" dirty="0" smtClean="0"/>
              <a:t> Sort all full squares into bins (depending on their last digit):</a:t>
            </a:r>
            <a:br>
              <a:rPr lang="en-US" dirty="0" smtClean="0"/>
            </a:br>
            <a:r>
              <a:rPr lang="en-US" dirty="0" smtClean="0"/>
              <a:t>(No full square can end with digit 2,3,7,8 – exhaustive search.)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Since there are 7 items and 6 bins, at least two items will be in the same bin.</a:t>
            </a:r>
            <a:endParaRPr lang="lv-LV" dirty="0"/>
          </a:p>
        </p:txBody>
      </p:sp>
      <p:sp>
        <p:nvSpPr>
          <p:cNvPr id="4" name="Can 3"/>
          <p:cNvSpPr/>
          <p:nvPr/>
        </p:nvSpPr>
        <p:spPr>
          <a:xfrm>
            <a:off x="1685581" y="3615705"/>
            <a:ext cx="771180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…0</a:t>
            </a:r>
            <a:endParaRPr lang="lv-LV" sz="2400" dirty="0"/>
          </a:p>
        </p:txBody>
      </p:sp>
      <p:sp>
        <p:nvSpPr>
          <p:cNvPr id="5" name="Can 4"/>
          <p:cNvSpPr/>
          <p:nvPr/>
        </p:nvSpPr>
        <p:spPr>
          <a:xfrm>
            <a:off x="2807465" y="3615704"/>
            <a:ext cx="771180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…1</a:t>
            </a:r>
            <a:endParaRPr lang="lv-LV" sz="2400" dirty="0"/>
          </a:p>
        </p:txBody>
      </p:sp>
      <p:sp>
        <p:nvSpPr>
          <p:cNvPr id="6" name="Can 5"/>
          <p:cNvSpPr/>
          <p:nvPr/>
        </p:nvSpPr>
        <p:spPr>
          <a:xfrm>
            <a:off x="3973416" y="3615704"/>
            <a:ext cx="771180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…4</a:t>
            </a:r>
            <a:endParaRPr lang="lv-LV" sz="2400" dirty="0"/>
          </a:p>
        </p:txBody>
      </p:sp>
      <p:sp>
        <p:nvSpPr>
          <p:cNvPr id="7" name="Can 6"/>
          <p:cNvSpPr/>
          <p:nvPr/>
        </p:nvSpPr>
        <p:spPr>
          <a:xfrm>
            <a:off x="5157727" y="3615705"/>
            <a:ext cx="771180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…5</a:t>
            </a:r>
            <a:endParaRPr lang="lv-LV" sz="2400" dirty="0"/>
          </a:p>
        </p:txBody>
      </p:sp>
      <p:sp>
        <p:nvSpPr>
          <p:cNvPr id="8" name="Can 7"/>
          <p:cNvSpPr/>
          <p:nvPr/>
        </p:nvSpPr>
        <p:spPr>
          <a:xfrm>
            <a:off x="6279611" y="3615704"/>
            <a:ext cx="771180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…6</a:t>
            </a:r>
            <a:endParaRPr lang="lv-LV" sz="2400" dirty="0"/>
          </a:p>
        </p:txBody>
      </p:sp>
      <p:sp>
        <p:nvSpPr>
          <p:cNvPr id="9" name="Can 8"/>
          <p:cNvSpPr/>
          <p:nvPr/>
        </p:nvSpPr>
        <p:spPr>
          <a:xfrm>
            <a:off x="7445562" y="3615704"/>
            <a:ext cx="771180" cy="105761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…9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1966414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of the Inverse Element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243"/>
                <a:ext cx="10515600" cy="13607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 smtClean="0"/>
                  <a:t>Statement: </a:t>
                </a:r>
                <a:r>
                  <a:rPr lang="en-US" sz="2200" dirty="0" smtClean="0"/>
                  <a:t>Let p be any prime number. For any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lv-LV" sz="2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lv-LV" sz="2200"/>
                      <m:t>≢</m:t>
                    </m:r>
                    <m:r>
                      <a:rPr lang="lv-LV" sz="22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2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there exists exactly one inverse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200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i="0" dirty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2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lv-LV" sz="2200" b="0" dirty="0" smtClean="0"/>
                  <a:t/>
                </a:r>
                <a:br>
                  <a:rPr lang="lv-LV" sz="2200" b="0" dirty="0" smtClean="0"/>
                </a:br>
                <a:r>
                  <a:rPr lang="lv-LV" sz="2200" b="1" dirty="0" smtClean="0"/>
                  <a:t>Proof: </a:t>
                </a:r>
                <a:r>
                  <a:rPr lang="lv-LV" sz="2200" dirty="0" smtClean="0"/>
                  <a:t>First prove that </a:t>
                </a:r>
                <a:r>
                  <a:rPr lang="lv-LV" sz="2200" dirty="0"/>
                  <a:t>function </a:t>
                </a:r>
                <a14:m>
                  <m:oMath xmlns:m="http://schemas.openxmlformats.org/officeDocument/2006/math">
                    <m:r>
                      <a:rPr lang="lv-LV" sz="2200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lv-LV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lv-LV" sz="2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v-LV" sz="2200" dirty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2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200" dirty="0"/>
                  <a:t> is injective.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243"/>
                <a:ext cx="10515600" cy="1360733"/>
              </a:xfrm>
              <a:blipFill>
                <a:blip r:embed="rId2"/>
                <a:stretch>
                  <a:fillRect l="-754" t="-491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>
            <a:spLocks noChangeAspect="1"/>
          </p:cNvSpPr>
          <p:nvPr/>
        </p:nvSpPr>
        <p:spPr>
          <a:xfrm>
            <a:off x="1641513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1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190520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2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739527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3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288534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4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837541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386548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935555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484562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6033569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6582576" y="25338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10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641513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1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190520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2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739527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3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288534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4</a:t>
            </a:r>
            <a:endParaRPr lang="lv-LV" sz="2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3837541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4386548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4935555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5484562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033569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582576" y="3600669"/>
            <a:ext cx="365760" cy="36576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sz="2000" dirty="0" smtClean="0">
                <a:solidFill>
                  <a:schemeClr val="tx1"/>
                </a:solidFill>
              </a:rPr>
              <a:t>10</a:t>
            </a:r>
            <a:endParaRPr lang="lv-LV" sz="2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stCxn id="4" idx="4"/>
            <a:endCxn id="21" idx="0"/>
          </p:cNvCxnSpPr>
          <p:nvPr/>
        </p:nvCxnSpPr>
        <p:spPr>
          <a:xfrm>
            <a:off x="1824393" y="2899629"/>
            <a:ext cx="2196028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4"/>
            <a:endCxn id="26" idx="0"/>
          </p:cNvCxnSpPr>
          <p:nvPr/>
        </p:nvCxnSpPr>
        <p:spPr>
          <a:xfrm>
            <a:off x="2373400" y="2899629"/>
            <a:ext cx="4392056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4"/>
            <a:endCxn id="20" idx="0"/>
          </p:cNvCxnSpPr>
          <p:nvPr/>
        </p:nvCxnSpPr>
        <p:spPr>
          <a:xfrm>
            <a:off x="2922407" y="2899629"/>
            <a:ext cx="549007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4"/>
            <a:endCxn id="17" idx="0"/>
          </p:cNvCxnSpPr>
          <p:nvPr/>
        </p:nvCxnSpPr>
        <p:spPr>
          <a:xfrm flipH="1">
            <a:off x="1824393" y="2899629"/>
            <a:ext cx="4392056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4"/>
            <a:endCxn id="25" idx="0"/>
          </p:cNvCxnSpPr>
          <p:nvPr/>
        </p:nvCxnSpPr>
        <p:spPr>
          <a:xfrm>
            <a:off x="3471414" y="2899629"/>
            <a:ext cx="2745035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4"/>
            <a:endCxn id="19" idx="0"/>
          </p:cNvCxnSpPr>
          <p:nvPr/>
        </p:nvCxnSpPr>
        <p:spPr>
          <a:xfrm flipH="1">
            <a:off x="2922407" y="2899629"/>
            <a:ext cx="1098014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0" idx="4"/>
            <a:endCxn id="24" idx="0"/>
          </p:cNvCxnSpPr>
          <p:nvPr/>
        </p:nvCxnSpPr>
        <p:spPr>
          <a:xfrm>
            <a:off x="4569428" y="2899629"/>
            <a:ext cx="1098014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4"/>
            <a:endCxn id="18" idx="0"/>
          </p:cNvCxnSpPr>
          <p:nvPr/>
        </p:nvCxnSpPr>
        <p:spPr>
          <a:xfrm flipH="1">
            <a:off x="2373400" y="2899629"/>
            <a:ext cx="2745035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4"/>
            <a:endCxn id="23" idx="0"/>
          </p:cNvCxnSpPr>
          <p:nvPr/>
        </p:nvCxnSpPr>
        <p:spPr>
          <a:xfrm flipH="1">
            <a:off x="5118435" y="2899629"/>
            <a:ext cx="549007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4"/>
            <a:endCxn id="22" idx="0"/>
          </p:cNvCxnSpPr>
          <p:nvPr/>
        </p:nvCxnSpPr>
        <p:spPr>
          <a:xfrm flipH="1">
            <a:off x="4569428" y="2899629"/>
            <a:ext cx="2196028" cy="70104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/>
              <p:cNvSpPr txBox="1">
                <a:spLocks/>
              </p:cNvSpPr>
              <p:nvPr/>
            </p:nvSpPr>
            <p:spPr>
              <a:xfrm>
                <a:off x="896489" y="4043525"/>
                <a:ext cx="10164445" cy="2354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lv-LV" sz="2200" dirty="0" smtClean="0"/>
                  <a:t>Indeed, assume that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lv-LV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v-LV" sz="22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lv-LV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v-LV" sz="2200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sz="2200" dirty="0" smtClean="0"/>
                  <a:t>. Rewrite this: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sz="2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lv-LV" sz="2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lv-LV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sz="22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lv-LV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lv-LV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lv-LV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    </m:t>
                      </m:r>
                      <m:r>
                        <a:rPr lang="lv-LV" sz="2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lv-LV" sz="2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lv-LV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lv-LV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lv-LV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lv-LV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lv-LV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lv-LV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lv-LV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lv-LV" sz="22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sz="2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lv-LV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lv-LV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sz="220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lv-LV" sz="2200" dirty="0" smtClean="0">
                    <a:ea typeface="Cambria Math" panose="020405030504060302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lv-LV" sz="22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lv-LV" sz="2200"/>
                      <m:t>≢</m:t>
                    </m:r>
                    <m:r>
                      <a:rPr lang="lv-LV" sz="22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200" dirty="0" smtClean="0">
                    <a:ea typeface="Cambria Math" panose="02040503050406030204" pitchFamily="18" charset="0"/>
                  </a:rPr>
                  <a:t>, we have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lv-LV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v-LV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lv-LV" sz="2200" dirty="0" smtClean="0">
                    <a:ea typeface="Cambria Math" panose="02040503050406030204" pitchFamily="18" charset="0"/>
                  </a:rPr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v-LV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lv-LV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lv-LV" sz="22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lv-LV" sz="2200" b="1" dirty="0" smtClean="0"/>
                  <a:t>Pigeonhole Principle:</a:t>
                </a:r>
                <a:r>
                  <a:rPr lang="lv-LV" sz="2200" dirty="0" smtClean="0"/>
                  <a:t> Injective function between sets of the same size must be surjective (if some {1,...,p-1} do not have preimages; there must be collisions).</a:t>
                </a:r>
                <a:br>
                  <a:rPr lang="lv-LV" sz="2200" dirty="0" smtClean="0"/>
                </a:br>
                <a:r>
                  <a:rPr lang="lv-LV" sz="2200" dirty="0" smtClean="0"/>
                  <a:t>So, there must be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sz="22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lv-LV" sz="2200" dirty="0" smtClean="0"/>
                  <a:t> such that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lv-LV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sz="2200" dirty="0" smtClean="0"/>
                  <a:t>. This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lv-LV" sz="2200" dirty="0" smtClean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lv-LV" sz="2200" dirty="0" smtClean="0"/>
                  <a:t>.</a:t>
                </a:r>
              </a:p>
            </p:txBody>
          </p:sp>
        </mc:Choice>
        <mc:Fallback xmlns="">
          <p:sp>
            <p:nvSpPr>
              <p:cNvPr id="6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89" y="4043525"/>
                <a:ext cx="10164445" cy="2354573"/>
              </a:xfrm>
              <a:prstGeom prst="rect">
                <a:avLst/>
              </a:prstGeom>
              <a:blipFill>
                <a:blip r:embed="rId3"/>
                <a:stretch>
                  <a:fillRect l="-780" t="-2842" b="-95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314463" y="2511488"/>
                <a:ext cx="44054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v-LV" sz="2400" dirty="0" smtClean="0"/>
                  <a:t>(Figure for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,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lv-LV" sz="2400" dirty="0" smtClean="0"/>
                  <a:t>.)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: {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} 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→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463" y="2511488"/>
                <a:ext cx="4405464" cy="830997"/>
              </a:xfrm>
              <a:prstGeom prst="rect">
                <a:avLst/>
              </a:prstGeom>
              <a:blipFill>
                <a:blip r:embed="rId4"/>
                <a:stretch>
                  <a:fillRect l="-2213" t="-5882" r="-277" b="-955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82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Chinese Remainder Theorem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Chinese Remainder Theorem: </a:t>
                </a:r>
                <a:r>
                  <a:rPr lang="lv-LV" dirty="0" smtClean="0"/>
                  <a:t>For any mutual primes p,q there exists unique solution for the system of congruences: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lv-LV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lv-LV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od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lv-LV" dirty="0"/>
                  <a:t>  </a:t>
                </a:r>
                <a:r>
                  <a:rPr lang="lv-LV" dirty="0" smtClean="0"/>
                  <a:t>The solution has form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lv-LV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  <m:brk m:alnAt="7"/>
                          </m:rPr>
                          <a:rPr lang="lv-LV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lv-LV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od</m:t>
                        </m:r>
                        <m:r>
                          <m:rPr>
                            <m:brk m:alnAt="7"/>
                          </m:r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lv-LV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brk m:alnAt="7"/>
                      </m:rP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 smtClean="0"/>
                  <a:t>Example:</a:t>
                </a:r>
                <a:r>
                  <a:rPr lang="lv-LV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lv-LV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≡4 </m:t>
                              </m:r>
                              <m:d>
                                <m:d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lv-LV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od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≡6 </m:t>
                              </m:r>
                              <m:d>
                                <m:d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11</m:t>
                                  </m:r>
                                </m:e>
                              </m:d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lv-LV" dirty="0" smtClean="0"/>
                  <a:t> </a:t>
                </a:r>
              </a:p>
              <a:p>
                <a:pPr marL="0" indent="0">
                  <a:buNone/>
                </a:pPr>
                <a:r>
                  <a:rPr lang="lv-LV" b="1" dirty="0" smtClean="0"/>
                  <a:t>Solution: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lv-LV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39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  <m:brk m:alnAt="7"/>
                          </m:rPr>
                          <a:rPr lang="lv-LV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lv-LV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od</m:t>
                        </m:r>
                        <m:r>
                          <m:rPr>
                            <m:brk m:alnAt="7"/>
                          </m:rP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55</m:t>
                        </m:r>
                      </m:e>
                    </m:d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517" y="3427814"/>
            <a:ext cx="7724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3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Chinese Remainder Theorem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676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Pigeonhole-based proof:</a:t>
                </a:r>
                <a:br>
                  <a:rPr lang="lv-LV" b="1" dirty="0" smtClean="0"/>
                </a:br>
                <a:r>
                  <a:rPr lang="lv-LV" dirty="0" smtClean="0"/>
                  <a:t>Every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 from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lv-LV" dirty="0" smtClean="0"/>
                  <a:t> maps to a pair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> where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0,…,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0,…,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lv-LV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lv-LV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lv-LV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od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≡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</m:t>
                                  </m:r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lv-LV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This mapping should be </a:t>
                </a:r>
                <a:r>
                  <a:rPr lang="lv-LV" i="1" dirty="0" smtClean="0">
                    <a:solidFill>
                      <a:srgbClr val="0070C0"/>
                    </a:solidFill>
                  </a:rPr>
                  <a:t>injective</a:t>
                </a:r>
                <a:r>
                  <a:rPr lang="lv-LV" dirty="0" smtClean="0"/>
                  <a:t> because p,q are mutual primes. But it is therefore also </a:t>
                </a:r>
                <a:r>
                  <a:rPr lang="lv-LV" i="1" dirty="0" smtClean="0">
                    <a:solidFill>
                      <a:srgbClr val="0070C0"/>
                    </a:solidFill>
                  </a:rPr>
                  <a:t>surjective</a:t>
                </a:r>
                <a:r>
                  <a:rPr lang="lv-LV" dirty="0" smtClean="0"/>
                  <a:t> (because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0,…,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−1}×{0,…,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lv-LV" dirty="0" smtClean="0"/>
                  <a:t> has the same size as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 smtClean="0"/>
                  <a:t>Since it is surjective; each (a,b) has preimage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lv-LV" dirty="0" smtClean="0"/>
                  <a:t> that maps to it. The congruence system is solvable; Chinese Remainder Theorem is proven.  </a:t>
                </a:r>
                <a:br>
                  <a:rPr lang="lv-LV" dirty="0" smtClean="0"/>
                </a:br>
                <a:r>
                  <a:rPr lang="lv-LV" dirty="0" smtClean="0"/>
                  <a:t>The proof is nonconstructive (no way to find preimage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lv-LV" dirty="0" smtClean="0"/>
                  <a:t>).</a:t>
                </a:r>
              </a:p>
              <a:p>
                <a:pPr marL="0" indent="0">
                  <a:buNone/>
                </a:pPr>
                <a:r>
                  <a:rPr lang="lv-LV" i="1" dirty="0" smtClean="0"/>
                  <a:t>(A constructive proof could use Blankinship's algorithm, etc.)</a:t>
                </a:r>
                <a:endParaRPr lang="lv-LV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676"/>
                <a:ext cx="10515600" cy="4351338"/>
              </a:xfrm>
              <a:blipFill>
                <a:blip r:embed="rId2"/>
                <a:stretch>
                  <a:fillRect l="-1217" t="-3221" r="-1159" b="-2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55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</a:p>
          <a:p>
            <a:r>
              <a:rPr lang="en-US" dirty="0" smtClean="0"/>
              <a:t>The Generalized Pigeonhole Principle</a:t>
            </a: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573" y="747808"/>
            <a:ext cx="4495953" cy="561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a flock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dirty="0" smtClean="0"/>
              <a:t> pigeons roosts in a set of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 </a:t>
            </a:r>
            <a:r>
              <a:rPr lang="en-US" dirty="0" smtClean="0"/>
              <a:t>pigeonholes, one of the pigeonholes must have more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pigeon.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 Pigeonhole Principle</a:t>
            </a:r>
            <a:r>
              <a:rPr lang="en-US" dirty="0" smtClean="0"/>
              <a:t>: If </a:t>
            </a:r>
            <a:r>
              <a:rPr lang="en-US" i="1" dirty="0" smtClean="0"/>
              <a:t>k</a:t>
            </a:r>
            <a:r>
              <a:rPr lang="en-US" dirty="0" smtClean="0"/>
              <a:t> is a positive integer and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objects are placed into </a:t>
            </a:r>
            <a:r>
              <a:rPr lang="en-US" i="1" dirty="0" smtClean="0"/>
              <a:t>k </a:t>
            </a:r>
            <a:r>
              <a:rPr lang="en-US" dirty="0" smtClean="0"/>
              <a:t>boxes, then at least one box contains two or more objects. </a:t>
            </a:r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: We use a proof  by contraposition. Suppose none of the </a:t>
            </a:r>
            <a:r>
              <a:rPr lang="en-US" i="1" dirty="0" smtClean="0"/>
              <a:t>k</a:t>
            </a:r>
            <a:r>
              <a:rPr lang="en-US" dirty="0" smtClean="0"/>
              <a:t> boxes has more than one object. Then the total number of objects would be at most </a:t>
            </a:r>
            <a:r>
              <a:rPr lang="en-US" i="1" dirty="0" smtClean="0"/>
              <a:t>k</a:t>
            </a:r>
            <a:r>
              <a:rPr lang="en-US" dirty="0" smtClean="0"/>
              <a:t>. This contradicts the statement that we have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objects.</a:t>
            </a:r>
            <a:endParaRPr lang="en-US" dirty="0"/>
          </a:p>
        </p:txBody>
      </p:sp>
      <p:pic>
        <p:nvPicPr>
          <p:cNvPr id="4" name="Picture 3" descr="05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2819400"/>
            <a:ext cx="4112518" cy="1371600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9829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Corollary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A function </a:t>
            </a:r>
            <a:r>
              <a:rPr lang="en-US" i="1" dirty="0" smtClean="0"/>
              <a:t>f</a:t>
            </a:r>
            <a:r>
              <a:rPr lang="en-US" dirty="0" smtClean="0"/>
              <a:t> from a set with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 to a set with </a:t>
            </a:r>
            <a:r>
              <a:rPr lang="en-US" i="1" dirty="0" smtClean="0"/>
              <a:t>k</a:t>
            </a:r>
            <a:r>
              <a:rPr lang="en-US" dirty="0" smtClean="0"/>
              <a:t> elements is not one-to-one.</a:t>
            </a:r>
          </a:p>
          <a:p>
            <a:pPr>
              <a:buNone/>
            </a:pPr>
            <a:r>
              <a:rPr lang="en-US" b="1" dirty="0" smtClean="0"/>
              <a:t>   Proof</a:t>
            </a:r>
            <a:r>
              <a:rPr lang="en-US" dirty="0" smtClean="0"/>
              <a:t>: Use the pigeonhole principle.</a:t>
            </a:r>
          </a:p>
          <a:p>
            <a:pPr lvl="1"/>
            <a:r>
              <a:rPr lang="en-US" dirty="0" smtClean="0"/>
              <a:t>Create a box for each element </a:t>
            </a:r>
            <a:r>
              <a:rPr lang="en-US" i="1" dirty="0" smtClean="0"/>
              <a:t>y</a:t>
            </a:r>
            <a:r>
              <a:rPr lang="en-US" dirty="0" smtClean="0"/>
              <a:t> in the </a:t>
            </a:r>
            <a:r>
              <a:rPr lang="en-US" dirty="0" err="1" smtClean="0"/>
              <a:t>codomain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Put in the box for </a:t>
            </a:r>
            <a:r>
              <a:rPr lang="en-US" i="1" dirty="0" smtClean="0"/>
              <a:t>y</a:t>
            </a:r>
            <a:r>
              <a:rPr lang="en-US" dirty="0" smtClean="0"/>
              <a:t> all of the elements </a:t>
            </a:r>
            <a:r>
              <a:rPr lang="en-US" i="1" dirty="0" smtClean="0"/>
              <a:t>x</a:t>
            </a:r>
            <a:r>
              <a:rPr lang="en-US" dirty="0" smtClean="0"/>
              <a:t> from the domain such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y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Because there are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 and only </a:t>
            </a:r>
            <a:r>
              <a:rPr lang="en-US" i="1" dirty="0" smtClean="0"/>
              <a:t>k</a:t>
            </a:r>
            <a:r>
              <a:rPr lang="en-US" dirty="0" smtClean="0"/>
              <a:t> boxes, at least one box has two or more elements. </a:t>
            </a:r>
          </a:p>
          <a:p>
            <a:pPr>
              <a:buNone/>
            </a:pPr>
            <a:r>
              <a:rPr lang="en-US" dirty="0" smtClean="0"/>
              <a:t>    Hence, </a:t>
            </a:r>
            <a:r>
              <a:rPr lang="en-US" i="1" dirty="0" smtClean="0"/>
              <a:t>f </a:t>
            </a:r>
            <a:r>
              <a:rPr lang="en-US" dirty="0" smtClean="0"/>
              <a:t>can’t be one-to-one.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7536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6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Among any group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367</a:t>
            </a:r>
            <a:r>
              <a:rPr lang="en-US" dirty="0" smtClean="0"/>
              <a:t> people, there must be at least two with the same birthday, because there are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366</a:t>
            </a:r>
            <a:r>
              <a:rPr lang="en-US" dirty="0" smtClean="0"/>
              <a:t> possible birthdays.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Example </a:t>
            </a:r>
            <a:r>
              <a:rPr lang="en-US" dirty="0" smtClean="0"/>
              <a:t>(</a:t>
            </a:r>
            <a:r>
              <a:rPr lang="en-US" i="1" dirty="0" smtClean="0"/>
              <a:t>optional</a:t>
            </a:r>
            <a:r>
              <a:rPr lang="en-US" dirty="0" smtClean="0"/>
              <a:t>): Show that for every integer </a:t>
            </a:r>
            <a:r>
              <a:rPr lang="en-US" i="1" dirty="0" smtClean="0"/>
              <a:t>n</a:t>
            </a:r>
            <a:r>
              <a:rPr lang="en-US" dirty="0" smtClean="0"/>
              <a:t> there is a multiple of </a:t>
            </a:r>
            <a:r>
              <a:rPr lang="en-US" i="1" dirty="0" smtClean="0"/>
              <a:t>n</a:t>
            </a:r>
            <a:r>
              <a:rPr lang="en-US" dirty="0" smtClean="0"/>
              <a:t> that has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 in its decimal expansion.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n</a:t>
            </a:r>
            <a:r>
              <a:rPr lang="en-US" dirty="0" smtClean="0"/>
              <a:t> be a positive integer. Consider the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integers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/>
              <a:t>, ….,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…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(where the last has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1 1</a:t>
            </a:r>
            <a:r>
              <a:rPr lang="en-US" dirty="0" smtClean="0"/>
              <a:t>s). There are </a:t>
            </a:r>
            <a:r>
              <a:rPr lang="en-US" i="1" dirty="0" smtClean="0"/>
              <a:t>n</a:t>
            </a:r>
            <a:r>
              <a:rPr lang="en-US" dirty="0" smtClean="0"/>
              <a:t> possible remainders when an integer is divided by </a:t>
            </a:r>
            <a:r>
              <a:rPr lang="en-US" i="1" dirty="0" smtClean="0"/>
              <a:t>n</a:t>
            </a:r>
            <a:r>
              <a:rPr lang="en-US" dirty="0" smtClean="0"/>
              <a:t>. By the pigeonhole principle, when each of the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integers is divided by </a:t>
            </a:r>
            <a:r>
              <a:rPr lang="en-US" i="1" dirty="0" smtClean="0"/>
              <a:t>n</a:t>
            </a:r>
            <a:r>
              <a:rPr lang="en-US" dirty="0" smtClean="0"/>
              <a:t>, at least two must have the same remainder. Subtract the smaller from the larger and the result is a multiple of </a:t>
            </a:r>
            <a:r>
              <a:rPr lang="en-US" i="1" dirty="0" smtClean="0"/>
              <a:t>n</a:t>
            </a:r>
            <a:r>
              <a:rPr lang="en-US" dirty="0" smtClean="0"/>
              <a:t> that has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s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s in its decimal expansion.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Word Problem on Collisions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Example: </a:t>
            </a:r>
            <a:r>
              <a:rPr lang="lv-LV" dirty="0" smtClean="0"/>
              <a:t>In a very dark room there is a wardrobe; it contains 200 </a:t>
            </a:r>
            <a:r>
              <a:rPr lang="lv-LV" b="1" dirty="0" smtClean="0"/>
              <a:t>black</a:t>
            </a:r>
            <a:r>
              <a:rPr lang="lv-LV" dirty="0" smtClean="0"/>
              <a:t> socks; 200 </a:t>
            </a:r>
            <a:r>
              <a:rPr lang="lv-LV" b="1" dirty="0" smtClean="0">
                <a:solidFill>
                  <a:srgbClr val="0000FF"/>
                </a:solidFill>
              </a:rPr>
              <a:t>blue</a:t>
            </a:r>
            <a:r>
              <a:rPr lang="lv-LV" dirty="0" smtClean="0"/>
              <a:t> socks and 200 </a:t>
            </a:r>
            <a:r>
              <a:rPr lang="lv-LV" b="1" dirty="0" smtClean="0">
                <a:solidFill>
                  <a:srgbClr val="00B050"/>
                </a:solidFill>
              </a:rPr>
              <a:t>green</a:t>
            </a:r>
            <a:r>
              <a:rPr lang="lv-LV" dirty="0" smtClean="0"/>
              <a:t> socks. Somebody randomly picked N socks from there.</a:t>
            </a:r>
          </a:p>
          <a:p>
            <a:pPr lvl="1"/>
            <a:r>
              <a:rPr lang="lv-LV" dirty="0" smtClean="0"/>
              <a:t>What is the smallest N that guarantees that there are at least two socks of the same color?</a:t>
            </a:r>
          </a:p>
          <a:p>
            <a:pPr lvl="1"/>
            <a:r>
              <a:rPr lang="lv-LV" dirty="0"/>
              <a:t>What is the smallest N that guarantees that there are at least two </a:t>
            </a:r>
            <a:r>
              <a:rPr lang="lv-LV" dirty="0" smtClean="0"/>
              <a:t>black socks or at least two blue socks?</a:t>
            </a:r>
            <a:endParaRPr lang="lv-LV" dirty="0"/>
          </a:p>
          <a:p>
            <a:pPr marL="0" indent="0">
              <a:buNone/>
            </a:pPr>
            <a:r>
              <a:rPr lang="lv-LV" i="1" dirty="0" smtClean="0"/>
              <a:t>(Refer to the worst-case running time of an algorithm.)</a:t>
            </a:r>
            <a:endParaRPr lang="lv-LV" i="1" dirty="0"/>
          </a:p>
        </p:txBody>
      </p:sp>
    </p:spTree>
    <p:extLst>
      <p:ext uri="{BB962C8B-B14F-4D97-AF65-F5344CB8AC3E}">
        <p14:creationId xmlns:p14="http://schemas.microsoft.com/office/powerpoint/2010/main" val="7772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 + Additional Reasoning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1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Some country has N cities; some of them are connected by a two-way non-stop bus service between two cities.</a:t>
            </a:r>
          </a:p>
          <a:p>
            <a:pPr marL="0" indent="0">
              <a:buNone/>
            </a:pPr>
            <a:r>
              <a:rPr lang="en-US" dirty="0" smtClean="0"/>
              <a:t>Prove that there exist two cities that are endpoints to the same number of bus services.</a:t>
            </a:r>
            <a:endParaRPr lang="en-US" dirty="0"/>
          </a:p>
          <a:p>
            <a:endParaRPr lang="lv-LV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347471" y="758505"/>
            <a:ext cx="8456803" cy="1294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31785" y="3655959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75240" y="3655959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31785" y="5092410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5240" y="5094401"/>
            <a:ext cx="216000" cy="216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>
            <a:off x="1847785" y="3763959"/>
            <a:ext cx="1327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7" idx="7"/>
          </p:cNvCxnSpPr>
          <p:nvPr/>
        </p:nvCxnSpPr>
        <p:spPr>
          <a:xfrm flipH="1">
            <a:off x="1816153" y="3840327"/>
            <a:ext cx="1390719" cy="1283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6"/>
            <a:endCxn id="8" idx="2"/>
          </p:cNvCxnSpPr>
          <p:nvPr/>
        </p:nvCxnSpPr>
        <p:spPr>
          <a:xfrm>
            <a:off x="1847785" y="5200410"/>
            <a:ext cx="1327455" cy="1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8" idx="0"/>
          </p:cNvCxnSpPr>
          <p:nvPr/>
        </p:nvCxnSpPr>
        <p:spPr>
          <a:xfrm>
            <a:off x="3283240" y="3871959"/>
            <a:ext cx="0" cy="1222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1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Generalized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The Generalized Pigeonhole Principle</a:t>
            </a:r>
            <a:r>
              <a:rPr lang="en-US" dirty="0" smtClean="0"/>
              <a:t>: If </a:t>
            </a:r>
            <a:r>
              <a:rPr lang="en-US" i="1" dirty="0" smtClean="0"/>
              <a:t>N</a:t>
            </a:r>
            <a:r>
              <a:rPr lang="en-US" dirty="0" smtClean="0"/>
              <a:t> objects are placed into </a:t>
            </a:r>
            <a:r>
              <a:rPr lang="en-US" i="1" dirty="0" smtClean="0"/>
              <a:t>k</a:t>
            </a:r>
            <a:r>
              <a:rPr lang="en-US" dirty="0" smtClean="0"/>
              <a:t> boxes, then there is at least one box containing at least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objects.</a:t>
            </a:r>
          </a:p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We use a proof by contraposition. Suppose that none of the boxes contains more than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 </a:t>
            </a:r>
            <a:r>
              <a:rPr lang="en-US" dirty="0" smtClean="0">
                <a:ea typeface="Cambria Math"/>
              </a:rPr>
              <a:t>objects. Then the total number of objects is at most</a:t>
            </a: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>
              <a:buNone/>
            </a:pPr>
            <a:r>
              <a:rPr lang="en-US" dirty="0" smtClean="0">
                <a:ea typeface="Cambria Math"/>
              </a:rPr>
              <a:t>where the inequality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&lt;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has been used. This is a contradiction because there are a total of n objects.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Among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people there are at least 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>
                <a:latin typeface="Cambria Math"/>
                <a:ea typeface="Cambria Math"/>
              </a:rPr>
              <a:t>⌉ = 9</a:t>
            </a:r>
            <a:r>
              <a:rPr lang="en-US" dirty="0" smtClean="0"/>
              <a:t> who were born in the same month.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215088" y="3323420"/>
            <a:ext cx="5180437" cy="686719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9906000" y="5029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Generalized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</a:t>
            </a:r>
            <a:r>
              <a:rPr lang="en-US" b="1" dirty="0" smtClean="0"/>
              <a:t>(a)</a:t>
            </a:r>
            <a:r>
              <a:rPr lang="en-US" dirty="0" smtClean="0"/>
              <a:t> How many cards must be selected from a standard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 to guarantee that at least three cards of the same suit are chosen? </a:t>
            </a:r>
          </a:p>
          <a:p>
            <a:pPr>
              <a:buNone/>
            </a:pPr>
            <a:r>
              <a:rPr lang="en-US" b="1" dirty="0" smtClean="0"/>
              <a:t>(b) </a:t>
            </a:r>
            <a:r>
              <a:rPr lang="en-US" dirty="0" smtClean="0"/>
              <a:t>How many must be selected to guarantee that at least three hearts are selected?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b="1" dirty="0" smtClean="0"/>
              <a:t>(a)</a:t>
            </a:r>
            <a:r>
              <a:rPr lang="en-US" dirty="0" smtClean="0"/>
              <a:t> We assume four boxes; one for each suit. Using the generalized pigeonhole principle, at least one box contains at least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cards. At least three cards of one suit are selected if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The smallest integer </a:t>
            </a:r>
            <a:r>
              <a:rPr lang="en-US" i="1" dirty="0" smtClean="0"/>
              <a:t>N</a:t>
            </a:r>
            <a:r>
              <a:rPr lang="en-US" dirty="0" smtClean="0"/>
              <a:t> such that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ea typeface="Cambria Math" pitchFamily="18" charset="0"/>
              </a:rPr>
              <a:t>is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+ 1 = 9.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(b)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 deck contains 13 hearts and 39 cards which are not hearts. So, if we select 41 cards, we may have 39 cards which are not hearts along with 2 hearts. However, when we select 42 cards, we must have at least three hearts. (Note that the generalized pigeonhole principle is not used here.)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k\left( \left\lceil \frac{N}{k}\right\rceil -  1 \right) &lt; k\left(\left(\frac{N}{k} + 1\right) - 1\right) = N,$$&#10;&#10;&#10;\end{document}"/>
  <p:tag name="IGUANATEXSIZE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1031</Words>
  <Application>Microsoft Office PowerPoint</Application>
  <PresentationFormat>Widescreen</PresentationFormat>
  <Paragraphs>104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The Pigeonhole Principle</vt:lpstr>
      <vt:lpstr>Section Summary</vt:lpstr>
      <vt:lpstr>The Pigeonhole Principle</vt:lpstr>
      <vt:lpstr>The Pigeonhole Principle</vt:lpstr>
      <vt:lpstr>Pigeonhole Principle</vt:lpstr>
      <vt:lpstr>Word Problem on Collisions</vt:lpstr>
      <vt:lpstr>Pigeonhole Principle + Additional Reasoning</vt:lpstr>
      <vt:lpstr>The Generalized Pigeonhole Principle</vt:lpstr>
      <vt:lpstr>The Generalized Pigeonhole Principle</vt:lpstr>
      <vt:lpstr>Generalized Pigeonhole Principle</vt:lpstr>
      <vt:lpstr>Pigeonhole Principle in Number Theory</vt:lpstr>
      <vt:lpstr>Existence of the Inverse Element</vt:lpstr>
      <vt:lpstr>Chinese Remainder Theorem</vt:lpstr>
      <vt:lpstr>Chinese Remainder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119</cp:revision>
  <dcterms:created xsi:type="dcterms:W3CDTF">2021-01-03T18:25:44Z</dcterms:created>
  <dcterms:modified xsi:type="dcterms:W3CDTF">2021-03-07T20:26:37Z</dcterms:modified>
</cp:coreProperties>
</file>