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98" r:id="rId2"/>
    <p:sldId id="1099" r:id="rId3"/>
    <p:sldId id="1100" r:id="rId4"/>
    <p:sldId id="1101" r:id="rId5"/>
    <p:sldId id="1102" r:id="rId6"/>
    <p:sldId id="1103" r:id="rId7"/>
    <p:sldId id="1104" r:id="rId8"/>
    <p:sldId id="1105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0.png"/><Relationship Id="rId2" Type="http://schemas.openxmlformats.org/officeDocument/2006/relationships/tags" Target="../tags/tag9.xml"/><Relationship Id="rId16" Type="http://schemas.openxmlformats.org/officeDocument/2006/relationships/image" Target="../media/image14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9.png"/><Relationship Id="rId5" Type="http://schemas.openxmlformats.org/officeDocument/2006/relationships/tags" Target="../tags/tag1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7.png"/><Relationship Id="rId5" Type="http://schemas.openxmlformats.org/officeDocument/2006/relationships/tags" Target="../tags/tag20.xml"/><Relationship Id="rId10" Type="http://schemas.openxmlformats.org/officeDocument/2006/relationships/image" Target="../media/image16.jpeg"/><Relationship Id="rId4" Type="http://schemas.openxmlformats.org/officeDocument/2006/relationships/tags" Target="../tags/tag19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Coefficients and Identities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Binomial Theorem </a:t>
            </a:r>
          </a:p>
          <a:p>
            <a:r>
              <a:rPr lang="en-US" dirty="0" smtClean="0"/>
              <a:t>Pascal’s Identity and Triangle</a:t>
            </a:r>
          </a:p>
          <a:p>
            <a:r>
              <a:rPr lang="en-US" dirty="0" smtClean="0"/>
              <a:t>Other Identities Involving Binomial Coefficients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79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Binomial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    Definition</a:t>
            </a:r>
            <a:r>
              <a:rPr lang="en-US" dirty="0" smtClean="0"/>
              <a:t>: A </a:t>
            </a:r>
            <a:r>
              <a:rPr lang="en-US" i="1" dirty="0" smtClean="0"/>
              <a:t>binomial</a:t>
            </a:r>
            <a:r>
              <a:rPr lang="en-US" dirty="0" smtClean="0"/>
              <a:t> expression is the sum of two terms, such as 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. (More generally, these terms can be products of constants and variables.)</a:t>
            </a:r>
          </a:p>
          <a:p>
            <a:r>
              <a:rPr lang="en-US" dirty="0" smtClean="0"/>
              <a:t>We  can use counting principles to find the coefficients in the expansion of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where n is a positive integer. </a:t>
            </a:r>
          </a:p>
          <a:p>
            <a:r>
              <a:rPr lang="en-US" dirty="0" smtClean="0"/>
              <a:t>To illustrate this idea, we first look at the process of expanding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 expands  into a sum of terms that are the product of a term from each of the three sums.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Terms of the form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x 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arise. The question is what are the coefficients?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must be chosen from two of the sums and a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from the other. There      are           ways to do this  and so the coefficient of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3.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 smtClean="0">
                <a:ea typeface="Cambria Math" pitchFamily="18" charset="0"/>
              </a:rPr>
              <a:t>xy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must be chosen from  of the sums and a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from the other two . There  are          ways to do this  and so the coefficient of</a:t>
            </a:r>
            <a:r>
              <a:rPr lang="en-US" i="1" dirty="0" smtClean="0">
                <a:ea typeface="Cambria Math" pitchFamily="18" charset="0"/>
              </a:rPr>
              <a:t> xy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3.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 smtClean="0">
                <a:ea typeface="Cambria Math" pitchFamily="18" charset="0"/>
              </a:rPr>
              <a:t> 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r>
              <a:rPr lang="en-US" dirty="0" smtClean="0"/>
              <a:t>We have used a counting argument to show that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+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ea typeface="Cambria Math" pitchFamily="18" charset="0"/>
              </a:rPr>
              <a:t>x 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 +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Next we present the binomial theorem gives the coefficients of the terms in the expansion of </a:t>
            </a:r>
            <a:r>
              <a:rPr lang="en-US" dirty="0" smtClean="0"/>
              <a:t>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.   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048000" y="4343400"/>
            <a:ext cx="259080" cy="24384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048000" y="4800600"/>
            <a:ext cx="25908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Binomial Theorem</a:t>
            </a:r>
            <a:r>
              <a:rPr lang="en-US" dirty="0" smtClean="0"/>
              <a:t>: Let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be variables, and </a:t>
            </a:r>
            <a:r>
              <a:rPr lang="en-US" i="1" dirty="0" smtClean="0"/>
              <a:t>n</a:t>
            </a:r>
            <a:r>
              <a:rPr lang="en-US" dirty="0" smtClean="0"/>
              <a:t> a nonnegative integer.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We use combinatorial reasoning . The terms in the expansion of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are of the form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baseline="30000" dirty="0" smtClean="0"/>
              <a:t> </a:t>
            </a:r>
            <a:r>
              <a:rPr lang="en-US" dirty="0" smtClean="0"/>
              <a:t>for                 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n</a:t>
            </a:r>
            <a:r>
              <a:rPr lang="en-US" dirty="0" smtClean="0"/>
              <a:t>. To form the term 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dirty="0" smtClean="0"/>
              <a:t>, it is necessary to choose  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/>
              <a:t>j</a:t>
            </a:r>
            <a:r>
              <a:rPr lang="en-US" dirty="0" smtClean="0"/>
              <a:t>  </a:t>
            </a:r>
            <a:r>
              <a:rPr lang="en-US" i="1" dirty="0" err="1" smtClean="0"/>
              <a:t>x</a:t>
            </a:r>
            <a:r>
              <a:rPr lang="en-US" dirty="0" err="1" smtClean="0"/>
              <a:t>s</a:t>
            </a:r>
            <a:r>
              <a:rPr lang="en-US" dirty="0" smtClean="0"/>
              <a:t> from the </a:t>
            </a:r>
            <a:r>
              <a:rPr lang="en-US" i="1" dirty="0" smtClean="0"/>
              <a:t>n</a:t>
            </a:r>
            <a:r>
              <a:rPr lang="en-US" dirty="0" smtClean="0"/>
              <a:t> sums. Therefore,  the coefficient of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dirty="0" smtClean="0"/>
              <a:t>  is             which equals       .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38401" y="2895601"/>
            <a:ext cx="7659529" cy="54721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562601" y="5410200"/>
            <a:ext cx="716947" cy="39624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382000" y="5410200"/>
            <a:ext cx="438340" cy="39624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9829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 smtClean="0"/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 in the expansion of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We view the expression as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+(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y)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.        By the binomial theorem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Consequently, the coefficient of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expansion is obtained when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13.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05200" y="3810000"/>
            <a:ext cx="3774758" cy="578644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114800" y="5562600"/>
            <a:ext cx="294036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Useful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 (</a:t>
            </a:r>
            <a:r>
              <a:rPr lang="en-US" i="1" dirty="0" smtClean="0"/>
              <a:t>using binomial theorem</a:t>
            </a:r>
            <a:r>
              <a:rPr lang="en-US" dirty="0" smtClean="0"/>
              <a:t>):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from the binomial theorem we see that: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 (</a:t>
            </a:r>
            <a:r>
              <a:rPr lang="en-US" i="1" dirty="0" smtClean="0"/>
              <a:t>combinatorial</a:t>
            </a:r>
            <a:r>
              <a:rPr lang="en-US" dirty="0" smtClean="0"/>
              <a:t>): Consider the subsets of a set with </a:t>
            </a:r>
            <a:r>
              <a:rPr lang="en-US" i="1" dirty="0" smtClean="0"/>
              <a:t>n</a:t>
            </a:r>
            <a:r>
              <a:rPr lang="en-US" dirty="0" smtClean="0"/>
              <a:t> elements. There are        subsets with zero elements,       with one element,       with two elements, …, and       with </a:t>
            </a:r>
            <a:r>
              <a:rPr lang="en-US" i="1" dirty="0" smtClean="0"/>
              <a:t>n</a:t>
            </a:r>
            <a:r>
              <a:rPr lang="en-US" dirty="0" smtClean="0"/>
              <a:t> elements. Therefore the total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Since, we know that a set with </a:t>
            </a:r>
            <a:r>
              <a:rPr lang="en-US" i="1" dirty="0" smtClean="0"/>
              <a:t>n</a:t>
            </a:r>
            <a:r>
              <a:rPr lang="en-US" dirty="0" smtClean="0"/>
              <a:t> elements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subsets, we conclude: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562601" y="2057401"/>
            <a:ext cx="1370171" cy="527209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667000" y="3276601"/>
            <a:ext cx="4213384" cy="52720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800601" y="4191000"/>
            <a:ext cx="337185" cy="3048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610601" y="4191000"/>
            <a:ext cx="337185" cy="3048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5334001" y="4800601"/>
            <a:ext cx="950119" cy="527209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086601" y="4419600"/>
            <a:ext cx="337185" cy="3048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505201" y="4419600"/>
            <a:ext cx="337185" cy="304800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562601" y="5791201"/>
            <a:ext cx="1370171" cy="527209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 flipV="1">
            <a:off x="9829800" y="3429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Identity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b="1" dirty="0" smtClean="0"/>
                  <a:t>Pascal’s </a:t>
                </a:r>
                <a:r>
                  <a:rPr lang="en-US" b="1" dirty="0" smtClean="0"/>
                  <a:t>Identity</a:t>
                </a:r>
                <a:r>
                  <a:rPr lang="en-US" dirty="0" smtClean="0"/>
                  <a:t>: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 are integers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≥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≥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, then 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>
                  <a:buNone/>
                </a:pPr>
                <a:r>
                  <a:rPr lang="en-US" b="1" dirty="0" smtClean="0"/>
                  <a:t>Proof</a:t>
                </a:r>
                <a:r>
                  <a:rPr lang="en-US" dirty="0" smtClean="0"/>
                  <a:t>: </a:t>
                </a:r>
                <a:r>
                  <a:rPr lang="en-US" dirty="0" smtClean="0"/>
                  <a:t>Let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be a set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en-US" dirty="0" smtClean="0"/>
                  <a:t>There </a:t>
                </a:r>
                <a:r>
                  <a:rPr lang="en-US" dirty="0" smtClean="0"/>
                  <a:t>are </a:t>
                </a:r>
                <a:r>
                  <a:rPr lang="lv-LV" dirty="0" smtClean="0"/>
                  <a:t>                </a:t>
                </a:r>
                <a:r>
                  <a:rPr lang="en-US" dirty="0" smtClean="0"/>
                  <a:t>subsets </a:t>
                </a:r>
                <a:r>
                  <a:rPr lang="en-US" dirty="0" smtClean="0"/>
                  <a:t>of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</a:t>
                </a:r>
                <a:r>
                  <a:rPr lang="lv-LV" dirty="0" smtClean="0"/>
                  <a:t>with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elements. </a:t>
                </a:r>
                <a:r>
                  <a:rPr lang="lv-LV" dirty="0" smtClean="0"/>
                  <a:t>Any of the subsets either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contains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k</a:t>
                </a:r>
                <a:r>
                  <a:rPr lang="en-US" dirty="0" smtClean="0">
                    <a:latin typeface="Cambria Math"/>
                    <a:ea typeface="Cambria Math"/>
                  </a:rPr>
                  <a:t> −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 other elements, or </a:t>
                </a:r>
              </a:p>
              <a:p>
                <a:pPr lvl="1"/>
                <a:r>
                  <a:rPr lang="en-US" dirty="0" smtClean="0"/>
                  <a:t>contains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elements of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and not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</a:t>
                </a:r>
              </a:p>
              <a:p>
                <a:pPr>
                  <a:buNone/>
                </a:pPr>
                <a:r>
                  <a:rPr lang="en-US" dirty="0" smtClean="0"/>
                  <a:t>   There are </a:t>
                </a:r>
              </a:p>
              <a:p>
                <a:pPr lvl="1"/>
                <a:r>
                  <a:rPr lang="en-US" dirty="0" smtClean="0"/>
                  <a:t>  </a:t>
                </a:r>
                <a:r>
                  <a:rPr lang="lv-LV" dirty="0" smtClean="0"/>
                  <a:t>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subsets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of </a:t>
                </a:r>
                <a:r>
                  <a:rPr lang="en-US" i="1" dirty="0" smtClean="0">
                    <a:ea typeface="Cambria Math" pitchFamily="18" charset="0"/>
                  </a:rPr>
                  <a:t>k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elements that contain </a:t>
                </a:r>
                <a:r>
                  <a:rPr lang="en-US" i="1" dirty="0" smtClean="0">
                    <a:ea typeface="Cambria Math" pitchFamily="18" charset="0"/>
                  </a:rPr>
                  <a:t>a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since there are</a:t>
                </a:r>
                <a:r>
                  <a:rPr lang="en-US" dirty="0" smtClean="0"/>
                  <a:t>          subsets of   </a:t>
                </a:r>
                <a:r>
                  <a:rPr lang="en-US" i="1" dirty="0" smtClean="0"/>
                  <a:t>k</a:t>
                </a:r>
                <a:r>
                  <a:rPr lang="en-US" dirty="0" smtClean="0">
                    <a:latin typeface="Cambria Math"/>
                    <a:ea typeface="Cambria Math"/>
                  </a:rPr>
                  <a:t> −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 elements of </a:t>
                </a:r>
                <a:r>
                  <a:rPr lang="en-US" i="1" dirty="0" smtClean="0">
                    <a:ea typeface="Cambria Math" pitchFamily="18" charset="0"/>
                  </a:rPr>
                  <a:t>S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</a:p>
              <a:p>
                <a:pPr lvl="1"/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subsets of </a:t>
                </a:r>
                <a:r>
                  <a:rPr lang="en-US" i="1" dirty="0" smtClean="0">
                    <a:ea typeface="Cambria Math" pitchFamily="18" charset="0"/>
                  </a:rPr>
                  <a:t>k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elements of </a:t>
                </a:r>
                <a:r>
                  <a:rPr lang="en-US" i="1" dirty="0" smtClean="0">
                    <a:ea typeface="Cambria Math" pitchFamily="18" charset="0"/>
                  </a:rPr>
                  <a:t>T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that do not contain </a:t>
                </a:r>
                <a:r>
                  <a:rPr lang="en-US" i="1" dirty="0" smtClean="0">
                    <a:ea typeface="Cambria Math" pitchFamily="18" charset="0"/>
                  </a:rPr>
                  <a:t>a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because there are       subsets of k elements of S.</a:t>
                </a:r>
              </a:p>
              <a:p>
                <a:pPr>
                  <a:buNone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Hence,  </a:t>
                </a:r>
              </a:p>
              <a:p>
                <a:pPr>
                  <a:buNone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043" t="-3922" r="-290" b="-32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051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5400" y="152400"/>
            <a:ext cx="900684" cy="104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2286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Blaise</a:t>
            </a:r>
            <a:r>
              <a:rPr lang="en-US" dirty="0"/>
              <a:t> Pascal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1623-1662</a:t>
            </a:r>
            <a:r>
              <a:rPr lang="en-US" dirty="0"/>
              <a:t>)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343401" y="2362200"/>
            <a:ext cx="2908935" cy="4572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633288" y="3310359"/>
            <a:ext cx="981824" cy="538908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574421" y="4665643"/>
            <a:ext cx="438912" cy="24384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458200" y="4665643"/>
            <a:ext cx="438912" cy="24384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574421" y="5146249"/>
            <a:ext cx="269748" cy="24384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9899574" y="5167181"/>
            <a:ext cx="269748" cy="24384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1" y="5943600"/>
            <a:ext cx="2908935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458200" y="5715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/>
              <a:t> </a:t>
            </a:r>
            <a:r>
              <a:rPr lang="en-US" i="1" dirty="0"/>
              <a:t>for an algebraic proof.</a:t>
            </a:r>
          </a:p>
        </p:txBody>
      </p:sp>
      <p:sp>
        <p:nvSpPr>
          <p:cNvPr id="14" name="Isosceles Triangle 13"/>
          <p:cNvSpPr/>
          <p:nvPr/>
        </p:nvSpPr>
        <p:spPr>
          <a:xfrm rot="5400000" flipV="1">
            <a:off x="73914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29761" y="1408283"/>
            <a:ext cx="6713153" cy="4188286"/>
          </a:xfrm>
        </p:spPr>
      </p:pic>
      <p:sp>
        <p:nvSpPr>
          <p:cNvPr id="5" name="TextBox 4"/>
          <p:cNvSpPr txBox="1"/>
          <p:nvPr/>
        </p:nvSpPr>
        <p:spPr>
          <a:xfrm>
            <a:off x="937352" y="1596687"/>
            <a:ext cx="19812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n</a:t>
            </a:r>
            <a:r>
              <a:rPr lang="en-US" sz="2000" dirty="0"/>
              <a:t>th row in the triangle consists of the binomial coefficients       ,</a:t>
            </a:r>
          </a:p>
          <a:p>
            <a:r>
              <a:rPr lang="en-US" sz="2000" i="1" dirty="0"/>
              <a:t>k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,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,….,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057400" y="2557600"/>
            <a:ext cx="403394" cy="36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7615" y="5817150"/>
            <a:ext cx="8536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Pascal’s identity, adding two adjacent </a:t>
            </a:r>
            <a:r>
              <a:rPr lang="en-US" dirty="0" err="1"/>
              <a:t>bionomial</a:t>
            </a:r>
            <a:r>
              <a:rPr lang="en-US" dirty="0"/>
              <a:t> coefficients results is the  binomial coefficient in the next row between these two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1652052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2\end{array}\right)}$&#10;&#10;&#10;\end{document}"/>
  <p:tag name="IGUANATEX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0\end{array}\right)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1\end{array}\right)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.&#10;$$&#10;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\end{array}\right)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2\end{array}\right)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+ 1\\k\end{array}\right)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1\end{array}\right)}$&#10;&#10;&#10;\end{document}"/>
  <p:tag name="IGUANATEXSIZE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690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Binomial Coefficients and Identities</vt:lpstr>
      <vt:lpstr>Section Summary</vt:lpstr>
      <vt:lpstr>Powers of Binomial Expressions</vt:lpstr>
      <vt:lpstr>Binomial Theorem </vt:lpstr>
      <vt:lpstr>Using the Binomial Theorem</vt:lpstr>
      <vt:lpstr> A Useful Identity</vt:lpstr>
      <vt:lpstr>Pascal’s Identity </vt:lpstr>
      <vt:lpstr>Pascal’s Triangle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106</cp:revision>
  <dcterms:created xsi:type="dcterms:W3CDTF">2021-01-03T18:25:44Z</dcterms:created>
  <dcterms:modified xsi:type="dcterms:W3CDTF">2021-03-07T19:04:14Z</dcterms:modified>
</cp:coreProperties>
</file>