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197" r:id="rId2"/>
    <p:sldId id="1198" r:id="rId3"/>
    <p:sldId id="1199" r:id="rId4"/>
    <p:sldId id="1200" r:id="rId5"/>
    <p:sldId id="1201" r:id="rId6"/>
    <p:sldId id="1202" r:id="rId7"/>
    <p:sldId id="1203" r:id="rId8"/>
    <p:sldId id="1204" r:id="rId9"/>
    <p:sldId id="1205" r:id="rId10"/>
    <p:sldId id="1206" r:id="rId11"/>
    <p:sldId id="1207" r:id="rId12"/>
    <p:sldId id="1208" r:id="rId13"/>
    <p:sldId id="1209" r:id="rId14"/>
    <p:sldId id="1264" r:id="rId15"/>
    <p:sldId id="1265" r:id="rId16"/>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87" d="100"/>
          <a:sy n="87" d="100"/>
        </p:scale>
        <p:origin x="14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22.03.2021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b="0" i="0" kern="1200" dirty="0" smtClean="0">
                <a:solidFill>
                  <a:schemeClr val="tx1"/>
                </a:solidFill>
                <a:effectLst/>
                <a:latin typeface="+mn-lt"/>
                <a:ea typeface="+mn-ea"/>
                <a:cs typeface="+mn-cs"/>
              </a:rPr>
              <a:t>1, 1, 2, 5, 14, 42, 132, 429, 1430, 4862, 16796, </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14</a:t>
            </a:fld>
            <a:endParaRPr lang="lv-LV"/>
          </a:p>
        </p:txBody>
      </p:sp>
    </p:spTree>
    <p:extLst>
      <p:ext uri="{BB962C8B-B14F-4D97-AF65-F5344CB8AC3E}">
        <p14:creationId xmlns:p14="http://schemas.microsoft.com/office/powerpoint/2010/main" val="2514255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22.03.2021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22.03.2021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22.03.2021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22.03.2021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22.03.2021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22.03.2021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22.03.2021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22.03.2021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22.03.2021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22.03.2021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22.03.2021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22.03.2021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en.wikipedia.org/wiki/File:Catalan_number_4x4_grid_example.svg" TargetMode="Externa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youtu.be/2SUvWfNJSsM"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lv-LV" dirty="0" smtClean="0"/>
              <a:t>Advanced Combinatorics: </a:t>
            </a:r>
            <a:r>
              <a:rPr lang="en-US" dirty="0" smtClean="0"/>
              <a:t>Recurrence Relations</a:t>
            </a:r>
            <a:endParaRPr lang="en-US" dirty="0"/>
          </a:p>
        </p:txBody>
      </p:sp>
      <p:sp>
        <p:nvSpPr>
          <p:cNvPr id="3" name="Subtitle 2"/>
          <p:cNvSpPr>
            <a:spLocks noGrp="1"/>
          </p:cNvSpPr>
          <p:nvPr>
            <p:ph type="subTitle" idx="1"/>
          </p:nvPr>
        </p:nvSpPr>
        <p:spPr/>
        <p:txBody>
          <a:bodyPr/>
          <a:lstStyle/>
          <a:p>
            <a:r>
              <a:rPr lang="en-US" dirty="0" smtClean="0"/>
              <a:t>Section 8.</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19723405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Autofit/>
          </a:bodyPr>
          <a:lstStyle/>
          <a:p>
            <a:pPr marL="0" indent="0">
              <a:buNone/>
            </a:pPr>
            <a:r>
              <a:rPr lang="lv-LV" sz="1800" dirty="0" smtClean="0"/>
              <a:t>U</a:t>
            </a:r>
            <a:r>
              <a:rPr lang="en-US" sz="1800" dirty="0" smtClean="0"/>
              <a:t>se </a:t>
            </a:r>
            <a:r>
              <a:rPr lang="en-US" sz="1800" dirty="0" err="1" smtClean="0"/>
              <a:t>iterati</a:t>
            </a:r>
            <a:r>
              <a:rPr lang="lv-LV" sz="1800" dirty="0" smtClean="0"/>
              <a:t>ons</a:t>
            </a:r>
            <a:r>
              <a:rPr lang="en-US" sz="1800" dirty="0" smtClean="0"/>
              <a:t> to </a:t>
            </a:r>
            <a:r>
              <a:rPr lang="en-US" sz="1800" dirty="0"/>
              <a:t>solve this recurrence relation by repeatedly expressing </a:t>
            </a:r>
            <a:r>
              <a:rPr lang="en-US" sz="1800" i="1" dirty="0" err="1"/>
              <a:t>H</a:t>
            </a:r>
            <a:r>
              <a:rPr lang="en-US" sz="1800" i="1" baseline="-25000" dirty="0" err="1"/>
              <a:t>n</a:t>
            </a:r>
            <a:r>
              <a:rPr lang="en-US" sz="1800" dirty="0"/>
              <a:t> in terms of the previous terms of the sequence.</a:t>
            </a:r>
          </a:p>
          <a:p>
            <a:pPr>
              <a:buNone/>
            </a:pPr>
            <a:r>
              <a:rPr lang="en-US" sz="1800" i="1" dirty="0" err="1" smtClean="0"/>
              <a:t>H</a:t>
            </a:r>
            <a:r>
              <a:rPr lang="en-US" sz="1800" i="1" baseline="-25000" dirty="0" err="1" smtClean="0"/>
              <a:t>n</a:t>
            </a:r>
            <a:r>
              <a:rPr lang="en-US" sz="1800" i="1" dirty="0" smtClean="0"/>
              <a:t> </a:t>
            </a:r>
            <a:r>
              <a:rPr lang="en-US" sz="1800" i="1" dirty="0"/>
              <a:t>= </a:t>
            </a:r>
            <a:r>
              <a:rPr lang="en-US" sz="1800" dirty="0">
                <a:latin typeface="Cambria Math" pitchFamily="18" charset="0"/>
                <a:ea typeface="Cambria Math" pitchFamily="18" charset="0"/>
              </a:rPr>
              <a:t>2</a:t>
            </a:r>
            <a:r>
              <a:rPr lang="en-US" sz="1800" i="1" dirty="0"/>
              <a:t>H</a:t>
            </a:r>
            <a:r>
              <a:rPr lang="en-US" sz="1800" i="1" baseline="-25000" dirty="0"/>
              <a:t>n</a:t>
            </a:r>
            <a:r>
              <a:rPr lang="en-US" sz="1800" baseline="-25000" dirty="0">
                <a:latin typeface="Cambria Math"/>
                <a:ea typeface="Cambria Math"/>
              </a:rPr>
              <a:t>−</a:t>
            </a:r>
            <a:r>
              <a:rPr lang="en-US" sz="1800" baseline="-25000" dirty="0">
                <a:latin typeface="Cambria Math" pitchFamily="18" charset="0"/>
                <a:ea typeface="Cambria Math" pitchFamily="18" charset="0"/>
              </a:rPr>
              <a:t>1</a:t>
            </a:r>
            <a:r>
              <a:rPr lang="en-US" sz="1800" i="1" dirty="0"/>
              <a:t> + </a:t>
            </a:r>
            <a:r>
              <a:rPr lang="en-US" sz="1800" dirty="0" smtClean="0">
                <a:latin typeface="Cambria Math" pitchFamily="18" charset="0"/>
                <a:ea typeface="Cambria Math" pitchFamily="18" charset="0"/>
              </a:rPr>
              <a:t>1</a:t>
            </a:r>
            <a:r>
              <a:rPr lang="lv-LV" sz="1800" dirty="0" smtClean="0">
                <a:latin typeface="Cambria Math" pitchFamily="18" charset="0"/>
                <a:ea typeface="Cambria Math" pitchFamily="18" charset="0"/>
              </a:rPr>
              <a:t>  </a:t>
            </a:r>
            <a:r>
              <a:rPr lang="en-US" sz="1800" i="1" dirty="0" smtClean="0"/>
              <a:t>=  </a:t>
            </a:r>
            <a:r>
              <a:rPr lang="en-US" sz="1800" dirty="0">
                <a:latin typeface="Cambria Math" pitchFamily="18" charset="0"/>
                <a:ea typeface="Cambria Math" pitchFamily="18" charset="0"/>
              </a:rPr>
              <a:t>2</a:t>
            </a:r>
            <a:r>
              <a:rPr lang="en-US" sz="1800" dirty="0"/>
              <a:t>(</a:t>
            </a:r>
            <a:r>
              <a:rPr lang="en-US" sz="1800" dirty="0">
                <a:latin typeface="Cambria Math" pitchFamily="18" charset="0"/>
                <a:ea typeface="Cambria Math" pitchFamily="18" charset="0"/>
              </a:rPr>
              <a:t>2</a:t>
            </a:r>
            <a:r>
              <a:rPr lang="en-US" sz="1800" i="1" dirty="0"/>
              <a:t>H</a:t>
            </a:r>
            <a:r>
              <a:rPr lang="en-US" sz="1800" i="1" baseline="-25000" dirty="0"/>
              <a:t>n</a:t>
            </a:r>
            <a:r>
              <a:rPr lang="en-US" sz="1800" baseline="-25000" dirty="0">
                <a:latin typeface="Cambria Math"/>
                <a:ea typeface="Cambria Math"/>
              </a:rPr>
              <a:t>−</a:t>
            </a:r>
            <a:r>
              <a:rPr lang="en-US" sz="1800" baseline="-250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a:t>
            </a:r>
            <a:r>
              <a:rPr lang="en-US" sz="1800" i="1" dirty="0"/>
              <a:t>) + </a:t>
            </a:r>
            <a:r>
              <a:rPr lang="en-US" sz="1800" dirty="0">
                <a:latin typeface="Cambria Math" pitchFamily="18" charset="0"/>
                <a:ea typeface="Cambria Math" pitchFamily="18" charset="0"/>
              </a:rPr>
              <a:t>1</a:t>
            </a:r>
            <a:r>
              <a:rPr lang="en-US" sz="1800" i="1" dirty="0"/>
              <a:t> =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2</a:t>
            </a:r>
            <a:r>
              <a:rPr lang="en-US" sz="1800" i="1" dirty="0"/>
              <a:t> H</a:t>
            </a:r>
            <a:r>
              <a:rPr lang="en-US" sz="1800" i="1" baseline="-25000" dirty="0"/>
              <a:t>n</a:t>
            </a:r>
            <a:r>
              <a:rPr lang="en-US" sz="1800" baseline="-25000" dirty="0">
                <a:latin typeface="Cambria Math"/>
                <a:ea typeface="Cambria Math"/>
              </a:rPr>
              <a:t>−</a:t>
            </a:r>
            <a:r>
              <a:rPr lang="en-US" sz="1800" baseline="-25000" dirty="0">
                <a:latin typeface="Cambria Math" pitchFamily="18" charset="0"/>
                <a:ea typeface="Cambria Math" pitchFamily="18" charset="0"/>
              </a:rPr>
              <a:t>2</a:t>
            </a:r>
            <a:r>
              <a:rPr lang="en-US" sz="1800" i="1" dirty="0"/>
              <a:t> +</a:t>
            </a:r>
            <a:r>
              <a:rPr lang="en-US" sz="18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a:t>
            </a:r>
          </a:p>
          <a:p>
            <a:pPr lvl="2">
              <a:buNone/>
            </a:pPr>
            <a:r>
              <a:rPr lang="en-US" sz="1800" i="1" dirty="0"/>
              <a:t>     =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2</a:t>
            </a:r>
            <a:r>
              <a:rPr lang="en-US" sz="1800" dirty="0"/>
              <a:t>(</a:t>
            </a:r>
            <a:r>
              <a:rPr lang="en-US" sz="1800" dirty="0">
                <a:latin typeface="Cambria Math" pitchFamily="18" charset="0"/>
                <a:ea typeface="Cambria Math" pitchFamily="18" charset="0"/>
              </a:rPr>
              <a:t>2</a:t>
            </a:r>
            <a:r>
              <a:rPr lang="en-US" sz="1800" i="1" dirty="0"/>
              <a:t>H</a:t>
            </a:r>
            <a:r>
              <a:rPr lang="en-US" sz="1800" i="1" baseline="-25000" dirty="0"/>
              <a:t>n</a:t>
            </a:r>
            <a:r>
              <a:rPr lang="en-US" sz="1800" baseline="-25000" dirty="0">
                <a:latin typeface="Cambria Math"/>
                <a:ea typeface="Cambria Math"/>
              </a:rPr>
              <a:t>−</a:t>
            </a:r>
            <a:r>
              <a:rPr lang="en-US" sz="1800" baseline="-25000" dirty="0">
                <a:latin typeface="Cambria Math" pitchFamily="18" charset="0"/>
                <a:ea typeface="Cambria Math" pitchFamily="18" charset="0"/>
              </a:rPr>
              <a:t>3</a:t>
            </a:r>
            <a:r>
              <a:rPr lang="en-US" sz="1800" i="1" dirty="0"/>
              <a:t> + </a:t>
            </a:r>
            <a:r>
              <a:rPr lang="en-US" sz="1800" dirty="0">
                <a:latin typeface="Cambria Math" pitchFamily="18" charset="0"/>
                <a:ea typeface="Cambria Math" pitchFamily="18" charset="0"/>
              </a:rPr>
              <a:t>1</a:t>
            </a:r>
            <a:r>
              <a:rPr lang="en-US" sz="1800" dirty="0"/>
              <a:t>)</a:t>
            </a:r>
            <a:r>
              <a:rPr lang="en-US" sz="1800" i="1" dirty="0"/>
              <a:t> + </a:t>
            </a:r>
            <a:r>
              <a:rPr lang="en-US" sz="18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a:t>
            </a:r>
            <a:r>
              <a:rPr lang="en-US" sz="1800" i="1" dirty="0"/>
              <a:t> =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3</a:t>
            </a:r>
            <a:r>
              <a:rPr lang="en-US" sz="1800" i="1" dirty="0"/>
              <a:t> H</a:t>
            </a:r>
            <a:r>
              <a:rPr lang="en-US" sz="1800" i="1" baseline="-25000" dirty="0"/>
              <a:t>n</a:t>
            </a:r>
            <a:r>
              <a:rPr lang="en-US" sz="1800" baseline="-25000" dirty="0">
                <a:latin typeface="Cambria Math"/>
                <a:ea typeface="Cambria Math"/>
              </a:rPr>
              <a:t>−</a:t>
            </a:r>
            <a:r>
              <a:rPr lang="en-US" sz="1800" baseline="-25000" dirty="0">
                <a:latin typeface="Cambria Math" pitchFamily="18" charset="0"/>
                <a:ea typeface="Cambria Math" pitchFamily="18" charset="0"/>
              </a:rPr>
              <a:t>3</a:t>
            </a:r>
            <a:r>
              <a:rPr lang="en-US" sz="1800" i="1" dirty="0"/>
              <a:t> +</a:t>
            </a:r>
            <a:r>
              <a:rPr lang="en-US" sz="1800" dirty="0">
                <a:latin typeface="Cambria Math" pitchFamily="18" charset="0"/>
                <a:ea typeface="Cambria Math" pitchFamily="18" charset="0"/>
              </a:rPr>
              <a:t>2</a:t>
            </a:r>
            <a:r>
              <a:rPr lang="en-US" sz="1800" baseline="300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a:t>
            </a:r>
          </a:p>
          <a:p>
            <a:pPr lvl="2">
              <a:buNone/>
            </a:pPr>
            <a:r>
              <a:rPr lang="en-US" sz="1800" i="1" dirty="0"/>
              <a:t>     </a:t>
            </a:r>
            <a:r>
              <a:rPr lang="en-US" sz="1800" dirty="0">
                <a:latin typeface="Cambria Math"/>
                <a:ea typeface="Cambria Math"/>
              </a:rPr>
              <a:t>⋮</a:t>
            </a:r>
            <a:endParaRPr lang="en-US" sz="1800" i="1" dirty="0"/>
          </a:p>
          <a:p>
            <a:pPr lvl="2">
              <a:buNone/>
            </a:pPr>
            <a:r>
              <a:rPr lang="en-US" sz="1800" i="1" dirty="0"/>
              <a:t>     = </a:t>
            </a:r>
            <a:r>
              <a:rPr lang="en-US" sz="1800" dirty="0">
                <a:latin typeface="Cambria Math" pitchFamily="18" charset="0"/>
                <a:ea typeface="Cambria Math" pitchFamily="18" charset="0"/>
              </a:rPr>
              <a:t>2</a:t>
            </a:r>
            <a:r>
              <a:rPr lang="en-US" sz="1800" i="1" baseline="30000" dirty="0"/>
              <a:t>n-</a:t>
            </a:r>
            <a:r>
              <a:rPr lang="en-US" sz="1800" baseline="30000" dirty="0"/>
              <a:t>1</a:t>
            </a:r>
            <a:r>
              <a:rPr lang="en-US" sz="1800" i="1" dirty="0"/>
              <a:t>H</a:t>
            </a:r>
            <a:r>
              <a:rPr lang="en-US" sz="1800" baseline="-25000" dirty="0">
                <a:latin typeface="Cambria Math" pitchFamily="18" charset="0"/>
                <a:ea typeface="Cambria Math" pitchFamily="18" charset="0"/>
              </a:rPr>
              <a:t>1</a:t>
            </a:r>
            <a:r>
              <a:rPr lang="en-US" sz="1800" i="1" dirty="0"/>
              <a:t> + </a:t>
            </a:r>
            <a:r>
              <a:rPr lang="en-US" sz="1800" dirty="0">
                <a:latin typeface="Cambria Math" pitchFamily="18" charset="0"/>
                <a:ea typeface="Cambria Math" pitchFamily="18" charset="0"/>
              </a:rPr>
              <a:t>2</a:t>
            </a:r>
            <a:r>
              <a:rPr lang="en-US" sz="1800" i="1" baseline="30000" dirty="0"/>
              <a:t>n</a:t>
            </a:r>
            <a:r>
              <a:rPr lang="en-US" sz="1800" i="1" baseline="30000" dirty="0">
                <a:latin typeface="Cambria Math"/>
                <a:ea typeface="Cambria Math"/>
              </a:rPr>
              <a:t>−</a:t>
            </a:r>
            <a:r>
              <a:rPr lang="en-US" sz="1800" baseline="300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2</a:t>
            </a:r>
            <a:r>
              <a:rPr lang="en-US" sz="1800" i="1" baseline="30000" dirty="0"/>
              <a:t>n</a:t>
            </a:r>
            <a:r>
              <a:rPr lang="en-US" sz="1800" i="1" baseline="30000" dirty="0">
                <a:latin typeface="Cambria Math"/>
                <a:ea typeface="Cambria Math"/>
              </a:rPr>
              <a:t>−</a:t>
            </a:r>
            <a:r>
              <a:rPr lang="en-US" sz="1800" baseline="30000" dirty="0">
                <a:latin typeface="Cambria Math" pitchFamily="18" charset="0"/>
                <a:ea typeface="Cambria Math" pitchFamily="18" charset="0"/>
              </a:rPr>
              <a:t>3</a:t>
            </a:r>
            <a:r>
              <a:rPr lang="en-US" sz="1800" i="1" dirty="0"/>
              <a:t> + …. + </a:t>
            </a:r>
            <a:r>
              <a:rPr lang="en-US" sz="18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a:t>
            </a:r>
          </a:p>
          <a:p>
            <a:pPr lvl="2">
              <a:buNone/>
            </a:pPr>
            <a:r>
              <a:rPr lang="en-US" sz="1800" i="1" dirty="0"/>
              <a:t>     = </a:t>
            </a:r>
            <a:r>
              <a:rPr lang="en-US" sz="1800" dirty="0">
                <a:latin typeface="Cambria Math" pitchFamily="18" charset="0"/>
                <a:ea typeface="Cambria Math" pitchFamily="18" charset="0"/>
              </a:rPr>
              <a:t>2</a:t>
            </a:r>
            <a:r>
              <a:rPr lang="en-US" sz="1800" i="1" baseline="30000" dirty="0"/>
              <a:t>n</a:t>
            </a:r>
            <a:r>
              <a:rPr lang="en-US" sz="1800" i="1" baseline="30000" dirty="0">
                <a:latin typeface="Cambria Math"/>
                <a:ea typeface="Cambria Math"/>
              </a:rPr>
              <a:t>−</a:t>
            </a:r>
            <a:r>
              <a:rPr lang="en-US" sz="1800" baseline="30000" dirty="0">
                <a:latin typeface="Cambria Math" pitchFamily="18" charset="0"/>
                <a:ea typeface="Cambria Math" pitchFamily="18" charset="0"/>
              </a:rPr>
              <a:t>1</a:t>
            </a:r>
            <a:r>
              <a:rPr lang="en-US" sz="1800" i="1" dirty="0"/>
              <a:t> + </a:t>
            </a:r>
            <a:r>
              <a:rPr lang="en-US" sz="1800" dirty="0">
                <a:latin typeface="Cambria Math" pitchFamily="18" charset="0"/>
                <a:ea typeface="Cambria Math" pitchFamily="18" charset="0"/>
              </a:rPr>
              <a:t>2</a:t>
            </a:r>
            <a:r>
              <a:rPr lang="en-US" sz="1800" i="1" baseline="30000" dirty="0"/>
              <a:t>n</a:t>
            </a:r>
            <a:r>
              <a:rPr lang="en-US" sz="1800" i="1" baseline="30000" dirty="0">
                <a:latin typeface="Cambria Math"/>
                <a:ea typeface="Cambria Math"/>
              </a:rPr>
              <a:t>−</a:t>
            </a:r>
            <a:r>
              <a:rPr lang="en-US" sz="1800" baseline="300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2</a:t>
            </a:r>
            <a:r>
              <a:rPr lang="en-US" sz="1800" i="1" baseline="30000" dirty="0"/>
              <a:t>n</a:t>
            </a:r>
            <a:r>
              <a:rPr lang="en-US" sz="1800" i="1" baseline="30000" dirty="0">
                <a:latin typeface="Cambria Math"/>
                <a:ea typeface="Cambria Math"/>
              </a:rPr>
              <a:t>−</a:t>
            </a:r>
            <a:r>
              <a:rPr lang="en-US" sz="1800" baseline="30000" dirty="0">
                <a:latin typeface="Cambria Math" pitchFamily="18" charset="0"/>
                <a:ea typeface="Cambria Math" pitchFamily="18" charset="0"/>
              </a:rPr>
              <a:t>3</a:t>
            </a:r>
            <a:r>
              <a:rPr lang="en-US" sz="1800" i="1" dirty="0"/>
              <a:t> + …. + </a:t>
            </a:r>
            <a:r>
              <a:rPr lang="en-US" sz="1800" dirty="0">
                <a:latin typeface="Cambria Math" pitchFamily="18" charset="0"/>
                <a:ea typeface="Cambria Math" pitchFamily="18" charset="0"/>
              </a:rPr>
              <a:t>2</a:t>
            </a:r>
            <a:r>
              <a:rPr lang="en-US" sz="1800" i="1" dirty="0"/>
              <a:t> + </a:t>
            </a:r>
            <a:r>
              <a:rPr lang="en-US" sz="1800" dirty="0">
                <a:latin typeface="Cambria Math" pitchFamily="18" charset="0"/>
                <a:ea typeface="Cambria Math" pitchFamily="18" charset="0"/>
              </a:rPr>
              <a:t>1       </a:t>
            </a:r>
            <a:r>
              <a:rPr lang="en-US" sz="1800" i="1" dirty="0">
                <a:solidFill>
                  <a:srgbClr val="FF0000"/>
                </a:solidFill>
                <a:latin typeface="Cambria Math" pitchFamily="18" charset="0"/>
                <a:ea typeface="Cambria Math" pitchFamily="18" charset="0"/>
              </a:rPr>
              <a:t>because</a:t>
            </a:r>
            <a:r>
              <a:rPr lang="en-US" sz="1800" dirty="0">
                <a:solidFill>
                  <a:srgbClr val="FF0000"/>
                </a:solidFill>
                <a:latin typeface="Cambria Math" pitchFamily="18" charset="0"/>
                <a:ea typeface="Cambria Math" pitchFamily="18" charset="0"/>
              </a:rPr>
              <a:t> </a:t>
            </a:r>
            <a:r>
              <a:rPr lang="en-US" sz="1800" i="1" dirty="0">
                <a:solidFill>
                  <a:srgbClr val="FF0000"/>
                </a:solidFill>
              </a:rPr>
              <a:t>H</a:t>
            </a:r>
            <a:r>
              <a:rPr lang="en-US" sz="1800" baseline="-25000" dirty="0">
                <a:solidFill>
                  <a:srgbClr val="FF0000"/>
                </a:solidFill>
                <a:latin typeface="Cambria Math" pitchFamily="18" charset="0"/>
                <a:ea typeface="Cambria Math" pitchFamily="18" charset="0"/>
              </a:rPr>
              <a:t>1</a:t>
            </a:r>
            <a:r>
              <a:rPr lang="en-US" sz="1800" dirty="0">
                <a:solidFill>
                  <a:srgbClr val="FF0000"/>
                </a:solidFill>
              </a:rPr>
              <a:t>= </a:t>
            </a:r>
            <a:r>
              <a:rPr lang="en-US" sz="1800" dirty="0">
                <a:solidFill>
                  <a:srgbClr val="FF0000"/>
                </a:solidFill>
                <a:latin typeface="Cambria Math" pitchFamily="18" charset="0"/>
                <a:ea typeface="Cambria Math" pitchFamily="18" charset="0"/>
              </a:rPr>
              <a:t>1</a:t>
            </a:r>
            <a:r>
              <a:rPr lang="en-US" sz="1800" i="1" dirty="0">
                <a:solidFill>
                  <a:srgbClr val="FF0000"/>
                </a:solidFill>
                <a:latin typeface="Cambria Math" pitchFamily="18" charset="0"/>
                <a:ea typeface="Cambria Math" pitchFamily="18" charset="0"/>
              </a:rPr>
              <a:t> </a:t>
            </a:r>
            <a:endParaRPr lang="en-US" sz="1800" dirty="0">
              <a:solidFill>
                <a:srgbClr val="FF0000"/>
              </a:solidFill>
              <a:latin typeface="Cambria Math" pitchFamily="18" charset="0"/>
              <a:ea typeface="Cambria Math" pitchFamily="18" charset="0"/>
            </a:endParaRPr>
          </a:p>
          <a:p>
            <a:pPr lvl="2">
              <a:buNone/>
            </a:pPr>
            <a:r>
              <a:rPr lang="en-US" sz="1800" i="1" dirty="0"/>
              <a:t>     = </a:t>
            </a:r>
            <a:r>
              <a:rPr lang="en-US" sz="1800" dirty="0">
                <a:latin typeface="Cambria Math" pitchFamily="18" charset="0"/>
                <a:ea typeface="Cambria Math" pitchFamily="18" charset="0"/>
              </a:rPr>
              <a:t>2</a:t>
            </a:r>
            <a:r>
              <a:rPr lang="en-US" sz="1800" i="1" baseline="30000" dirty="0"/>
              <a:t>n</a:t>
            </a:r>
            <a:r>
              <a:rPr lang="en-US" sz="1800" i="1" dirty="0"/>
              <a:t> </a:t>
            </a:r>
            <a:r>
              <a:rPr lang="en-US" sz="1800" i="1" dirty="0">
                <a:latin typeface="Cambria Math"/>
                <a:ea typeface="Cambria Math"/>
              </a:rPr>
              <a:t>− </a:t>
            </a:r>
            <a:r>
              <a:rPr lang="en-US" sz="1800" dirty="0">
                <a:latin typeface="Cambria Math" pitchFamily="18" charset="0"/>
                <a:ea typeface="Cambria Math" pitchFamily="18" charset="0"/>
              </a:rPr>
              <a:t>1       </a:t>
            </a:r>
            <a:r>
              <a:rPr lang="en-US" sz="1800" i="1" dirty="0">
                <a:solidFill>
                  <a:srgbClr val="FF0000"/>
                </a:solidFill>
                <a:latin typeface="Cambria Math" pitchFamily="18" charset="0"/>
                <a:ea typeface="Cambria Math" pitchFamily="18" charset="0"/>
              </a:rPr>
              <a:t>using the formula for the sum of the terms of a  geometric series</a:t>
            </a:r>
            <a:endParaRPr lang="en-US" sz="1800" dirty="0">
              <a:latin typeface="Cambria Math" pitchFamily="18" charset="0"/>
              <a:ea typeface="Cambria Math" pitchFamily="18" charset="0"/>
            </a:endParaRPr>
          </a:p>
          <a:p>
            <a:r>
              <a:rPr lang="lv-LV" sz="1800" dirty="0" smtClean="0"/>
              <a:t>A Myth: </a:t>
            </a:r>
            <a:r>
              <a:rPr lang="en-US" sz="1800" dirty="0" smtClean="0"/>
              <a:t>Monks in </a:t>
            </a:r>
            <a:r>
              <a:rPr lang="en-US" sz="1800" dirty="0"/>
              <a:t>a tower in Hanoi are transferring 64 gold disks from one peg to another following the rules of the puzzle.  They move one disk each day. When the puzzle is finished, the world will end. </a:t>
            </a:r>
          </a:p>
          <a:p>
            <a:r>
              <a:rPr lang="en-US" sz="1800" dirty="0"/>
              <a:t>Using this formula for the </a:t>
            </a:r>
            <a:r>
              <a:rPr lang="en-US" sz="1800" dirty="0">
                <a:latin typeface="Cambria Math" pitchFamily="18" charset="0"/>
                <a:ea typeface="Cambria Math" pitchFamily="18" charset="0"/>
              </a:rPr>
              <a:t>64</a:t>
            </a:r>
            <a:r>
              <a:rPr lang="en-US" sz="1800" dirty="0"/>
              <a:t> gold disks of the myth, </a:t>
            </a:r>
            <a:r>
              <a:rPr lang="lv-LV" sz="1800" dirty="0" smtClean="0"/>
              <a:t> </a:t>
            </a:r>
            <a:r>
              <a:rPr lang="en-US" sz="1800" dirty="0" smtClean="0">
                <a:latin typeface="Cambria Math" pitchFamily="18" charset="0"/>
                <a:ea typeface="Cambria Math" pitchFamily="18" charset="0"/>
              </a:rPr>
              <a:t>2</a:t>
            </a:r>
            <a:r>
              <a:rPr lang="en-US" sz="1800" baseline="30000" dirty="0" smtClean="0">
                <a:latin typeface="Cambria Math" pitchFamily="18" charset="0"/>
                <a:ea typeface="Cambria Math" pitchFamily="18" charset="0"/>
              </a:rPr>
              <a:t>64</a:t>
            </a:r>
            <a:r>
              <a:rPr lang="en-US" sz="1800" dirty="0" smtClean="0">
                <a:latin typeface="Cambria Math" pitchFamily="18" charset="0"/>
                <a:ea typeface="Cambria Math" pitchFamily="18" charset="0"/>
              </a:rPr>
              <a:t>  </a:t>
            </a:r>
            <a:r>
              <a:rPr lang="en-US" sz="1800" dirty="0">
                <a:latin typeface="Cambria Math"/>
                <a:ea typeface="Cambria Math"/>
              </a:rPr>
              <a:t>−</a:t>
            </a:r>
            <a:r>
              <a:rPr lang="en-US" sz="1800" dirty="0">
                <a:latin typeface="Cambria Math" pitchFamily="18" charset="0"/>
                <a:ea typeface="Cambria Math" pitchFamily="18" charset="0"/>
              </a:rPr>
              <a:t>1</a:t>
            </a:r>
            <a:r>
              <a:rPr lang="en-US" sz="1800" dirty="0"/>
              <a:t> = </a:t>
            </a:r>
            <a:r>
              <a:rPr lang="en-US" sz="1800" dirty="0">
                <a:latin typeface="Cambria Math" pitchFamily="18" charset="0"/>
                <a:ea typeface="Cambria Math" pitchFamily="18" charset="0"/>
              </a:rPr>
              <a:t>18,446, 744,073, 709,551,615 </a:t>
            </a:r>
            <a:r>
              <a:rPr lang="lv-LV" sz="1800" dirty="0">
                <a:latin typeface="Cambria Math" pitchFamily="18" charset="0"/>
                <a:ea typeface="Cambria Math" pitchFamily="18" charset="0"/>
              </a:rPr>
              <a:t/>
            </a:r>
            <a:br>
              <a:rPr lang="lv-LV" sz="1800" dirty="0">
                <a:latin typeface="Cambria Math" pitchFamily="18" charset="0"/>
                <a:ea typeface="Cambria Math" pitchFamily="18" charset="0"/>
              </a:rPr>
            </a:br>
            <a:r>
              <a:rPr lang="en-US" sz="1800" dirty="0" smtClean="0"/>
              <a:t>days </a:t>
            </a:r>
            <a:r>
              <a:rPr lang="en-US" sz="1800" dirty="0"/>
              <a:t>are needed to solve the puzzle, which is more than </a:t>
            </a:r>
            <a:r>
              <a:rPr lang="en-US" sz="1800" dirty="0">
                <a:latin typeface="Cambria" pitchFamily="18" charset="0"/>
              </a:rPr>
              <a:t>500</a:t>
            </a:r>
            <a:r>
              <a:rPr lang="en-US" sz="1800" dirty="0"/>
              <a:t> billion years.</a:t>
            </a:r>
          </a:p>
          <a:p>
            <a:r>
              <a:rPr lang="en-US" sz="1800" dirty="0" err="1"/>
              <a:t>Reve’s</a:t>
            </a:r>
            <a:r>
              <a:rPr lang="en-US" sz="1800" dirty="0"/>
              <a:t> puzzle (proposed in </a:t>
            </a:r>
            <a:r>
              <a:rPr lang="en-US" sz="1800" dirty="0">
                <a:latin typeface="Cambria Math" pitchFamily="18" charset="0"/>
                <a:ea typeface="Cambria Math" pitchFamily="18" charset="0"/>
              </a:rPr>
              <a:t>1907</a:t>
            </a:r>
            <a:r>
              <a:rPr lang="en-US" sz="1800" dirty="0"/>
              <a:t> by Henry </a:t>
            </a:r>
            <a:r>
              <a:rPr lang="en-US" sz="1800" dirty="0" err="1"/>
              <a:t>Dudeney</a:t>
            </a:r>
            <a:r>
              <a:rPr lang="en-US" sz="1800" dirty="0"/>
              <a:t>) </a:t>
            </a:r>
            <a:r>
              <a:rPr lang="en-US" sz="1800" dirty="0" smtClean="0"/>
              <a:t>has </a:t>
            </a:r>
            <a:r>
              <a:rPr lang="en-US" sz="1800" dirty="0">
                <a:latin typeface="Cambria Math" pitchFamily="18" charset="0"/>
                <a:ea typeface="Cambria Math" pitchFamily="18" charset="0"/>
              </a:rPr>
              <a:t>4 </a:t>
            </a:r>
            <a:r>
              <a:rPr lang="en-US" sz="1800" dirty="0"/>
              <a:t>pegs. There is a well-known </a:t>
            </a:r>
            <a:r>
              <a:rPr lang="en-US" sz="1800" dirty="0" err="1" smtClean="0"/>
              <a:t>uns</a:t>
            </a:r>
            <a:r>
              <a:rPr lang="lv-LV" sz="1800" dirty="0" smtClean="0"/>
              <a:t>olved</a:t>
            </a:r>
            <a:r>
              <a:rPr lang="en-US" sz="1800" dirty="0" smtClean="0"/>
              <a:t> conjecture </a:t>
            </a:r>
            <a:r>
              <a:rPr lang="en-US" sz="1800" dirty="0"/>
              <a:t>for the </a:t>
            </a:r>
            <a:r>
              <a:rPr lang="en-US" sz="1800" dirty="0" err="1"/>
              <a:t>the</a:t>
            </a:r>
            <a:r>
              <a:rPr lang="en-US" sz="1800" dirty="0"/>
              <a:t> minimum number of moves needed to solve this puzzle.  (</a:t>
            </a:r>
            <a:r>
              <a:rPr lang="en-US" sz="1800" i="1" dirty="0"/>
              <a:t>see Exercises </a:t>
            </a:r>
            <a:r>
              <a:rPr lang="en-US" sz="1800" dirty="0">
                <a:latin typeface="Cambria Math" pitchFamily="18" charset="0"/>
                <a:ea typeface="Cambria Math" pitchFamily="18" charset="0"/>
              </a:rPr>
              <a:t>38-45</a:t>
            </a:r>
            <a:r>
              <a:rPr lang="en-US" sz="1800" dirty="0"/>
              <a:t>)</a:t>
            </a:r>
          </a:p>
          <a:p>
            <a:pPr>
              <a:buNone/>
            </a:pPr>
            <a:endParaRPr lang="en-US" sz="1800" dirty="0">
              <a:latin typeface="Cambria Math" pitchFamily="18" charset="0"/>
              <a:ea typeface="Cambria Math" pitchFamily="18" charset="0"/>
            </a:endParaRPr>
          </a:p>
        </p:txBody>
      </p:sp>
    </p:spTree>
    <p:extLst>
      <p:ext uri="{BB962C8B-B14F-4D97-AF65-F5344CB8AC3E}">
        <p14:creationId xmlns:p14="http://schemas.microsoft.com/office/powerpoint/2010/main" val="3020559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Counting Bit Strings</a:t>
            </a:r>
          </a:p>
        </p:txBody>
      </p:sp>
      <p:sp>
        <p:nvSpPr>
          <p:cNvPr id="3" name="Content Placeholder 2"/>
          <p:cNvSpPr>
            <a:spLocks noGrp="1"/>
          </p:cNvSpPr>
          <p:nvPr>
            <p:ph sz="half" idx="1"/>
          </p:nvPr>
        </p:nvSpPr>
        <p:spPr/>
        <p:txBody>
          <a:bodyPr>
            <a:noAutofit/>
          </a:bodyPr>
          <a:lstStyle/>
          <a:p>
            <a:pPr>
              <a:buNone/>
            </a:pPr>
            <a:r>
              <a:rPr lang="en-US" sz="1800" b="1" dirty="0" smtClean="0"/>
              <a:t>Example </a:t>
            </a:r>
            <a:r>
              <a:rPr lang="en-US" sz="1800" b="1" dirty="0" smtClean="0">
                <a:latin typeface="Cambria Math" pitchFamily="18" charset="0"/>
                <a:ea typeface="Cambria Math" pitchFamily="18" charset="0"/>
              </a:rPr>
              <a:t>3</a:t>
            </a:r>
            <a:r>
              <a:rPr lang="en-US" sz="1800" dirty="0" smtClean="0"/>
              <a:t>: Find a recurrence relation and give initial conditions for the number of bit strings of length </a:t>
            </a:r>
            <a:r>
              <a:rPr lang="en-US" sz="1800" i="1" dirty="0" smtClean="0"/>
              <a:t>n</a:t>
            </a:r>
            <a:r>
              <a:rPr lang="en-US" sz="1800" dirty="0" smtClean="0"/>
              <a:t> without two consecutive </a:t>
            </a:r>
            <a:r>
              <a:rPr lang="en-US" sz="1800" dirty="0" smtClean="0">
                <a:latin typeface="Cambria Math" pitchFamily="18" charset="0"/>
                <a:ea typeface="Cambria Math" pitchFamily="18" charset="0"/>
              </a:rPr>
              <a:t>0</a:t>
            </a:r>
            <a:r>
              <a:rPr lang="en-US" sz="1800" dirty="0" smtClean="0"/>
              <a:t>s. How many such bit strings are there of length five?</a:t>
            </a:r>
          </a:p>
          <a:p>
            <a:pPr>
              <a:buNone/>
            </a:pPr>
            <a:r>
              <a:rPr lang="en-US" sz="1800" b="1" dirty="0" smtClean="0"/>
              <a:t>Solution</a:t>
            </a:r>
            <a:r>
              <a:rPr lang="en-US" sz="1800" dirty="0" smtClean="0"/>
              <a:t>: Let </a:t>
            </a:r>
            <a:r>
              <a:rPr lang="en-US" sz="1800" i="1" dirty="0" smtClean="0"/>
              <a:t>a</a:t>
            </a:r>
            <a:r>
              <a:rPr lang="en-US" sz="1800" i="1" baseline="-25000" dirty="0" smtClean="0"/>
              <a:t>n </a:t>
            </a:r>
            <a:r>
              <a:rPr lang="en-US" sz="1800" dirty="0" smtClean="0"/>
              <a:t> denote the number of bit strings of length  </a:t>
            </a:r>
            <a:r>
              <a:rPr lang="en-US" sz="1800" i="1" dirty="0" smtClean="0"/>
              <a:t>n</a:t>
            </a:r>
            <a:r>
              <a:rPr lang="en-US" sz="1800" dirty="0" smtClean="0"/>
              <a:t> without two consecutive </a:t>
            </a:r>
            <a:r>
              <a:rPr lang="en-US" sz="1800" dirty="0" smtClean="0">
                <a:latin typeface="Cambria Math" pitchFamily="18" charset="0"/>
                <a:ea typeface="Cambria Math" pitchFamily="18" charset="0"/>
              </a:rPr>
              <a:t>0</a:t>
            </a:r>
            <a:r>
              <a:rPr lang="en-US" sz="1800" dirty="0" smtClean="0"/>
              <a:t>s.  To obtain a recurrence relation for {</a:t>
            </a:r>
            <a:r>
              <a:rPr lang="en-US" sz="1800" i="1" dirty="0" smtClean="0"/>
              <a:t>a</a:t>
            </a:r>
            <a:r>
              <a:rPr lang="en-US" sz="1800" i="1" baseline="-25000" dirty="0" smtClean="0"/>
              <a:t>n </a:t>
            </a:r>
            <a:r>
              <a:rPr lang="en-US" sz="1800" dirty="0" smtClean="0"/>
              <a:t>} note that the number of bit strings of length </a:t>
            </a:r>
            <a:r>
              <a:rPr lang="en-US" sz="1800" i="1" dirty="0" smtClean="0"/>
              <a:t>n</a:t>
            </a:r>
            <a:r>
              <a:rPr lang="en-US" sz="1800" dirty="0" smtClean="0"/>
              <a:t> that do not have two consecutive </a:t>
            </a:r>
            <a:r>
              <a:rPr lang="en-US" sz="1800" dirty="0" smtClean="0">
                <a:latin typeface="Cambria Math" pitchFamily="18" charset="0"/>
                <a:ea typeface="Cambria Math" pitchFamily="18" charset="0"/>
              </a:rPr>
              <a:t>0</a:t>
            </a:r>
            <a:r>
              <a:rPr lang="en-US" sz="1800" dirty="0" smtClean="0"/>
              <a:t>s is the number of bit strings ending with a </a:t>
            </a:r>
            <a:r>
              <a:rPr lang="en-US" sz="1800" dirty="0" smtClean="0">
                <a:latin typeface="Cambria Math" pitchFamily="18" charset="0"/>
                <a:ea typeface="Cambria Math" pitchFamily="18" charset="0"/>
              </a:rPr>
              <a:t>0</a:t>
            </a:r>
            <a:r>
              <a:rPr lang="en-US" sz="1800" dirty="0" smtClean="0"/>
              <a:t> plus the number of such bit strings ending with a </a:t>
            </a:r>
            <a:r>
              <a:rPr lang="en-US" sz="1800" dirty="0" smtClean="0">
                <a:latin typeface="Cambria Math" pitchFamily="18" charset="0"/>
                <a:ea typeface="Cambria Math" pitchFamily="18" charset="0"/>
              </a:rPr>
              <a:t>1</a:t>
            </a:r>
            <a:r>
              <a:rPr lang="en-US" sz="1800" dirty="0" smtClean="0"/>
              <a:t>. </a:t>
            </a:r>
          </a:p>
          <a:p>
            <a:pPr lvl="1"/>
            <a:endParaRPr lang="en-US" sz="1100" dirty="0" smtClean="0">
              <a:latin typeface="Cambria Math" pitchFamily="18" charset="0"/>
              <a:ea typeface="Cambria Math" pitchFamily="18" charset="0"/>
            </a:endParaRPr>
          </a:p>
          <a:p>
            <a:pPr lvl="2">
              <a:buNone/>
            </a:pPr>
            <a:r>
              <a:rPr lang="en-US" sz="1050" dirty="0" smtClean="0">
                <a:latin typeface="Cambria Math" pitchFamily="18" charset="0"/>
                <a:ea typeface="Cambria Math" pitchFamily="18" charset="0"/>
              </a:rPr>
              <a:t>      </a:t>
            </a:r>
          </a:p>
          <a:p>
            <a:pPr>
              <a:buNone/>
            </a:pPr>
            <a:endParaRPr lang="en-US" sz="1200" dirty="0" smtClean="0"/>
          </a:p>
          <a:p>
            <a:pPr>
              <a:buNone/>
            </a:pPr>
            <a:r>
              <a:rPr lang="en-US" sz="1200" dirty="0" smtClean="0"/>
              <a:t>    </a:t>
            </a:r>
          </a:p>
          <a:p>
            <a:pPr>
              <a:buNone/>
            </a:pPr>
            <a:endParaRPr lang="en-US" sz="1200" dirty="0" smtClean="0"/>
          </a:p>
          <a:p>
            <a:pPr>
              <a:buNone/>
            </a:pPr>
            <a:endParaRPr lang="en-US" sz="1200" dirty="0" smtClean="0"/>
          </a:p>
          <a:p>
            <a:pPr>
              <a:buNone/>
            </a:pPr>
            <a:endParaRPr lang="en-US" sz="1200" dirty="0" smtClean="0"/>
          </a:p>
          <a:p>
            <a:pPr>
              <a:buNone/>
            </a:pPr>
            <a:endParaRPr lang="en-US" sz="1200" dirty="0" smtClean="0"/>
          </a:p>
          <a:p>
            <a:pPr>
              <a:buNone/>
            </a:pPr>
            <a:r>
              <a:rPr lang="en-US" sz="1200" dirty="0" smtClean="0"/>
              <a:t>   </a:t>
            </a:r>
            <a:endParaRPr lang="en-US" sz="1200" dirty="0"/>
          </a:p>
        </p:txBody>
      </p:sp>
      <p:sp>
        <p:nvSpPr>
          <p:cNvPr id="4" name="Content Placeholder 3"/>
          <p:cNvSpPr>
            <a:spLocks noGrp="1"/>
          </p:cNvSpPr>
          <p:nvPr>
            <p:ph sz="half" idx="2"/>
          </p:nvPr>
        </p:nvSpPr>
        <p:spPr/>
        <p:txBody>
          <a:bodyPr>
            <a:noAutofit/>
          </a:bodyPr>
          <a:lstStyle/>
          <a:p>
            <a:pPr>
              <a:buNone/>
            </a:pPr>
            <a:r>
              <a:rPr lang="en-US" sz="2200" dirty="0"/>
              <a:t>Now assume that </a:t>
            </a:r>
            <a:r>
              <a:rPr lang="en-US" sz="2200" i="1" dirty="0"/>
              <a:t>n</a:t>
            </a:r>
            <a:r>
              <a:rPr lang="en-US" sz="2200" dirty="0"/>
              <a:t> </a:t>
            </a:r>
            <a:r>
              <a:rPr lang="en-US" sz="2200" dirty="0">
                <a:latin typeface="Cambria Math"/>
                <a:ea typeface="Cambria Math"/>
              </a:rPr>
              <a:t>≥ </a:t>
            </a:r>
            <a:r>
              <a:rPr lang="en-US" sz="2200" dirty="0">
                <a:latin typeface="Cambria Math" pitchFamily="18" charset="0"/>
                <a:ea typeface="Cambria Math" pitchFamily="18" charset="0"/>
              </a:rPr>
              <a:t>3. </a:t>
            </a:r>
          </a:p>
          <a:p>
            <a:r>
              <a:rPr lang="en-US" sz="2200" dirty="0">
                <a:latin typeface="Cambria Math" pitchFamily="18" charset="0"/>
                <a:ea typeface="Cambria Math" pitchFamily="18" charset="0"/>
              </a:rPr>
              <a:t>The bit strings of length </a:t>
            </a:r>
            <a:r>
              <a:rPr lang="en-US" sz="2200" i="1" dirty="0">
                <a:latin typeface="Cambria Math" pitchFamily="18" charset="0"/>
                <a:ea typeface="Cambria Math" pitchFamily="18" charset="0"/>
              </a:rPr>
              <a:t>n</a:t>
            </a:r>
            <a:r>
              <a:rPr lang="en-US" sz="2200" dirty="0">
                <a:latin typeface="Cambria Math" pitchFamily="18" charset="0"/>
                <a:ea typeface="Cambria Math" pitchFamily="18" charset="0"/>
              </a:rPr>
              <a:t> ending with 1 without two consecutive 0s are the bit strings of length </a:t>
            </a:r>
            <a:r>
              <a:rPr lang="en-US" sz="2200" i="1" dirty="0">
                <a:latin typeface="Cambria Math" pitchFamily="18" charset="0"/>
                <a:ea typeface="Cambria Math" pitchFamily="18" charset="0"/>
              </a:rPr>
              <a:t>n</a:t>
            </a:r>
            <a:r>
              <a:rPr lang="en-US" sz="2200" dirty="0">
                <a:latin typeface="Cambria Math" pitchFamily="18" charset="0"/>
                <a:ea typeface="Cambria Math" pitchFamily="18" charset="0"/>
              </a:rPr>
              <a:t> </a:t>
            </a:r>
            <a:r>
              <a:rPr lang="en-US" sz="2200" dirty="0">
                <a:latin typeface="Cambria Math"/>
                <a:ea typeface="Cambria Math"/>
              </a:rPr>
              <a:t>−</a:t>
            </a:r>
            <a:r>
              <a:rPr lang="en-US" sz="2200" dirty="0">
                <a:latin typeface="Cambria Math" pitchFamily="18" charset="0"/>
                <a:ea typeface="Cambria Math" pitchFamily="18" charset="0"/>
              </a:rPr>
              <a:t>1 with no two consecutive 0s with a 1  at the end. Hence, there are </a:t>
            </a:r>
            <a:r>
              <a:rPr lang="en-US" sz="2200" i="1" dirty="0"/>
              <a:t>a</a:t>
            </a:r>
            <a:r>
              <a:rPr lang="en-US" sz="2200" i="1" baseline="-25000" dirty="0"/>
              <a:t>n</a:t>
            </a:r>
            <a:r>
              <a:rPr lang="en-US" sz="2200" i="1" baseline="-25000" dirty="0">
                <a:latin typeface="Cambria Math"/>
                <a:ea typeface="Cambria Math"/>
              </a:rPr>
              <a:t>−</a:t>
            </a:r>
            <a:r>
              <a:rPr lang="en-US" sz="2200" baseline="-25000" dirty="0">
                <a:latin typeface="Cambria Math"/>
                <a:ea typeface="Cambria Math"/>
              </a:rPr>
              <a:t>1 </a:t>
            </a:r>
            <a:r>
              <a:rPr lang="en-US" sz="2200" dirty="0">
                <a:latin typeface="Cambria Math" pitchFamily="18" charset="0"/>
                <a:ea typeface="Cambria Math" pitchFamily="18" charset="0"/>
              </a:rPr>
              <a:t> such bit strings.</a:t>
            </a:r>
          </a:p>
          <a:p>
            <a:r>
              <a:rPr lang="en-US" sz="2200" dirty="0">
                <a:latin typeface="Cambria Math" pitchFamily="18" charset="0"/>
                <a:ea typeface="Cambria Math" pitchFamily="18" charset="0"/>
              </a:rPr>
              <a:t>The bit strings of length n ending with 0 without two consecutive 0s are the bit strings of length </a:t>
            </a:r>
            <a:r>
              <a:rPr lang="en-US" sz="2200" i="1" dirty="0">
                <a:latin typeface="Cambria Math" pitchFamily="18" charset="0"/>
                <a:ea typeface="Cambria Math" pitchFamily="18" charset="0"/>
              </a:rPr>
              <a:t>n</a:t>
            </a:r>
            <a:r>
              <a:rPr lang="en-US" sz="2200" dirty="0">
                <a:latin typeface="Cambria Math" pitchFamily="18" charset="0"/>
                <a:ea typeface="Cambria Math" pitchFamily="18" charset="0"/>
              </a:rPr>
              <a:t> </a:t>
            </a:r>
            <a:r>
              <a:rPr lang="en-US" sz="2200" dirty="0">
                <a:latin typeface="Cambria Math"/>
                <a:ea typeface="Cambria Math"/>
              </a:rPr>
              <a:t>−</a:t>
            </a:r>
            <a:r>
              <a:rPr lang="en-US" sz="2200" dirty="0">
                <a:latin typeface="Cambria Math" pitchFamily="18" charset="0"/>
                <a:ea typeface="Cambria Math" pitchFamily="18" charset="0"/>
              </a:rPr>
              <a:t>2 with no two consecutive 0s with 10  at the end. Hence, there are </a:t>
            </a:r>
            <a:r>
              <a:rPr lang="en-US" sz="2200" i="1" dirty="0"/>
              <a:t>a</a:t>
            </a:r>
            <a:r>
              <a:rPr lang="en-US" sz="2200" i="1" baseline="-25000" dirty="0"/>
              <a:t>n</a:t>
            </a:r>
            <a:r>
              <a:rPr lang="en-US" sz="2200" i="1" baseline="-25000" dirty="0">
                <a:latin typeface="Cambria Math"/>
                <a:ea typeface="Cambria Math"/>
              </a:rPr>
              <a:t>−</a:t>
            </a:r>
            <a:r>
              <a:rPr lang="en-US" sz="2200" baseline="-25000" dirty="0">
                <a:latin typeface="Cambria Math"/>
                <a:ea typeface="Cambria Math"/>
              </a:rPr>
              <a:t>2 </a:t>
            </a:r>
            <a:r>
              <a:rPr lang="en-US" sz="2200" dirty="0">
                <a:latin typeface="Cambria Math" pitchFamily="18" charset="0"/>
                <a:ea typeface="Cambria Math" pitchFamily="18" charset="0"/>
              </a:rPr>
              <a:t> such bit strings.</a:t>
            </a:r>
          </a:p>
          <a:p>
            <a:pPr>
              <a:buNone/>
            </a:pPr>
            <a:r>
              <a:rPr lang="lv-LV" sz="2200" dirty="0" smtClean="0">
                <a:latin typeface="Cambria Math" pitchFamily="18" charset="0"/>
                <a:ea typeface="Cambria Math" pitchFamily="18" charset="0"/>
              </a:rPr>
              <a:t>C</a:t>
            </a:r>
            <a:r>
              <a:rPr lang="en-US" sz="2200" dirty="0" err="1" smtClean="0">
                <a:latin typeface="Cambria Math" pitchFamily="18" charset="0"/>
                <a:ea typeface="Cambria Math" pitchFamily="18" charset="0"/>
              </a:rPr>
              <a:t>onclude</a:t>
            </a:r>
            <a:r>
              <a:rPr lang="en-US" sz="2200" dirty="0" smtClean="0">
                <a:latin typeface="Cambria Math" pitchFamily="18" charset="0"/>
                <a:ea typeface="Cambria Math" pitchFamily="18" charset="0"/>
              </a:rPr>
              <a:t> </a:t>
            </a:r>
            <a:r>
              <a:rPr lang="en-US" sz="2200" dirty="0">
                <a:latin typeface="Cambria Math" pitchFamily="18" charset="0"/>
                <a:ea typeface="Cambria Math" pitchFamily="18" charset="0"/>
              </a:rPr>
              <a:t>that </a:t>
            </a:r>
            <a:r>
              <a:rPr lang="en-US" sz="2200" i="1" dirty="0"/>
              <a:t>a</a:t>
            </a:r>
            <a:r>
              <a:rPr lang="en-US" sz="2200" i="1" baseline="-25000" dirty="0"/>
              <a:t>n </a:t>
            </a:r>
            <a:r>
              <a:rPr lang="en-US" sz="2200" dirty="0"/>
              <a:t> = </a:t>
            </a:r>
            <a:r>
              <a:rPr lang="en-US" sz="2200" i="1" dirty="0"/>
              <a:t>a</a:t>
            </a:r>
            <a:r>
              <a:rPr lang="en-US" sz="2200" i="1" baseline="-25000" dirty="0"/>
              <a:t>n</a:t>
            </a:r>
            <a:r>
              <a:rPr lang="en-US" sz="2200" i="1" baseline="-25000" dirty="0">
                <a:latin typeface="Cambria Math"/>
                <a:ea typeface="Cambria Math"/>
              </a:rPr>
              <a:t>−</a:t>
            </a:r>
            <a:r>
              <a:rPr lang="en-US" sz="2200" baseline="-25000" dirty="0">
                <a:latin typeface="Cambria Math"/>
                <a:ea typeface="Cambria Math"/>
              </a:rPr>
              <a:t>1</a:t>
            </a:r>
            <a:r>
              <a:rPr lang="en-US" sz="2200" dirty="0"/>
              <a:t>  + </a:t>
            </a:r>
            <a:r>
              <a:rPr lang="en-US" sz="2200" i="1" dirty="0"/>
              <a:t>a</a:t>
            </a:r>
            <a:r>
              <a:rPr lang="en-US" sz="2200" i="1" baseline="-25000" dirty="0"/>
              <a:t>n</a:t>
            </a:r>
            <a:r>
              <a:rPr lang="en-US" sz="2200" i="1" baseline="-25000" dirty="0">
                <a:latin typeface="Cambria Math"/>
                <a:ea typeface="Cambria Math"/>
              </a:rPr>
              <a:t>−</a:t>
            </a:r>
            <a:r>
              <a:rPr lang="en-US" sz="2200" baseline="-25000" dirty="0">
                <a:latin typeface="Cambria Math"/>
                <a:ea typeface="Cambria Math"/>
              </a:rPr>
              <a:t>2</a:t>
            </a:r>
            <a:r>
              <a:rPr lang="en-US" sz="2200" dirty="0"/>
              <a:t>  for </a:t>
            </a:r>
            <a:r>
              <a:rPr lang="en-US" sz="2200" i="1" dirty="0"/>
              <a:t>n</a:t>
            </a:r>
            <a:r>
              <a:rPr lang="en-US" sz="2200" dirty="0"/>
              <a:t> </a:t>
            </a:r>
            <a:r>
              <a:rPr lang="en-US" sz="2200" dirty="0">
                <a:latin typeface="Cambria Math"/>
                <a:ea typeface="Cambria Math"/>
              </a:rPr>
              <a:t>≥ </a:t>
            </a:r>
            <a:r>
              <a:rPr lang="en-US" sz="2200" dirty="0">
                <a:latin typeface="Cambria Math" pitchFamily="18" charset="0"/>
                <a:ea typeface="Cambria Math" pitchFamily="18" charset="0"/>
              </a:rPr>
              <a:t>3</a:t>
            </a:r>
            <a:r>
              <a:rPr lang="en-US" sz="2200" dirty="0" smtClean="0"/>
              <a:t>.</a:t>
            </a:r>
            <a:endParaRPr lang="en-US" sz="2200" dirty="0">
              <a:latin typeface="Cambria Math" pitchFamily="18" charset="0"/>
              <a:ea typeface="Cambria Math" pitchFamily="18" charset="0"/>
            </a:endParaRPr>
          </a:p>
        </p:txBody>
      </p:sp>
      <p:pic>
        <p:nvPicPr>
          <p:cNvPr id="5" name="Picture 4" descr="0704.jpg"/>
          <p:cNvPicPr>
            <a:picLocks noChangeAspect="1"/>
          </p:cNvPicPr>
          <p:nvPr/>
        </p:nvPicPr>
        <p:blipFill>
          <a:blip r:embed="rId2" cstate="print"/>
          <a:stretch>
            <a:fillRect/>
          </a:stretch>
        </p:blipFill>
        <p:spPr>
          <a:xfrm>
            <a:off x="838199" y="4803354"/>
            <a:ext cx="4965409" cy="1828036"/>
          </a:xfrm>
          <a:prstGeom prst="rect">
            <a:avLst/>
          </a:prstGeom>
        </p:spPr>
      </p:pic>
    </p:spTree>
    <p:extLst>
      <p:ext uri="{BB962C8B-B14F-4D97-AF65-F5344CB8AC3E}">
        <p14:creationId xmlns:p14="http://schemas.microsoft.com/office/powerpoint/2010/main" val="625118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Bit Strings (</a:t>
            </a:r>
            <a:r>
              <a:rPr lang="en-US" sz="4000" i="1" dirty="0"/>
              <a:t>continued</a:t>
            </a:r>
            <a:r>
              <a:rPr lang="en-US" sz="4000" dirty="0"/>
              <a:t>)</a:t>
            </a:r>
          </a:p>
        </p:txBody>
      </p:sp>
      <p:sp>
        <p:nvSpPr>
          <p:cNvPr id="3" name="Content Placeholder 2"/>
          <p:cNvSpPr>
            <a:spLocks noGrp="1"/>
          </p:cNvSpPr>
          <p:nvPr>
            <p:ph sz="half" idx="1"/>
          </p:nvPr>
        </p:nvSpPr>
        <p:spPr/>
        <p:txBody>
          <a:bodyPr>
            <a:noAutofit/>
          </a:bodyPr>
          <a:lstStyle/>
          <a:p>
            <a:pPr>
              <a:buNone/>
            </a:pPr>
            <a:r>
              <a:rPr lang="en-US" dirty="0" smtClean="0"/>
              <a:t>The initial conditions are:</a:t>
            </a:r>
            <a:r>
              <a:rPr lang="en-US" dirty="0" smtClean="0">
                <a:latin typeface="Cambria Math" pitchFamily="18" charset="0"/>
                <a:ea typeface="Cambria Math" pitchFamily="18" charset="0"/>
              </a:rPr>
              <a:t> </a:t>
            </a:r>
          </a:p>
          <a:p>
            <a:pPr lvl="1"/>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2, since both the bit strings 0 and 1 do not have consecutive 0s.</a:t>
            </a:r>
          </a:p>
          <a:p>
            <a:pPr lvl="1"/>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3, since the bit strings 01, 10, and 11 do not have consecutive 0s, while 00 does.</a:t>
            </a:r>
          </a:p>
          <a:p>
            <a:pPr>
              <a:buNone/>
            </a:pPr>
            <a:r>
              <a:rPr lang="en-US" dirty="0" smtClean="0">
                <a:latin typeface="Cambria Math" pitchFamily="18" charset="0"/>
                <a:ea typeface="Cambria Math" pitchFamily="18" charset="0"/>
              </a:rPr>
              <a:t>To obtain </a:t>
            </a:r>
            <a:r>
              <a:rPr lang="en-US" i="1" dirty="0" smtClean="0"/>
              <a:t>a</a:t>
            </a:r>
            <a:r>
              <a:rPr lang="en-US" baseline="-25000" dirty="0" smtClean="0">
                <a:latin typeface="Cambria Math"/>
                <a:ea typeface="Cambria Math"/>
              </a:rPr>
              <a:t>5 </a:t>
            </a:r>
            <a:r>
              <a:rPr lang="en-US" dirty="0" smtClean="0">
                <a:latin typeface="Cambria Math" pitchFamily="18" charset="0"/>
                <a:ea typeface="Cambria Math" pitchFamily="18" charset="0"/>
              </a:rPr>
              <a:t>,</a:t>
            </a:r>
            <a:r>
              <a:rPr lang="lv-LV" dirty="0" smtClean="0">
                <a:latin typeface="Cambria Math" pitchFamily="18" charset="0"/>
                <a:ea typeface="Cambria Math" pitchFamily="18" charset="0"/>
              </a:rPr>
              <a:t> </a:t>
            </a:r>
            <a:r>
              <a:rPr lang="en-US" dirty="0" smtClean="0">
                <a:latin typeface="Cambria Math" pitchFamily="18" charset="0"/>
                <a:ea typeface="Cambria Math" pitchFamily="18" charset="0"/>
              </a:rPr>
              <a:t>use the recurrence relation three times:</a:t>
            </a:r>
          </a:p>
          <a:p>
            <a:pPr lvl="1"/>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1 </a:t>
            </a:r>
            <a:r>
              <a:rPr lang="en-US" dirty="0" smtClean="0">
                <a:latin typeface="Cambria Math" pitchFamily="18" charset="0"/>
                <a:ea typeface="Cambria Math" pitchFamily="18" charset="0"/>
              </a:rPr>
              <a:t> = 3 + 2 = 5</a:t>
            </a:r>
          </a:p>
          <a:p>
            <a:pPr lvl="1"/>
            <a:r>
              <a:rPr lang="en-US" i="1" dirty="0" smtClean="0"/>
              <a:t> a</a:t>
            </a:r>
            <a:r>
              <a:rPr lang="en-US" baseline="-25000" dirty="0" smtClean="0">
                <a:latin typeface="Cambria Math"/>
                <a:ea typeface="Cambria Math"/>
              </a:rPr>
              <a:t>4</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2 </a:t>
            </a:r>
            <a:r>
              <a:rPr lang="en-US" dirty="0" smtClean="0">
                <a:latin typeface="Cambria Math" pitchFamily="18" charset="0"/>
                <a:ea typeface="Cambria Math" pitchFamily="18" charset="0"/>
              </a:rPr>
              <a:t> = 5+ 3 = 8</a:t>
            </a:r>
          </a:p>
          <a:p>
            <a:pPr lvl="1"/>
            <a:r>
              <a:rPr lang="en-US" i="1" dirty="0" smtClean="0"/>
              <a:t> a</a:t>
            </a:r>
            <a:r>
              <a:rPr lang="en-US" baseline="-25000" dirty="0" smtClean="0">
                <a:latin typeface="Cambria Math"/>
                <a:ea typeface="Cambria Math"/>
              </a:rPr>
              <a:t>5</a:t>
            </a:r>
            <a:r>
              <a:rPr lang="en-US" dirty="0" smtClean="0">
                <a:latin typeface="Cambria Math"/>
                <a:ea typeface="Cambria Math"/>
              </a:rPr>
              <a:t> </a:t>
            </a:r>
            <a:r>
              <a:rPr lang="en-US" dirty="0" smtClean="0">
                <a:latin typeface="Cambria Math" pitchFamily="18" charset="0"/>
                <a:ea typeface="Cambria Math" pitchFamily="18" charset="0"/>
              </a:rPr>
              <a:t>= </a:t>
            </a:r>
            <a:r>
              <a:rPr lang="en-US" i="1" dirty="0" smtClean="0"/>
              <a:t>a</a:t>
            </a:r>
            <a:r>
              <a:rPr lang="en-US" baseline="-25000" dirty="0" smtClean="0">
                <a:latin typeface="Cambria Math"/>
                <a:ea typeface="Cambria Math"/>
              </a:rPr>
              <a:t>4 </a:t>
            </a:r>
            <a:r>
              <a:rPr lang="en-US" dirty="0" smtClean="0">
                <a:latin typeface="Cambria Math" pitchFamily="18" charset="0"/>
                <a:ea typeface="Cambria Math" pitchFamily="18" charset="0"/>
              </a:rPr>
              <a:t> + </a:t>
            </a:r>
            <a:r>
              <a:rPr lang="en-US" i="1" dirty="0" smtClean="0"/>
              <a:t>a</a:t>
            </a:r>
            <a:r>
              <a:rPr lang="en-US" baseline="-25000" dirty="0" smtClean="0">
                <a:latin typeface="Cambria Math"/>
                <a:ea typeface="Cambria Math"/>
              </a:rPr>
              <a:t>3 </a:t>
            </a:r>
            <a:r>
              <a:rPr lang="en-US" dirty="0" smtClean="0">
                <a:latin typeface="Cambria Math" pitchFamily="18" charset="0"/>
                <a:ea typeface="Cambria Math" pitchFamily="18" charset="0"/>
              </a:rPr>
              <a:t> = 8+ 5 = 13</a:t>
            </a:r>
          </a:p>
          <a:p>
            <a:pPr lvl="2">
              <a:buNone/>
            </a:pPr>
            <a:r>
              <a:rPr lang="en-US" dirty="0" smtClean="0">
                <a:latin typeface="Cambria Math" pitchFamily="18" charset="0"/>
                <a:ea typeface="Cambria Math" pitchFamily="18" charset="0"/>
              </a:rPr>
              <a:t>      </a:t>
            </a:r>
          </a:p>
          <a:p>
            <a:pPr>
              <a:buNone/>
            </a:pPr>
            <a:endParaRPr lang="en-US" dirty="0" smtClean="0"/>
          </a:p>
          <a:p>
            <a:pPr>
              <a:buNone/>
            </a:pPr>
            <a:r>
              <a:rPr lang="en-US" dirty="0" smtClean="0"/>
              <a:t>    </a:t>
            </a:r>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sp>
        <p:nvSpPr>
          <p:cNvPr id="4" name="Content Placeholder 3"/>
          <p:cNvSpPr>
            <a:spLocks noGrp="1"/>
          </p:cNvSpPr>
          <p:nvPr>
            <p:ph sz="half" idx="2"/>
          </p:nvPr>
        </p:nvSpPr>
        <p:spPr/>
        <p:txBody>
          <a:bodyPr/>
          <a:lstStyle/>
          <a:p>
            <a:r>
              <a:rPr lang="en-US" dirty="0"/>
              <a:t>Note that {</a:t>
            </a:r>
            <a:r>
              <a:rPr lang="en-US" i="1" dirty="0"/>
              <a:t>a</a:t>
            </a:r>
            <a:r>
              <a:rPr lang="en-US" i="1" baseline="-25000" dirty="0"/>
              <a:t>n </a:t>
            </a:r>
            <a:r>
              <a:rPr lang="en-US" dirty="0"/>
              <a:t>} satisfies the same recurrence relation as the Fibonacci sequence. Since </a:t>
            </a:r>
            <a:r>
              <a:rPr lang="en-US" i="1" dirty="0"/>
              <a:t>a</a:t>
            </a:r>
            <a:r>
              <a:rPr lang="en-US" baseline="-25000" dirty="0">
                <a:latin typeface="Cambria Math"/>
                <a:ea typeface="Cambria Math"/>
              </a:rPr>
              <a:t>1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3 </a:t>
            </a:r>
            <a:r>
              <a:rPr lang="en-US" dirty="0"/>
              <a:t> and  </a:t>
            </a:r>
            <a:r>
              <a:rPr lang="en-US" i="1" dirty="0"/>
              <a:t>a</a:t>
            </a:r>
            <a:r>
              <a:rPr lang="en-US" baseline="-25000" dirty="0">
                <a:latin typeface="Cambria Math"/>
                <a:ea typeface="Cambria Math"/>
              </a:rPr>
              <a:t>2 </a:t>
            </a:r>
            <a:r>
              <a:rPr lang="en-US" dirty="0">
                <a:latin typeface="Cambria Math" pitchFamily="18" charset="0"/>
                <a:ea typeface="Cambria Math" pitchFamily="18" charset="0"/>
              </a:rPr>
              <a:t> =</a:t>
            </a:r>
            <a:r>
              <a:rPr lang="en-US" i="1" dirty="0"/>
              <a:t> f</a:t>
            </a:r>
            <a:r>
              <a:rPr lang="en-US" baseline="-25000" dirty="0">
                <a:latin typeface="Cambria Math" pitchFamily="18" charset="0"/>
                <a:ea typeface="Cambria Math" pitchFamily="18" charset="0"/>
              </a:rPr>
              <a:t>4 </a:t>
            </a:r>
            <a:r>
              <a:rPr lang="en-US" dirty="0"/>
              <a:t>, we conclude that </a:t>
            </a:r>
            <a:r>
              <a:rPr lang="en-US" i="1" dirty="0"/>
              <a:t>a</a:t>
            </a:r>
            <a:r>
              <a:rPr lang="en-US" i="1" baseline="-25000" dirty="0">
                <a:ea typeface="Cambria Math"/>
              </a:rPr>
              <a:t>n</a:t>
            </a:r>
            <a:r>
              <a:rPr lang="en-US" baseline="-25000" dirty="0">
                <a:latin typeface="Cambria Math"/>
                <a:ea typeface="Cambria Math"/>
              </a:rPr>
              <a:t> </a:t>
            </a:r>
            <a:r>
              <a:rPr lang="en-US" dirty="0">
                <a:latin typeface="Cambria Math" pitchFamily="18" charset="0"/>
                <a:ea typeface="Cambria Math" pitchFamily="18" charset="0"/>
              </a:rPr>
              <a:t> =</a:t>
            </a:r>
            <a:r>
              <a:rPr lang="en-US" i="1" dirty="0"/>
              <a:t> f</a:t>
            </a:r>
            <a:r>
              <a:rPr lang="en-US" i="1" baseline="-25000" dirty="0">
                <a:latin typeface="Cambria Math" pitchFamily="18" charset="0"/>
                <a:ea typeface="Cambria Math" pitchFamily="18" charset="0"/>
              </a:rPr>
              <a:t>n</a:t>
            </a:r>
            <a:r>
              <a:rPr lang="en-US" baseline="-25000" dirty="0">
                <a:latin typeface="Cambria Math" pitchFamily="18" charset="0"/>
                <a:ea typeface="Cambria Math" pitchFamily="18" charset="0"/>
              </a:rPr>
              <a:t>+2 </a:t>
            </a:r>
            <a:r>
              <a:rPr lang="en-US" dirty="0"/>
              <a:t>.</a:t>
            </a:r>
            <a:endParaRPr lang="lv-LV" dirty="0"/>
          </a:p>
        </p:txBody>
      </p:sp>
    </p:spTree>
    <p:extLst>
      <p:ext uri="{BB962C8B-B14F-4D97-AF65-F5344CB8AC3E}">
        <p14:creationId xmlns:p14="http://schemas.microsoft.com/office/powerpoint/2010/main" val="3944470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Counting the Ways to Parenthesize a Product</a:t>
            </a:r>
          </a:p>
        </p:txBody>
      </p:sp>
      <p:sp>
        <p:nvSpPr>
          <p:cNvPr id="3" name="Content Placeholder 2"/>
          <p:cNvSpPr>
            <a:spLocks noGrp="1"/>
          </p:cNvSpPr>
          <p:nvPr>
            <p:ph idx="1"/>
          </p:nvPr>
        </p:nvSpPr>
        <p:spPr/>
        <p:txBody>
          <a:bodyPr>
            <a:noAutofit/>
          </a:bodyPr>
          <a:lstStyle/>
          <a:p>
            <a:pPr>
              <a:buNone/>
            </a:pPr>
            <a:r>
              <a:rPr lang="en-US" sz="1800" b="1" dirty="0" smtClean="0"/>
              <a:t>Example</a:t>
            </a:r>
            <a:r>
              <a:rPr lang="en-US" sz="1800" dirty="0"/>
              <a:t>: Find a recurrence relation  for </a:t>
            </a:r>
            <a:r>
              <a:rPr lang="en-US" sz="1800" i="1" dirty="0"/>
              <a:t>C</a:t>
            </a:r>
            <a:r>
              <a:rPr lang="en-US" sz="1800" i="1" baseline="-25000" dirty="0"/>
              <a:t>n </a:t>
            </a:r>
            <a:r>
              <a:rPr lang="en-US" sz="1800" dirty="0"/>
              <a:t>, </a:t>
            </a:r>
            <a:r>
              <a:rPr lang="en-US" sz="1800" dirty="0" smtClean="0"/>
              <a:t>to </a:t>
            </a:r>
            <a:r>
              <a:rPr lang="en-US" sz="1800" dirty="0"/>
              <a:t>parenthesize the product of </a:t>
            </a:r>
            <a:r>
              <a:rPr lang="lv-LV" sz="1800" dirty="0" smtClean="0"/>
              <a:t> </a:t>
            </a:r>
            <a:r>
              <a:rPr lang="en-US" sz="1800" i="1" dirty="0" smtClean="0"/>
              <a:t>n</a:t>
            </a:r>
            <a:r>
              <a:rPr lang="en-US" sz="1800" dirty="0" smtClean="0"/>
              <a:t> </a:t>
            </a:r>
            <a:r>
              <a:rPr lang="en-US" sz="1800" dirty="0"/>
              <a:t>+ </a:t>
            </a:r>
            <a:r>
              <a:rPr lang="en-US" sz="1800" dirty="0">
                <a:latin typeface="Cambria Math" pitchFamily="18" charset="0"/>
                <a:ea typeface="Cambria Math" pitchFamily="18" charset="0"/>
              </a:rPr>
              <a:t>1</a:t>
            </a:r>
            <a:r>
              <a:rPr lang="en-US" sz="1800" dirty="0"/>
              <a:t> </a:t>
            </a:r>
            <a:r>
              <a:rPr lang="en-US" sz="1800" dirty="0" smtClean="0"/>
              <a:t>numbers,</a:t>
            </a:r>
            <a:r>
              <a:rPr lang="lv-LV" sz="1800" dirty="0" smtClean="0"/>
              <a:t> </a:t>
            </a:r>
            <a:r>
              <a:rPr lang="en-US" sz="1800" i="1" dirty="0" smtClean="0"/>
              <a:t>x</a:t>
            </a:r>
            <a:r>
              <a:rPr lang="en-US" sz="1800" baseline="-25000" dirty="0" smtClean="0">
                <a:latin typeface="Cambria Math" pitchFamily="18" charset="0"/>
                <a:ea typeface="Cambria Math" pitchFamily="18" charset="0"/>
              </a:rPr>
              <a:t>0</a:t>
            </a:r>
            <a:r>
              <a:rPr lang="en-US" sz="1800" dirty="0" smtClean="0"/>
              <a:t> </a:t>
            </a:r>
            <a:r>
              <a:rPr lang="en-US" sz="1800" dirty="0">
                <a:latin typeface="Cambria Math"/>
                <a:ea typeface="Cambria Math"/>
              </a:rPr>
              <a:t>∙</a:t>
            </a:r>
            <a:r>
              <a:rPr lang="en-US" sz="1800" i="1" dirty="0"/>
              <a:t> 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 </a:t>
            </a:r>
            <a:r>
              <a:rPr lang="en-US" sz="1800" dirty="0">
                <a:latin typeface="Cambria Math"/>
                <a:ea typeface="Cambria Math"/>
              </a:rPr>
              <a:t>∙ </a:t>
            </a:r>
            <a:r>
              <a:rPr lang="en-US" sz="1800" i="1" dirty="0" err="1"/>
              <a:t>x</a:t>
            </a:r>
            <a:r>
              <a:rPr lang="en-US" sz="1800" i="1" baseline="-25000" dirty="0" err="1">
                <a:ea typeface="Cambria Math" pitchFamily="18" charset="0"/>
              </a:rPr>
              <a:t>n</a:t>
            </a:r>
            <a:r>
              <a:rPr lang="en-US" sz="1800" dirty="0"/>
              <a:t>, to specify the order of multiplication. </a:t>
            </a:r>
            <a:r>
              <a:rPr lang="en-US" sz="1800" dirty="0" smtClean="0"/>
              <a:t>For </a:t>
            </a:r>
            <a:r>
              <a:rPr lang="en-US" sz="1800" dirty="0"/>
              <a:t>example, </a:t>
            </a:r>
            <a:r>
              <a:rPr lang="en-US" sz="1800" i="1" dirty="0"/>
              <a:t>C</a:t>
            </a:r>
            <a:r>
              <a:rPr lang="en-US" sz="1800" baseline="-25000" dirty="0">
                <a:latin typeface="Cambria Math" pitchFamily="18" charset="0"/>
                <a:ea typeface="Cambria Math" pitchFamily="18" charset="0"/>
              </a:rPr>
              <a:t>3 </a:t>
            </a:r>
            <a:r>
              <a:rPr lang="en-US" sz="1800" dirty="0"/>
              <a:t> = </a:t>
            </a:r>
            <a:r>
              <a:rPr lang="en-US" sz="1800" dirty="0">
                <a:latin typeface="Cambria Math" pitchFamily="18" charset="0"/>
                <a:ea typeface="Cambria Math" pitchFamily="18" charset="0"/>
              </a:rPr>
              <a:t>5, since all the possible ways to parenthesize 4 numbers are </a:t>
            </a:r>
          </a:p>
          <a:p>
            <a:pPr>
              <a:buNone/>
            </a:pPr>
            <a:r>
              <a:rPr lang="en-US" sz="1800" dirty="0">
                <a:latin typeface="Cambria Math" pitchFamily="18" charset="0"/>
                <a:ea typeface="Cambria Math" pitchFamily="18" charset="0"/>
              </a:rPr>
              <a:t>  </a:t>
            </a:r>
            <a:r>
              <a:rPr lang="en-US" sz="1800" dirty="0"/>
              <a:t>((</a:t>
            </a:r>
            <a:r>
              <a:rPr lang="en-US" sz="1800" i="1" dirty="0"/>
              <a:t>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x</a:t>
            </a:r>
            <a:r>
              <a:rPr lang="en-US" sz="1800" baseline="-25000" dirty="0">
                <a:latin typeface="Cambria Math" pitchFamily="18" charset="0"/>
                <a:ea typeface="Cambria Math" pitchFamily="18" charset="0"/>
              </a:rPr>
              <a:t>3  </a:t>
            </a:r>
            <a:r>
              <a:rPr lang="en-US" sz="1800" dirty="0"/>
              <a:t>,    (</a:t>
            </a:r>
            <a:r>
              <a:rPr lang="en-US" sz="1800" i="1" dirty="0"/>
              <a:t>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a:t>
            </a:r>
            <a:r>
              <a:rPr lang="en-US" sz="1800" dirty="0"/>
              <a:t>(</a:t>
            </a:r>
            <a:r>
              <a:rPr lang="en-US" sz="1800" i="1" dirty="0"/>
              <a:t>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x</a:t>
            </a:r>
            <a:r>
              <a:rPr lang="en-US" sz="1800" baseline="-25000" dirty="0">
                <a:latin typeface="Cambria Math" pitchFamily="18" charset="0"/>
                <a:ea typeface="Cambria Math" pitchFamily="18" charset="0"/>
              </a:rPr>
              <a:t>3</a:t>
            </a:r>
            <a:r>
              <a:rPr lang="en-US" sz="1800" dirty="0">
                <a:latin typeface="Cambria Math" pitchFamily="18" charset="0"/>
                <a:ea typeface="Cambria Math" pitchFamily="18" charset="0"/>
              </a:rPr>
              <a:t> </a:t>
            </a:r>
            <a:r>
              <a:rPr lang="en-US" sz="1800" dirty="0"/>
              <a:t>,    (</a:t>
            </a:r>
            <a:r>
              <a:rPr lang="en-US" sz="1800" i="1" dirty="0"/>
              <a:t>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a:t>
            </a:r>
            <a:r>
              <a:rPr lang="en-US" sz="1800" dirty="0"/>
              <a:t>(</a:t>
            </a:r>
            <a:r>
              <a:rPr lang="en-US" sz="1800" i="1" dirty="0"/>
              <a:t>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x</a:t>
            </a:r>
            <a:r>
              <a:rPr lang="en-US" sz="1800" baseline="-25000" dirty="0">
                <a:latin typeface="Cambria Math" pitchFamily="18" charset="0"/>
                <a:ea typeface="Cambria Math" pitchFamily="18" charset="0"/>
              </a:rPr>
              <a:t>3</a:t>
            </a:r>
            <a:r>
              <a:rPr lang="en-US" sz="1800" dirty="0">
                <a:latin typeface="Cambria Math"/>
                <a:ea typeface="Cambria Math"/>
              </a:rPr>
              <a:t> ),  </a:t>
            </a:r>
            <a:r>
              <a:rPr lang="en-US" sz="1800" i="1" dirty="0"/>
              <a:t>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a:t>
            </a:r>
            <a:r>
              <a:rPr lang="en-US" sz="1800" dirty="0"/>
              <a:t>(( </a:t>
            </a:r>
            <a:r>
              <a:rPr lang="en-US" sz="1800" i="1" dirty="0"/>
              <a:t>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 </a:t>
            </a:r>
            <a:r>
              <a:rPr lang="en-US" sz="1800" i="1" dirty="0"/>
              <a:t>x</a:t>
            </a:r>
            <a:r>
              <a:rPr lang="en-US" sz="1800" baseline="-25000" dirty="0">
                <a:latin typeface="Cambria Math" pitchFamily="18" charset="0"/>
                <a:ea typeface="Cambria Math" pitchFamily="18" charset="0"/>
              </a:rPr>
              <a:t>3</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a:t>
            </a:r>
            <a:r>
              <a:rPr lang="en-US" sz="1800" dirty="0"/>
              <a:t>( </a:t>
            </a:r>
            <a:r>
              <a:rPr lang="en-US" sz="1800" i="1" dirty="0"/>
              <a:t>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a:t>
            </a:r>
            <a:r>
              <a:rPr lang="en-US" sz="1800" dirty="0"/>
              <a:t>( </a:t>
            </a:r>
            <a:r>
              <a:rPr lang="en-US" sz="1800" i="1" dirty="0"/>
              <a:t>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x</a:t>
            </a:r>
            <a:r>
              <a:rPr lang="en-US" sz="1800" baseline="-25000" dirty="0">
                <a:latin typeface="Cambria Math" pitchFamily="18" charset="0"/>
                <a:ea typeface="Cambria Math" pitchFamily="18" charset="0"/>
              </a:rPr>
              <a:t>3</a:t>
            </a:r>
            <a:r>
              <a:rPr lang="en-US" sz="1800" dirty="0">
                <a:latin typeface="Cambria Math"/>
                <a:ea typeface="Cambria Math"/>
              </a:rPr>
              <a:t> </a:t>
            </a:r>
            <a:r>
              <a:rPr lang="en-US" sz="1800" dirty="0" smtClean="0">
                <a:latin typeface="Cambria Math"/>
                <a:ea typeface="Cambria Math"/>
              </a:rPr>
              <a:t>))</a:t>
            </a:r>
            <a:endParaRPr lang="en-US" sz="1800" dirty="0">
              <a:latin typeface="Cambria Math" pitchFamily="18" charset="0"/>
              <a:ea typeface="Cambria Math" pitchFamily="18" charset="0"/>
            </a:endParaRPr>
          </a:p>
          <a:p>
            <a:pPr marL="0" indent="0">
              <a:buNone/>
            </a:pPr>
            <a:r>
              <a:rPr lang="en-US" sz="1800" b="1" dirty="0"/>
              <a:t>Solution</a:t>
            </a:r>
            <a:r>
              <a:rPr lang="en-US" sz="1800" dirty="0"/>
              <a:t>:  Note that however parentheses are inserted in </a:t>
            </a:r>
            <a:r>
              <a:rPr lang="en-US" sz="1800" i="1" dirty="0"/>
              <a:t>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 </a:t>
            </a:r>
            <a:r>
              <a:rPr lang="en-US" sz="1800" dirty="0">
                <a:latin typeface="Cambria Math"/>
                <a:ea typeface="Cambria Math"/>
              </a:rPr>
              <a:t>∙ </a:t>
            </a:r>
            <a:r>
              <a:rPr lang="en-US" sz="1800" i="1" dirty="0" err="1"/>
              <a:t>x</a:t>
            </a:r>
            <a:r>
              <a:rPr lang="en-US" sz="1800" i="1" baseline="-25000" dirty="0" err="1">
                <a:ea typeface="Cambria Math" pitchFamily="18" charset="0"/>
              </a:rPr>
              <a:t>n</a:t>
            </a:r>
            <a:r>
              <a:rPr lang="en-US" sz="1800" dirty="0"/>
              <a:t>, one  “</a:t>
            </a:r>
            <a:r>
              <a:rPr lang="en-US" sz="1800" dirty="0">
                <a:latin typeface="Cambria Math"/>
                <a:ea typeface="Cambria Math"/>
              </a:rPr>
              <a:t>∙” operator remains  outside all parentheses. This final operator appears between two of the </a:t>
            </a:r>
            <a:r>
              <a:rPr lang="en-US" sz="1800" i="1" dirty="0">
                <a:latin typeface="Cambria Math"/>
                <a:ea typeface="Cambria Math"/>
              </a:rPr>
              <a:t>n</a:t>
            </a:r>
            <a:r>
              <a:rPr lang="en-US" sz="1800" dirty="0">
                <a:latin typeface="Cambria Math"/>
                <a:ea typeface="Cambria Math"/>
              </a:rPr>
              <a:t> + 1 numbers, say </a:t>
            </a:r>
            <a:r>
              <a:rPr lang="en-US" sz="1800" i="1" dirty="0" err="1"/>
              <a:t>x</a:t>
            </a:r>
            <a:r>
              <a:rPr lang="en-US" sz="1800" i="1" baseline="-25000" dirty="0" err="1">
                <a:ea typeface="Cambria Math" pitchFamily="18" charset="0"/>
              </a:rPr>
              <a:t>k</a:t>
            </a:r>
            <a:r>
              <a:rPr lang="en-US" sz="1800" dirty="0"/>
              <a:t> and </a:t>
            </a:r>
            <a:r>
              <a:rPr lang="en-US" sz="1800" i="1" dirty="0"/>
              <a:t>x</a:t>
            </a:r>
            <a:r>
              <a:rPr lang="en-US" sz="1800" i="1" baseline="-25000" dirty="0">
                <a:ea typeface="Cambria Math" pitchFamily="18" charset="0"/>
              </a:rPr>
              <a:t>k+</a:t>
            </a:r>
            <a:r>
              <a:rPr lang="en-US" sz="1800" baseline="-25000" dirty="0">
                <a:latin typeface="Cambria Math" pitchFamily="18" charset="0"/>
                <a:ea typeface="Cambria Math" pitchFamily="18" charset="0"/>
              </a:rPr>
              <a:t>1</a:t>
            </a:r>
            <a:r>
              <a:rPr lang="en-US" sz="1800" dirty="0"/>
              <a:t>. Since there are </a:t>
            </a:r>
            <a:r>
              <a:rPr lang="en-US" sz="1800" i="1" dirty="0"/>
              <a:t>C</a:t>
            </a:r>
            <a:r>
              <a:rPr lang="en-US" sz="1800" i="1" baseline="-25000" dirty="0"/>
              <a:t>k</a:t>
            </a:r>
            <a:r>
              <a:rPr lang="en-US" sz="1800" i="1" dirty="0"/>
              <a:t>  </a:t>
            </a:r>
            <a:r>
              <a:rPr lang="en-US" sz="1800" dirty="0"/>
              <a:t>ways  to insert parentheses in the product</a:t>
            </a:r>
            <a:r>
              <a:rPr lang="en-US" sz="1800" i="1" dirty="0"/>
              <a:t> x</a:t>
            </a:r>
            <a:r>
              <a:rPr lang="en-US" sz="1800" baseline="-25000" dirty="0">
                <a:latin typeface="Cambria Math" pitchFamily="18" charset="0"/>
                <a:ea typeface="Cambria Math" pitchFamily="18" charset="0"/>
              </a:rPr>
              <a:t>0</a:t>
            </a:r>
            <a:r>
              <a:rPr lang="en-US" sz="1800" dirty="0"/>
              <a:t> </a:t>
            </a:r>
            <a:r>
              <a:rPr lang="en-US" sz="1800" dirty="0">
                <a:latin typeface="Cambria Math"/>
                <a:ea typeface="Cambria Math"/>
              </a:rPr>
              <a:t>∙</a:t>
            </a:r>
            <a:r>
              <a:rPr lang="en-US" sz="1800" i="1" dirty="0"/>
              <a:t> x</a:t>
            </a:r>
            <a:r>
              <a:rPr lang="en-US" sz="1800" baseline="-25000" dirty="0">
                <a:latin typeface="Cambria Math" pitchFamily="18" charset="0"/>
                <a:ea typeface="Cambria Math" pitchFamily="18" charset="0"/>
              </a:rPr>
              <a:t>1</a:t>
            </a:r>
            <a:r>
              <a:rPr lang="en-US" sz="1800" dirty="0">
                <a:latin typeface="Cambria Math"/>
                <a:ea typeface="Cambria Math"/>
              </a:rPr>
              <a:t> ∙</a:t>
            </a:r>
            <a:r>
              <a:rPr lang="en-US" sz="1800" i="1" dirty="0"/>
              <a:t> x</a:t>
            </a:r>
            <a:r>
              <a:rPr lang="en-US" sz="1800" baseline="-25000" dirty="0">
                <a:latin typeface="Cambria Math" pitchFamily="18" charset="0"/>
                <a:ea typeface="Cambria Math" pitchFamily="18" charset="0"/>
              </a:rPr>
              <a:t>2</a:t>
            </a:r>
            <a:r>
              <a:rPr lang="en-US" sz="1800" dirty="0">
                <a:latin typeface="Cambria Math"/>
                <a:ea typeface="Cambria Math"/>
              </a:rPr>
              <a:t> ∙ ⋯</a:t>
            </a:r>
            <a:r>
              <a:rPr lang="en-US" sz="1800" i="1" dirty="0"/>
              <a:t> </a:t>
            </a:r>
            <a:r>
              <a:rPr lang="en-US" sz="1800" dirty="0">
                <a:latin typeface="Cambria Math"/>
                <a:ea typeface="Cambria Math"/>
              </a:rPr>
              <a:t>∙ </a:t>
            </a:r>
            <a:r>
              <a:rPr lang="en-US" sz="1800" i="1" dirty="0" err="1"/>
              <a:t>x</a:t>
            </a:r>
            <a:r>
              <a:rPr lang="en-US" sz="1800" i="1" baseline="-25000" dirty="0" err="1">
                <a:ea typeface="Cambria Math" pitchFamily="18" charset="0"/>
              </a:rPr>
              <a:t>k</a:t>
            </a:r>
            <a:r>
              <a:rPr lang="en-US" sz="1800" dirty="0"/>
              <a:t>  and  </a:t>
            </a:r>
            <a:r>
              <a:rPr lang="en-US" sz="1800" i="1" dirty="0"/>
              <a:t>C</a:t>
            </a:r>
            <a:r>
              <a:rPr lang="en-US" sz="1800" i="1" baseline="-25000" dirty="0"/>
              <a:t>n</a:t>
            </a:r>
            <a:r>
              <a:rPr lang="en-US" sz="1800" i="1" baseline="-25000" dirty="0">
                <a:latin typeface="Cambria Math"/>
                <a:ea typeface="Cambria Math"/>
              </a:rPr>
              <a:t>−k−</a:t>
            </a:r>
            <a:r>
              <a:rPr lang="en-US" sz="1800" baseline="-25000" dirty="0">
                <a:latin typeface="Cambria Math" pitchFamily="18" charset="0"/>
                <a:ea typeface="Cambria Math" pitchFamily="18" charset="0"/>
              </a:rPr>
              <a:t>1</a:t>
            </a:r>
            <a:r>
              <a:rPr lang="en-US" sz="1800" dirty="0">
                <a:latin typeface="Cambria Math" pitchFamily="18" charset="0"/>
                <a:ea typeface="Cambria Math" pitchFamily="18" charset="0"/>
              </a:rPr>
              <a:t> </a:t>
            </a:r>
            <a:r>
              <a:rPr lang="en-US" sz="1800" i="1" dirty="0"/>
              <a:t> </a:t>
            </a:r>
            <a:r>
              <a:rPr lang="en-US" sz="1800" dirty="0"/>
              <a:t>ways  to insert parentheses in the product</a:t>
            </a:r>
            <a:r>
              <a:rPr lang="en-US" sz="1800" i="1" dirty="0"/>
              <a:t> x</a:t>
            </a:r>
            <a:r>
              <a:rPr lang="en-US" sz="1800" i="1" baseline="-25000" dirty="0">
                <a:ea typeface="Cambria Math" pitchFamily="18" charset="0"/>
              </a:rPr>
              <a:t>k</a:t>
            </a:r>
            <a:r>
              <a:rPr lang="en-US" sz="1800" baseline="-25000" dirty="0">
                <a:latin typeface="Cambria Math" pitchFamily="18" charset="0"/>
                <a:ea typeface="Cambria Math" pitchFamily="18" charset="0"/>
              </a:rPr>
              <a:t>+1</a:t>
            </a:r>
            <a:r>
              <a:rPr lang="en-US" sz="1800" dirty="0"/>
              <a:t> </a:t>
            </a:r>
            <a:r>
              <a:rPr lang="en-US" sz="1800" dirty="0">
                <a:latin typeface="Cambria Math"/>
                <a:ea typeface="Cambria Math"/>
              </a:rPr>
              <a:t>∙</a:t>
            </a:r>
            <a:r>
              <a:rPr lang="en-US" sz="1800" i="1" dirty="0"/>
              <a:t> x</a:t>
            </a:r>
            <a:r>
              <a:rPr lang="en-US" sz="1800" i="1" baseline="-25000" dirty="0">
                <a:ea typeface="Cambria Math" pitchFamily="18" charset="0"/>
              </a:rPr>
              <a:t>k</a:t>
            </a:r>
            <a:r>
              <a:rPr lang="en-US" sz="1800" baseline="-25000" dirty="0">
                <a:latin typeface="Cambria Math" pitchFamily="18" charset="0"/>
                <a:ea typeface="Cambria Math" pitchFamily="18" charset="0"/>
              </a:rPr>
              <a:t>+2</a:t>
            </a:r>
            <a:r>
              <a:rPr lang="en-US" sz="1800" dirty="0"/>
              <a:t> </a:t>
            </a:r>
            <a:r>
              <a:rPr lang="en-US" sz="1800" dirty="0">
                <a:latin typeface="Cambria Math"/>
                <a:ea typeface="Cambria Math"/>
              </a:rPr>
              <a:t> ∙ ⋯</a:t>
            </a:r>
            <a:r>
              <a:rPr lang="en-US" sz="1800" i="1" dirty="0"/>
              <a:t> </a:t>
            </a:r>
            <a:r>
              <a:rPr lang="en-US" sz="1800" dirty="0">
                <a:latin typeface="Cambria Math"/>
                <a:ea typeface="Cambria Math"/>
              </a:rPr>
              <a:t>∙ </a:t>
            </a:r>
            <a:r>
              <a:rPr lang="en-US" sz="1800" i="1" dirty="0" err="1"/>
              <a:t>x</a:t>
            </a:r>
            <a:r>
              <a:rPr lang="en-US" sz="1800" i="1" baseline="-25000" dirty="0" err="1">
                <a:ea typeface="Cambria Math" pitchFamily="18" charset="0"/>
              </a:rPr>
              <a:t>n</a:t>
            </a:r>
            <a:r>
              <a:rPr lang="en-US" sz="1800" dirty="0"/>
              <a:t>, we have </a:t>
            </a:r>
            <a:endParaRPr lang="en-US" sz="1800" dirty="0">
              <a:latin typeface="Cambria Math" pitchFamily="18" charset="0"/>
              <a:ea typeface="Cambria Math" pitchFamily="18" charset="0"/>
            </a:endParaRPr>
          </a:p>
          <a:p>
            <a:pPr marL="0" indent="0">
              <a:buNone/>
            </a:pPr>
            <a:endParaRPr lang="en-US" sz="1800" dirty="0">
              <a:latin typeface="Cambria Math" pitchFamily="18" charset="0"/>
              <a:ea typeface="Cambria Math" pitchFamily="18" charset="0"/>
            </a:endParaRPr>
          </a:p>
          <a:p>
            <a:pPr marL="0" indent="0">
              <a:buNone/>
            </a:pPr>
            <a:endParaRPr lang="en-US" sz="1800" dirty="0">
              <a:latin typeface="Cambria Math" pitchFamily="18" charset="0"/>
              <a:ea typeface="Cambria Math" pitchFamily="18" charset="0"/>
            </a:endParaRPr>
          </a:p>
          <a:p>
            <a:pPr marL="0" indent="0">
              <a:buNone/>
            </a:pPr>
            <a:endParaRPr lang="en-US" sz="1800" dirty="0">
              <a:latin typeface="Cambria Math" pitchFamily="18" charset="0"/>
              <a:ea typeface="Cambria Math" pitchFamily="18" charset="0"/>
            </a:endParaRPr>
          </a:p>
          <a:p>
            <a:pPr marL="0" indent="0">
              <a:buNone/>
            </a:pPr>
            <a:r>
              <a:rPr lang="en-US" sz="1800" dirty="0">
                <a:latin typeface="Cambria Math" pitchFamily="18" charset="0"/>
                <a:ea typeface="Cambria Math" pitchFamily="18" charset="0"/>
              </a:rPr>
              <a:t>The initial conditions are </a:t>
            </a:r>
            <a:r>
              <a:rPr lang="en-US" sz="1800" i="1" dirty="0"/>
              <a:t>C</a:t>
            </a:r>
            <a:r>
              <a:rPr lang="en-US" sz="1800" baseline="-25000" dirty="0">
                <a:latin typeface="Cambria Math" pitchFamily="18" charset="0"/>
                <a:ea typeface="Cambria Math" pitchFamily="18" charset="0"/>
              </a:rPr>
              <a:t>0</a:t>
            </a:r>
            <a:r>
              <a:rPr lang="en-US" sz="1800" dirty="0"/>
              <a:t> = </a:t>
            </a:r>
            <a:r>
              <a:rPr lang="en-US" sz="1800" dirty="0">
                <a:latin typeface="Cambria Math" pitchFamily="18" charset="0"/>
                <a:ea typeface="Cambria Math" pitchFamily="18" charset="0"/>
              </a:rPr>
              <a:t>1 and </a:t>
            </a:r>
            <a:r>
              <a:rPr lang="en-US" sz="1800" i="1" dirty="0"/>
              <a:t>C</a:t>
            </a:r>
            <a:r>
              <a:rPr lang="en-US" sz="1800" baseline="-25000" dirty="0">
                <a:latin typeface="Cambria Math" pitchFamily="18" charset="0"/>
                <a:ea typeface="Cambria Math" pitchFamily="18" charset="0"/>
              </a:rPr>
              <a:t>1</a:t>
            </a:r>
            <a:r>
              <a:rPr lang="en-US" sz="1800" dirty="0"/>
              <a:t> = </a:t>
            </a:r>
            <a:r>
              <a:rPr lang="en-US" sz="1800" dirty="0">
                <a:latin typeface="Cambria Math" pitchFamily="18" charset="0"/>
                <a:ea typeface="Cambria Math" pitchFamily="18" charset="0"/>
              </a:rPr>
              <a:t>1</a:t>
            </a:r>
            <a:r>
              <a:rPr lang="en-US" sz="1800" dirty="0" smtClean="0">
                <a:latin typeface="Cambria Math" pitchFamily="18" charset="0"/>
                <a:ea typeface="Cambria Math" pitchFamily="18" charset="0"/>
              </a:rPr>
              <a:t>.</a:t>
            </a:r>
            <a:endParaRPr lang="en-US" sz="1800" dirty="0">
              <a:latin typeface="Cambria Math" pitchFamily="18" charset="0"/>
              <a:ea typeface="Cambria Math" pitchFamily="18" charset="0"/>
            </a:endParaRPr>
          </a:p>
        </p:txBody>
      </p:sp>
      <p:pic>
        <p:nvPicPr>
          <p:cNvPr id="7" name="Picture 6" descr="addin_tmp.png"/>
          <p:cNvPicPr>
            <a:picLocks noChangeAspect="1"/>
          </p:cNvPicPr>
          <p:nvPr>
            <p:custDataLst>
              <p:tags r:id="rId1"/>
            </p:custDataLst>
          </p:nvPr>
        </p:nvPicPr>
        <p:blipFill>
          <a:blip r:embed="rId4" cstate="print"/>
          <a:stretch>
            <a:fillRect/>
          </a:stretch>
        </p:blipFill>
        <p:spPr>
          <a:xfrm>
            <a:off x="3002096" y="4215199"/>
            <a:ext cx="5717108" cy="223822"/>
          </a:xfrm>
          <a:prstGeom prst="rect">
            <a:avLst/>
          </a:prstGeom>
        </p:spPr>
      </p:pic>
      <p:pic>
        <p:nvPicPr>
          <p:cNvPr id="9" name="Picture 8" descr="addin_tmp.png"/>
          <p:cNvPicPr>
            <a:picLocks noChangeAspect="1"/>
          </p:cNvPicPr>
          <p:nvPr>
            <p:custDataLst>
              <p:tags r:id="rId2"/>
            </p:custDataLst>
          </p:nvPr>
        </p:nvPicPr>
        <p:blipFill>
          <a:blip r:embed="rId5" cstate="print"/>
          <a:stretch>
            <a:fillRect/>
          </a:stretch>
        </p:blipFill>
        <p:spPr>
          <a:xfrm>
            <a:off x="3765763" y="4573958"/>
            <a:ext cx="1756320" cy="725154"/>
          </a:xfrm>
          <a:prstGeom prst="rect">
            <a:avLst/>
          </a:prstGeom>
        </p:spPr>
      </p:pic>
    </p:spTree>
    <p:extLst>
      <p:ext uri="{BB962C8B-B14F-4D97-AF65-F5344CB8AC3E}">
        <p14:creationId xmlns:p14="http://schemas.microsoft.com/office/powerpoint/2010/main" val="3456519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Catalan Numbers</a:t>
            </a:r>
            <a:endParaRPr lang="lv-LV"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39048" y="1543674"/>
                <a:ext cx="10515600" cy="579622"/>
              </a:xfrm>
            </p:spPr>
            <p:txBody>
              <a:bodyPr>
                <a:normAutofit fontScale="92500" lnSpcReduction="20000"/>
              </a:bodyPr>
              <a:lstStyle/>
              <a:p>
                <a:r>
                  <a:rPr lang="en-US" dirty="0" smtClean="0"/>
                  <a:t>The sequence {</a:t>
                </a:r>
                <a:r>
                  <a:rPr lang="en-US" i="1" dirty="0"/>
                  <a:t>C</a:t>
                </a:r>
                <a:r>
                  <a:rPr lang="en-US" i="1" baseline="-25000" dirty="0"/>
                  <a:t>n </a:t>
                </a:r>
                <a:r>
                  <a:rPr lang="en-US" dirty="0"/>
                  <a:t>} is </a:t>
                </a:r>
                <a:r>
                  <a:rPr lang="en-US" b="1" dirty="0" smtClean="0"/>
                  <a:t>Catalan </a:t>
                </a:r>
                <a:r>
                  <a:rPr lang="en-US" b="1" dirty="0"/>
                  <a:t>Numbers</a:t>
                </a:r>
                <a:r>
                  <a:rPr lang="en-US" dirty="0"/>
                  <a: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𝐶</m:t>
                        </m:r>
                      </m:e>
                      <m:sub>
                        <m:r>
                          <a:rPr lang="en-US" b="0" i="1" dirty="0" smtClean="0">
                            <a:latin typeface="Cambria Math" panose="02040503050406030204" pitchFamily="18" charset="0"/>
                          </a:rPr>
                          <m:t>𝑛</m:t>
                        </m:r>
                      </m:sub>
                    </m:sSub>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𝑛</m:t>
                        </m:r>
                        <m:r>
                          <a:rPr lang="en-US" b="0" i="1" dirty="0" smtClean="0">
                            <a:latin typeface="Cambria Math" panose="02040503050406030204" pitchFamily="18" charset="0"/>
                          </a:rPr>
                          <m:t>+1</m:t>
                        </m:r>
                      </m:den>
                    </m:f>
                    <m:d>
                      <m:dPr>
                        <m:ctrlPr>
                          <a:rPr lang="en-US" i="1" dirty="0" smtClean="0">
                            <a:latin typeface="Cambria Math" panose="02040503050406030204" pitchFamily="18" charset="0"/>
                          </a:rPr>
                        </m:ctrlPr>
                      </m:dPr>
                      <m:e>
                        <m:m>
                          <m:mPr>
                            <m:mcs>
                              <m:mc>
                                <m:mcPr>
                                  <m:count m:val="1"/>
                                  <m:mcJc m:val="center"/>
                                </m:mcPr>
                              </m:mc>
                            </m:mcs>
                            <m:ctrlPr>
                              <a:rPr lang="en-US" i="1" dirty="0" smtClean="0">
                                <a:latin typeface="Cambria Math" panose="02040503050406030204" pitchFamily="18" charset="0"/>
                              </a:rPr>
                            </m:ctrlPr>
                          </m:mPr>
                          <m:mr>
                            <m:e>
                              <m:r>
                                <m:rPr>
                                  <m:brk m:alnAt="7"/>
                                </m:rPr>
                                <a:rPr lang="en-US" b="0" i="1" dirty="0" smtClean="0">
                                  <a:latin typeface="Cambria Math" panose="02040503050406030204" pitchFamily="18" charset="0"/>
                                </a:rPr>
                                <m:t>2</m:t>
                              </m:r>
                              <m:r>
                                <a:rPr lang="en-US" b="0" i="1" dirty="0" smtClean="0">
                                  <a:latin typeface="Cambria Math" panose="02040503050406030204" pitchFamily="18" charset="0"/>
                                </a:rPr>
                                <m:t>𝑛</m:t>
                              </m:r>
                            </m:e>
                          </m:mr>
                          <m:mr>
                            <m:e>
                              <m:r>
                                <a:rPr lang="en-US" b="0" i="1" dirty="0" smtClean="0">
                                  <a:latin typeface="Cambria Math" panose="02040503050406030204" pitchFamily="18" charset="0"/>
                                </a:rPr>
                                <m:t>𝑛</m:t>
                              </m:r>
                            </m:e>
                          </m:mr>
                        </m:m>
                      </m:e>
                    </m:d>
                  </m:oMath>
                </a14:m>
                <a:endParaRPr lang="en-US" dirty="0"/>
              </a:p>
              <a:p>
                <a:endParaRPr lang="lv-LV"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39048" y="1543674"/>
                <a:ext cx="10515600" cy="579622"/>
              </a:xfrm>
              <a:blipFill>
                <a:blip r:embed="rId3"/>
                <a:stretch>
                  <a:fillRect l="-870" t="-10526" b="-10526"/>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724753656"/>
                  </p:ext>
                </p:extLst>
              </p:nvPr>
            </p:nvGraphicFramePr>
            <p:xfrm>
              <a:off x="627839" y="2283097"/>
              <a:ext cx="10725960" cy="792480"/>
            </p:xfrm>
            <a:graphic>
              <a:graphicData uri="http://schemas.openxmlformats.org/drawingml/2006/table">
                <a:tbl>
                  <a:tblPr firstCol="1" bandRow="1">
                    <a:tableStyleId>{5C22544A-7EE6-4342-B048-85BDC9FD1C3A}</a:tableStyleId>
                  </a:tblPr>
                  <a:tblGrid>
                    <a:gridCol w="893830">
                      <a:extLst>
                        <a:ext uri="{9D8B030D-6E8A-4147-A177-3AD203B41FA5}">
                          <a16:colId xmlns:a16="http://schemas.microsoft.com/office/drawing/2014/main" val="2065085927"/>
                        </a:ext>
                      </a:extLst>
                    </a:gridCol>
                    <a:gridCol w="893830">
                      <a:extLst>
                        <a:ext uri="{9D8B030D-6E8A-4147-A177-3AD203B41FA5}">
                          <a16:colId xmlns:a16="http://schemas.microsoft.com/office/drawing/2014/main" val="3331122700"/>
                        </a:ext>
                      </a:extLst>
                    </a:gridCol>
                    <a:gridCol w="893830">
                      <a:extLst>
                        <a:ext uri="{9D8B030D-6E8A-4147-A177-3AD203B41FA5}">
                          <a16:colId xmlns:a16="http://schemas.microsoft.com/office/drawing/2014/main" val="4147350673"/>
                        </a:ext>
                      </a:extLst>
                    </a:gridCol>
                    <a:gridCol w="893830">
                      <a:extLst>
                        <a:ext uri="{9D8B030D-6E8A-4147-A177-3AD203B41FA5}">
                          <a16:colId xmlns:a16="http://schemas.microsoft.com/office/drawing/2014/main" val="446053615"/>
                        </a:ext>
                      </a:extLst>
                    </a:gridCol>
                    <a:gridCol w="893830">
                      <a:extLst>
                        <a:ext uri="{9D8B030D-6E8A-4147-A177-3AD203B41FA5}">
                          <a16:colId xmlns:a16="http://schemas.microsoft.com/office/drawing/2014/main" val="1606552850"/>
                        </a:ext>
                      </a:extLst>
                    </a:gridCol>
                    <a:gridCol w="893830">
                      <a:extLst>
                        <a:ext uri="{9D8B030D-6E8A-4147-A177-3AD203B41FA5}">
                          <a16:colId xmlns:a16="http://schemas.microsoft.com/office/drawing/2014/main" val="3014475558"/>
                        </a:ext>
                      </a:extLst>
                    </a:gridCol>
                    <a:gridCol w="893830">
                      <a:extLst>
                        <a:ext uri="{9D8B030D-6E8A-4147-A177-3AD203B41FA5}">
                          <a16:colId xmlns:a16="http://schemas.microsoft.com/office/drawing/2014/main" val="367687944"/>
                        </a:ext>
                      </a:extLst>
                    </a:gridCol>
                    <a:gridCol w="893830">
                      <a:extLst>
                        <a:ext uri="{9D8B030D-6E8A-4147-A177-3AD203B41FA5}">
                          <a16:colId xmlns:a16="http://schemas.microsoft.com/office/drawing/2014/main" val="3490158708"/>
                        </a:ext>
                      </a:extLst>
                    </a:gridCol>
                    <a:gridCol w="893830">
                      <a:extLst>
                        <a:ext uri="{9D8B030D-6E8A-4147-A177-3AD203B41FA5}">
                          <a16:colId xmlns:a16="http://schemas.microsoft.com/office/drawing/2014/main" val="1229944497"/>
                        </a:ext>
                      </a:extLst>
                    </a:gridCol>
                    <a:gridCol w="893830">
                      <a:extLst>
                        <a:ext uri="{9D8B030D-6E8A-4147-A177-3AD203B41FA5}">
                          <a16:colId xmlns:a16="http://schemas.microsoft.com/office/drawing/2014/main" val="2714884067"/>
                        </a:ext>
                      </a:extLst>
                    </a:gridCol>
                    <a:gridCol w="893830">
                      <a:extLst>
                        <a:ext uri="{9D8B030D-6E8A-4147-A177-3AD203B41FA5}">
                          <a16:colId xmlns:a16="http://schemas.microsoft.com/office/drawing/2014/main" val="4242647951"/>
                        </a:ext>
                      </a:extLst>
                    </a:gridCol>
                    <a:gridCol w="893830">
                      <a:extLst>
                        <a:ext uri="{9D8B030D-6E8A-4147-A177-3AD203B41FA5}">
                          <a16:colId xmlns:a16="http://schemas.microsoft.com/office/drawing/2014/main" val="3212567168"/>
                        </a:ext>
                      </a:extLst>
                    </a:gridCol>
                  </a:tblGrid>
                  <a:tr h="378779">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𝑛</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0</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3</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6</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7</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8</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9</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10</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536782"/>
                      </a:ext>
                    </a:extLst>
                  </a:tr>
                  <a:tr h="378779">
                    <a:tc>
                      <a:txBody>
                        <a:bodyPr/>
                        <a:lstStyle/>
                        <a:p>
                          <a:pPr/>
                          <a14:m>
                            <m:oMathPara xmlns:m="http://schemas.openxmlformats.org/officeDocument/2006/math">
                              <m:oMathParaPr>
                                <m:jc m:val="centerGroup"/>
                              </m:oMathParaPr>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𝐶</m:t>
                                    </m:r>
                                  </m:e>
                                  <m:sub>
                                    <m:r>
                                      <a:rPr lang="en-US" sz="2000" b="0" i="1" dirty="0" smtClean="0">
                                        <a:latin typeface="Cambria Math" panose="02040503050406030204" pitchFamily="18" charset="0"/>
                                      </a:rPr>
                                      <m:t>𝑛</m:t>
                                    </m:r>
                                  </m:sub>
                                </m:sSub>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2</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5</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14</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42</m:t>
                                </m:r>
                              </m:oMath>
                            </m:oMathPara>
                          </a14:m>
                          <a:endParaRPr lang="lv-LV"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132</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429</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1430</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lv-LV" sz="2000" b="0" i="1" kern="1200" dirty="0" smtClean="0">
                                    <a:solidFill>
                                      <a:schemeClr val="dk1"/>
                                    </a:solidFill>
                                    <a:effectLst/>
                                    <a:latin typeface="Cambria Math" panose="02040503050406030204" pitchFamily="18" charset="0"/>
                                    <a:ea typeface="+mn-ea"/>
                                    <a:cs typeface="+mn-cs"/>
                                  </a:rPr>
                                  <m:t>4862</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lv-LV" sz="2000" b="0" i="1" kern="1200" dirty="0" smtClean="0">
                                    <a:solidFill>
                                      <a:schemeClr val="dk1"/>
                                    </a:solidFill>
                                    <a:effectLst/>
                                    <a:latin typeface="Cambria Math" panose="02040503050406030204" pitchFamily="18" charset="0"/>
                                    <a:ea typeface="+mn-ea"/>
                                    <a:cs typeface="+mn-cs"/>
                                  </a:rPr>
                                  <m:t>16796</m:t>
                                </m:r>
                              </m:oMath>
                            </m:oMathPara>
                          </a14:m>
                          <a:endParaRPr lang="lv-LV"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36246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724753656"/>
                  </p:ext>
                </p:extLst>
              </p:nvPr>
            </p:nvGraphicFramePr>
            <p:xfrm>
              <a:off x="627839" y="2283097"/>
              <a:ext cx="10725960" cy="792480"/>
            </p:xfrm>
            <a:graphic>
              <a:graphicData uri="http://schemas.openxmlformats.org/drawingml/2006/table">
                <a:tbl>
                  <a:tblPr firstCol="1" bandRow="1">
                    <a:tableStyleId>{5C22544A-7EE6-4342-B048-85BDC9FD1C3A}</a:tableStyleId>
                  </a:tblPr>
                  <a:tblGrid>
                    <a:gridCol w="893830">
                      <a:extLst>
                        <a:ext uri="{9D8B030D-6E8A-4147-A177-3AD203B41FA5}">
                          <a16:colId xmlns:a16="http://schemas.microsoft.com/office/drawing/2014/main" val="2065085927"/>
                        </a:ext>
                      </a:extLst>
                    </a:gridCol>
                    <a:gridCol w="893830">
                      <a:extLst>
                        <a:ext uri="{9D8B030D-6E8A-4147-A177-3AD203B41FA5}">
                          <a16:colId xmlns:a16="http://schemas.microsoft.com/office/drawing/2014/main" val="3331122700"/>
                        </a:ext>
                      </a:extLst>
                    </a:gridCol>
                    <a:gridCol w="893830">
                      <a:extLst>
                        <a:ext uri="{9D8B030D-6E8A-4147-A177-3AD203B41FA5}">
                          <a16:colId xmlns:a16="http://schemas.microsoft.com/office/drawing/2014/main" val="4147350673"/>
                        </a:ext>
                      </a:extLst>
                    </a:gridCol>
                    <a:gridCol w="893830">
                      <a:extLst>
                        <a:ext uri="{9D8B030D-6E8A-4147-A177-3AD203B41FA5}">
                          <a16:colId xmlns:a16="http://schemas.microsoft.com/office/drawing/2014/main" val="446053615"/>
                        </a:ext>
                      </a:extLst>
                    </a:gridCol>
                    <a:gridCol w="893830">
                      <a:extLst>
                        <a:ext uri="{9D8B030D-6E8A-4147-A177-3AD203B41FA5}">
                          <a16:colId xmlns:a16="http://schemas.microsoft.com/office/drawing/2014/main" val="1606552850"/>
                        </a:ext>
                      </a:extLst>
                    </a:gridCol>
                    <a:gridCol w="893830">
                      <a:extLst>
                        <a:ext uri="{9D8B030D-6E8A-4147-A177-3AD203B41FA5}">
                          <a16:colId xmlns:a16="http://schemas.microsoft.com/office/drawing/2014/main" val="3014475558"/>
                        </a:ext>
                      </a:extLst>
                    </a:gridCol>
                    <a:gridCol w="893830">
                      <a:extLst>
                        <a:ext uri="{9D8B030D-6E8A-4147-A177-3AD203B41FA5}">
                          <a16:colId xmlns:a16="http://schemas.microsoft.com/office/drawing/2014/main" val="367687944"/>
                        </a:ext>
                      </a:extLst>
                    </a:gridCol>
                    <a:gridCol w="893830">
                      <a:extLst>
                        <a:ext uri="{9D8B030D-6E8A-4147-A177-3AD203B41FA5}">
                          <a16:colId xmlns:a16="http://schemas.microsoft.com/office/drawing/2014/main" val="3490158708"/>
                        </a:ext>
                      </a:extLst>
                    </a:gridCol>
                    <a:gridCol w="893830">
                      <a:extLst>
                        <a:ext uri="{9D8B030D-6E8A-4147-A177-3AD203B41FA5}">
                          <a16:colId xmlns:a16="http://schemas.microsoft.com/office/drawing/2014/main" val="1229944497"/>
                        </a:ext>
                      </a:extLst>
                    </a:gridCol>
                    <a:gridCol w="893830">
                      <a:extLst>
                        <a:ext uri="{9D8B030D-6E8A-4147-A177-3AD203B41FA5}">
                          <a16:colId xmlns:a16="http://schemas.microsoft.com/office/drawing/2014/main" val="2714884067"/>
                        </a:ext>
                      </a:extLst>
                    </a:gridCol>
                    <a:gridCol w="893830">
                      <a:extLst>
                        <a:ext uri="{9D8B030D-6E8A-4147-A177-3AD203B41FA5}">
                          <a16:colId xmlns:a16="http://schemas.microsoft.com/office/drawing/2014/main" val="4242647951"/>
                        </a:ext>
                      </a:extLst>
                    </a:gridCol>
                    <a:gridCol w="893830">
                      <a:extLst>
                        <a:ext uri="{9D8B030D-6E8A-4147-A177-3AD203B41FA5}">
                          <a16:colId xmlns:a16="http://schemas.microsoft.com/office/drawing/2014/main" val="3212567168"/>
                        </a:ext>
                      </a:extLst>
                    </a:gridCol>
                  </a:tblGrid>
                  <a:tr h="396240">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80" t="-1515" r="-109932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80" t="-1515" r="-99932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2055" t="-1515" r="-906164"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t="-1515" r="-80000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00000" t="-1515" r="-70000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00000" t="-1515" r="-60000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04110" t="-1515" r="-50411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99320" t="-1515" r="-40068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99320" t="-1515" r="-30068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99320" t="-1515" r="-200680"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164" t="-1515" r="-102055" b="-101515"/>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639" t="-1515" r="-1361" b="-101515"/>
                          </a:stretch>
                        </a:blipFill>
                      </a:tcPr>
                    </a:tc>
                    <a:extLst>
                      <a:ext uri="{0D108BD9-81ED-4DB2-BD59-A6C34878D82A}">
                        <a16:rowId xmlns:a16="http://schemas.microsoft.com/office/drawing/2014/main" val="882536782"/>
                      </a:ext>
                    </a:extLst>
                  </a:tr>
                  <a:tr h="396240">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80" t="-103077" r="-109932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80" t="-103077" r="-99932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02055" t="-103077" r="-906164"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0000" t="-103077" r="-80000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00000" t="-103077" r="-70000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00000" t="-103077" r="-60000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04110" t="-103077" r="-50411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699320" t="-103077" r="-40068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99320" t="-103077" r="-30068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99320" t="-103077" r="-200680"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164" t="-103077" r="-102055" b="-3077"/>
                          </a:stretch>
                        </a:blipFill>
                      </a:tcPr>
                    </a:tc>
                    <a:tc>
                      <a:txBody>
                        <a:bodyPr/>
                        <a:lstStyle/>
                        <a:p>
                          <a:endParaRPr lang="lv-LV"/>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98639" t="-103077" r="-1361" b="-3077"/>
                          </a:stretch>
                        </a:blipFill>
                      </a:tcPr>
                    </a:tc>
                    <a:extLst>
                      <a:ext uri="{0D108BD9-81ED-4DB2-BD59-A6C34878D82A}">
                        <a16:rowId xmlns:a16="http://schemas.microsoft.com/office/drawing/2014/main" val="182362469"/>
                      </a:ext>
                    </a:extLst>
                  </a:tr>
                </a:tbl>
              </a:graphicData>
            </a:graphic>
          </p:graphicFrame>
        </mc:Fallback>
      </mc:AlternateContent>
      <p:pic>
        <p:nvPicPr>
          <p:cNvPr id="1027" name="Picture 3" descr="Catalan number 4x4 grid example.sv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792" y="3718460"/>
            <a:ext cx="5114025" cy="259110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5042056" y="3507399"/>
            <a:ext cx="7104406" cy="1477328"/>
          </a:xfrm>
          <a:prstGeom prst="rect">
            <a:avLst/>
          </a:prstGeom>
          <a:noFill/>
        </p:spPr>
        <p:txBody>
          <a:bodyPr wrap="square" rtlCol="0">
            <a:spAutoFit/>
          </a:bodyPr>
          <a:lstStyle/>
          <a:p>
            <a:pPr algn="ctr"/>
            <a:r>
              <a:rPr lang="en-US" dirty="0" smtClean="0">
                <a:latin typeface="Lucida Console" panose="020B0609040504020204" pitchFamily="49" charset="0"/>
                <a:cs typeface="Courier New" panose="02070309020205020404" pitchFamily="49" charset="0"/>
              </a:rPr>
              <a:t>(</a:t>
            </a:r>
            <a:r>
              <a:rPr lang="lv-LV" dirty="0" smtClean="0">
                <a:latin typeface="Lucida Console" panose="020B0609040504020204" pitchFamily="49" charset="0"/>
                <a:cs typeface="Courier New" panose="02070309020205020404" pitchFamily="49" charset="0"/>
              </a:rPr>
              <a:t>((()))</a:t>
            </a:r>
            <a:r>
              <a:rPr lang="en-US" dirty="0" smtClean="0">
                <a:latin typeface="Lucida Console" panose="020B0609040504020204" pitchFamily="49" charset="0"/>
                <a:cs typeface="Courier New" panose="02070309020205020404" pitchFamily="49" charset="0"/>
              </a:rPr>
              <a:t>)</a:t>
            </a:r>
            <a:r>
              <a:rPr lang="lv-LV" dirty="0" smtClean="0">
                <a:latin typeface="Lucida Console" panose="020B0609040504020204" pitchFamily="49" charset="0"/>
                <a:cs typeface="Courier New" panose="02070309020205020404" pitchFamily="49" charset="0"/>
              </a:rPr>
              <a:t> </a:t>
            </a:r>
            <a:r>
              <a:rPr lang="lv-LV" dirty="0">
                <a:latin typeface="Lucida Console" panose="020B0609040504020204" pitchFamily="49" charset="0"/>
                <a:cs typeface="Courier New" panose="02070309020205020404" pitchFamily="49" charset="0"/>
              </a:rPr>
              <a:t> </a:t>
            </a:r>
            <a:r>
              <a:rPr lang="en-US" dirty="0" smtClean="0">
                <a:latin typeface="Lucida Console" panose="020B0609040504020204" pitchFamily="49" charset="0"/>
                <a:cs typeface="Courier New" panose="02070309020205020404" pitchFamily="49" charset="0"/>
              </a:rPr>
              <a:t>((()()))  ((())())  (()(()))</a:t>
            </a:r>
          </a:p>
          <a:p>
            <a:pPr algn="ctr"/>
            <a:endParaRPr lang="en-US" dirty="0" smtClean="0">
              <a:latin typeface="Lucida Console" panose="020B0609040504020204" pitchFamily="49" charset="0"/>
              <a:cs typeface="Courier New" panose="02070309020205020404" pitchFamily="49" charset="0"/>
            </a:endParaRPr>
          </a:p>
          <a:p>
            <a:pPr algn="ctr"/>
            <a:r>
              <a:rPr lang="en-US" dirty="0" smtClean="0">
                <a:latin typeface="Lucida Console" panose="020B0609040504020204" pitchFamily="49" charset="0"/>
                <a:cs typeface="Courier New" panose="02070309020205020404" pitchFamily="49" charset="0"/>
              </a:rPr>
              <a:t>()((()))  (()()())  ((()))()  (())(())  (()())()</a:t>
            </a:r>
          </a:p>
          <a:p>
            <a:pPr algn="ctr"/>
            <a:endParaRPr lang="en-US" dirty="0">
              <a:latin typeface="Lucida Console" panose="020B0609040504020204" pitchFamily="49" charset="0"/>
              <a:cs typeface="Courier New" panose="02070309020205020404" pitchFamily="49" charset="0"/>
            </a:endParaRPr>
          </a:p>
          <a:p>
            <a:pPr algn="ctr"/>
            <a:r>
              <a:rPr lang="en-US" dirty="0" smtClean="0">
                <a:latin typeface="Lucida Console" panose="020B0609040504020204" pitchFamily="49" charset="0"/>
                <a:cs typeface="Courier New" panose="02070309020205020404" pitchFamily="49" charset="0"/>
              </a:rPr>
              <a:t>(())()()  ()(())()  ()()(())  ()()()()</a:t>
            </a:r>
            <a:endParaRPr lang="lv-LV" dirty="0">
              <a:latin typeface="Lucida Console" panose="020B0609040504020204" pitchFamily="49" charset="0"/>
              <a:cs typeface="Courier New" panose="02070309020205020404" pitchFamily="49" charset="0"/>
            </a:endParaRPr>
          </a:p>
        </p:txBody>
      </p:sp>
      <p:sp>
        <p:nvSpPr>
          <p:cNvPr id="8" name="TextBox 7"/>
          <p:cNvSpPr txBox="1"/>
          <p:nvPr/>
        </p:nvSpPr>
        <p:spPr>
          <a:xfrm>
            <a:off x="5205472" y="5232349"/>
            <a:ext cx="6777574" cy="1323439"/>
          </a:xfrm>
          <a:prstGeom prst="rect">
            <a:avLst/>
          </a:prstGeom>
          <a:noFill/>
        </p:spPr>
        <p:txBody>
          <a:bodyPr wrap="square" rtlCol="0">
            <a:spAutoFit/>
          </a:bodyPr>
          <a:lstStyle/>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r>
              <a:rPr lang="lv-LV" sz="1600" dirty="0" smtClean="0">
                <a:latin typeface="Lucida Console" panose="020B0609040504020204" pitchFamily="49" charset="0"/>
                <a:cs typeface="Courier New" panose="02070309020205020404" pitchFamily="49" charset="0"/>
              </a:rPr>
              <a:t> </a:t>
            </a:r>
            <a:r>
              <a:rPr lang="lv-LV" sz="1600" dirty="0">
                <a:latin typeface="Lucida Console" panose="020B0609040504020204" pitchFamily="49" charset="0"/>
                <a:cs typeface="Courier New" panose="02070309020205020404" pitchFamily="49" charset="0"/>
              </a:rPr>
              <a:t>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p>
          <a:p>
            <a:pPr algn="ctr"/>
            <a:endParaRPr lang="en-US" sz="1600" dirty="0" smtClean="0">
              <a:latin typeface="Lucida Console" panose="020B0609040504020204" pitchFamily="49" charset="0"/>
              <a:cs typeface="Courier New" panose="02070309020205020404" pitchFamily="49" charset="0"/>
            </a:endParaRPr>
          </a:p>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p>
          <a:p>
            <a:pPr algn="ctr"/>
            <a:endParaRPr lang="en-US" sz="1600" dirty="0">
              <a:latin typeface="Lucida Console" panose="020B0609040504020204" pitchFamily="49" charset="0"/>
              <a:cs typeface="Courier New" panose="02070309020205020404" pitchFamily="49" charset="0"/>
            </a:endParaRPr>
          </a:p>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endParaRPr lang="lv-LV" sz="1600" dirty="0">
              <a:latin typeface="Lucida Console" panose="020B0609040504020204" pitchFamily="49" charset="0"/>
              <a:cs typeface="Courier New" panose="02070309020205020404" pitchFamily="49" charset="0"/>
            </a:endParaRPr>
          </a:p>
        </p:txBody>
      </p:sp>
    </p:spTree>
    <p:extLst>
      <p:ext uri="{BB962C8B-B14F-4D97-AF65-F5344CB8AC3E}">
        <p14:creationId xmlns:p14="http://schemas.microsoft.com/office/powerpoint/2010/main" val="29726465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Polish Notation / Postfix Notation</a:t>
            </a:r>
            <a:endParaRPr lang="lv-LV" dirty="0"/>
          </a:p>
        </p:txBody>
      </p:sp>
      <p:sp>
        <p:nvSpPr>
          <p:cNvPr id="3" name="Content Placeholder 2"/>
          <p:cNvSpPr>
            <a:spLocks noGrp="1"/>
          </p:cNvSpPr>
          <p:nvPr>
            <p:ph idx="1"/>
          </p:nvPr>
        </p:nvSpPr>
        <p:spPr>
          <a:xfrm>
            <a:off x="838200" y="1825625"/>
            <a:ext cx="10515600" cy="1567570"/>
          </a:xfrm>
        </p:spPr>
        <p:txBody>
          <a:bodyPr>
            <a:normAutofit/>
          </a:bodyPr>
          <a:lstStyle/>
          <a:p>
            <a:r>
              <a:rPr lang="lv-LV" sz="2400" dirty="0"/>
              <a:t>Jan </a:t>
            </a:r>
            <a:r>
              <a:rPr lang="lv-LV" sz="2400" dirty="0" smtClean="0"/>
              <a:t>Łukasiewicz</a:t>
            </a:r>
            <a:r>
              <a:rPr lang="en-US" sz="2400" dirty="0" smtClean="0"/>
              <a:t> (1924).</a:t>
            </a:r>
            <a:br>
              <a:rPr lang="en-US" sz="2400" dirty="0" smtClean="0"/>
            </a:br>
            <a:r>
              <a:rPr lang="en-US" sz="2400" b="1" dirty="0" smtClean="0"/>
              <a:t>Infix: </a:t>
            </a:r>
            <a:r>
              <a:rPr lang="en-US" sz="2400" dirty="0" smtClean="0">
                <a:latin typeface="Lucida Console" panose="020B0609040504020204" pitchFamily="49" charset="0"/>
              </a:rPr>
              <a:t>(2+3)*11+1</a:t>
            </a:r>
            <a:r>
              <a:rPr lang="en-US" sz="2400" dirty="0" smtClean="0"/>
              <a:t/>
            </a:r>
            <a:br>
              <a:rPr lang="en-US" sz="2400" dirty="0" smtClean="0"/>
            </a:br>
            <a:r>
              <a:rPr lang="en-US" sz="2400" b="1" dirty="0" smtClean="0"/>
              <a:t>Postfix:</a:t>
            </a:r>
            <a:r>
              <a:rPr lang="en-US" sz="2400" dirty="0" smtClean="0"/>
              <a:t> </a:t>
            </a:r>
            <a:r>
              <a:rPr lang="en-US" sz="2400" dirty="0" smtClean="0">
                <a:latin typeface="Lucida Console" panose="020B0609040504020204" pitchFamily="49" charset="0"/>
              </a:rPr>
              <a:t>2 3 add 11 </a:t>
            </a:r>
            <a:r>
              <a:rPr lang="en-US" sz="2400" dirty="0" err="1" smtClean="0">
                <a:latin typeface="Lucida Console" panose="020B0609040504020204" pitchFamily="49" charset="0"/>
              </a:rPr>
              <a:t>mul</a:t>
            </a:r>
            <a:r>
              <a:rPr lang="en-US" sz="2400" dirty="0" smtClean="0">
                <a:latin typeface="Lucida Console" panose="020B0609040504020204" pitchFamily="49" charset="0"/>
              </a:rPr>
              <a:t> 1 add</a:t>
            </a:r>
            <a:r>
              <a:rPr lang="en-US" sz="2400" dirty="0" smtClean="0"/>
              <a:t/>
            </a:r>
            <a:br>
              <a:rPr lang="en-US" sz="2400" dirty="0" smtClean="0"/>
            </a:br>
            <a:r>
              <a:rPr lang="en-US" sz="2400" b="1" dirty="0" smtClean="0"/>
              <a:t>Prefix/Coq: </a:t>
            </a:r>
            <a:r>
              <a:rPr lang="en-US" sz="2400" dirty="0" smtClean="0">
                <a:latin typeface="Lucida Console" panose="020B0609040504020204" pitchFamily="49" charset="0"/>
              </a:rPr>
              <a:t>(add (</a:t>
            </a:r>
            <a:r>
              <a:rPr lang="en-US" sz="2400" dirty="0" err="1" smtClean="0">
                <a:latin typeface="Lucida Console" panose="020B0609040504020204" pitchFamily="49" charset="0"/>
              </a:rPr>
              <a:t>mul</a:t>
            </a:r>
            <a:r>
              <a:rPr lang="en-US" sz="2400" dirty="0" smtClean="0">
                <a:latin typeface="Lucida Console" panose="020B0609040504020204" pitchFamily="49" charset="0"/>
              </a:rPr>
              <a:t> (add 2 3) 11) 1)</a:t>
            </a:r>
          </a:p>
          <a:p>
            <a:endParaRPr lang="lv-LV" sz="2400" dirty="0"/>
          </a:p>
        </p:txBody>
      </p:sp>
      <p:graphicFrame>
        <p:nvGraphicFramePr>
          <p:cNvPr id="4" name="Table 3"/>
          <p:cNvGraphicFramePr>
            <a:graphicFrameLocks noGrp="1"/>
          </p:cNvGraphicFramePr>
          <p:nvPr>
            <p:extLst>
              <p:ext uri="{D42A27DB-BD31-4B8C-83A1-F6EECF244321}">
                <p14:modId xmlns:p14="http://schemas.microsoft.com/office/powerpoint/2010/main" val="1584637315"/>
              </p:ext>
            </p:extLst>
          </p:nvPr>
        </p:nvGraphicFramePr>
        <p:xfrm>
          <a:off x="6258499" y="1797682"/>
          <a:ext cx="5441416" cy="1005840"/>
        </p:xfrm>
        <a:graphic>
          <a:graphicData uri="http://schemas.openxmlformats.org/drawingml/2006/table">
            <a:tbl>
              <a:tblPr/>
              <a:tblGrid>
                <a:gridCol w="680177">
                  <a:extLst>
                    <a:ext uri="{9D8B030D-6E8A-4147-A177-3AD203B41FA5}">
                      <a16:colId xmlns:a16="http://schemas.microsoft.com/office/drawing/2014/main" val="2471653384"/>
                    </a:ext>
                  </a:extLst>
                </a:gridCol>
                <a:gridCol w="680177">
                  <a:extLst>
                    <a:ext uri="{9D8B030D-6E8A-4147-A177-3AD203B41FA5}">
                      <a16:colId xmlns:a16="http://schemas.microsoft.com/office/drawing/2014/main" val="1965398258"/>
                    </a:ext>
                  </a:extLst>
                </a:gridCol>
                <a:gridCol w="680177">
                  <a:extLst>
                    <a:ext uri="{9D8B030D-6E8A-4147-A177-3AD203B41FA5}">
                      <a16:colId xmlns:a16="http://schemas.microsoft.com/office/drawing/2014/main" val="1208126039"/>
                    </a:ext>
                  </a:extLst>
                </a:gridCol>
                <a:gridCol w="680177">
                  <a:extLst>
                    <a:ext uri="{9D8B030D-6E8A-4147-A177-3AD203B41FA5}">
                      <a16:colId xmlns:a16="http://schemas.microsoft.com/office/drawing/2014/main" val="1825028029"/>
                    </a:ext>
                  </a:extLst>
                </a:gridCol>
                <a:gridCol w="680177">
                  <a:extLst>
                    <a:ext uri="{9D8B030D-6E8A-4147-A177-3AD203B41FA5}">
                      <a16:colId xmlns:a16="http://schemas.microsoft.com/office/drawing/2014/main" val="1540561973"/>
                    </a:ext>
                  </a:extLst>
                </a:gridCol>
                <a:gridCol w="680177">
                  <a:extLst>
                    <a:ext uri="{9D8B030D-6E8A-4147-A177-3AD203B41FA5}">
                      <a16:colId xmlns:a16="http://schemas.microsoft.com/office/drawing/2014/main" val="1581315326"/>
                    </a:ext>
                  </a:extLst>
                </a:gridCol>
                <a:gridCol w="680177">
                  <a:extLst>
                    <a:ext uri="{9D8B030D-6E8A-4147-A177-3AD203B41FA5}">
                      <a16:colId xmlns:a16="http://schemas.microsoft.com/office/drawing/2014/main" val="3129343243"/>
                    </a:ext>
                  </a:extLst>
                </a:gridCol>
                <a:gridCol w="680177">
                  <a:extLst>
                    <a:ext uri="{9D8B030D-6E8A-4147-A177-3AD203B41FA5}">
                      <a16:colId xmlns:a16="http://schemas.microsoft.com/office/drawing/2014/main" val="2387174349"/>
                    </a:ext>
                  </a:extLst>
                </a:gridCol>
              </a:tblGrid>
              <a:tr h="0">
                <a:tc>
                  <a:txBody>
                    <a:bodyPr/>
                    <a:lstStyle/>
                    <a:p>
                      <a:pPr algn="ctr"/>
                      <a:r>
                        <a:rPr lang="lv-LV">
                          <a:effectLst/>
                        </a:rPr>
                        <a:t>Input</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r"/>
                      <a:r>
                        <a:rPr lang="lv-LV">
                          <a:effectLst/>
                          <a:latin typeface="Courier New" panose="02070309020205020404" pitchFamily="49" charset="0"/>
                        </a:rPr>
                        <a:t>2</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lv-LV">
                          <a:effectLst/>
                          <a:latin typeface="Courier New" panose="02070309020205020404" pitchFamily="49" charset="0"/>
                        </a:rPr>
                        <a:t>3</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lv-LV">
                          <a:effectLst/>
                          <a:latin typeface="Courier New" panose="02070309020205020404" pitchFamily="49" charset="0"/>
                        </a:rPr>
                        <a:t>add</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lv-LV">
                          <a:effectLst/>
                          <a:latin typeface="Courier New" panose="02070309020205020404" pitchFamily="49" charset="0"/>
                        </a:rPr>
                        <a:t>11</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lv-LV">
                          <a:effectLst/>
                          <a:latin typeface="Courier New" panose="02070309020205020404" pitchFamily="49" charset="0"/>
                        </a:rPr>
                        <a:t>mul</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a:r>
                        <a:rPr lang="lv-LV">
                          <a:effectLst/>
                          <a:latin typeface="Courier New" panose="02070309020205020404" pitchFamily="49" charset="0"/>
                        </a:rPr>
                        <a:t>1</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ctr"/>
                      <a:r>
                        <a:rPr lang="lv-LV">
                          <a:effectLst/>
                          <a:latin typeface="Courier New" panose="02070309020205020404" pitchFamily="49" charset="0"/>
                        </a:rPr>
                        <a:t>add</a:t>
                      </a:r>
                      <a:endParaRPr lang="lv-LV">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932178495"/>
                  </a:ext>
                </a:extLst>
              </a:tr>
              <a:tr h="0">
                <a:tc>
                  <a:txBody>
                    <a:bodyPr/>
                    <a:lstStyle/>
                    <a:p>
                      <a:pPr algn="ctr"/>
                      <a:r>
                        <a:rPr lang="lv-LV">
                          <a:effectLst/>
                        </a:rPr>
                        <a:t>Stack</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EAECF0"/>
                    </a:solidFill>
                  </a:tcPr>
                </a:tc>
                <a:tc>
                  <a:txBody>
                    <a:bodyPr/>
                    <a:lstStyle/>
                    <a:p>
                      <a:pPr algn="r" fontAlgn="b"/>
                      <a:r>
                        <a:rPr lang="lv-LV">
                          <a:effectLst/>
                          <a:latin typeface="Courier New" panose="02070309020205020404" pitchFamily="49" charset="0"/>
                        </a:rPr>
                        <a:t>2</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a:effectLst/>
                          <a:latin typeface="Courier New" panose="02070309020205020404" pitchFamily="49" charset="0"/>
                        </a:rPr>
                        <a:t>3</a:t>
                      </a:r>
                      <a:br>
                        <a:rPr lang="lv-LV">
                          <a:effectLst/>
                          <a:latin typeface="Courier New" panose="02070309020205020404" pitchFamily="49" charset="0"/>
                        </a:rPr>
                      </a:br>
                      <a:r>
                        <a:rPr lang="lv-LV">
                          <a:effectLst/>
                          <a:latin typeface="Courier New" panose="02070309020205020404" pitchFamily="49" charset="0"/>
                        </a:rPr>
                        <a:t>2</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a:effectLst/>
                          <a:latin typeface="Courier New" panose="02070309020205020404" pitchFamily="49" charset="0"/>
                        </a:rPr>
                        <a:t>5</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a:effectLst/>
                          <a:latin typeface="Courier New" panose="02070309020205020404" pitchFamily="49" charset="0"/>
                        </a:rPr>
                        <a:t>11</a:t>
                      </a:r>
                      <a:br>
                        <a:rPr lang="lv-LV">
                          <a:effectLst/>
                          <a:latin typeface="Courier New" panose="02070309020205020404" pitchFamily="49" charset="0"/>
                        </a:rPr>
                      </a:br>
                      <a:r>
                        <a:rPr lang="lv-LV">
                          <a:effectLst/>
                          <a:latin typeface="Courier New" panose="02070309020205020404" pitchFamily="49" charset="0"/>
                        </a:rPr>
                        <a:t>5</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a:effectLst/>
                          <a:latin typeface="Courier New" panose="02070309020205020404" pitchFamily="49" charset="0"/>
                        </a:rPr>
                        <a:t>55</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a:effectLst/>
                          <a:latin typeface="Courier New" panose="02070309020205020404" pitchFamily="49" charset="0"/>
                        </a:rPr>
                        <a:t>1</a:t>
                      </a:r>
                      <a:br>
                        <a:rPr lang="lv-LV">
                          <a:effectLst/>
                          <a:latin typeface="Courier New" panose="02070309020205020404" pitchFamily="49" charset="0"/>
                        </a:rPr>
                      </a:br>
                      <a:r>
                        <a:rPr lang="lv-LV">
                          <a:effectLst/>
                          <a:latin typeface="Courier New" panose="02070309020205020404" pitchFamily="49" charset="0"/>
                        </a:rPr>
                        <a:t>55</a:t>
                      </a:r>
                      <a:endParaRPr lang="lv-LV">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tc>
                  <a:txBody>
                    <a:bodyPr/>
                    <a:lstStyle/>
                    <a:p>
                      <a:pPr algn="r" fontAlgn="b"/>
                      <a:r>
                        <a:rPr lang="lv-LV" dirty="0">
                          <a:effectLst/>
                          <a:latin typeface="Courier New" panose="02070309020205020404" pitchFamily="49" charset="0"/>
                        </a:rPr>
                        <a:t>56</a:t>
                      </a:r>
                      <a:endParaRPr lang="lv-LV" dirty="0">
                        <a:effectLst/>
                      </a:endParaRPr>
                    </a:p>
                  </a:txBody>
                  <a:tcPr anchor="b">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solidFill>
                      <a:srgbClr val="F8F9FA"/>
                    </a:solidFill>
                  </a:tcPr>
                </a:tc>
                <a:extLst>
                  <a:ext uri="{0D108BD9-81ED-4DB2-BD59-A6C34878D82A}">
                    <a16:rowId xmlns:a16="http://schemas.microsoft.com/office/drawing/2014/main" val="3135565667"/>
                  </a:ext>
                </a:extLst>
              </a:tr>
            </a:tbl>
          </a:graphicData>
        </a:graphic>
      </p:graphicFrame>
      <p:sp>
        <p:nvSpPr>
          <p:cNvPr id="5" name="TextBox 4"/>
          <p:cNvSpPr txBox="1"/>
          <p:nvPr/>
        </p:nvSpPr>
        <p:spPr>
          <a:xfrm>
            <a:off x="313983" y="4108628"/>
            <a:ext cx="6777574" cy="1323439"/>
          </a:xfrm>
          <a:prstGeom prst="rect">
            <a:avLst/>
          </a:prstGeom>
          <a:noFill/>
        </p:spPr>
        <p:txBody>
          <a:bodyPr wrap="square" rtlCol="0">
            <a:spAutoFit/>
          </a:bodyPr>
          <a:lstStyle/>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r>
              <a:rPr lang="lv-LV" sz="1600" dirty="0" smtClean="0">
                <a:latin typeface="Lucida Console" panose="020B0609040504020204" pitchFamily="49" charset="0"/>
                <a:cs typeface="Courier New" panose="02070309020205020404" pitchFamily="49" charset="0"/>
              </a:rPr>
              <a:t> </a:t>
            </a:r>
            <a:r>
              <a:rPr lang="lv-LV" sz="1600" dirty="0">
                <a:latin typeface="Lucida Console" panose="020B0609040504020204" pitchFamily="49" charset="0"/>
                <a:cs typeface="Courier New" panose="02070309020205020404" pitchFamily="49" charset="0"/>
              </a:rPr>
              <a:t>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p>
          <a:p>
            <a:pPr algn="ctr"/>
            <a:endParaRPr lang="en-US" sz="1600" dirty="0" smtClean="0">
              <a:latin typeface="Lucida Console" panose="020B0609040504020204" pitchFamily="49" charset="0"/>
              <a:cs typeface="Courier New" panose="02070309020205020404" pitchFamily="49" charset="0"/>
            </a:endParaRPr>
          </a:p>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p>
          <a:p>
            <a:pPr algn="ctr"/>
            <a:endParaRPr lang="en-US" sz="1600" dirty="0">
              <a:latin typeface="Lucida Console" panose="020B0609040504020204" pitchFamily="49" charset="0"/>
              <a:cs typeface="Courier New" panose="02070309020205020404" pitchFamily="49" charset="0"/>
            </a:endParaRPr>
          </a:p>
          <a:p>
            <a:pPr algn="ct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  </a:t>
            </a:r>
            <a:r>
              <a:rPr lang="en-US" sz="1600" dirty="0" smtClean="0">
                <a:solidFill>
                  <a:srgbClr val="0000FF"/>
                </a:solidFill>
                <a:latin typeface="Lucida Console" panose="020B0609040504020204" pitchFamily="49" charset="0"/>
                <a:cs typeface="Courier New" panose="02070309020205020404" pitchFamily="49" charset="0"/>
              </a:rPr>
              <a:t>A</a:t>
            </a:r>
            <a:r>
              <a:rPr lang="en-US" sz="1600" dirty="0" smtClean="0">
                <a:latin typeface="Lucida Console" panose="020B0609040504020204" pitchFamily="49" charset="0"/>
                <a:cs typeface="Courier New" panose="02070309020205020404" pitchFamily="49" charset="0"/>
              </a:rPr>
              <a:t>B*C*D*E*</a:t>
            </a:r>
            <a:endParaRPr lang="lv-LV" sz="1600" dirty="0">
              <a:latin typeface="Lucida Console" panose="020B0609040504020204" pitchFamily="49" charset="0"/>
              <a:cs typeface="Courier New" panose="02070309020205020404" pitchFamily="49" charset="0"/>
            </a:endParaRPr>
          </a:p>
        </p:txBody>
      </p:sp>
      <p:sp>
        <p:nvSpPr>
          <p:cNvPr id="6" name="Oval 5"/>
          <p:cNvSpPr/>
          <p:nvPr/>
        </p:nvSpPr>
        <p:spPr>
          <a:xfrm>
            <a:off x="8284499" y="5133907"/>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A</a:t>
            </a:r>
            <a:endParaRPr lang="lv-LV" dirty="0">
              <a:solidFill>
                <a:schemeClr val="tx1"/>
              </a:solidFill>
              <a:latin typeface="Lucida Console" panose="020B0609040504020204" pitchFamily="49" charset="0"/>
            </a:endParaRPr>
          </a:p>
        </p:txBody>
      </p:sp>
      <p:sp>
        <p:nvSpPr>
          <p:cNvPr id="7" name="Oval 6"/>
          <p:cNvSpPr/>
          <p:nvPr/>
        </p:nvSpPr>
        <p:spPr>
          <a:xfrm>
            <a:off x="8813954" y="5809346"/>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B</a:t>
            </a:r>
            <a:endParaRPr lang="lv-LV" dirty="0">
              <a:solidFill>
                <a:schemeClr val="tx1"/>
              </a:solidFill>
              <a:latin typeface="Lucida Console" panose="020B0609040504020204" pitchFamily="49" charset="0"/>
            </a:endParaRPr>
          </a:p>
        </p:txBody>
      </p:sp>
      <p:sp>
        <p:nvSpPr>
          <p:cNvPr id="8" name="Oval 7"/>
          <p:cNvSpPr/>
          <p:nvPr/>
        </p:nvSpPr>
        <p:spPr>
          <a:xfrm>
            <a:off x="9431909" y="6421045"/>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C</a:t>
            </a:r>
            <a:endParaRPr lang="lv-LV" dirty="0">
              <a:solidFill>
                <a:schemeClr val="tx1"/>
              </a:solidFill>
              <a:latin typeface="Lucida Console" panose="020B0609040504020204" pitchFamily="49" charset="0"/>
            </a:endParaRPr>
          </a:p>
        </p:txBody>
      </p:sp>
      <p:sp>
        <p:nvSpPr>
          <p:cNvPr id="9" name="Oval 8"/>
          <p:cNvSpPr/>
          <p:nvPr/>
        </p:nvSpPr>
        <p:spPr>
          <a:xfrm>
            <a:off x="10206396" y="6421045"/>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D</a:t>
            </a:r>
            <a:endParaRPr lang="lv-LV" dirty="0">
              <a:solidFill>
                <a:schemeClr val="tx1"/>
              </a:solidFill>
              <a:latin typeface="Lucida Console" panose="020B0609040504020204" pitchFamily="49" charset="0"/>
            </a:endParaRPr>
          </a:p>
        </p:txBody>
      </p:sp>
      <p:sp>
        <p:nvSpPr>
          <p:cNvPr id="10" name="Oval 9"/>
          <p:cNvSpPr/>
          <p:nvPr/>
        </p:nvSpPr>
        <p:spPr>
          <a:xfrm>
            <a:off x="9762415" y="4434297"/>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Lucida Console" panose="020B0609040504020204" pitchFamily="49" charset="0"/>
              </a:rPr>
              <a:t>E</a:t>
            </a:r>
            <a:endParaRPr lang="lv-LV" dirty="0">
              <a:solidFill>
                <a:schemeClr val="tx1"/>
              </a:solidFill>
              <a:latin typeface="Lucida Console" panose="020B0609040504020204" pitchFamily="49" charset="0"/>
            </a:endParaRPr>
          </a:p>
        </p:txBody>
      </p:sp>
      <p:sp>
        <p:nvSpPr>
          <p:cNvPr id="11" name="Oval 10"/>
          <p:cNvSpPr/>
          <p:nvPr/>
        </p:nvSpPr>
        <p:spPr>
          <a:xfrm>
            <a:off x="9762415" y="5809346"/>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a:t>
            </a:r>
            <a:endParaRPr lang="lv-LV" dirty="0">
              <a:solidFill>
                <a:schemeClr val="tx1"/>
              </a:solidFill>
              <a:latin typeface="Lucida Console" panose="020B0609040504020204" pitchFamily="49" charset="0"/>
            </a:endParaRPr>
          </a:p>
        </p:txBody>
      </p:sp>
      <p:sp>
        <p:nvSpPr>
          <p:cNvPr id="12" name="TextBox 11"/>
          <p:cNvSpPr txBox="1"/>
          <p:nvPr/>
        </p:nvSpPr>
        <p:spPr>
          <a:xfrm>
            <a:off x="8954628" y="3066445"/>
            <a:ext cx="2276585" cy="646331"/>
          </a:xfrm>
          <a:prstGeom prst="rect">
            <a:avLst/>
          </a:prstGeom>
          <a:noFill/>
        </p:spPr>
        <p:txBody>
          <a:bodyPr wrap="none" rtlCol="0">
            <a:spAutoFit/>
          </a:bodyPr>
          <a:lstStyle/>
          <a:p>
            <a:r>
              <a:rPr lang="en-US" dirty="0">
                <a:solidFill>
                  <a:srgbClr val="0000FF"/>
                </a:solidFill>
                <a:latin typeface="Lucida Console" panose="020B0609040504020204" pitchFamily="49" charset="0"/>
                <a:cs typeface="Courier New" panose="02070309020205020404" pitchFamily="49" charset="0"/>
              </a:rPr>
              <a:t>A</a:t>
            </a:r>
            <a:r>
              <a:rPr lang="en-US" dirty="0">
                <a:latin typeface="Lucida Console" panose="020B0609040504020204" pitchFamily="49" charset="0"/>
                <a:cs typeface="Courier New" panose="02070309020205020404" pitchFamily="49" charset="0"/>
              </a:rPr>
              <a:t>BCD***E</a:t>
            </a:r>
            <a:r>
              <a:rPr lang="en-US" dirty="0" smtClean="0">
                <a:latin typeface="Lucida Console" panose="020B0609040504020204" pitchFamily="49" charset="0"/>
                <a:cs typeface="Courier New" panose="02070309020205020404" pitchFamily="49" charset="0"/>
              </a:rPr>
              <a:t>*</a:t>
            </a:r>
          </a:p>
          <a:p>
            <a:r>
              <a:rPr lang="en-US" dirty="0" smtClean="0">
                <a:latin typeface="Lucida Console" panose="020B0609040504020204" pitchFamily="49" charset="0"/>
                <a:cs typeface="Courier New" panose="02070309020205020404" pitchFamily="49" charset="0"/>
              </a:rPr>
              <a:t>(A*(B*(C*D)))*E</a:t>
            </a:r>
            <a:endParaRPr lang="lv-LV" dirty="0"/>
          </a:p>
        </p:txBody>
      </p:sp>
      <p:sp>
        <p:nvSpPr>
          <p:cNvPr id="13" name="Oval 12"/>
          <p:cNvSpPr/>
          <p:nvPr/>
        </p:nvSpPr>
        <p:spPr>
          <a:xfrm>
            <a:off x="9264085" y="5133907"/>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a:t>
            </a:r>
            <a:endParaRPr lang="lv-LV" dirty="0">
              <a:solidFill>
                <a:schemeClr val="tx1"/>
              </a:solidFill>
              <a:latin typeface="Lucida Console" panose="020B0609040504020204" pitchFamily="49" charset="0"/>
            </a:endParaRPr>
          </a:p>
        </p:txBody>
      </p:sp>
      <p:cxnSp>
        <p:nvCxnSpPr>
          <p:cNvPr id="15" name="Straight Connector 14"/>
          <p:cNvCxnSpPr>
            <a:stCxn id="8" idx="0"/>
            <a:endCxn id="11" idx="3"/>
          </p:cNvCxnSpPr>
          <p:nvPr/>
        </p:nvCxnSpPr>
        <p:spPr>
          <a:xfrm flipV="1">
            <a:off x="9597162" y="6091451"/>
            <a:ext cx="213654" cy="32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0"/>
            <a:endCxn id="11" idx="5"/>
          </p:cNvCxnSpPr>
          <p:nvPr/>
        </p:nvCxnSpPr>
        <p:spPr>
          <a:xfrm flipH="1" flipV="1">
            <a:off x="10044520" y="6091451"/>
            <a:ext cx="327129" cy="329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a:endCxn id="13" idx="3"/>
          </p:cNvCxnSpPr>
          <p:nvPr/>
        </p:nvCxnSpPr>
        <p:spPr>
          <a:xfrm flipV="1">
            <a:off x="8979207" y="5416012"/>
            <a:ext cx="333279" cy="3933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1" idx="0"/>
            <a:endCxn id="13" idx="5"/>
          </p:cNvCxnSpPr>
          <p:nvPr/>
        </p:nvCxnSpPr>
        <p:spPr>
          <a:xfrm flipH="1" flipV="1">
            <a:off x="9546190" y="5416012"/>
            <a:ext cx="381478" cy="393334"/>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8770347" y="4488971"/>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a:t>
            </a:r>
            <a:endParaRPr lang="lv-LV" dirty="0">
              <a:solidFill>
                <a:schemeClr val="tx1"/>
              </a:solidFill>
              <a:latin typeface="Lucida Console" panose="020B0609040504020204" pitchFamily="49" charset="0"/>
            </a:endParaRPr>
          </a:p>
        </p:txBody>
      </p:sp>
      <p:cxnSp>
        <p:nvCxnSpPr>
          <p:cNvPr id="24" name="Straight Connector 23"/>
          <p:cNvCxnSpPr>
            <a:stCxn id="6" idx="0"/>
            <a:endCxn id="22" idx="3"/>
          </p:cNvCxnSpPr>
          <p:nvPr/>
        </p:nvCxnSpPr>
        <p:spPr>
          <a:xfrm flipV="1">
            <a:off x="8449752" y="4771076"/>
            <a:ext cx="368996" cy="362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3" idx="0"/>
            <a:endCxn id="22" idx="5"/>
          </p:cNvCxnSpPr>
          <p:nvPr/>
        </p:nvCxnSpPr>
        <p:spPr>
          <a:xfrm flipH="1" flipV="1">
            <a:off x="9052452" y="4771076"/>
            <a:ext cx="376886" cy="362831"/>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9264085" y="3827606"/>
            <a:ext cx="330506" cy="330506"/>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Lucida Console" panose="020B0609040504020204" pitchFamily="49" charset="0"/>
              </a:rPr>
              <a:t>*</a:t>
            </a:r>
            <a:endParaRPr lang="lv-LV" dirty="0">
              <a:solidFill>
                <a:schemeClr val="tx1"/>
              </a:solidFill>
              <a:latin typeface="Lucida Console" panose="020B0609040504020204" pitchFamily="49" charset="0"/>
            </a:endParaRPr>
          </a:p>
        </p:txBody>
      </p:sp>
      <p:cxnSp>
        <p:nvCxnSpPr>
          <p:cNvPr id="31" name="Straight Connector 30"/>
          <p:cNvCxnSpPr>
            <a:stCxn id="22" idx="0"/>
            <a:endCxn id="29" idx="3"/>
          </p:cNvCxnSpPr>
          <p:nvPr/>
        </p:nvCxnSpPr>
        <p:spPr>
          <a:xfrm flipV="1">
            <a:off x="8935600" y="4109711"/>
            <a:ext cx="376886" cy="3792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0" idx="0"/>
            <a:endCxn id="29" idx="5"/>
          </p:cNvCxnSpPr>
          <p:nvPr/>
        </p:nvCxnSpPr>
        <p:spPr>
          <a:xfrm flipH="1" flipV="1">
            <a:off x="9546190" y="4109711"/>
            <a:ext cx="381478" cy="32458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7603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normAutofit/>
          </a:bodyPr>
          <a:lstStyle/>
          <a:p>
            <a:r>
              <a:rPr lang="en-US" dirty="0" smtClean="0"/>
              <a:t>Applications of Recurrence Relations</a:t>
            </a:r>
          </a:p>
          <a:p>
            <a:pPr lvl="1"/>
            <a:r>
              <a:rPr lang="en-US" dirty="0" smtClean="0"/>
              <a:t>Fibonacci Numbers</a:t>
            </a:r>
          </a:p>
          <a:p>
            <a:pPr lvl="1"/>
            <a:r>
              <a:rPr lang="en-US" dirty="0" smtClean="0"/>
              <a:t>The Tower of Hanoi </a:t>
            </a:r>
          </a:p>
          <a:p>
            <a:pPr lvl="1"/>
            <a:r>
              <a:rPr lang="en-US" dirty="0" smtClean="0"/>
              <a:t>Counting Problems</a:t>
            </a:r>
          </a:p>
          <a:p>
            <a:r>
              <a:rPr lang="en-US" dirty="0" smtClean="0"/>
              <a:t>Algorithms and Recurrence Relations (</a:t>
            </a:r>
            <a:r>
              <a:rPr lang="en-US" i="1" dirty="0" smtClean="0"/>
              <a:t>not currently included in overheads</a:t>
            </a:r>
            <a:r>
              <a:rPr lang="en-US" dirty="0" smtClean="0"/>
              <a:t>)</a:t>
            </a:r>
          </a:p>
        </p:txBody>
      </p:sp>
    </p:spTree>
    <p:extLst>
      <p:ext uri="{BB962C8B-B14F-4D97-AF65-F5344CB8AC3E}">
        <p14:creationId xmlns:p14="http://schemas.microsoft.com/office/powerpoint/2010/main" val="9801875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Recurrence Relations </a:t>
            </a:r>
            <a:br>
              <a:rPr lang="en-US" dirty="0" smtClean="0"/>
            </a:br>
            <a:r>
              <a:rPr lang="en-US" sz="3600" dirty="0"/>
              <a:t>(recalling definitions from Chapter 2)</a:t>
            </a:r>
          </a:p>
        </p:txBody>
      </p:sp>
      <p:sp>
        <p:nvSpPr>
          <p:cNvPr id="3" name="Content Placeholder 2"/>
          <p:cNvSpPr>
            <a:spLocks noGrp="1"/>
          </p:cNvSpPr>
          <p:nvPr>
            <p:ph idx="1"/>
          </p:nvPr>
        </p:nvSpPr>
        <p:spPr/>
        <p:txBody>
          <a:bodyPr>
            <a:normAutofit/>
          </a:bodyPr>
          <a:lstStyle/>
          <a:p>
            <a:pPr>
              <a:buNone/>
            </a:pPr>
            <a:r>
              <a:rPr lang="en-US" b="1" dirty="0" smtClean="0"/>
              <a:t>Definition: </a:t>
            </a:r>
            <a:r>
              <a:rPr lang="en-US" dirty="0" smtClean="0"/>
              <a:t>A </a:t>
            </a:r>
            <a:r>
              <a:rPr lang="en-US" i="1" dirty="0" smtClean="0"/>
              <a:t>recurrence relation </a:t>
            </a:r>
            <a:r>
              <a:rPr lang="en-US" dirty="0" smtClean="0"/>
              <a:t>for the sequence {</a:t>
            </a:r>
            <a:r>
              <a:rPr lang="en-US" i="1" dirty="0" smtClean="0"/>
              <a:t>a</a:t>
            </a:r>
            <a:r>
              <a:rPr lang="en-US" i="1" baseline="-25000" dirty="0" smtClean="0"/>
              <a:t>n</a:t>
            </a:r>
            <a:r>
              <a:rPr lang="en-US" dirty="0" smtClean="0"/>
              <a:t>}</a:t>
            </a:r>
            <a:r>
              <a:rPr lang="en-US" i="1" dirty="0" smtClean="0"/>
              <a:t> </a:t>
            </a:r>
            <a:r>
              <a:rPr lang="en-US" dirty="0" smtClean="0"/>
              <a:t>is an equation that expresses </a:t>
            </a:r>
            <a:r>
              <a:rPr lang="en-US" i="1" dirty="0" smtClean="0"/>
              <a:t>a</a:t>
            </a:r>
            <a:r>
              <a:rPr lang="en-US" i="1" baseline="-25000" dirty="0" smtClean="0"/>
              <a:t>n</a:t>
            </a:r>
            <a:r>
              <a:rPr lang="en-US" dirty="0" smtClean="0"/>
              <a:t> in terms of one or more of the previous terms of the sequence, namely, </a:t>
            </a:r>
            <a:r>
              <a:rPr lang="en-US" i="1" dirty="0" smtClean="0"/>
              <a:t>a</a:t>
            </a:r>
            <a:r>
              <a:rPr lang="en-US" baseline="-25000" dirty="0" smtClean="0">
                <a:latin typeface="Cambria Math" pitchFamily="18" charset="0"/>
                <a:ea typeface="Cambria Math" pitchFamily="18" charset="0"/>
              </a:rPr>
              <a:t>0</a:t>
            </a:r>
            <a:r>
              <a:rPr lang="en-US" i="1" dirty="0" smtClean="0"/>
              <a:t>, a</a:t>
            </a:r>
            <a:r>
              <a:rPr lang="en-US" i="1" baseline="-25000" dirty="0" smtClean="0"/>
              <a:t>1</a:t>
            </a:r>
            <a:r>
              <a:rPr lang="en-US" i="1" dirty="0" smtClean="0"/>
              <a:t>, …, a</a:t>
            </a:r>
            <a:r>
              <a:rPr lang="en-US" i="1" baseline="-25000" dirty="0" smtClean="0"/>
              <a:t>n-1</a:t>
            </a:r>
            <a:r>
              <a:rPr lang="en-US" dirty="0" smtClean="0"/>
              <a:t>, for all integers </a:t>
            </a:r>
            <a:r>
              <a:rPr lang="en-US" i="1" dirty="0" smtClean="0"/>
              <a:t>n</a:t>
            </a:r>
            <a:r>
              <a:rPr lang="en-US" dirty="0" smtClean="0"/>
              <a:t> with </a:t>
            </a:r>
            <a:r>
              <a:rPr lang="en-US" i="1" dirty="0" smtClean="0"/>
              <a:t>n ≥ n</a:t>
            </a:r>
            <a:r>
              <a:rPr lang="en-US" baseline="-25000" dirty="0" smtClean="0">
                <a:latin typeface="Cambria Math" pitchFamily="18" charset="0"/>
                <a:ea typeface="Cambria Math" pitchFamily="18" charset="0"/>
              </a:rPr>
              <a:t>0</a:t>
            </a:r>
            <a:r>
              <a:rPr lang="en-US" dirty="0" smtClean="0"/>
              <a:t>, where </a:t>
            </a:r>
            <a:r>
              <a:rPr lang="en-US" i="1" dirty="0" smtClean="0"/>
              <a:t>n</a:t>
            </a:r>
            <a:r>
              <a:rPr lang="en-US" baseline="-25000" dirty="0" smtClean="0">
                <a:latin typeface="Cambria Math" pitchFamily="18" charset="0"/>
                <a:ea typeface="Cambria Math" pitchFamily="18" charset="0"/>
              </a:rPr>
              <a:t>0</a:t>
            </a:r>
            <a:r>
              <a:rPr lang="en-US" dirty="0" smtClean="0"/>
              <a:t> is a nonnegative integer. </a:t>
            </a:r>
          </a:p>
          <a:p>
            <a:r>
              <a:rPr lang="en-US" dirty="0" smtClean="0"/>
              <a:t>A sequence is called a </a:t>
            </a:r>
            <a:r>
              <a:rPr lang="en-US" i="1" dirty="0" smtClean="0"/>
              <a:t>solution</a:t>
            </a:r>
            <a:r>
              <a:rPr lang="en-US" dirty="0" smtClean="0"/>
              <a:t> of a recurrence relation if its terms satisfy the recurrence relation.</a:t>
            </a:r>
          </a:p>
          <a:p>
            <a:r>
              <a:rPr lang="en-US" dirty="0" smtClean="0"/>
              <a:t>The </a:t>
            </a:r>
            <a:r>
              <a:rPr lang="en-US" i="1" dirty="0" smtClean="0"/>
              <a:t>initial conditions </a:t>
            </a:r>
            <a:r>
              <a:rPr lang="en-US" dirty="0" smtClean="0"/>
              <a:t>for a sequence specify the terms that precede the first term where the recurrence relation takes effect. </a:t>
            </a:r>
          </a:p>
        </p:txBody>
      </p:sp>
    </p:spTree>
    <p:extLst>
      <p:ext uri="{BB962C8B-B14F-4D97-AF65-F5344CB8AC3E}">
        <p14:creationId xmlns:p14="http://schemas.microsoft.com/office/powerpoint/2010/main" val="2142633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a:t>
            </a:r>
            <a:r>
              <a:rPr lang="en-US" sz="4000" dirty="0" smtClean="0"/>
              <a:t>Fibonacci </a:t>
            </a:r>
            <a:r>
              <a:rPr lang="en-US" sz="4000" dirty="0"/>
              <a:t>Numbers</a:t>
            </a:r>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A young pair of rabbits (one of each gender) is placed on an island. A pair of rabbits does not breed until they are </a:t>
            </a:r>
            <a:r>
              <a:rPr lang="en-US" dirty="0" smtClean="0">
                <a:latin typeface="Cambria Math" pitchFamily="18" charset="0"/>
                <a:ea typeface="Cambria Math" pitchFamily="18" charset="0"/>
              </a:rPr>
              <a:t>2 </a:t>
            </a:r>
            <a:r>
              <a:rPr lang="en-US" dirty="0" smtClean="0"/>
              <a:t>months old. After they are </a:t>
            </a:r>
            <a:r>
              <a:rPr lang="en-US" dirty="0" smtClean="0">
                <a:latin typeface="Cambria Math" pitchFamily="18" charset="0"/>
                <a:ea typeface="Cambria Math" pitchFamily="18" charset="0"/>
              </a:rPr>
              <a:t>2</a:t>
            </a:r>
            <a:r>
              <a:rPr lang="en-US" dirty="0" smtClean="0"/>
              <a:t> months old, each pair of rabbits produces another pair each month. Find a recurrence relation for the number of pairs of rabbits on the island after </a:t>
            </a:r>
            <a:r>
              <a:rPr lang="en-US" i="1" dirty="0" smtClean="0"/>
              <a:t>n</a:t>
            </a:r>
            <a:r>
              <a:rPr lang="en-US" dirty="0" smtClean="0"/>
              <a:t> months, assuming that rabbits never die.</a:t>
            </a:r>
          </a:p>
          <a:p>
            <a:pPr>
              <a:buNone/>
            </a:pPr>
            <a:endParaRPr lang="en-US" dirty="0" smtClean="0"/>
          </a:p>
          <a:p>
            <a:pPr>
              <a:buNone/>
            </a:pPr>
            <a:r>
              <a:rPr lang="en-US" dirty="0" smtClean="0"/>
              <a:t>    </a:t>
            </a:r>
            <a:r>
              <a:rPr lang="en-US" i="1" dirty="0" smtClean="0"/>
              <a:t>This is the original problem considered by Leonardo Pisano (Fibonacci) in the thirteenth century</a:t>
            </a:r>
            <a:r>
              <a:rPr lang="en-US" dirty="0" smtClean="0"/>
              <a:t>.</a:t>
            </a:r>
            <a:endParaRPr lang="en-US" dirty="0"/>
          </a:p>
        </p:txBody>
      </p:sp>
    </p:spTree>
    <p:extLst>
      <p:ext uri="{BB962C8B-B14F-4D97-AF65-F5344CB8AC3E}">
        <p14:creationId xmlns:p14="http://schemas.microsoft.com/office/powerpoint/2010/main" val="3826164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a:t>
            </a:r>
            <a:r>
              <a:rPr lang="en-US" sz="4000" dirty="0" smtClean="0"/>
              <a:t>Fibonacci </a:t>
            </a:r>
            <a:r>
              <a:rPr lang="en-US" sz="4000" dirty="0"/>
              <a:t>Numbers (</a:t>
            </a:r>
            <a:r>
              <a:rPr lang="en-US" sz="4000" i="1" dirty="0"/>
              <a:t>cont.</a:t>
            </a:r>
            <a:r>
              <a:rPr lang="en-US" sz="4000" dirty="0"/>
              <a:t>)</a:t>
            </a:r>
          </a:p>
        </p:txBody>
      </p:sp>
      <p:sp>
        <p:nvSpPr>
          <p:cNvPr id="3" name="Content Placeholder 2"/>
          <p:cNvSpPr>
            <a:spLocks noGrp="1"/>
          </p:cNvSpPr>
          <p:nvPr>
            <p:ph idx="1"/>
          </p:nvPr>
        </p:nvSpPr>
        <p:spPr>
          <a:xfrm>
            <a:off x="1371600" y="1600200"/>
            <a:ext cx="8229600" cy="4389120"/>
          </a:xfrm>
        </p:spPr>
        <p:txBody>
          <a:bodyPr>
            <a:normAutofit/>
          </a:bodyPr>
          <a:lstStyle/>
          <a:p>
            <a:pPr>
              <a:buNone/>
            </a:pPr>
            <a:r>
              <a:rPr lang="en-US" b="1" dirty="0" smtClean="0"/>
              <a:t>    </a:t>
            </a:r>
            <a:endParaRPr lang="en-US" dirty="0"/>
          </a:p>
        </p:txBody>
      </p:sp>
      <p:pic>
        <p:nvPicPr>
          <p:cNvPr id="4" name="Picture 3" descr="0701.jpg"/>
          <p:cNvPicPr>
            <a:picLocks noChangeAspect="1"/>
          </p:cNvPicPr>
          <p:nvPr/>
        </p:nvPicPr>
        <p:blipFill>
          <a:blip r:embed="rId2" cstate="print"/>
          <a:stretch>
            <a:fillRect/>
          </a:stretch>
        </p:blipFill>
        <p:spPr>
          <a:xfrm>
            <a:off x="3124200" y="2438400"/>
            <a:ext cx="5888736" cy="2737104"/>
          </a:xfrm>
          <a:prstGeom prst="rect">
            <a:avLst/>
          </a:prstGeom>
        </p:spPr>
      </p:pic>
      <p:sp>
        <p:nvSpPr>
          <p:cNvPr id="5" name="TextBox 4"/>
          <p:cNvSpPr txBox="1"/>
          <p:nvPr/>
        </p:nvSpPr>
        <p:spPr>
          <a:xfrm>
            <a:off x="2362200" y="5473005"/>
            <a:ext cx="7543800" cy="400110"/>
          </a:xfrm>
          <a:prstGeom prst="rect">
            <a:avLst/>
          </a:prstGeom>
          <a:noFill/>
        </p:spPr>
        <p:txBody>
          <a:bodyPr wrap="square" rtlCol="0">
            <a:spAutoFit/>
          </a:bodyPr>
          <a:lstStyle/>
          <a:p>
            <a:r>
              <a:rPr lang="en-US" sz="2000" b="1" dirty="0"/>
              <a:t>Modeling the Population Growth of Rabbits on an Island</a:t>
            </a:r>
          </a:p>
        </p:txBody>
      </p:sp>
    </p:spTree>
    <p:extLst>
      <p:ext uri="{BB962C8B-B14F-4D97-AF65-F5344CB8AC3E}">
        <p14:creationId xmlns:p14="http://schemas.microsoft.com/office/powerpoint/2010/main" val="25509078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Rabbits and the Fibonacci Numbers (</a:t>
            </a:r>
            <a:r>
              <a:rPr lang="en-US" sz="4000" i="1" dirty="0"/>
              <a:t>cont.</a:t>
            </a:r>
            <a:r>
              <a:rPr lang="en-US" sz="4000" dirty="0"/>
              <a:t>)</a:t>
            </a:r>
          </a:p>
        </p:txBody>
      </p:sp>
      <p:sp>
        <p:nvSpPr>
          <p:cNvPr id="3" name="Content Placeholder 2"/>
          <p:cNvSpPr>
            <a:spLocks noGrp="1"/>
          </p:cNvSpPr>
          <p:nvPr>
            <p:ph idx="1"/>
          </p:nvPr>
        </p:nvSpPr>
        <p:spPr>
          <a:solidFill>
            <a:schemeClr val="bg1"/>
          </a:solidFill>
        </p:spPr>
        <p:txBody>
          <a:bodyPr>
            <a:normAutofit fontScale="92500"/>
          </a:bodyPr>
          <a:lstStyle/>
          <a:p>
            <a:pPr>
              <a:buNone/>
            </a:pPr>
            <a:r>
              <a:rPr lang="en-US" b="1" dirty="0" smtClean="0"/>
              <a:t>Solution</a:t>
            </a:r>
            <a:r>
              <a:rPr lang="en-US" dirty="0" smtClean="0"/>
              <a:t>: Let </a:t>
            </a:r>
            <a:r>
              <a:rPr lang="en-US" i="1" dirty="0" smtClean="0"/>
              <a:t>f</a:t>
            </a:r>
            <a:r>
              <a:rPr lang="en-US" i="1" baseline="-25000" dirty="0" smtClean="0"/>
              <a:t>n </a:t>
            </a:r>
            <a:r>
              <a:rPr lang="en-US" dirty="0" smtClean="0"/>
              <a:t> be the </a:t>
            </a:r>
            <a:r>
              <a:rPr lang="en-US" dirty="0" err="1" smtClean="0"/>
              <a:t>the</a:t>
            </a:r>
            <a:r>
              <a:rPr lang="en-US" dirty="0" smtClean="0"/>
              <a:t> number of pairs of rabbits after </a:t>
            </a:r>
            <a:r>
              <a:rPr lang="en-US" i="1" dirty="0" smtClean="0"/>
              <a:t>n</a:t>
            </a:r>
            <a:r>
              <a:rPr lang="en-US" dirty="0" smtClean="0"/>
              <a:t> months.</a:t>
            </a:r>
          </a:p>
          <a:p>
            <a:pPr lvl="1"/>
            <a:r>
              <a:rPr lang="en-US" sz="2600" dirty="0"/>
              <a:t>There are is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 pairs of rabbits on the island at the end of the first month. </a:t>
            </a:r>
            <a:endParaRPr lang="en-US" sz="2600" i="1" dirty="0"/>
          </a:p>
          <a:p>
            <a:pPr lvl="1"/>
            <a:r>
              <a:rPr lang="en-US" sz="2600" dirty="0"/>
              <a:t>We also have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 </a:t>
            </a:r>
            <a:r>
              <a:rPr lang="en-US" sz="2600" dirty="0"/>
              <a:t>because the pair does not breed during the first month</a:t>
            </a:r>
            <a:r>
              <a:rPr lang="en-US" sz="2600" i="1" dirty="0"/>
              <a:t>.</a:t>
            </a:r>
          </a:p>
          <a:p>
            <a:pPr lvl="1"/>
            <a:r>
              <a:rPr lang="en-US" sz="2600" dirty="0"/>
              <a:t>To find the number of pairs on the island after </a:t>
            </a:r>
            <a:r>
              <a:rPr lang="en-US" sz="2600" i="1" dirty="0"/>
              <a:t>n</a:t>
            </a:r>
            <a:r>
              <a:rPr lang="en-US" sz="2600" dirty="0"/>
              <a:t> months, add the number on the island after the previous month, </a:t>
            </a:r>
            <a:r>
              <a:rPr lang="en-US" sz="2600" i="1" dirty="0"/>
              <a:t>f</a:t>
            </a:r>
            <a:r>
              <a:rPr lang="en-US" sz="2600" i="1" baseline="-25000" dirty="0"/>
              <a:t>n-1</a:t>
            </a:r>
            <a:r>
              <a:rPr lang="en-US" sz="2600" dirty="0"/>
              <a:t>, and the  number of newborn pairs, which equals </a:t>
            </a:r>
            <a:r>
              <a:rPr lang="en-US" sz="2600" i="1" dirty="0"/>
              <a:t>f</a:t>
            </a:r>
            <a:r>
              <a:rPr lang="en-US" sz="2600" i="1" baseline="-25000" dirty="0"/>
              <a:t>n-2</a:t>
            </a:r>
            <a:r>
              <a:rPr lang="en-US" sz="2600" dirty="0"/>
              <a:t>, because each newborn pair comes from a pair at least two months old.</a:t>
            </a:r>
            <a:endParaRPr lang="en-US" sz="2600" i="1" dirty="0"/>
          </a:p>
          <a:p>
            <a:pPr marL="274320" lvl="2" indent="0">
              <a:spcBef>
                <a:spcPts val="0"/>
              </a:spcBef>
              <a:buNone/>
            </a:pPr>
            <a:r>
              <a:rPr lang="en-US" sz="2600" dirty="0" smtClean="0"/>
              <a:t>Consequently </a:t>
            </a:r>
            <a:r>
              <a:rPr lang="en-US" sz="2600" dirty="0"/>
              <a:t>the sequence {</a:t>
            </a:r>
            <a:r>
              <a:rPr lang="en-US" sz="2600" i="1" dirty="0"/>
              <a:t>f</a:t>
            </a:r>
            <a:r>
              <a:rPr lang="en-US" sz="2600" i="1" baseline="-25000" dirty="0"/>
              <a:t>n</a:t>
            </a:r>
            <a:r>
              <a:rPr lang="en-US" sz="2600" i="1" dirty="0"/>
              <a:t> </a:t>
            </a:r>
            <a:r>
              <a:rPr lang="en-US" sz="2600" dirty="0"/>
              <a:t>} satisfies the recurrence relation  </a:t>
            </a:r>
            <a:r>
              <a:rPr lang="en-US" sz="2600" i="1" dirty="0" err="1" smtClean="0"/>
              <a:t>f</a:t>
            </a:r>
            <a:r>
              <a:rPr lang="en-US" sz="2600" i="1" baseline="-25000" dirty="0" err="1" smtClean="0"/>
              <a:t>n</a:t>
            </a:r>
            <a:r>
              <a:rPr lang="en-US" sz="2600" i="1" dirty="0" smtClean="0"/>
              <a:t> </a:t>
            </a:r>
            <a:r>
              <a:rPr lang="en-US" sz="2600" i="1" dirty="0"/>
              <a:t>= f</a:t>
            </a:r>
            <a:r>
              <a:rPr lang="en-US" sz="2600" i="1" baseline="-25000" dirty="0"/>
              <a:t>n-1</a:t>
            </a:r>
            <a:r>
              <a:rPr lang="en-US" sz="2600" i="1" dirty="0"/>
              <a:t>  +  f</a:t>
            </a:r>
            <a:r>
              <a:rPr lang="en-US" sz="2600" i="1" baseline="-25000" dirty="0"/>
              <a:t>n-2 </a:t>
            </a:r>
            <a:r>
              <a:rPr lang="en-US" sz="2600" dirty="0"/>
              <a:t>  for  </a:t>
            </a:r>
            <a:r>
              <a:rPr lang="en-US" sz="2600" i="1" dirty="0"/>
              <a:t>n</a:t>
            </a:r>
            <a:r>
              <a:rPr lang="en-US" sz="2600" dirty="0"/>
              <a:t> </a:t>
            </a:r>
            <a:r>
              <a:rPr lang="en-US" sz="2600" dirty="0">
                <a:latin typeface="Cambria Math"/>
                <a:ea typeface="Cambria Math"/>
              </a:rPr>
              <a:t>≥</a:t>
            </a:r>
            <a:r>
              <a:rPr lang="en-US" sz="2600" dirty="0"/>
              <a:t>  </a:t>
            </a:r>
            <a:r>
              <a:rPr lang="en-US" sz="2600" dirty="0">
                <a:latin typeface="Cambria Math" pitchFamily="18" charset="0"/>
                <a:ea typeface="Cambria Math" pitchFamily="18" charset="0"/>
              </a:rPr>
              <a:t>3</a:t>
            </a:r>
            <a:r>
              <a:rPr lang="en-US" sz="2600" dirty="0"/>
              <a:t> with the initial conditions  </a:t>
            </a:r>
            <a:r>
              <a:rPr lang="en-US" sz="2600" i="1" dirty="0"/>
              <a:t>f</a:t>
            </a:r>
            <a:r>
              <a:rPr lang="en-US" sz="2600" baseline="-25000" dirty="0">
                <a:latin typeface="Cambria Math" pitchFamily="18" charset="0"/>
                <a:ea typeface="Cambria Math" pitchFamily="18" charset="0"/>
              </a:rPr>
              <a:t>1</a:t>
            </a:r>
            <a:r>
              <a:rPr lang="en-US" sz="2600" i="1" dirty="0"/>
              <a:t> = </a:t>
            </a:r>
            <a:r>
              <a:rPr lang="en-US" sz="2600" dirty="0">
                <a:latin typeface="Cambria Math" pitchFamily="18" charset="0"/>
                <a:ea typeface="Cambria Math" pitchFamily="18" charset="0"/>
              </a:rPr>
              <a:t>1</a:t>
            </a:r>
            <a:r>
              <a:rPr lang="en-US" sz="2600" dirty="0"/>
              <a:t> and  </a:t>
            </a:r>
            <a:r>
              <a:rPr lang="en-US" sz="2600" i="1" dirty="0"/>
              <a:t>f</a:t>
            </a:r>
            <a:r>
              <a:rPr lang="en-US" sz="2600" baseline="-25000" dirty="0">
                <a:latin typeface="Cambria Math" pitchFamily="18" charset="0"/>
                <a:ea typeface="Cambria Math" pitchFamily="18" charset="0"/>
              </a:rPr>
              <a:t>2</a:t>
            </a:r>
            <a:r>
              <a:rPr lang="en-US" sz="2600" i="1" dirty="0"/>
              <a:t> = </a:t>
            </a:r>
            <a:r>
              <a:rPr lang="en-US" sz="2600" dirty="0">
                <a:latin typeface="Cambria Math" pitchFamily="18" charset="0"/>
                <a:ea typeface="Cambria Math" pitchFamily="18" charset="0"/>
              </a:rPr>
              <a:t>1</a:t>
            </a:r>
            <a:r>
              <a:rPr lang="en-US" sz="2600" i="1" dirty="0"/>
              <a:t>. </a:t>
            </a:r>
          </a:p>
          <a:p>
            <a:pPr marL="274320" lvl="2" indent="0">
              <a:spcBef>
                <a:spcPts val="0"/>
              </a:spcBef>
              <a:buNone/>
            </a:pPr>
            <a:r>
              <a:rPr lang="en-US" sz="2600" dirty="0"/>
              <a:t>The number of pairs of rabbits on the island after </a:t>
            </a:r>
            <a:r>
              <a:rPr lang="en-US" sz="2600" i="1" dirty="0"/>
              <a:t>n</a:t>
            </a:r>
            <a:r>
              <a:rPr lang="en-US" sz="2600" dirty="0"/>
              <a:t> months is given by the </a:t>
            </a:r>
            <a:r>
              <a:rPr lang="en-US" sz="2600" i="1" dirty="0"/>
              <a:t>n</a:t>
            </a:r>
            <a:r>
              <a:rPr lang="en-US" sz="2600" dirty="0"/>
              <a:t>th Fibonacci number.</a:t>
            </a:r>
            <a:endParaRPr lang="en-US" sz="2600" baseline="-25000" dirty="0"/>
          </a:p>
          <a:p>
            <a:pPr>
              <a:buNone/>
            </a:pPr>
            <a:endParaRPr lang="en-US" dirty="0"/>
          </a:p>
        </p:txBody>
      </p:sp>
    </p:spTree>
    <p:extLst>
      <p:ext uri="{BB962C8B-B14F-4D97-AF65-F5344CB8AC3E}">
        <p14:creationId xmlns:p14="http://schemas.microsoft.com/office/powerpoint/2010/main" val="24166272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a:t>
            </a:r>
          </a:p>
        </p:txBody>
      </p:sp>
      <p:sp>
        <p:nvSpPr>
          <p:cNvPr id="3" name="Content Placeholder 2"/>
          <p:cNvSpPr>
            <a:spLocks noGrp="1"/>
          </p:cNvSpPr>
          <p:nvPr>
            <p:ph idx="1"/>
          </p:nvPr>
        </p:nvSpPr>
        <p:spPr/>
        <p:txBody>
          <a:bodyPr>
            <a:normAutofit fontScale="92500" lnSpcReduction="10000"/>
          </a:bodyPr>
          <a:lstStyle/>
          <a:p>
            <a:pPr>
              <a:buNone/>
            </a:pPr>
            <a:r>
              <a:rPr lang="en-US" dirty="0" smtClean="0"/>
              <a:t>In the late nineteenth century, the French mathematician </a:t>
            </a:r>
            <a:r>
              <a:rPr lang="en-US" dirty="0" err="1" smtClean="0">
                <a:latin typeface="Cambria Math"/>
                <a:ea typeface="Cambria Math"/>
              </a:rPr>
              <a:t>É</a:t>
            </a:r>
            <a:r>
              <a:rPr lang="en-US" dirty="0" err="1" smtClean="0"/>
              <a:t>douard</a:t>
            </a:r>
            <a:r>
              <a:rPr lang="en-US" dirty="0" smtClean="0"/>
              <a:t> Lucas invented a puzzle consisting of three pegs on a board with disks of different sizes. Initially all of the disks are on the first peg in order of size, with the largest on the bottom.</a:t>
            </a:r>
            <a:endParaRPr lang="lv-LV" dirty="0" smtClean="0"/>
          </a:p>
          <a:p>
            <a:pPr>
              <a:buNone/>
            </a:pPr>
            <a:endParaRPr lang="lv-LV" dirty="0"/>
          </a:p>
          <a:p>
            <a:r>
              <a:rPr lang="en-US" b="1" dirty="0"/>
              <a:t>Rules:</a:t>
            </a:r>
            <a:r>
              <a:rPr lang="en-US" dirty="0"/>
              <a:t> You are allowed to move the disks one at a time from one peg to another as long as a larger disk is never placed on a smaller.</a:t>
            </a:r>
          </a:p>
          <a:p>
            <a:r>
              <a:rPr lang="en-US" b="1" dirty="0"/>
              <a:t>Goal:</a:t>
            </a:r>
            <a:r>
              <a:rPr lang="en-US" dirty="0"/>
              <a:t> Using allowable moves, end up with all the disks on the second peg in order of size with largest on the bottom.</a:t>
            </a:r>
          </a:p>
          <a:p>
            <a:pPr>
              <a:buNone/>
            </a:pPr>
            <a:endParaRPr lang="en-US" dirty="0" smtClean="0"/>
          </a:p>
          <a:p>
            <a:pPr>
              <a:buNone/>
            </a:pPr>
            <a:r>
              <a:rPr lang="en-US" dirty="0" smtClean="0"/>
              <a:t>   </a:t>
            </a:r>
            <a:endParaRPr lang="en-US" dirty="0"/>
          </a:p>
        </p:txBody>
      </p:sp>
    </p:spTree>
    <p:extLst>
      <p:ext uri="{BB962C8B-B14F-4D97-AF65-F5344CB8AC3E}">
        <p14:creationId xmlns:p14="http://schemas.microsoft.com/office/powerpoint/2010/main" val="19218444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idx="1"/>
          </p:nvPr>
        </p:nvSpPr>
        <p:spPr/>
        <p:txBody>
          <a:bodyPr>
            <a:normAutofit/>
          </a:bodyPr>
          <a:lstStyle/>
          <a:p>
            <a:pPr>
              <a:buNone/>
            </a:pPr>
            <a:r>
              <a:rPr lang="en-US" b="1" dirty="0" smtClean="0"/>
              <a:t>    </a:t>
            </a:r>
            <a:endParaRPr lang="en-US" dirty="0"/>
          </a:p>
        </p:txBody>
      </p:sp>
      <p:pic>
        <p:nvPicPr>
          <p:cNvPr id="4" name="Picture 3" descr="0702.jpg"/>
          <p:cNvPicPr>
            <a:picLocks noChangeAspect="1"/>
          </p:cNvPicPr>
          <p:nvPr/>
        </p:nvPicPr>
        <p:blipFill>
          <a:blip r:embed="rId2" cstate="print"/>
          <a:stretch>
            <a:fillRect/>
          </a:stretch>
        </p:blipFill>
        <p:spPr>
          <a:xfrm>
            <a:off x="3009900" y="1690688"/>
            <a:ext cx="5333058" cy="2671992"/>
          </a:xfrm>
          <a:prstGeom prst="rect">
            <a:avLst/>
          </a:prstGeom>
        </p:spPr>
      </p:pic>
      <p:sp>
        <p:nvSpPr>
          <p:cNvPr id="5" name="TextBox 4"/>
          <p:cNvSpPr txBox="1"/>
          <p:nvPr/>
        </p:nvSpPr>
        <p:spPr>
          <a:xfrm>
            <a:off x="3009900" y="5295441"/>
            <a:ext cx="6172200" cy="707886"/>
          </a:xfrm>
          <a:prstGeom prst="rect">
            <a:avLst/>
          </a:prstGeom>
          <a:noFill/>
        </p:spPr>
        <p:txBody>
          <a:bodyPr wrap="square" rtlCol="0">
            <a:spAutoFit/>
          </a:bodyPr>
          <a:lstStyle/>
          <a:p>
            <a:r>
              <a:rPr lang="en-US" sz="2000" b="1" dirty="0"/>
              <a:t>The Initial Position in the Tower of Hanoi </a:t>
            </a:r>
            <a:r>
              <a:rPr lang="en-US" sz="2000" b="1" dirty="0" smtClean="0"/>
              <a:t>Puzzle</a:t>
            </a:r>
          </a:p>
          <a:p>
            <a:r>
              <a:rPr lang="en-US" sz="2000" b="1" dirty="0">
                <a:hlinkClick r:id="rId3"/>
              </a:rPr>
              <a:t>https://</a:t>
            </a:r>
            <a:r>
              <a:rPr lang="en-US" sz="2000" b="1" dirty="0" smtClean="0">
                <a:hlinkClick r:id="rId3"/>
              </a:rPr>
              <a:t>youtu.be/2SUvWfNJSsM</a:t>
            </a:r>
            <a:r>
              <a:rPr lang="en-US" sz="2000" b="1" dirty="0" smtClean="0"/>
              <a:t> </a:t>
            </a:r>
            <a:endParaRPr lang="en-US" sz="2000" b="1" dirty="0"/>
          </a:p>
        </p:txBody>
      </p:sp>
    </p:spTree>
    <p:extLst>
      <p:ext uri="{BB962C8B-B14F-4D97-AF65-F5344CB8AC3E}">
        <p14:creationId xmlns:p14="http://schemas.microsoft.com/office/powerpoint/2010/main" val="1694394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Tower of Hanoi (</a:t>
            </a:r>
            <a:r>
              <a:rPr lang="en-US" sz="4000" i="1" dirty="0"/>
              <a:t>continued</a:t>
            </a:r>
            <a:r>
              <a:rPr lang="en-US" sz="4000" dirty="0"/>
              <a:t>)</a:t>
            </a:r>
          </a:p>
        </p:txBody>
      </p:sp>
      <p:sp>
        <p:nvSpPr>
          <p:cNvPr id="3" name="Content Placeholder 2"/>
          <p:cNvSpPr>
            <a:spLocks noGrp="1"/>
          </p:cNvSpPr>
          <p:nvPr>
            <p:ph sz="half" idx="1"/>
          </p:nvPr>
        </p:nvSpPr>
        <p:spPr>
          <a:solidFill>
            <a:schemeClr val="bg1"/>
          </a:solidFill>
        </p:spPr>
        <p:txBody>
          <a:bodyPr>
            <a:noAutofit/>
          </a:bodyPr>
          <a:lstStyle/>
          <a:p>
            <a:pPr>
              <a:buNone/>
            </a:pPr>
            <a:r>
              <a:rPr lang="en-US" sz="2200" b="1" dirty="0" smtClean="0"/>
              <a:t>Solution</a:t>
            </a:r>
            <a:r>
              <a:rPr lang="en-US" sz="2200" dirty="0" smtClean="0"/>
              <a:t>: Let {</a:t>
            </a:r>
            <a:r>
              <a:rPr lang="en-US" sz="2200" i="1" dirty="0" err="1" smtClean="0"/>
              <a:t>H</a:t>
            </a:r>
            <a:r>
              <a:rPr lang="en-US" sz="2200" i="1" baseline="-25000" dirty="0" err="1" smtClean="0"/>
              <a:t>n</a:t>
            </a:r>
            <a:r>
              <a:rPr lang="en-US" sz="2200" dirty="0" smtClean="0"/>
              <a:t>} denote the number of moves to solve the Tower of Hanoi with </a:t>
            </a:r>
            <a:r>
              <a:rPr lang="en-US" sz="2200" i="1" dirty="0" smtClean="0"/>
              <a:t>n</a:t>
            </a:r>
            <a:r>
              <a:rPr lang="en-US" sz="2200" dirty="0" smtClean="0"/>
              <a:t> disks. Set up a recurrence   relation for the sequence {</a:t>
            </a:r>
            <a:r>
              <a:rPr lang="en-US" sz="2200" i="1" dirty="0" err="1" smtClean="0"/>
              <a:t>H</a:t>
            </a:r>
            <a:r>
              <a:rPr lang="en-US" sz="2200" i="1" baseline="-25000" dirty="0" err="1" smtClean="0"/>
              <a:t>n</a:t>
            </a:r>
            <a:r>
              <a:rPr lang="en-US" sz="2200" dirty="0" smtClean="0"/>
              <a:t>}. Begin with </a:t>
            </a:r>
            <a:r>
              <a:rPr lang="en-US" sz="2200" i="1" dirty="0" smtClean="0"/>
              <a:t>n</a:t>
            </a:r>
            <a:r>
              <a:rPr lang="en-US" sz="2200" dirty="0" smtClean="0"/>
              <a:t> disks on peg </a:t>
            </a:r>
            <a:r>
              <a:rPr lang="en-US" sz="2200" dirty="0" smtClean="0">
                <a:latin typeface="Cambria Math" pitchFamily="18" charset="0"/>
                <a:ea typeface="Cambria Math" pitchFamily="18" charset="0"/>
              </a:rPr>
              <a:t>1</a:t>
            </a:r>
            <a:r>
              <a:rPr lang="en-US" sz="2200" dirty="0" smtClean="0"/>
              <a:t>. We can transfer the top </a:t>
            </a:r>
            <a:r>
              <a:rPr lang="en-US" sz="2200" i="1" dirty="0" smtClean="0"/>
              <a:t>n</a:t>
            </a:r>
            <a:r>
              <a:rPr lang="en-US" sz="2200" dirty="0" smtClean="0"/>
              <a:t> </a:t>
            </a:r>
            <a:r>
              <a:rPr lang="en-US" sz="2200" dirty="0" smtClean="0">
                <a:latin typeface="Cambria Math"/>
                <a:ea typeface="Cambria Math"/>
              </a:rPr>
              <a:t>−</a:t>
            </a:r>
            <a:r>
              <a:rPr lang="en-US" sz="2200" dirty="0" smtClean="0">
                <a:latin typeface="Cambria Math" pitchFamily="18" charset="0"/>
                <a:ea typeface="Cambria Math" pitchFamily="18" charset="0"/>
              </a:rPr>
              <a:t>1</a:t>
            </a:r>
            <a:r>
              <a:rPr lang="en-US" sz="2200" dirty="0" smtClean="0"/>
              <a:t> disks, following the rules of the puzzle, to peg </a:t>
            </a:r>
            <a:r>
              <a:rPr lang="en-US" sz="2200" dirty="0" smtClean="0">
                <a:latin typeface="Cambria Math" pitchFamily="18" charset="0"/>
                <a:ea typeface="Cambria Math" pitchFamily="18" charset="0"/>
              </a:rPr>
              <a:t>3</a:t>
            </a:r>
            <a:r>
              <a:rPr lang="en-US" sz="2200" dirty="0" smtClean="0"/>
              <a:t> using H</a:t>
            </a:r>
            <a:r>
              <a:rPr lang="en-US" sz="2200" i="1" baseline="-25000" dirty="0" smtClean="0"/>
              <a:t>n</a:t>
            </a:r>
            <a:r>
              <a:rPr lang="en-US" sz="2200" baseline="-25000" dirty="0" smtClean="0">
                <a:latin typeface="Cambria Math"/>
                <a:ea typeface="Cambria Math"/>
              </a:rPr>
              <a:t>−</a:t>
            </a:r>
            <a:r>
              <a:rPr lang="en-US" sz="2200" baseline="-25000" dirty="0" smtClean="0">
                <a:latin typeface="Cambria Math" pitchFamily="18" charset="0"/>
                <a:ea typeface="Cambria Math" pitchFamily="18" charset="0"/>
              </a:rPr>
              <a:t>1</a:t>
            </a:r>
            <a:r>
              <a:rPr lang="en-US" sz="2200" baseline="-25000" dirty="0" smtClean="0"/>
              <a:t> </a:t>
            </a:r>
            <a:r>
              <a:rPr lang="en-US" sz="2200" dirty="0" smtClean="0"/>
              <a:t>moves. </a:t>
            </a:r>
          </a:p>
          <a:p>
            <a:pPr>
              <a:buNone/>
            </a:pPr>
            <a:r>
              <a:rPr lang="en-US" sz="2200" dirty="0" smtClean="0"/>
              <a:t>First, use </a:t>
            </a:r>
            <a:r>
              <a:rPr lang="en-US" sz="2200" dirty="0" smtClean="0">
                <a:latin typeface="Cambria Math" pitchFamily="18" charset="0"/>
                <a:ea typeface="Cambria Math" pitchFamily="18" charset="0"/>
              </a:rPr>
              <a:t>1</a:t>
            </a:r>
            <a:r>
              <a:rPr lang="en-US" sz="2200" dirty="0" smtClean="0"/>
              <a:t> move to transfer the largest disk to the second peg. Then transfer the  </a:t>
            </a:r>
            <a:r>
              <a:rPr lang="en-US" sz="2200" i="1" dirty="0" smtClean="0"/>
              <a:t>n</a:t>
            </a:r>
            <a:r>
              <a:rPr lang="en-US" sz="2200" dirty="0" smtClean="0"/>
              <a:t> </a:t>
            </a:r>
            <a:r>
              <a:rPr lang="en-US" sz="2200" dirty="0" smtClean="0">
                <a:latin typeface="Cambria Math"/>
                <a:ea typeface="Cambria Math"/>
              </a:rPr>
              <a:t>−</a:t>
            </a:r>
            <a:r>
              <a:rPr lang="en-US" sz="2200" dirty="0" smtClean="0">
                <a:latin typeface="Cambria Math" pitchFamily="18" charset="0"/>
                <a:ea typeface="Cambria Math" pitchFamily="18" charset="0"/>
              </a:rPr>
              <a:t>1</a:t>
            </a:r>
            <a:r>
              <a:rPr lang="en-US" sz="2200" dirty="0" smtClean="0"/>
              <a:t> disks from peg</a:t>
            </a:r>
            <a:r>
              <a:rPr lang="en-US" sz="2200" dirty="0" smtClean="0">
                <a:latin typeface="Cambria Math" pitchFamily="18" charset="0"/>
                <a:ea typeface="Cambria Math" pitchFamily="18" charset="0"/>
              </a:rPr>
              <a:t> 3 </a:t>
            </a:r>
            <a:r>
              <a:rPr lang="en-US" sz="2200" dirty="0" smtClean="0"/>
              <a:t>to peg </a:t>
            </a:r>
            <a:r>
              <a:rPr lang="en-US" sz="2200" dirty="0" smtClean="0">
                <a:latin typeface="Cambria Math" pitchFamily="18" charset="0"/>
                <a:ea typeface="Cambria Math" pitchFamily="18" charset="0"/>
              </a:rPr>
              <a:t>2</a:t>
            </a:r>
            <a:r>
              <a:rPr lang="en-US" sz="2200" dirty="0" smtClean="0"/>
              <a:t> using H</a:t>
            </a:r>
            <a:r>
              <a:rPr lang="en-US" sz="2200" i="1" baseline="-25000" dirty="0" smtClean="0"/>
              <a:t>n</a:t>
            </a:r>
            <a:r>
              <a:rPr lang="en-US" sz="2200" baseline="-25000" dirty="0" smtClean="0">
                <a:latin typeface="Cambria Math"/>
                <a:ea typeface="Cambria Math"/>
              </a:rPr>
              <a:t>−</a:t>
            </a:r>
            <a:r>
              <a:rPr lang="en-US" sz="2200" baseline="-25000" dirty="0" smtClean="0">
                <a:latin typeface="Cambria Math" pitchFamily="18" charset="0"/>
                <a:ea typeface="Cambria Math" pitchFamily="18" charset="0"/>
              </a:rPr>
              <a:t>1</a:t>
            </a:r>
            <a:r>
              <a:rPr lang="en-US" sz="2200" baseline="-25000" dirty="0" smtClean="0"/>
              <a:t>  </a:t>
            </a:r>
            <a:r>
              <a:rPr lang="en-US" sz="2200" dirty="0" smtClean="0"/>
              <a:t>additional moves. </a:t>
            </a:r>
            <a:r>
              <a:rPr lang="lv-LV" sz="2200" dirty="0" smtClean="0"/>
              <a:t>(C</a:t>
            </a:r>
            <a:r>
              <a:rPr lang="en-US" sz="2200" dirty="0" err="1" smtClean="0"/>
              <a:t>annot</a:t>
            </a:r>
            <a:r>
              <a:rPr lang="en-US" sz="2200" dirty="0" smtClean="0"/>
              <a:t> be done </a:t>
            </a:r>
            <a:r>
              <a:rPr lang="lv-LV" sz="2200" dirty="0" smtClean="0"/>
              <a:t>faster)</a:t>
            </a:r>
            <a:r>
              <a:rPr lang="en-US" sz="2200" dirty="0" smtClean="0"/>
              <a:t>. Hence, </a:t>
            </a:r>
            <a:r>
              <a:rPr lang="en-US" sz="2200" dirty="0" err="1" smtClean="0"/>
              <a:t>H</a:t>
            </a:r>
            <a:r>
              <a:rPr lang="en-US" sz="2200" i="1" baseline="-25000" dirty="0" err="1" smtClean="0"/>
              <a:t>n</a:t>
            </a:r>
            <a:r>
              <a:rPr lang="en-US" sz="2200" baseline="-25000" dirty="0" smtClean="0"/>
              <a:t> </a:t>
            </a:r>
            <a:r>
              <a:rPr lang="en-US" sz="2200" dirty="0" smtClean="0"/>
              <a:t> = </a:t>
            </a:r>
            <a:r>
              <a:rPr lang="en-US" sz="2200" dirty="0" smtClean="0">
                <a:latin typeface="Cambria Math" pitchFamily="18" charset="0"/>
                <a:ea typeface="Cambria Math" pitchFamily="18" charset="0"/>
              </a:rPr>
              <a:t>2</a:t>
            </a:r>
            <a:r>
              <a:rPr lang="en-US" sz="2200" dirty="0" smtClean="0"/>
              <a:t>H</a:t>
            </a:r>
            <a:r>
              <a:rPr lang="en-US" sz="2200" i="1" baseline="-25000" dirty="0" smtClean="0"/>
              <a:t>n</a:t>
            </a:r>
            <a:r>
              <a:rPr lang="en-US" sz="2200" baseline="-25000" dirty="0" smtClean="0">
                <a:latin typeface="Cambria Math"/>
                <a:ea typeface="Cambria Math"/>
              </a:rPr>
              <a:t>−</a:t>
            </a:r>
            <a:r>
              <a:rPr lang="en-US" sz="2200" baseline="-25000" dirty="0" smtClean="0">
                <a:latin typeface="Cambria Math" pitchFamily="18" charset="0"/>
                <a:ea typeface="Cambria Math" pitchFamily="18" charset="0"/>
              </a:rPr>
              <a:t>1</a:t>
            </a:r>
            <a:r>
              <a:rPr lang="en-US" sz="2200" baseline="-25000" dirty="0" smtClean="0"/>
              <a:t> </a:t>
            </a:r>
            <a:r>
              <a:rPr lang="en-US" sz="2200" dirty="0" smtClean="0"/>
              <a:t>  + </a:t>
            </a:r>
            <a:r>
              <a:rPr lang="en-US" sz="2200" dirty="0" smtClean="0">
                <a:latin typeface="Cambria Math" pitchFamily="18" charset="0"/>
                <a:ea typeface="Cambria Math" pitchFamily="18" charset="0"/>
              </a:rPr>
              <a:t>1.</a:t>
            </a:r>
            <a:r>
              <a:rPr lang="en-US" sz="2200" dirty="0" smtClean="0"/>
              <a:t>  </a:t>
            </a:r>
          </a:p>
          <a:p>
            <a:pPr>
              <a:buNone/>
            </a:pPr>
            <a:r>
              <a:rPr lang="en-US" sz="2200" dirty="0" smtClean="0"/>
              <a:t>The initial condition is H</a:t>
            </a:r>
            <a:r>
              <a:rPr lang="en-US" sz="2200" baseline="-25000" dirty="0" smtClean="0">
                <a:latin typeface="Cambria Math" pitchFamily="18" charset="0"/>
                <a:ea typeface="Cambria Math" pitchFamily="18" charset="0"/>
              </a:rPr>
              <a:t>1</a:t>
            </a:r>
            <a:r>
              <a:rPr lang="en-US" sz="2200" dirty="0" smtClean="0"/>
              <a:t>= </a:t>
            </a:r>
            <a:r>
              <a:rPr lang="en-US" sz="2200" dirty="0" smtClean="0">
                <a:latin typeface="Cambria Math" pitchFamily="18" charset="0"/>
                <a:ea typeface="Cambria Math" pitchFamily="18" charset="0"/>
              </a:rPr>
              <a:t>1 since a single disk can be transferred from peg 1 to peg 2 in one move.</a:t>
            </a:r>
            <a:endParaRPr lang="en-US" sz="2200" dirty="0" smtClean="0"/>
          </a:p>
          <a:p>
            <a:pPr>
              <a:buNone/>
            </a:pPr>
            <a:r>
              <a:rPr lang="en-US" sz="2200" dirty="0" smtClean="0"/>
              <a:t>     </a:t>
            </a:r>
          </a:p>
          <a:p>
            <a:pPr>
              <a:buNone/>
            </a:pPr>
            <a:endParaRPr lang="en-US" sz="2200" dirty="0"/>
          </a:p>
        </p:txBody>
      </p:sp>
      <p:sp>
        <p:nvSpPr>
          <p:cNvPr id="5" name="Content Placeholder 4"/>
          <p:cNvSpPr>
            <a:spLocks noGrp="1"/>
          </p:cNvSpPr>
          <p:nvPr>
            <p:ph sz="half" idx="2"/>
          </p:nvPr>
        </p:nvSpPr>
        <p:spPr/>
        <p:txBody>
          <a:bodyPr>
            <a:normAutofit/>
          </a:bodyPr>
          <a:lstStyle/>
          <a:p>
            <a:endParaRPr lang="lv-LV"/>
          </a:p>
        </p:txBody>
      </p:sp>
      <p:pic>
        <p:nvPicPr>
          <p:cNvPr id="4" name="Picture 3" descr="0703.jpg"/>
          <p:cNvPicPr>
            <a:picLocks noChangeAspect="1"/>
          </p:cNvPicPr>
          <p:nvPr/>
        </p:nvPicPr>
        <p:blipFill>
          <a:blip r:embed="rId2" cstate="print"/>
          <a:stretch>
            <a:fillRect/>
          </a:stretch>
        </p:blipFill>
        <p:spPr>
          <a:xfrm>
            <a:off x="6510969" y="3162713"/>
            <a:ext cx="3759708" cy="1677162"/>
          </a:xfrm>
          <a:prstGeom prst="rect">
            <a:avLst/>
          </a:prstGeom>
        </p:spPr>
      </p:pic>
    </p:spTree>
    <p:extLst>
      <p:ext uri="{BB962C8B-B14F-4D97-AF65-F5344CB8AC3E}">
        <p14:creationId xmlns:p14="http://schemas.microsoft.com/office/powerpoint/2010/main" val="59262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C_n = C_0C_{n -1} + C_1C_{n-2} + \cdots + C_{n-2}C_1 + C_{n-1}C_{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 \sum_{k = 0}^{n-1} C_k C_{n-k -1}$$&#10;&#10;&#10;\end{document}"/>
  <p:tag name="IGUANATEXSIZ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1575</Words>
  <Application>Microsoft Office PowerPoint</Application>
  <PresentationFormat>Widescreen</PresentationFormat>
  <Paragraphs>166</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Cambria</vt:lpstr>
      <vt:lpstr>Cambria Math</vt:lpstr>
      <vt:lpstr>Courier New</vt:lpstr>
      <vt:lpstr>Lucida Console</vt:lpstr>
      <vt:lpstr>Office Theme</vt:lpstr>
      <vt:lpstr>Advanced Combinatorics: Recurrence Relations</vt:lpstr>
      <vt:lpstr>Section Summary</vt:lpstr>
      <vt:lpstr>Recurrence Relations  (recalling definitions from Chapter 2)</vt:lpstr>
      <vt:lpstr>Rabbits and the Fibonacci Numbers</vt:lpstr>
      <vt:lpstr>Rabbits and the Fibonacci Numbers (cont.)</vt:lpstr>
      <vt:lpstr>Rabbits and the Fibonacci Numbers (cont.)</vt:lpstr>
      <vt:lpstr>The Tower of Hanoi</vt:lpstr>
      <vt:lpstr>The Tower of Hanoi (continued)</vt:lpstr>
      <vt:lpstr>The Tower of Hanoi (continued)</vt:lpstr>
      <vt:lpstr>The Tower of Hanoi (continued)</vt:lpstr>
      <vt:lpstr>Counting Bit Strings</vt:lpstr>
      <vt:lpstr>Bit Strings (continued)</vt:lpstr>
      <vt:lpstr>Counting the Ways to Parenthesize a Product</vt:lpstr>
      <vt:lpstr>Catalan Numbers</vt:lpstr>
      <vt:lpstr>Reverse Polish Notation / Postfix Notation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130</cp:revision>
  <dcterms:created xsi:type="dcterms:W3CDTF">2021-01-03T18:25:44Z</dcterms:created>
  <dcterms:modified xsi:type="dcterms:W3CDTF">2021-03-22T06:45:55Z</dcterms:modified>
</cp:coreProperties>
</file>