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1210" r:id="rId2"/>
    <p:sldId id="1211" r:id="rId3"/>
    <p:sldId id="1212" r:id="rId4"/>
    <p:sldId id="1213" r:id="rId5"/>
    <p:sldId id="1214" r:id="rId6"/>
    <p:sldId id="1215" r:id="rId7"/>
    <p:sldId id="1216" r:id="rId8"/>
    <p:sldId id="1217" r:id="rId9"/>
    <p:sldId id="1218" r:id="rId10"/>
    <p:sldId id="1227" r:id="rId11"/>
    <p:sldId id="1228" r:id="rId12"/>
    <p:sldId id="1229" r:id="rId13"/>
    <p:sldId id="1230" r:id="rId14"/>
    <p:sldId id="1219" r:id="rId15"/>
    <p:sldId id="1220" r:id="rId16"/>
    <p:sldId id="1221" r:id="rId17"/>
    <p:sldId id="1222" r:id="rId18"/>
    <p:sldId id="1223" r:id="rId19"/>
    <p:sldId id="1224" r:id="rId20"/>
    <p:sldId id="1225" r:id="rId21"/>
    <p:sldId id="1226" r:id="rId2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A2F8CC2-EB64-4383-B020-BC3077AD96CD}">
          <p14:sldIdLst>
            <p14:sldId id="1210"/>
            <p14:sldId id="1211"/>
            <p14:sldId id="1212"/>
            <p14:sldId id="1213"/>
            <p14:sldId id="1214"/>
            <p14:sldId id="1215"/>
            <p14:sldId id="1216"/>
            <p14:sldId id="1217"/>
            <p14:sldId id="1218"/>
            <p14:sldId id="1227"/>
          </p14:sldIdLst>
        </p14:section>
        <p14:section name="Complex roots" id="{F71EFE81-AE68-4AA5-87D7-9A1CD6374C97}">
          <p14:sldIdLst>
            <p14:sldId id="1228"/>
            <p14:sldId id="1229"/>
            <p14:sldId id="1230"/>
          </p14:sldIdLst>
        </p14:section>
        <p14:section name="Repeated root" id="{0C3610D4-9942-4345-9CB5-FF968362F407}">
          <p14:sldIdLst>
            <p14:sldId id="1219"/>
            <p14:sldId id="1220"/>
            <p14:sldId id="1221"/>
            <p14:sldId id="1222"/>
          </p14:sldIdLst>
        </p14:section>
        <p14:section name="Non-homogneous Recurrences" id="{8E173175-1746-4FEC-9AFD-658DCC747441}">
          <p14:sldIdLst>
            <p14:sldId id="1223"/>
            <p14:sldId id="1224"/>
            <p14:sldId id="1225"/>
            <p14:sldId id="12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22.03.2021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22.03.2021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22.03.2021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22.03.2021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22.03.2021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rilliant.org/wiki/linear-recurrence-relations/#solving-linear-recurrence-with-complex-roo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9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8.png"/><Relationship Id="rId5" Type="http://schemas.openxmlformats.org/officeDocument/2006/relationships/tags" Target="../tags/tag9.xml"/><Relationship Id="rId10" Type="http://schemas.openxmlformats.org/officeDocument/2006/relationships/image" Target="../media/image7.png"/><Relationship Id="rId4" Type="http://schemas.openxmlformats.org/officeDocument/2006/relationships/tags" Target="../tags/tag8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Advanced Combinatorics: </a:t>
            </a:r>
            <a:r>
              <a:rPr lang="en-US" dirty="0" smtClean="0"/>
              <a:t>Solving Linear Recurrence</a:t>
            </a:r>
            <a:r>
              <a:rPr lang="lv-LV" dirty="0" smtClean="0"/>
              <a:t>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8.2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with Domino </a:t>
            </a:r>
            <a:r>
              <a:rPr lang="en-US" dirty="0" err="1" smtClean="0"/>
              <a:t>Tilings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ways to fill rectangle 2x8 with dominoes 1x2?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reduce to 2x6 and 2x7 problems.</a:t>
            </a:r>
            <a:endParaRPr lang="lv-LV" dirty="0"/>
          </a:p>
        </p:txBody>
      </p:sp>
      <p:pic>
        <p:nvPicPr>
          <p:cNvPr id="4" name="Picture 4" descr="A domino tiling of a 2xn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81" y="2492503"/>
            <a:ext cx="40576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domino tiling of a 2xn board as an extension of two shorter til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81" y="4245231"/>
            <a:ext cx="4057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2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 with Complex Roots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Problem: </a:t>
                </a:r>
                <a:r>
                  <a:rPr lang="en-US" dirty="0" smtClean="0"/>
                  <a:t>A sequence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​</a:t>
                </a:r>
                <a:r>
                  <a:rPr lang="en-US" dirty="0"/>
                  <a:t> is defined by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,</a:t>
                </a:r>
                <a:r>
                  <a:rPr lang="en-US" dirty="0"/>
                  <a:t> and the recurrence </a:t>
                </a:r>
                <a:r>
                  <a:rPr lang="en-US" dirty="0" smtClean="0"/>
                  <a:t>relation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− 4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Find </a:t>
                </a:r>
                <a:r>
                  <a:rPr lang="en-US" dirty="0"/>
                  <a:t>the closed-form of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Example </a:t>
                </a:r>
                <a:r>
                  <a:rPr lang="en-US" dirty="0"/>
                  <a:t>is analyzed here - </a:t>
                </a:r>
                <a:r>
                  <a:rPr lang="en-US" dirty="0">
                    <a:hlinkClick r:id="rId2"/>
                  </a:rPr>
                  <a:t>https://brilliant.org/wiki/linear-recurrence-relations/#</a:t>
                </a:r>
                <a:r>
                  <a:rPr lang="en-US" dirty="0" smtClean="0">
                    <a:hlinkClick r:id="rId2"/>
                  </a:rPr>
                  <a:t>solving-linear-recurrence-with-complex-roots</a:t>
                </a:r>
                <a:r>
                  <a:rPr lang="en-US" dirty="0" smtClean="0"/>
                  <a:t> 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1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Recurrence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Solution: </a:t>
                </a:r>
                <a:r>
                  <a:rPr lang="en-US" sz="2400" dirty="0" smtClean="0"/>
                  <a:t>The </a:t>
                </a:r>
                <a:r>
                  <a:rPr lang="en-US" sz="2400" dirty="0"/>
                  <a:t>characteristic polynomial of the </a:t>
                </a:r>
                <a:r>
                  <a:rPr lang="en-US" sz="2400" dirty="0" smtClean="0"/>
                  <a:t>recurrence </a:t>
                </a:r>
                <a:r>
                  <a:rPr lang="en-US" sz="2400" dirty="0"/>
                  <a:t>is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Since </a:t>
                </a:r>
                <a:r>
                  <a:rPr lang="en-US" sz="2400" dirty="0"/>
                  <a:t>the solutions of this equation </a:t>
                </a:r>
                <a:r>
                  <a:rPr lang="en-US" sz="2400" dirty="0" smtClean="0"/>
                  <a:t>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Can still use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/>
                  <a:t>,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are found from the two initial conditions. (And hope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always cancels).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Can also rewrite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24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e>
                        </m:rad>
                      </m:e>
                    </m:func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 smtClean="0"/>
                  <a:t>.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we can find </a:t>
                </a: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/>
                  <a:t>.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 smtClean="0"/>
                  <a:t>.   Ultimate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20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Recurrence in Python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x=[0,1]</a:t>
            </a:r>
          </a:p>
          <a:p>
            <a:pPr marL="0" indent="0">
              <a:buNone/>
            </a:pPr>
            <a:r>
              <a:rPr lang="nn-NO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for </a:t>
            </a:r>
            <a:r>
              <a:rPr lang="nn-NO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i in range(2,21</a:t>
            </a:r>
            <a:r>
              <a:rPr lang="nn-NO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nn-NO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x.append(x[i-1</a:t>
            </a:r>
            <a:r>
              <a:rPr lang="nn-NO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] - 4*x[i-2])</a:t>
            </a:r>
          </a:p>
          <a:p>
            <a:pPr marL="0" indent="0">
              <a:buNone/>
            </a:pPr>
            <a:r>
              <a:rPr lang="nn-NO" sz="2400" dirty="0" smtClean="0"/>
              <a:t>[</a:t>
            </a:r>
            <a:r>
              <a:rPr lang="nn-NO" sz="2400" dirty="0"/>
              <a:t>0, 1, 1, -3, -7, 5, 33, 13, -119, -171, 305, </a:t>
            </a:r>
            <a:br>
              <a:rPr lang="nn-NO" sz="2400" dirty="0"/>
            </a:br>
            <a:r>
              <a:rPr lang="nn-NO" sz="2400" dirty="0" smtClean="0"/>
              <a:t>989</a:t>
            </a:r>
            <a:r>
              <a:rPr lang="nn-NO" sz="2400" dirty="0"/>
              <a:t>, -231, -4187, -3263, 13485, 26537, -27403, -133551, -23939, 510265]</a:t>
            </a:r>
          </a:p>
          <a:p>
            <a:pPr marL="0" indent="0">
              <a:buNone/>
            </a:pPr>
            <a:endParaRPr lang="nn-NO" sz="2400" dirty="0"/>
          </a:p>
          <a:p>
            <a:pPr marL="0" indent="0">
              <a:buNone/>
            </a:pPr>
            <a:r>
              <a:rPr lang="en-US" sz="2400" dirty="0" smtClean="0"/>
              <a:t>More complicated pattern how positive and negative values mix. </a:t>
            </a:r>
          </a:p>
          <a:p>
            <a:pPr marL="0" indent="0">
              <a:buNone/>
            </a:pPr>
            <a:r>
              <a:rPr lang="en-US" sz="2400" dirty="0" smtClean="0"/>
              <a:t>In fact, it is a sum of two (complex) geometric progressions, where imaginary parts cancel out.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265677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Solution when there is a Repeated Root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Theorem 2</a:t>
            </a:r>
            <a:r>
              <a:rPr lang="en-US" dirty="0" smtClean="0"/>
              <a:t>:  Let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be real numbers with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0</a:t>
            </a:r>
            <a:r>
              <a:rPr lang="en-US" dirty="0" smtClean="0"/>
              <a:t>.  Suppose that </a:t>
            </a:r>
            <a:br>
              <a:rPr lang="en-US" dirty="0" smtClean="0"/>
            </a:br>
            <a:r>
              <a:rPr lang="en-US" i="1" dirty="0" smtClean="0"/>
              <a:t>r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–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r –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</a:t>
            </a:r>
            <a:r>
              <a:rPr lang="en-US" dirty="0" smtClean="0"/>
              <a:t>has one repeated root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Then the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 is a solution to the recurrence  relation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=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+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 </a:t>
            </a:r>
            <a:r>
              <a:rPr lang="en-US" dirty="0" smtClean="0"/>
              <a:t>if  and only if</a:t>
            </a:r>
          </a:p>
          <a:p>
            <a:endParaRPr lang="en-US" dirty="0" smtClean="0"/>
          </a:p>
          <a:p>
            <a:pPr>
              <a:buNone/>
            </a:pPr>
            <a:r>
              <a:rPr lang="lv-LV" dirty="0"/>
              <a:t/>
            </a:r>
            <a:br>
              <a:rPr lang="lv-LV" dirty="0"/>
            </a:br>
            <a:r>
              <a:rPr lang="en-US" dirty="0" smtClean="0"/>
              <a:t>for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0,1,2</a:t>
            </a:r>
            <a:r>
              <a:rPr lang="en-US" i="1" dirty="0" smtClean="0"/>
              <a:t>,… </a:t>
            </a:r>
            <a:r>
              <a:rPr lang="en-US" dirty="0" smtClean="0"/>
              <a:t>, where </a:t>
            </a:r>
            <a:r>
              <a:rPr lang="el-GR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l-GR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are constants.</a:t>
            </a:r>
            <a:endParaRPr lang="en-US" baseline="-250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54565" y="3148987"/>
            <a:ext cx="3743501" cy="4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Theorem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 What is the solution to the recurrence  relation                                                                  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6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−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 with </a:t>
            </a:r>
            <a:r>
              <a:rPr lang="en-US" sz="2400" i="1" dirty="0" smtClean="0"/>
              <a:t>a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 smtClean="0"/>
              <a:t>and </a:t>
            </a:r>
            <a:r>
              <a:rPr lang="en-US" sz="2400" i="1" dirty="0" smtClean="0"/>
              <a:t>a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 = 6? </a:t>
            </a:r>
          </a:p>
          <a:p>
            <a:pPr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The characteristic equation is  </a:t>
            </a:r>
            <a:r>
              <a:rPr lang="en-US" sz="2400" i="1" dirty="0" smtClean="0"/>
              <a:t>r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 </a:t>
            </a:r>
            <a:r>
              <a:rPr lang="en-US" sz="2400" i="1" dirty="0" smtClean="0">
                <a:latin typeface="Cambria Math"/>
                <a:ea typeface="Cambria Math"/>
              </a:rPr>
              <a:t>−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400" i="1" dirty="0" smtClean="0"/>
              <a:t>r +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400" i="1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i="1" dirty="0" smtClean="0"/>
              <a:t>. </a:t>
            </a:r>
          </a:p>
          <a:p>
            <a:pPr>
              <a:buNone/>
            </a:pPr>
            <a:r>
              <a:rPr lang="en-US" sz="2400" dirty="0" smtClean="0"/>
              <a:t>The only root is  </a:t>
            </a:r>
            <a:r>
              <a:rPr lang="en-US" sz="2400" i="1" dirty="0" smtClean="0"/>
              <a:t>r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 smtClean="0"/>
              <a:t>. </a:t>
            </a:r>
            <a:r>
              <a:rPr lang="en-US" sz="2400" dirty="0" smtClean="0"/>
              <a:t>Therefore,  {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}</a:t>
            </a:r>
            <a:r>
              <a:rPr lang="en-US" sz="2400" i="1" dirty="0" smtClean="0"/>
              <a:t> </a:t>
            </a:r>
            <a:r>
              <a:rPr lang="en-US" sz="2400" dirty="0" smtClean="0"/>
              <a:t>is a solution to the recurrence relation  if and only if  </a:t>
            </a:r>
          </a:p>
          <a:p>
            <a:pPr>
              <a:buNone/>
            </a:pPr>
            <a:r>
              <a:rPr lang="en-US" sz="2400" i="1" dirty="0" smtClean="0"/>
              <a:t>                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= </a:t>
            </a:r>
            <a:r>
              <a:rPr lang="el-GR" sz="2400" i="1" dirty="0" smtClean="0"/>
              <a:t>α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baseline="30000" dirty="0" smtClean="0"/>
              <a:t>n</a:t>
            </a:r>
            <a:r>
              <a:rPr lang="en-US" sz="2400" i="1" dirty="0" smtClean="0"/>
              <a:t> + </a:t>
            </a:r>
            <a:r>
              <a:rPr lang="el-GR" sz="2400" i="1" dirty="0" smtClean="0"/>
              <a:t>α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n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/>
              <a:t>)</a:t>
            </a:r>
            <a:r>
              <a:rPr lang="en-US" sz="2400" i="1" baseline="30000" dirty="0" smtClean="0"/>
              <a:t>n</a:t>
            </a:r>
            <a:r>
              <a:rPr lang="en-US" sz="2400" dirty="0" smtClean="0"/>
              <a:t>                                                   </a:t>
            </a:r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l-GR" sz="2400" dirty="0" smtClean="0"/>
              <a:t>α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and</a:t>
            </a:r>
            <a:r>
              <a:rPr lang="en-US" sz="2400" baseline="-25000" dirty="0" smtClean="0"/>
              <a:t> </a:t>
            </a:r>
            <a:r>
              <a:rPr lang="el-GR" sz="2400" dirty="0" smtClean="0"/>
              <a:t>α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  are constants.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To </a:t>
            </a:r>
            <a:r>
              <a:rPr lang="en-US" dirty="0"/>
              <a:t>find the constants  </a:t>
            </a:r>
            <a:r>
              <a:rPr lang="el-GR" dirty="0"/>
              <a:t>α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l-GR" dirty="0"/>
              <a:t>α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note that </a:t>
            </a:r>
            <a:r>
              <a:rPr lang="en-US" dirty="0" smtClean="0"/>
              <a:t>  </a:t>
            </a:r>
            <a:endParaRPr lang="en-US" dirty="0"/>
          </a:p>
          <a:p>
            <a:pPr>
              <a:buNone/>
            </a:pPr>
            <a:r>
              <a:rPr lang="lv-LV" i="1" dirty="0" smtClean="0"/>
              <a:t>  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= </a:t>
            </a:r>
            <a:r>
              <a:rPr lang="el-GR" i="1" dirty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 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/>
              <a:t>= </a:t>
            </a:r>
            <a:r>
              <a:rPr lang="el-GR" dirty="0"/>
              <a:t>α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∙ 3 </a:t>
            </a:r>
            <a:r>
              <a:rPr lang="en-US" dirty="0"/>
              <a:t>+ </a:t>
            </a:r>
            <a:r>
              <a:rPr lang="el-GR" dirty="0"/>
              <a:t>α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∙3.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Solving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we find that  </a:t>
            </a:r>
            <a:r>
              <a:rPr lang="el-GR" dirty="0"/>
              <a:t>α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-25000" dirty="0"/>
              <a:t> 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l-GR" dirty="0"/>
              <a:t>α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-25000" dirty="0"/>
              <a:t> 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 .</a:t>
            </a:r>
          </a:p>
          <a:p>
            <a:pPr>
              <a:buNone/>
            </a:pPr>
            <a:r>
              <a:rPr lang="en-US" dirty="0" smtClean="0"/>
              <a:t>Hence</a:t>
            </a:r>
            <a:r>
              <a:rPr lang="en-US" dirty="0"/>
              <a:t>,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30000" dirty="0"/>
              <a:t>n</a:t>
            </a:r>
            <a:r>
              <a:rPr lang="en-US" dirty="0"/>
              <a:t> + </a:t>
            </a:r>
            <a:r>
              <a:rPr lang="en-US" i="1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30000" dirty="0"/>
              <a:t>n</a:t>
            </a:r>
            <a:r>
              <a:rPr lang="en-US" dirty="0"/>
              <a:t> 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7397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Linear Recurrence </a:t>
            </a:r>
            <a:r>
              <a:rPr lang="en-US" sz="4000" dirty="0"/>
              <a:t>Relations of Arbitrary 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This theorem can be used to solve linear homogeneous recurrence relations with constant coefficients of any degree when the characteristic equation has distinct roots.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Let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,…, c</a:t>
            </a:r>
            <a:r>
              <a:rPr lang="en-US" i="1" baseline="-25000" dirty="0" smtClean="0">
                <a:ea typeface="Cambria Math" pitchFamily="18" charset="0"/>
              </a:rPr>
              <a:t>k</a:t>
            </a:r>
            <a:r>
              <a:rPr lang="en-US" dirty="0" smtClean="0"/>
              <a:t> be real numbers. Suppose that the characteristic equation                   </a:t>
            </a:r>
          </a:p>
          <a:p>
            <a:pPr>
              <a:buNone/>
            </a:pPr>
            <a:r>
              <a:rPr lang="en-US" i="1" dirty="0" smtClean="0"/>
              <a:t>          </a:t>
            </a:r>
            <a:r>
              <a:rPr lang="en-US" i="1" dirty="0" err="1" smtClean="0"/>
              <a:t>r</a:t>
            </a:r>
            <a:r>
              <a:rPr lang="en-US" i="1" baseline="30000" dirty="0" err="1" smtClean="0">
                <a:ea typeface="Cambria Math" pitchFamily="18" charset="0"/>
              </a:rPr>
              <a:t>k</a:t>
            </a:r>
            <a:r>
              <a:rPr lang="en-US" i="1" dirty="0" smtClean="0"/>
              <a:t> –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r</a:t>
            </a:r>
            <a:r>
              <a:rPr lang="en-US" i="1" baseline="30000" dirty="0" smtClean="0"/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−1</a:t>
            </a:r>
            <a:r>
              <a:rPr lang="en-US" i="1" baseline="30000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dirty="0" smtClean="0">
                <a:latin typeface="Cambria Math"/>
                <a:ea typeface="Cambria Math"/>
              </a:rPr>
              <a:t>⋯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–</a:t>
            </a:r>
            <a:r>
              <a:rPr lang="en-US" i="1" dirty="0" smtClean="0"/>
              <a:t> c</a:t>
            </a:r>
            <a:r>
              <a:rPr lang="en-US" i="1" baseline="-25000" dirty="0" smtClean="0">
                <a:ea typeface="Cambria Math" pitchFamily="18" charset="0"/>
              </a:rPr>
              <a:t>k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dirty="0" smtClean="0"/>
              <a:t>has</a:t>
            </a:r>
            <a:r>
              <a:rPr lang="en-US" i="1" dirty="0" smtClean="0"/>
              <a:t> k </a:t>
            </a:r>
            <a:r>
              <a:rPr lang="en-US" dirty="0" smtClean="0"/>
              <a:t>distinct roots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k</a:t>
            </a:r>
            <a:r>
              <a:rPr lang="en-US" dirty="0" smtClean="0"/>
              <a:t>. Then a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 is a solution of the recurrence relation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 =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-25000" dirty="0"/>
              <a:t> </a:t>
            </a:r>
            <a:r>
              <a:rPr lang="en-US" i="1" dirty="0"/>
              <a:t>+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+ ….. + c</a:t>
            </a:r>
            <a:r>
              <a:rPr lang="en-US" i="1" baseline="-25000" dirty="0"/>
              <a:t>k</a:t>
            </a:r>
            <a:r>
              <a:rPr lang="en-US" i="1" dirty="0"/>
              <a:t> a</a:t>
            </a:r>
            <a:r>
              <a:rPr lang="en-US" i="1" baseline="-25000" dirty="0"/>
              <a:t>n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i="1" baseline="-25000" dirty="0"/>
              <a:t>k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/>
              <a:t>and only </a:t>
            </a:r>
            <a:r>
              <a:rPr lang="en-US" dirty="0" smtClean="0"/>
              <a:t>if</a:t>
            </a:r>
            <a:r>
              <a:rPr lang="lv-LV" dirty="0" smtClean="0"/>
              <a:t>  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where </a:t>
            </a:r>
            <a:r>
              <a:rPr lang="el-GR" dirty="0">
                <a:latin typeface="Cambria Math"/>
                <a:ea typeface="Cambria Math"/>
              </a:rPr>
              <a:t>α</a:t>
            </a:r>
            <a:r>
              <a:rPr lang="en-US" baseline="-25000" dirty="0">
                <a:latin typeface="Cambria Math"/>
                <a:ea typeface="Cambria Math"/>
              </a:rPr>
              <a:t>1</a:t>
            </a:r>
            <a:r>
              <a:rPr lang="en-US" dirty="0">
                <a:latin typeface="Cambria Math"/>
                <a:ea typeface="Cambria Math"/>
              </a:rPr>
              <a:t>,</a:t>
            </a:r>
            <a:r>
              <a:rPr lang="en-US" dirty="0"/>
              <a:t> </a:t>
            </a:r>
            <a:r>
              <a:rPr lang="el-GR" sz="2400" dirty="0">
                <a:latin typeface="Cambria Math"/>
                <a:ea typeface="Cambria Math"/>
              </a:rPr>
              <a:t>α</a:t>
            </a:r>
            <a:r>
              <a:rPr lang="en-US" sz="2400" baseline="-25000" dirty="0">
                <a:latin typeface="Cambria Math"/>
                <a:ea typeface="Cambria Math"/>
              </a:rPr>
              <a:t>2</a:t>
            </a:r>
            <a:r>
              <a:rPr lang="en-US" sz="2400" dirty="0">
                <a:latin typeface="Cambria Math"/>
                <a:ea typeface="Cambria Math"/>
              </a:rPr>
              <a:t>,…,</a:t>
            </a:r>
            <a:r>
              <a:rPr lang="el-GR" sz="2400" dirty="0">
                <a:latin typeface="Cambria Math"/>
                <a:ea typeface="Cambria Math"/>
              </a:rPr>
              <a:t> α</a:t>
            </a:r>
            <a:r>
              <a:rPr lang="en-US" sz="2400" i="1" baseline="-25000" dirty="0">
                <a:ea typeface="Cambria Math"/>
              </a:rPr>
              <a:t>k</a:t>
            </a:r>
            <a:r>
              <a:rPr lang="en-US" sz="2400" dirty="0">
                <a:latin typeface="Cambria Math"/>
                <a:ea typeface="Cambria Math"/>
              </a:rPr>
              <a:t> are constants.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114800" y="5410200"/>
            <a:ext cx="4688300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General Case with Repeated Roots Allowed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Let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,…, c</a:t>
            </a:r>
            <a:r>
              <a:rPr lang="en-US" i="1" baseline="-25000" dirty="0" smtClean="0">
                <a:ea typeface="Cambria Math" pitchFamily="18" charset="0"/>
              </a:rPr>
              <a:t>k</a:t>
            </a:r>
            <a:r>
              <a:rPr lang="en-US" dirty="0" smtClean="0"/>
              <a:t> be real numbers. Suppose that the characteristic equation                   </a:t>
            </a:r>
          </a:p>
          <a:p>
            <a:pPr>
              <a:buNone/>
            </a:pPr>
            <a:r>
              <a:rPr lang="en-US" i="1" dirty="0" smtClean="0"/>
              <a:t>              </a:t>
            </a:r>
            <a:r>
              <a:rPr lang="en-US" i="1" dirty="0" err="1" smtClean="0"/>
              <a:t>r</a:t>
            </a:r>
            <a:r>
              <a:rPr lang="en-US" i="1" baseline="30000" dirty="0" err="1" smtClean="0">
                <a:ea typeface="Cambria Math" pitchFamily="18" charset="0"/>
              </a:rPr>
              <a:t>k</a:t>
            </a:r>
            <a:r>
              <a:rPr lang="en-US" i="1" dirty="0" smtClean="0"/>
              <a:t> –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r</a:t>
            </a:r>
            <a:r>
              <a:rPr lang="en-US" i="1" baseline="30000" dirty="0" smtClean="0"/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−1</a:t>
            </a:r>
            <a:r>
              <a:rPr lang="en-US" i="1" baseline="30000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dirty="0" smtClean="0">
                <a:latin typeface="Cambria Math"/>
                <a:ea typeface="Cambria Math"/>
              </a:rPr>
              <a:t>⋯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–</a:t>
            </a:r>
            <a:r>
              <a:rPr lang="en-US" i="1" dirty="0" smtClean="0"/>
              <a:t> c</a:t>
            </a:r>
            <a:r>
              <a:rPr lang="en-US" i="1" baseline="-25000" dirty="0" smtClean="0">
                <a:ea typeface="Cambria Math" pitchFamily="18" charset="0"/>
              </a:rPr>
              <a:t>k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dirty="0" smtClean="0"/>
              <a:t>has</a:t>
            </a:r>
            <a:r>
              <a:rPr lang="en-US" i="1" dirty="0" smtClean="0"/>
              <a:t> t </a:t>
            </a:r>
            <a:r>
              <a:rPr lang="en-US" dirty="0" smtClean="0"/>
              <a:t>distinct roots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t</a:t>
            </a:r>
            <a:r>
              <a:rPr lang="en-US" dirty="0" smtClean="0"/>
              <a:t> with multiplicities 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t</a:t>
            </a:r>
            <a:r>
              <a:rPr lang="en-US" dirty="0" smtClean="0"/>
              <a:t>, respectively so that </a:t>
            </a:r>
            <a:r>
              <a:rPr lang="en-US" i="1" dirty="0" smtClean="0"/>
              <a:t>m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for </a:t>
            </a:r>
            <a:r>
              <a:rPr lang="en-US" sz="2400" i="1" dirty="0"/>
              <a:t>i</a:t>
            </a:r>
            <a:r>
              <a:rPr lang="en-US" sz="2400" dirty="0"/>
              <a:t>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dirty="0"/>
              <a:t>,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, …,</a:t>
            </a:r>
            <a:r>
              <a:rPr lang="en-US" sz="2400" i="1" dirty="0"/>
              <a:t>t</a:t>
            </a:r>
            <a:r>
              <a:rPr lang="en-US" sz="2400" dirty="0"/>
              <a:t> and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+ 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+  … +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t</a:t>
            </a:r>
            <a:r>
              <a:rPr lang="en-US" i="1" baseline="-25000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k</a:t>
            </a:r>
            <a:r>
              <a:rPr lang="en-US" dirty="0" smtClean="0"/>
              <a:t>. Then a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   is a solution of the recurrence relation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 =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-25000" dirty="0"/>
              <a:t> </a:t>
            </a:r>
            <a:r>
              <a:rPr lang="en-US" i="1" dirty="0"/>
              <a:t>+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+ ….. + c</a:t>
            </a:r>
            <a:r>
              <a:rPr lang="en-US" i="1" baseline="-25000" dirty="0"/>
              <a:t>k</a:t>
            </a:r>
            <a:r>
              <a:rPr lang="en-US" i="1" dirty="0"/>
              <a:t> a</a:t>
            </a:r>
            <a:r>
              <a:rPr lang="en-US" i="1" baseline="-25000" dirty="0"/>
              <a:t>n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i="1" baseline="-25000" dirty="0" smtClean="0"/>
              <a:t>k</a:t>
            </a:r>
            <a:r>
              <a:rPr lang="lv-LV" i="1" dirty="0" smtClean="0"/>
              <a:t>    </a:t>
            </a:r>
            <a:r>
              <a:rPr lang="en-US" dirty="0" smtClean="0"/>
              <a:t>if </a:t>
            </a:r>
            <a:r>
              <a:rPr lang="en-US" dirty="0"/>
              <a:t>and only if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for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where </a:t>
            </a:r>
            <a:r>
              <a:rPr lang="el-GR" dirty="0">
                <a:latin typeface="Cambria Math"/>
                <a:ea typeface="Cambria Math"/>
              </a:rPr>
              <a:t>α</a:t>
            </a:r>
            <a:r>
              <a:rPr lang="en-US" i="1" baseline="-25000" dirty="0" err="1">
                <a:ea typeface="Cambria Math"/>
              </a:rPr>
              <a:t>i,j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are constants for 1≤ </a:t>
            </a:r>
            <a:r>
              <a:rPr lang="en-US" sz="2900" i="1" dirty="0" err="1">
                <a:ea typeface="Cambria Math"/>
              </a:rPr>
              <a:t>i</a:t>
            </a:r>
            <a:r>
              <a:rPr lang="en-US" sz="2900" i="1" dirty="0">
                <a:ea typeface="Cambria Math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≤ </a:t>
            </a:r>
            <a:r>
              <a:rPr lang="en-US" sz="2900" i="1" dirty="0">
                <a:ea typeface="Cambria Math"/>
              </a:rPr>
              <a:t>t</a:t>
            </a:r>
            <a:r>
              <a:rPr lang="en-US" sz="2900" dirty="0">
                <a:latin typeface="Cambria Math"/>
                <a:ea typeface="Cambria Math"/>
              </a:rPr>
              <a:t>  and 0≤ </a:t>
            </a:r>
            <a:r>
              <a:rPr lang="en-US" sz="2900" i="1" dirty="0">
                <a:latin typeface="Cambria Math"/>
                <a:ea typeface="Cambria Math"/>
              </a:rPr>
              <a:t>j </a:t>
            </a:r>
            <a:r>
              <a:rPr lang="en-US" sz="2900" dirty="0">
                <a:latin typeface="Cambria Math"/>
                <a:ea typeface="Cambria Math"/>
              </a:rPr>
              <a:t>≤ </a:t>
            </a:r>
            <a:r>
              <a:rPr lang="en-US" sz="2900" i="1" dirty="0">
                <a:ea typeface="Cambria Math"/>
              </a:rPr>
              <a:t>m</a:t>
            </a:r>
            <a:r>
              <a:rPr lang="en-US" sz="2900" i="1" baseline="-25000" dirty="0">
                <a:ea typeface="Cambria Math"/>
              </a:rPr>
              <a:t>i</a:t>
            </a:r>
            <a:r>
              <a:rPr lang="en-US" sz="2900" i="1" baseline="-25000" dirty="0">
                <a:latin typeface="Cambria Math"/>
                <a:ea typeface="Cambria Math"/>
              </a:rPr>
              <a:t>−</a:t>
            </a:r>
            <a:r>
              <a:rPr lang="en-US" sz="29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dirty="0">
                <a:latin typeface="Cambria Math"/>
                <a:ea typeface="Cambria Math"/>
              </a:rPr>
              <a:t> 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78864" y="3798477"/>
            <a:ext cx="6075871" cy="354882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923144" y="4331342"/>
            <a:ext cx="5838141" cy="37286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230696" y="4839139"/>
            <a:ext cx="6146260" cy="3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Linear Nonhomogeneous </a:t>
            </a:r>
            <a:r>
              <a:rPr lang="en-US" sz="4000" dirty="0" smtClean="0"/>
              <a:t>Recurrences</a:t>
            </a:r>
            <a:r>
              <a:rPr lang="lv-LV" sz="4000" dirty="0" smtClean="0"/>
              <a:t> – 1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sz="2400" b="1" dirty="0"/>
              <a:t>Definition: </a:t>
            </a:r>
            <a:r>
              <a:rPr lang="en-US" sz="2400" dirty="0"/>
              <a:t>A </a:t>
            </a:r>
            <a:r>
              <a:rPr lang="en-US" sz="2400" i="1" dirty="0"/>
              <a:t>linear </a:t>
            </a:r>
            <a:r>
              <a:rPr lang="en-US" sz="2400" i="1" dirty="0" err="1"/>
              <a:t>nonhomogeneous</a:t>
            </a:r>
            <a:r>
              <a:rPr lang="en-US" sz="2400" i="1" dirty="0"/>
              <a:t> recurrence relation with constant coefficients </a:t>
            </a:r>
            <a:r>
              <a:rPr lang="en-US" sz="2400" dirty="0"/>
              <a:t>is a recurrence relation of the form:</a:t>
            </a:r>
          </a:p>
          <a:p>
            <a:pPr>
              <a:buNone/>
            </a:pPr>
            <a:r>
              <a:rPr lang="en-US" sz="2400" i="1" dirty="0"/>
              <a:t>          a</a:t>
            </a:r>
            <a:r>
              <a:rPr lang="en-US" sz="2400" i="1" baseline="-25000" dirty="0"/>
              <a:t>n</a:t>
            </a:r>
            <a:r>
              <a:rPr lang="en-US" sz="2400" i="1" dirty="0"/>
              <a:t> =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/>
              <a:t> </a:t>
            </a:r>
            <a:r>
              <a:rPr lang="en-US" sz="2400" i="1" dirty="0"/>
              <a:t>+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 ….. + c</a:t>
            </a:r>
            <a:r>
              <a:rPr lang="en-US" sz="2400" i="1" baseline="-25000" dirty="0"/>
              <a:t>k</a:t>
            </a:r>
            <a:r>
              <a:rPr lang="en-US" sz="2400" i="1" dirty="0"/>
              <a:t> 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i="1" baseline="-25000" dirty="0"/>
              <a:t>k </a:t>
            </a:r>
            <a:r>
              <a:rPr lang="en-US" sz="2400" i="1" dirty="0"/>
              <a:t>+ 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i="1" baseline="-25000" dirty="0"/>
              <a:t> ,</a:t>
            </a:r>
            <a:endParaRPr lang="en-US" sz="2400" b="1" dirty="0"/>
          </a:p>
          <a:p>
            <a:pPr>
              <a:buNone/>
            </a:pPr>
            <a:r>
              <a:rPr lang="en-US" sz="2400" dirty="0"/>
              <a:t>   where </a:t>
            </a:r>
            <a:r>
              <a:rPr lang="en-US" sz="2400" i="1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/>
              <a:t>,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, ….,c</a:t>
            </a:r>
            <a:r>
              <a:rPr lang="en-US" sz="2400" i="1" baseline="-25000" dirty="0"/>
              <a:t>k</a:t>
            </a:r>
            <a:r>
              <a:rPr lang="en-US" sz="2400" i="1" dirty="0"/>
              <a:t> </a:t>
            </a:r>
            <a:r>
              <a:rPr lang="en-US" sz="2400" dirty="0"/>
              <a:t>are real numbers, and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is a function not identically zero depending only on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    The recurrence relation</a:t>
            </a:r>
          </a:p>
          <a:p>
            <a:pPr>
              <a:buNone/>
            </a:pP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i="1" dirty="0"/>
              <a:t> =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/>
              <a:t> </a:t>
            </a:r>
            <a:r>
              <a:rPr lang="en-US" sz="2400" i="1" dirty="0"/>
              <a:t>+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 ….. + c</a:t>
            </a:r>
            <a:r>
              <a:rPr lang="en-US" sz="2400" i="1" baseline="-25000" dirty="0"/>
              <a:t>k</a:t>
            </a:r>
            <a:r>
              <a:rPr lang="en-US" sz="2400" i="1" dirty="0"/>
              <a:t> 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i="1" baseline="-25000" dirty="0"/>
              <a:t>k ,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   is called the associated homogeneous recurrence relation.</a:t>
            </a:r>
          </a:p>
        </p:txBody>
      </p:sp>
    </p:spTree>
    <p:extLst>
      <p:ext uri="{BB962C8B-B14F-4D97-AF65-F5344CB8AC3E}">
        <p14:creationId xmlns:p14="http://schemas.microsoft.com/office/powerpoint/2010/main" val="899130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Linear </a:t>
            </a:r>
            <a:r>
              <a:rPr lang="en-US" sz="3600" dirty="0" smtClean="0"/>
              <a:t>Nonhomogeneous Recurrence</a:t>
            </a:r>
            <a:r>
              <a:rPr lang="lv-LV" sz="3600" dirty="0" smtClean="0"/>
              <a:t>s – 2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The </a:t>
            </a:r>
            <a:r>
              <a:rPr lang="en-US" sz="2400" dirty="0"/>
              <a:t>following are linear nonhomogeneous recurrence relations with constant coefficients:</a:t>
            </a:r>
          </a:p>
          <a:p>
            <a:pPr>
              <a:buNone/>
            </a:pPr>
            <a:r>
              <a:rPr lang="en-US" sz="2400" b="1" i="1" dirty="0"/>
              <a:t>    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i="1" dirty="0"/>
              <a:t> = 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/>
              <a:t> </a:t>
            </a:r>
            <a:r>
              <a:rPr lang="en-US" sz="2400" i="1" dirty="0"/>
              <a:t>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/>
              <a:t>n</a:t>
            </a:r>
            <a:r>
              <a:rPr lang="en-US" sz="2400" i="1" baseline="-25000" dirty="0"/>
              <a:t> ,</a:t>
            </a:r>
          </a:p>
          <a:p>
            <a:pPr>
              <a:buNone/>
            </a:pPr>
            <a:r>
              <a:rPr lang="en-US" sz="2400" i="1" dirty="0"/>
              <a:t>    a</a:t>
            </a:r>
            <a:r>
              <a:rPr lang="en-US" sz="2400" i="1" baseline="-25000" dirty="0"/>
              <a:t>n</a:t>
            </a:r>
            <a:r>
              <a:rPr lang="en-US" sz="2400" i="1" dirty="0"/>
              <a:t> = 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/>
              <a:t> </a:t>
            </a:r>
            <a:r>
              <a:rPr lang="en-US" sz="2400" i="1" dirty="0"/>
              <a:t>+ 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 n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 n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/>
              <a:t>, </a:t>
            </a:r>
          </a:p>
          <a:p>
            <a:pPr>
              <a:buNone/>
            </a:pPr>
            <a:r>
              <a:rPr lang="en-US" sz="2400" i="1" dirty="0"/>
              <a:t>    a</a:t>
            </a:r>
            <a:r>
              <a:rPr lang="en-US" sz="2400" i="1" baseline="-25000" dirty="0"/>
              <a:t>n</a:t>
            </a:r>
            <a:r>
              <a:rPr lang="en-US" sz="2400" i="1" dirty="0"/>
              <a:t>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/>
              <a:t> </a:t>
            </a:r>
            <a:r>
              <a:rPr lang="en-US" sz="2400" i="1" dirty="0"/>
              <a:t>+  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400" i="1" dirty="0"/>
              <a:t> ,</a:t>
            </a:r>
          </a:p>
          <a:p>
            <a:pPr>
              <a:buNone/>
            </a:pPr>
            <a:r>
              <a:rPr lang="en-US" sz="2400" i="1" dirty="0"/>
              <a:t>    a</a:t>
            </a:r>
            <a:r>
              <a:rPr lang="en-US" sz="2400" i="1" baseline="-25000" dirty="0"/>
              <a:t>n</a:t>
            </a:r>
            <a:r>
              <a:rPr lang="en-US" sz="2400" i="1" dirty="0"/>
              <a:t> = 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/>
              <a:t> </a:t>
            </a:r>
            <a:r>
              <a:rPr lang="en-US" sz="2400" i="1" dirty="0"/>
              <a:t>+ 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 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400" i="1" dirty="0"/>
              <a:t>+ n</a:t>
            </a:r>
            <a:r>
              <a:rPr lang="en-US" sz="2400" dirty="0"/>
              <a:t>! </a:t>
            </a:r>
            <a:endParaRPr lang="en-US" sz="2400" b="1" dirty="0"/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/>
              <a:t>the following are the associated linear homogeneous recurrence relations, respectively:</a:t>
            </a:r>
          </a:p>
          <a:p>
            <a:pPr>
              <a:buNone/>
            </a:pPr>
            <a:r>
              <a:rPr lang="en-US" sz="2400" i="1" dirty="0"/>
              <a:t>    a</a:t>
            </a:r>
            <a:r>
              <a:rPr lang="en-US" sz="2400" i="1" baseline="-25000" dirty="0"/>
              <a:t>n</a:t>
            </a:r>
            <a:r>
              <a:rPr lang="en-US" sz="2400" i="1" dirty="0"/>
              <a:t> = 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/>
              <a:t>  ,</a:t>
            </a:r>
          </a:p>
          <a:p>
            <a:pPr>
              <a:buNone/>
            </a:pPr>
            <a:r>
              <a:rPr lang="en-US" sz="2400" i="1" dirty="0"/>
              <a:t>    a</a:t>
            </a:r>
            <a:r>
              <a:rPr lang="en-US" sz="2400" i="1" baseline="-25000" dirty="0"/>
              <a:t>n</a:t>
            </a:r>
            <a:r>
              <a:rPr lang="en-US" sz="2400" i="1" dirty="0"/>
              <a:t> = 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/>
              <a:t> </a:t>
            </a:r>
            <a:r>
              <a:rPr lang="en-US" sz="2400" i="1" dirty="0"/>
              <a:t>+ 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, </a:t>
            </a:r>
          </a:p>
          <a:p>
            <a:pPr>
              <a:buNone/>
            </a:pPr>
            <a:r>
              <a:rPr lang="en-US" sz="2400" i="1" dirty="0"/>
              <a:t>    a</a:t>
            </a:r>
            <a:r>
              <a:rPr lang="en-US" sz="2400" i="1" baseline="-25000" dirty="0"/>
              <a:t>n</a:t>
            </a:r>
            <a:r>
              <a:rPr lang="en-US" sz="2400" i="1" dirty="0"/>
              <a:t>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/>
              <a:t> ,</a:t>
            </a:r>
          </a:p>
          <a:p>
            <a:pPr>
              <a:buNone/>
            </a:pPr>
            <a:r>
              <a:rPr lang="en-US" sz="2400" i="1" dirty="0"/>
              <a:t>    a</a:t>
            </a:r>
            <a:r>
              <a:rPr lang="en-US" sz="2400" i="1" baseline="-25000" dirty="0"/>
              <a:t>n</a:t>
            </a:r>
            <a:r>
              <a:rPr lang="en-US" sz="2400" i="1" dirty="0"/>
              <a:t> = 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/>
              <a:t> </a:t>
            </a:r>
            <a:r>
              <a:rPr lang="en-US" sz="2400" i="1" dirty="0"/>
              <a:t>+ 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 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6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Homogeneous Recurrence Relations</a:t>
            </a:r>
          </a:p>
          <a:p>
            <a:r>
              <a:rPr lang="en-US" dirty="0" smtClean="0"/>
              <a:t>Solving Linear Homogeneous Recurrence Relations with Constant Coefficients. </a:t>
            </a:r>
          </a:p>
          <a:p>
            <a:r>
              <a:rPr lang="en-US" dirty="0" smtClean="0"/>
              <a:t>Solving Linear </a:t>
            </a:r>
            <a:r>
              <a:rPr lang="en-US" dirty="0" err="1" smtClean="0"/>
              <a:t>Nonhomogeneous</a:t>
            </a:r>
            <a:r>
              <a:rPr lang="en-US" dirty="0" smtClean="0"/>
              <a:t> Recurrence Relations with Constant Coefficients.</a:t>
            </a:r>
          </a:p>
        </p:txBody>
      </p:sp>
    </p:spTree>
    <p:extLst>
      <p:ext uri="{BB962C8B-B14F-4D97-AF65-F5344CB8AC3E}">
        <p14:creationId xmlns:p14="http://schemas.microsoft.com/office/powerpoint/2010/main" val="35232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Linear Nonhomogeneous Recurrence</a:t>
            </a:r>
            <a:r>
              <a:rPr lang="lv-LV" sz="2800" dirty="0"/>
              <a:t>s – 3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Theorem 5</a:t>
            </a:r>
            <a:r>
              <a:rPr lang="en-US" dirty="0" smtClean="0"/>
              <a:t>:  If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p</a:t>
            </a:r>
            <a:r>
              <a:rPr lang="en-US" baseline="30000" dirty="0" smtClean="0"/>
              <a:t>)</a:t>
            </a:r>
            <a:r>
              <a:rPr lang="en-US" dirty="0" smtClean="0"/>
              <a:t>} is a particular  solution of the nonhomogeneous linear recurrence relation with constant coefficients</a:t>
            </a:r>
          </a:p>
          <a:p>
            <a:pPr>
              <a:buNone/>
            </a:pPr>
            <a:r>
              <a:rPr lang="en-US" i="1" dirty="0"/>
              <a:t>       a</a:t>
            </a:r>
            <a:r>
              <a:rPr lang="en-US" i="1" baseline="-25000" dirty="0"/>
              <a:t>n</a:t>
            </a:r>
            <a:r>
              <a:rPr lang="en-US" i="1" dirty="0"/>
              <a:t> =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-25000" dirty="0"/>
              <a:t> </a:t>
            </a:r>
            <a:r>
              <a:rPr lang="en-US" i="1" dirty="0"/>
              <a:t>+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⋯ </a:t>
            </a:r>
            <a:r>
              <a:rPr lang="en-US" i="1" dirty="0"/>
              <a:t>+ c</a:t>
            </a:r>
            <a:r>
              <a:rPr lang="en-US" i="1" baseline="-25000" dirty="0"/>
              <a:t>k</a:t>
            </a:r>
            <a:r>
              <a:rPr lang="en-US" i="1" dirty="0"/>
              <a:t> a</a:t>
            </a:r>
            <a:r>
              <a:rPr lang="en-US" i="1" baseline="-25000" dirty="0"/>
              <a:t>n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i="1" baseline="-25000" dirty="0"/>
              <a:t>k </a:t>
            </a:r>
            <a:r>
              <a:rPr lang="en-US" i="1" dirty="0"/>
              <a:t>+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baseline="-25000" dirty="0"/>
              <a:t> 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then every solution is of the form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p</a:t>
            </a:r>
            <a:r>
              <a:rPr lang="en-US" baseline="30000" dirty="0" smtClean="0"/>
              <a:t>)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h</a:t>
            </a:r>
            <a:r>
              <a:rPr lang="en-US" baseline="30000" dirty="0" smtClean="0"/>
              <a:t>)</a:t>
            </a:r>
            <a:r>
              <a:rPr lang="en-US" dirty="0" smtClean="0"/>
              <a:t>}, where 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h</a:t>
            </a:r>
            <a:r>
              <a:rPr lang="en-US" baseline="30000" dirty="0" smtClean="0"/>
              <a:t>)</a:t>
            </a:r>
            <a:r>
              <a:rPr lang="en-US" dirty="0" smtClean="0"/>
              <a:t>} is a solution of the associated homogeneous recurrence relation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 =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-25000" dirty="0"/>
              <a:t> </a:t>
            </a:r>
            <a:r>
              <a:rPr lang="en-US" i="1" dirty="0"/>
              <a:t>+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+ </a:t>
            </a:r>
            <a:r>
              <a:rPr lang="en-US" dirty="0">
                <a:latin typeface="Cambria Math"/>
                <a:ea typeface="Cambria Math"/>
              </a:rPr>
              <a:t>⋯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/>
              <a:t>+ c</a:t>
            </a:r>
            <a:r>
              <a:rPr lang="en-US" i="1" baseline="-25000" dirty="0"/>
              <a:t>k</a:t>
            </a:r>
            <a:r>
              <a:rPr lang="en-US" i="1" dirty="0"/>
              <a:t> a</a:t>
            </a:r>
            <a:r>
              <a:rPr lang="en-US" i="1" baseline="-25000" dirty="0"/>
              <a:t>n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i="1" baseline="-25000" dirty="0"/>
              <a:t>k .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9104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Linear Nonhomogeneous Recurrence</a:t>
            </a:r>
            <a:r>
              <a:rPr lang="lv-LV" sz="2800" dirty="0"/>
              <a:t>s – 4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Example</a:t>
            </a:r>
            <a:r>
              <a:rPr lang="en-US" sz="2000" dirty="0"/>
              <a:t>:  Find all solutions of the recurrence relation 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i="1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i="1" baseline="-25000" dirty="0">
                <a:latin typeface="Cambria Math"/>
                <a:ea typeface="Cambria Math"/>
              </a:rPr>
              <a:t>−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i="1" baseline="-25000" dirty="0"/>
              <a:t> </a:t>
            </a:r>
            <a:r>
              <a:rPr lang="en-US" sz="2000" i="1" dirty="0"/>
              <a:t>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n.  </a:t>
            </a:r>
          </a:p>
          <a:p>
            <a:pPr>
              <a:buNone/>
            </a:pPr>
            <a:r>
              <a:rPr lang="en-US" sz="2000" dirty="0" smtClean="0"/>
              <a:t>What </a:t>
            </a:r>
            <a:r>
              <a:rPr lang="en-US" sz="2000" dirty="0"/>
              <a:t>is the solution with </a:t>
            </a:r>
            <a:r>
              <a:rPr lang="en-US" sz="2000" i="1" dirty="0"/>
              <a:t>a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i="1" baseline="-25000" dirty="0"/>
              <a:t> </a:t>
            </a:r>
            <a:r>
              <a:rPr lang="en-US" sz="2000" i="1" dirty="0"/>
              <a:t>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i="1" dirty="0"/>
              <a:t>? </a:t>
            </a: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Solution</a:t>
            </a:r>
            <a:r>
              <a:rPr lang="en-US" sz="2000" dirty="0"/>
              <a:t>: The associated linear homogeneous equation is 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i="1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i="1" baseline="-25000" dirty="0">
                <a:latin typeface="Cambria Math"/>
                <a:ea typeface="Cambria Math"/>
              </a:rPr>
              <a:t>−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i="1" dirty="0"/>
              <a:t>. </a:t>
            </a:r>
            <a:r>
              <a:rPr lang="en-US" sz="2000" i="1" dirty="0" smtClean="0"/>
              <a:t>  </a:t>
            </a:r>
            <a:r>
              <a:rPr lang="en-US" sz="2000" dirty="0" smtClean="0"/>
              <a:t>Its </a:t>
            </a:r>
            <a:r>
              <a:rPr lang="en-US" sz="2000" dirty="0"/>
              <a:t>solutions are 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baseline="30000" dirty="0"/>
              <a:t>(</a:t>
            </a:r>
            <a:r>
              <a:rPr lang="en-US" sz="2000" i="1" baseline="30000" dirty="0"/>
              <a:t>h</a:t>
            </a:r>
            <a:r>
              <a:rPr lang="en-US" sz="2000" baseline="30000" dirty="0"/>
              <a:t>)</a:t>
            </a:r>
            <a:r>
              <a:rPr lang="en-US" sz="2000" i="1" dirty="0"/>
              <a:t> = </a:t>
            </a:r>
            <a:r>
              <a:rPr lang="el-GR" sz="2000" dirty="0">
                <a:latin typeface="Cambria Math"/>
                <a:ea typeface="Cambria Math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i="1" baseline="30000" dirty="0">
                <a:ea typeface="Cambria Math" pitchFamily="18" charset="0"/>
              </a:rPr>
              <a:t>n</a:t>
            </a:r>
            <a:r>
              <a:rPr lang="en-US" sz="2000" i="1" dirty="0"/>
              <a:t>, </a:t>
            </a:r>
            <a:r>
              <a:rPr lang="en-US" sz="2000" dirty="0"/>
              <a:t>where </a:t>
            </a:r>
            <a:r>
              <a:rPr lang="el-GR" sz="2000" dirty="0">
                <a:latin typeface="Cambria Math"/>
                <a:ea typeface="Cambria Math"/>
              </a:rPr>
              <a:t>α</a:t>
            </a:r>
            <a:r>
              <a:rPr lang="en-US" sz="2000" dirty="0"/>
              <a:t>  is a </a:t>
            </a:r>
            <a:r>
              <a:rPr lang="en-US" sz="2000" dirty="0" smtClean="0"/>
              <a:t>constant.</a:t>
            </a:r>
            <a:r>
              <a:rPr lang="lv-LV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Because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n</a:t>
            </a:r>
            <a:r>
              <a:rPr lang="en-US" sz="2000" dirty="0"/>
              <a:t> is a polynomial in </a:t>
            </a:r>
            <a:r>
              <a:rPr lang="en-US" sz="2000" i="1" dirty="0"/>
              <a:t>n </a:t>
            </a:r>
            <a:r>
              <a:rPr lang="en-US" sz="2000" dirty="0"/>
              <a:t>of degree one,  to find a particular solution we might try a linear function in </a:t>
            </a:r>
            <a:r>
              <a:rPr lang="en-US" sz="2000" i="1" dirty="0"/>
              <a:t>n</a:t>
            </a:r>
            <a:r>
              <a:rPr lang="en-US" sz="2000" dirty="0"/>
              <a:t>, 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en-US" sz="2000" dirty="0" smtClean="0"/>
              <a:t>say  </a:t>
            </a:r>
            <a:r>
              <a:rPr lang="en-US" sz="2000" i="1" dirty="0" err="1"/>
              <a:t>p</a:t>
            </a:r>
            <a:r>
              <a:rPr lang="en-US" sz="2000" i="1" baseline="-25000" dirty="0" err="1"/>
              <a:t>n</a:t>
            </a:r>
            <a:r>
              <a:rPr lang="en-US" sz="2000" dirty="0"/>
              <a:t> = </a:t>
            </a:r>
            <a:r>
              <a:rPr lang="en-US" sz="2000" i="1" dirty="0" err="1"/>
              <a:t>cn</a:t>
            </a:r>
            <a:r>
              <a:rPr lang="en-US" sz="2000" dirty="0"/>
              <a:t> + </a:t>
            </a:r>
            <a:r>
              <a:rPr lang="en-US" sz="2000" i="1" dirty="0"/>
              <a:t>d</a:t>
            </a:r>
            <a:r>
              <a:rPr lang="en-US" sz="2000" dirty="0"/>
              <a:t>, where </a:t>
            </a:r>
            <a:r>
              <a:rPr lang="en-US" sz="2000" i="1" dirty="0"/>
              <a:t>c </a:t>
            </a:r>
            <a:r>
              <a:rPr lang="en-US" sz="2000" dirty="0"/>
              <a:t>and </a:t>
            </a:r>
            <a:r>
              <a:rPr lang="en-US" sz="2000" i="1" dirty="0"/>
              <a:t>d</a:t>
            </a:r>
            <a:r>
              <a:rPr lang="en-US" sz="2000" dirty="0"/>
              <a:t> are constants. Suppose that </a:t>
            </a:r>
            <a:r>
              <a:rPr lang="en-US" sz="2000" i="1" dirty="0" err="1"/>
              <a:t>p</a:t>
            </a:r>
            <a:r>
              <a:rPr lang="en-US" sz="2000" i="1" baseline="-25000" dirty="0" err="1"/>
              <a:t>n</a:t>
            </a:r>
            <a:r>
              <a:rPr lang="en-US" sz="2000" dirty="0"/>
              <a:t> = </a:t>
            </a:r>
            <a:r>
              <a:rPr lang="en-US" sz="2000" i="1" dirty="0" err="1"/>
              <a:t>cn</a:t>
            </a:r>
            <a:r>
              <a:rPr lang="en-US" sz="2000" dirty="0"/>
              <a:t> + </a:t>
            </a:r>
            <a:r>
              <a:rPr lang="en-US" sz="2000" i="1" dirty="0"/>
              <a:t>d</a:t>
            </a:r>
            <a:r>
              <a:rPr lang="en-US" sz="2000" dirty="0"/>
              <a:t>  is such a solution. </a:t>
            </a:r>
          </a:p>
          <a:p>
            <a:pPr>
              <a:buNone/>
            </a:pPr>
            <a:r>
              <a:rPr lang="en-US" sz="2000" dirty="0" smtClean="0"/>
              <a:t>Then 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i="1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i="1" baseline="-25000" dirty="0">
                <a:latin typeface="Cambria Math"/>
                <a:ea typeface="Cambria Math"/>
              </a:rPr>
              <a:t>−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i="1" baseline="-25000" dirty="0"/>
              <a:t> </a:t>
            </a:r>
            <a:r>
              <a:rPr lang="en-US" sz="2000" i="1" dirty="0"/>
              <a:t>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n</a:t>
            </a:r>
            <a:r>
              <a:rPr lang="en-US" sz="2000" dirty="0"/>
              <a:t>   becomes   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en-US" sz="2000" i="1" dirty="0" err="1" smtClean="0"/>
              <a:t>cn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i="1" dirty="0"/>
              <a:t>d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3(</a:t>
            </a:r>
            <a:r>
              <a:rPr lang="en-US" sz="2000" i="1" dirty="0"/>
              <a:t>c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i="1" dirty="0">
                <a:latin typeface="Cambria Math"/>
                <a:ea typeface="Cambria Math"/>
              </a:rPr>
              <a:t>− </a:t>
            </a:r>
            <a:r>
              <a:rPr lang="en-US" sz="2000" dirty="0">
                <a:latin typeface="Cambria Math"/>
                <a:ea typeface="Cambria Math"/>
              </a:rPr>
              <a:t>1)</a:t>
            </a:r>
            <a:r>
              <a:rPr lang="en-US" sz="2000" dirty="0"/>
              <a:t> + </a:t>
            </a:r>
            <a:r>
              <a:rPr lang="en-US" sz="2000" i="1" dirty="0"/>
              <a:t>d</a:t>
            </a:r>
            <a:r>
              <a:rPr lang="en-US" sz="2000" dirty="0">
                <a:ea typeface="Cambria Math" pitchFamily="18" charset="0"/>
              </a:rPr>
              <a:t>)</a:t>
            </a:r>
            <a:r>
              <a:rPr lang="en-US" sz="2000" i="1" dirty="0"/>
              <a:t>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n.</a:t>
            </a:r>
            <a:r>
              <a:rPr lang="en-US" sz="2000" dirty="0"/>
              <a:t>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i="1" dirty="0"/>
              <a:t>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Simplifying </a:t>
            </a:r>
            <a:r>
              <a:rPr lang="en-US" sz="2000" dirty="0"/>
              <a:t>yields 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>
                <a:ea typeface="Cambria Math" pitchFamily="18" charset="0"/>
              </a:rPr>
              <a:t>c</a:t>
            </a:r>
            <a:r>
              <a:rPr lang="en-US" sz="2000" dirty="0"/>
              <a:t>)</a:t>
            </a:r>
            <a:r>
              <a:rPr lang="en-US" sz="2000" i="1" dirty="0"/>
              <a:t>n + </a:t>
            </a:r>
            <a:r>
              <a:rPr lang="en-US" sz="2000" dirty="0"/>
              <a:t>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d </a:t>
            </a:r>
            <a:r>
              <a:rPr lang="en-US" sz="2000" i="1" dirty="0">
                <a:latin typeface="Cambria Math"/>
                <a:ea typeface="Cambria Math"/>
              </a:rPr>
              <a:t>− </a:t>
            </a:r>
            <a:r>
              <a:rPr lang="en-US" sz="2000" dirty="0">
                <a:latin typeface="Cambria Math"/>
                <a:ea typeface="Cambria Math"/>
              </a:rPr>
              <a:t>3</a:t>
            </a:r>
            <a:r>
              <a:rPr lang="en-US" sz="2000" i="1" dirty="0">
                <a:ea typeface="Cambria Math" pitchFamily="18" charset="0"/>
              </a:rPr>
              <a:t>c</a:t>
            </a:r>
            <a:r>
              <a:rPr lang="en-US" sz="2000" dirty="0">
                <a:latin typeface="Cambria Math"/>
                <a:ea typeface="Cambria Math"/>
              </a:rPr>
              <a:t>)</a:t>
            </a:r>
            <a:r>
              <a:rPr lang="en-US" sz="2000" dirty="0"/>
              <a:t> 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/>
              <a:t>. </a:t>
            </a:r>
            <a:r>
              <a:rPr lang="lv-LV" sz="2000" dirty="0" smtClean="0"/>
              <a:t>We get</a:t>
            </a:r>
            <a:r>
              <a:rPr lang="en-US" sz="2000" dirty="0" smtClean="0"/>
              <a:t> </a:t>
            </a:r>
            <a:r>
              <a:rPr lang="en-US" sz="2000" dirty="0"/>
              <a:t>that </a:t>
            </a:r>
            <a:r>
              <a:rPr lang="en-US" sz="2000" i="1" dirty="0" err="1"/>
              <a:t>cn</a:t>
            </a:r>
            <a:r>
              <a:rPr lang="en-US" sz="2000" dirty="0"/>
              <a:t> + </a:t>
            </a:r>
            <a:r>
              <a:rPr lang="en-US" sz="2000" i="1" dirty="0"/>
              <a:t>d </a:t>
            </a:r>
            <a:r>
              <a:rPr lang="en-US" sz="2000" dirty="0"/>
              <a:t>is  a solution if and only if </a:t>
            </a:r>
            <a:r>
              <a:rPr lang="lv-LV" sz="2000" dirty="0" smtClean="0"/>
              <a:t> </a:t>
            </a:r>
          </a:p>
          <a:p>
            <a:pPr>
              <a:buNone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>
                <a:ea typeface="Cambria Math" pitchFamily="18" charset="0"/>
              </a:rPr>
              <a:t>c</a:t>
            </a:r>
            <a:r>
              <a:rPr lang="en-US" sz="2000" i="1" dirty="0"/>
              <a:t> </a:t>
            </a:r>
            <a:r>
              <a:rPr lang="en-US" sz="2000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000" dirty="0"/>
              <a:t>and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d </a:t>
            </a:r>
            <a:r>
              <a:rPr lang="en-US" sz="2000" i="1" dirty="0">
                <a:latin typeface="Cambria Math"/>
                <a:ea typeface="Cambria Math"/>
              </a:rPr>
              <a:t>− </a:t>
            </a:r>
            <a:r>
              <a:rPr lang="en-US" sz="2000" dirty="0">
                <a:latin typeface="Cambria Math"/>
                <a:ea typeface="Cambria Math"/>
              </a:rPr>
              <a:t>3</a:t>
            </a:r>
            <a:r>
              <a:rPr lang="en-US" sz="2000" i="1" dirty="0">
                <a:ea typeface="Cambria Math" pitchFamily="18" charset="0"/>
              </a:rPr>
              <a:t>c</a:t>
            </a:r>
            <a:r>
              <a:rPr lang="en-US" sz="2000" dirty="0"/>
              <a:t> 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0.  Therefore, </a:t>
            </a:r>
            <a:r>
              <a:rPr lang="en-US" sz="2000" i="1" dirty="0" err="1"/>
              <a:t>cn</a:t>
            </a:r>
            <a:r>
              <a:rPr lang="en-US" sz="2000" dirty="0"/>
              <a:t> + </a:t>
            </a:r>
            <a:r>
              <a:rPr lang="en-US" sz="2000" i="1" dirty="0"/>
              <a:t>d </a:t>
            </a:r>
            <a:r>
              <a:rPr lang="en-US" sz="2000" dirty="0"/>
              <a:t>is  a solution </a:t>
            </a:r>
            <a:r>
              <a:rPr lang="en-US" sz="2000" dirty="0" smtClean="0"/>
              <a:t>if</a:t>
            </a:r>
            <a:r>
              <a:rPr lang="lv-LV" sz="2000" dirty="0" smtClean="0"/>
              <a:t>f</a:t>
            </a:r>
            <a:r>
              <a:rPr lang="en-US" sz="2000" dirty="0" smtClean="0"/>
              <a:t> </a:t>
            </a:r>
            <a:r>
              <a:rPr lang="en-US" sz="2000" dirty="0"/>
              <a:t>c = </a:t>
            </a:r>
            <a:r>
              <a:rPr lang="en-US" sz="2000" i="1" dirty="0">
                <a:latin typeface="Cambria Math"/>
                <a:ea typeface="Cambria Math"/>
              </a:rPr>
              <a:t>− </a:t>
            </a:r>
            <a:r>
              <a:rPr lang="en-US" sz="2000" dirty="0">
                <a:latin typeface="Cambria Math"/>
                <a:ea typeface="Cambria Math"/>
              </a:rPr>
              <a:t>1 and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d = </a:t>
            </a:r>
            <a:r>
              <a:rPr lang="en-US" sz="2000" i="1" dirty="0">
                <a:latin typeface="Cambria Math"/>
                <a:ea typeface="Cambria Math"/>
              </a:rPr>
              <a:t>− </a:t>
            </a:r>
            <a:r>
              <a:rPr lang="en-US" sz="2000" dirty="0">
                <a:latin typeface="Cambria Math"/>
                <a:ea typeface="Cambria Math"/>
              </a:rPr>
              <a:t>3/2. </a:t>
            </a:r>
          </a:p>
          <a:p>
            <a:pPr>
              <a:buNone/>
            </a:pPr>
            <a:r>
              <a:rPr lang="en-US" sz="2000" dirty="0" smtClean="0">
                <a:latin typeface="Cambria Math"/>
                <a:ea typeface="Cambria Math"/>
              </a:rPr>
              <a:t>Consequently</a:t>
            </a:r>
            <a:r>
              <a:rPr lang="en-US" sz="2000" dirty="0">
                <a:latin typeface="Cambria Math"/>
                <a:ea typeface="Cambria Math"/>
              </a:rPr>
              <a:t>,    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baseline="30000" dirty="0"/>
              <a:t>(</a:t>
            </a:r>
            <a:r>
              <a:rPr lang="en-US" sz="2000" i="1" baseline="30000" dirty="0"/>
              <a:t>p</a:t>
            </a:r>
            <a:r>
              <a:rPr lang="en-US" sz="2000" baseline="30000" dirty="0"/>
              <a:t>)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i="1" dirty="0">
                <a:latin typeface="Cambria Math"/>
                <a:ea typeface="Cambria Math"/>
              </a:rPr>
              <a:t>−</a:t>
            </a:r>
            <a:r>
              <a:rPr lang="en-US" sz="2000" i="1" dirty="0">
                <a:ea typeface="Cambria Math"/>
              </a:rPr>
              <a:t>n </a:t>
            </a:r>
            <a:r>
              <a:rPr lang="en-US" sz="2000" i="1" dirty="0">
                <a:latin typeface="Cambria Math"/>
                <a:ea typeface="Cambria Math"/>
              </a:rPr>
              <a:t>− </a:t>
            </a:r>
            <a:r>
              <a:rPr lang="en-US" sz="2000" dirty="0">
                <a:latin typeface="Cambria Math"/>
                <a:ea typeface="Cambria Math"/>
              </a:rPr>
              <a:t>3/2  is a particular solution. 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By </a:t>
            </a:r>
            <a:r>
              <a:rPr lang="en-US" sz="2000" dirty="0"/>
              <a:t>Theorem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5, all solutions are of the form</a:t>
            </a:r>
            <a:r>
              <a:rPr lang="en-US" sz="2000" i="1" dirty="0"/>
              <a:t>  a</a:t>
            </a:r>
            <a:r>
              <a:rPr lang="en-US" sz="2000" i="1" baseline="-25000" dirty="0"/>
              <a:t>n</a:t>
            </a:r>
            <a:r>
              <a:rPr lang="en-US" sz="2000" i="1" dirty="0"/>
              <a:t> = a</a:t>
            </a:r>
            <a:r>
              <a:rPr lang="en-US" sz="2000" i="1" baseline="-25000" dirty="0"/>
              <a:t>n</a:t>
            </a:r>
            <a:r>
              <a:rPr lang="en-US" sz="2000" baseline="30000" dirty="0"/>
              <a:t>(</a:t>
            </a:r>
            <a:r>
              <a:rPr lang="en-US" sz="2000" i="1" baseline="30000" dirty="0"/>
              <a:t>p</a:t>
            </a:r>
            <a:r>
              <a:rPr lang="en-US" sz="2000" baseline="30000" dirty="0"/>
              <a:t>)</a:t>
            </a:r>
            <a:r>
              <a:rPr lang="en-US" sz="2000" dirty="0"/>
              <a:t> + 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baseline="30000" dirty="0"/>
              <a:t>(</a:t>
            </a:r>
            <a:r>
              <a:rPr lang="en-US" sz="2000" i="1" baseline="30000" dirty="0"/>
              <a:t>h</a:t>
            </a:r>
            <a:r>
              <a:rPr lang="en-US" sz="2000" baseline="30000" dirty="0"/>
              <a:t>)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i="1" dirty="0">
                <a:latin typeface="Cambria Math"/>
                <a:ea typeface="Cambria Math"/>
              </a:rPr>
              <a:t>−</a:t>
            </a:r>
            <a:r>
              <a:rPr lang="en-US" sz="2000" i="1" dirty="0">
                <a:ea typeface="Cambria Math"/>
              </a:rPr>
              <a:t>n </a:t>
            </a:r>
            <a:r>
              <a:rPr lang="en-US" sz="2000" i="1" dirty="0">
                <a:latin typeface="Cambria Math"/>
                <a:ea typeface="Cambria Math"/>
              </a:rPr>
              <a:t>− </a:t>
            </a:r>
            <a:r>
              <a:rPr lang="en-US" sz="2000" dirty="0">
                <a:latin typeface="Cambria Math"/>
                <a:ea typeface="Cambria Math"/>
              </a:rPr>
              <a:t>3/2 + </a:t>
            </a:r>
            <a:r>
              <a:rPr lang="el-GR" sz="2000" dirty="0">
                <a:latin typeface="Cambria Math"/>
                <a:ea typeface="Cambria Math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i="1" baseline="30000" dirty="0">
                <a:ea typeface="Cambria Math" pitchFamily="18" charset="0"/>
              </a:rPr>
              <a:t>n</a:t>
            </a:r>
            <a:r>
              <a:rPr lang="en-US" sz="2000" i="1" dirty="0"/>
              <a:t>, </a:t>
            </a:r>
            <a:r>
              <a:rPr lang="en-US" sz="2000" dirty="0"/>
              <a:t>where </a:t>
            </a:r>
            <a:r>
              <a:rPr lang="el-GR" sz="2000" dirty="0">
                <a:latin typeface="Cambria Math"/>
                <a:ea typeface="Cambria Math"/>
              </a:rPr>
              <a:t>α</a:t>
            </a:r>
            <a:r>
              <a:rPr lang="en-US" sz="2000" dirty="0"/>
              <a:t>  is a constant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To </a:t>
            </a:r>
            <a:r>
              <a:rPr lang="en-US" sz="2000" dirty="0"/>
              <a:t>find the solution with </a:t>
            </a:r>
            <a:r>
              <a:rPr lang="en-US" sz="2000" i="1" dirty="0"/>
              <a:t>a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i="1" baseline="-25000" dirty="0"/>
              <a:t> </a:t>
            </a:r>
            <a:r>
              <a:rPr lang="en-US" sz="2000" i="1" dirty="0"/>
              <a:t>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3, let </a:t>
            </a:r>
            <a:r>
              <a:rPr lang="en-US" sz="2000" i="1" dirty="0">
                <a:ea typeface="Cambria Math" pitchFamily="18" charset="0"/>
              </a:rPr>
              <a:t>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1 in the above formula for the general solution. </a:t>
            </a:r>
          </a:p>
          <a:p>
            <a:pPr>
              <a:buNone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Then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000" i="1" dirty="0"/>
              <a:t>= </a:t>
            </a:r>
            <a:r>
              <a:rPr lang="en-US" sz="2000" i="1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i="1" dirty="0">
                <a:ea typeface="Cambria Math"/>
              </a:rPr>
              <a:t> </a:t>
            </a:r>
            <a:r>
              <a:rPr lang="en-US" sz="2000" i="1" dirty="0">
                <a:latin typeface="Cambria Math"/>
                <a:ea typeface="Cambria Math"/>
              </a:rPr>
              <a:t>− </a:t>
            </a:r>
            <a:r>
              <a:rPr lang="en-US" sz="2000" dirty="0">
                <a:latin typeface="Cambria Math"/>
                <a:ea typeface="Cambria Math"/>
              </a:rPr>
              <a:t>3/2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l-GR" sz="2000" dirty="0">
                <a:latin typeface="Cambria Math"/>
                <a:ea typeface="Cambria Math"/>
              </a:rPr>
              <a:t>α</a:t>
            </a:r>
            <a:r>
              <a:rPr lang="en-US" sz="2000" i="1" dirty="0"/>
              <a:t>,  </a:t>
            </a:r>
            <a:r>
              <a:rPr lang="en-US" sz="2000" dirty="0"/>
              <a:t>and</a:t>
            </a:r>
            <a:r>
              <a:rPr lang="en-US" sz="2000" i="1" dirty="0"/>
              <a:t> </a:t>
            </a:r>
            <a:r>
              <a:rPr lang="el-GR" sz="2000" dirty="0">
                <a:latin typeface="Cambria Math"/>
                <a:ea typeface="Cambria Math"/>
              </a:rPr>
              <a:t>α</a:t>
            </a:r>
            <a:r>
              <a:rPr lang="en-US" sz="2000" i="1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000" i="1" dirty="0"/>
              <a:t>/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/>
              <a:t>. 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en-US" sz="2000" dirty="0" smtClean="0"/>
              <a:t>Hence</a:t>
            </a:r>
            <a:r>
              <a:rPr lang="lv-LV" sz="2000" dirty="0" smtClean="0"/>
              <a:t> </a:t>
            </a:r>
            <a:r>
              <a:rPr lang="en-US" sz="2000" dirty="0" smtClean="0"/>
              <a:t>solution 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i="1" dirty="0"/>
              <a:t> = </a:t>
            </a:r>
            <a:r>
              <a:rPr lang="en-US" sz="2000" i="1" dirty="0">
                <a:latin typeface="Cambria Math"/>
                <a:ea typeface="Cambria Math"/>
              </a:rPr>
              <a:t>−</a:t>
            </a:r>
            <a:r>
              <a:rPr lang="en-US" sz="2000" i="1" dirty="0">
                <a:ea typeface="Cambria Math"/>
              </a:rPr>
              <a:t>n </a:t>
            </a:r>
            <a:r>
              <a:rPr lang="en-US" sz="2000" i="1" dirty="0">
                <a:latin typeface="Cambria Math"/>
                <a:ea typeface="Cambria Math"/>
              </a:rPr>
              <a:t>− </a:t>
            </a:r>
            <a:r>
              <a:rPr lang="en-US" sz="2000" dirty="0">
                <a:latin typeface="Cambria Math"/>
                <a:ea typeface="Cambria Math"/>
              </a:rPr>
              <a:t>3/2 + 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000" i="1" dirty="0"/>
              <a:t>/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>
                <a:latin typeface="Cambria Math"/>
                <a:ea typeface="Cambria Math"/>
              </a:rPr>
              <a:t>)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i="1" baseline="30000" dirty="0">
                <a:ea typeface="Cambria Math" pitchFamily="18" charset="0"/>
              </a:rPr>
              <a:t>n</a:t>
            </a:r>
            <a:r>
              <a:rPr lang="en-US" sz="2000" i="1" dirty="0"/>
              <a:t>.</a:t>
            </a:r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25143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Homogeneous Recurrence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Definition</a:t>
            </a:r>
            <a:r>
              <a:rPr lang="en-US" sz="2400" b="1" dirty="0"/>
              <a:t>: </a:t>
            </a:r>
            <a:r>
              <a:rPr lang="en-US" sz="2400" dirty="0"/>
              <a:t>A </a:t>
            </a:r>
            <a:r>
              <a:rPr lang="en-US" sz="2400" i="1" dirty="0"/>
              <a:t>linear homogeneous recurrence relation of degree </a:t>
            </a:r>
            <a:r>
              <a:rPr lang="en-US" sz="2400" dirty="0"/>
              <a:t>k</a:t>
            </a:r>
            <a:r>
              <a:rPr lang="en-US" sz="2400" i="1" dirty="0"/>
              <a:t> with constant coefficients </a:t>
            </a:r>
            <a:r>
              <a:rPr lang="en-US" sz="2400" dirty="0"/>
              <a:t>is a recurrence relation of the form 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i="1" dirty="0"/>
              <a:t> =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-25000" dirty="0"/>
              <a:t> </a:t>
            </a:r>
            <a:r>
              <a:rPr lang="en-US" sz="2400" i="1" dirty="0"/>
              <a:t>+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 ….. + c</a:t>
            </a:r>
            <a:r>
              <a:rPr lang="en-US" sz="2400" i="1" baseline="-25000" dirty="0"/>
              <a:t>k</a:t>
            </a:r>
            <a:r>
              <a:rPr lang="en-US" sz="2400" i="1" dirty="0"/>
              <a:t> a</a:t>
            </a:r>
            <a:r>
              <a:rPr lang="en-US" sz="2400" i="1" baseline="-25000" dirty="0"/>
              <a:t>n</a:t>
            </a:r>
            <a:r>
              <a:rPr lang="en-US" sz="2400" i="1" baseline="-25000" dirty="0">
                <a:latin typeface="Cambria Math"/>
                <a:ea typeface="Cambria Math"/>
              </a:rPr>
              <a:t>−</a:t>
            </a:r>
            <a:r>
              <a:rPr lang="en-US" sz="2400" i="1" baseline="-25000" dirty="0"/>
              <a:t>k ,</a:t>
            </a:r>
            <a:r>
              <a:rPr lang="en-US" sz="2400" b="1" dirty="0"/>
              <a:t> </a:t>
            </a:r>
            <a:r>
              <a:rPr lang="en-US" sz="2400" dirty="0"/>
              <a:t>where </a:t>
            </a:r>
            <a:r>
              <a:rPr lang="lv-LV" sz="2400" dirty="0" smtClean="0"/>
              <a:t> </a:t>
            </a:r>
            <a:r>
              <a:rPr lang="en-US" sz="2400" i="1" dirty="0" smtClean="0"/>
              <a:t>c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/>
              <a:t>,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, ….,c</a:t>
            </a:r>
            <a:r>
              <a:rPr lang="en-US" sz="2400" i="1" baseline="-25000" dirty="0"/>
              <a:t>k</a:t>
            </a:r>
            <a:r>
              <a:rPr lang="en-US" sz="2400" i="1" dirty="0"/>
              <a:t> </a:t>
            </a:r>
            <a:r>
              <a:rPr lang="en-US" sz="2400" dirty="0"/>
              <a:t>are real numbers, and </a:t>
            </a:r>
            <a:r>
              <a:rPr lang="en-US" sz="2400" i="1" dirty="0"/>
              <a:t>c</a:t>
            </a:r>
            <a:r>
              <a:rPr lang="en-US" sz="2400" i="1" baseline="-25000" dirty="0"/>
              <a:t>k</a:t>
            </a:r>
            <a:r>
              <a:rPr lang="en-US" sz="2400" i="1" dirty="0"/>
              <a:t> </a:t>
            </a:r>
            <a:r>
              <a:rPr lang="en-US" sz="2400" dirty="0">
                <a:latin typeface="Cambria Math"/>
                <a:ea typeface="Cambria Math"/>
              </a:rPr>
              <a:t>≠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lv-LV" sz="24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r>
              <a:rPr lang="en-US" sz="2400" dirty="0"/>
              <a:t> it is </a:t>
            </a:r>
            <a:r>
              <a:rPr lang="en-US" sz="2400" i="1" dirty="0"/>
              <a:t>linear </a:t>
            </a:r>
            <a:r>
              <a:rPr lang="en-US" sz="2400" dirty="0"/>
              <a:t>because the right-hand side is a sum of the previous terms of the sequence each multiplied by a function of </a:t>
            </a:r>
            <a:r>
              <a:rPr lang="en-US" sz="2400" i="1" dirty="0"/>
              <a:t>n</a:t>
            </a:r>
            <a:r>
              <a:rPr lang="en-US" sz="2400" dirty="0"/>
              <a:t>.</a:t>
            </a:r>
          </a:p>
          <a:p>
            <a:r>
              <a:rPr lang="en-US" sz="2400" i="1" dirty="0"/>
              <a:t> </a:t>
            </a:r>
            <a:r>
              <a:rPr lang="en-US" sz="2400" dirty="0"/>
              <a:t>it is </a:t>
            </a:r>
            <a:r>
              <a:rPr lang="en-US" sz="2400" i="1" dirty="0"/>
              <a:t>homogeneous </a:t>
            </a:r>
            <a:r>
              <a:rPr lang="en-US" sz="2400" dirty="0"/>
              <a:t>because no terms occur that are not multiples of the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j</a:t>
            </a:r>
            <a:r>
              <a:rPr lang="en-US" sz="2400" dirty="0" err="1"/>
              <a:t>s</a:t>
            </a:r>
            <a:r>
              <a:rPr lang="en-US" sz="2400" dirty="0"/>
              <a:t>. Each coefficient is a constant.</a:t>
            </a:r>
          </a:p>
          <a:p>
            <a:r>
              <a:rPr lang="en-US" sz="2400" i="1" dirty="0"/>
              <a:t> </a:t>
            </a:r>
            <a:r>
              <a:rPr lang="en-US" sz="2400" dirty="0"/>
              <a:t>the </a:t>
            </a:r>
            <a:r>
              <a:rPr lang="en-US" sz="2400" i="1" dirty="0"/>
              <a:t>degree </a:t>
            </a:r>
            <a:r>
              <a:rPr lang="en-US" sz="2400" dirty="0"/>
              <a:t>is</a:t>
            </a:r>
            <a:r>
              <a:rPr lang="en-US" sz="2400" i="1" dirty="0"/>
              <a:t> k  </a:t>
            </a:r>
            <a:r>
              <a:rPr lang="en-US" sz="2400" dirty="0"/>
              <a:t>because  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i="1" dirty="0"/>
              <a:t> </a:t>
            </a:r>
            <a:r>
              <a:rPr lang="en-US" sz="2400" dirty="0"/>
              <a:t>is expressed in terms of the previous </a:t>
            </a:r>
            <a:r>
              <a:rPr lang="en-US" sz="2400" i="1" dirty="0"/>
              <a:t>k</a:t>
            </a:r>
            <a:r>
              <a:rPr lang="en-US" sz="2400" dirty="0"/>
              <a:t> terms of the sequence. </a:t>
            </a:r>
            <a:endParaRPr lang="lv-LV" sz="2400" dirty="0" smtClean="0"/>
          </a:p>
          <a:p>
            <a:pPr marL="0" indent="0">
              <a:buNone/>
            </a:pPr>
            <a:r>
              <a:rPr lang="en-US" sz="2400" dirty="0"/>
              <a:t>By strong induction, a sequence satisfying such a recurrence relation is uniquely determined by the recurrence relation and the </a:t>
            </a:r>
            <a:r>
              <a:rPr lang="en-US" sz="2400" i="1" dirty="0"/>
              <a:t>k</a:t>
            </a:r>
            <a:r>
              <a:rPr lang="en-US" sz="2400" dirty="0"/>
              <a:t> initial conditions 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baseline="-25000" dirty="0"/>
              <a:t> </a:t>
            </a:r>
            <a:r>
              <a:rPr lang="en-US" sz="2400" dirty="0"/>
              <a:t> = </a:t>
            </a:r>
            <a:r>
              <a:rPr lang="en-US" sz="2400" i="1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baseline="-25000" dirty="0"/>
              <a:t> </a:t>
            </a:r>
            <a:r>
              <a:rPr lang="en-US" sz="2400" dirty="0"/>
              <a:t> = </a:t>
            </a:r>
            <a:r>
              <a:rPr lang="en-US" sz="2400" i="1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,</a:t>
            </a:r>
            <a:r>
              <a:rPr lang="en-US" sz="2400" dirty="0">
                <a:latin typeface="Cambria Math"/>
                <a:ea typeface="Cambria Math"/>
              </a:rPr>
              <a:t>…</a:t>
            </a:r>
            <a:r>
              <a:rPr lang="en-US" sz="2400" dirty="0"/>
              <a:t> , </a:t>
            </a:r>
            <a:r>
              <a:rPr lang="en-US" sz="2400" i="1" dirty="0"/>
              <a:t>a</a:t>
            </a:r>
            <a:r>
              <a:rPr lang="en-US" sz="2400" i="1" baseline="-25000" dirty="0">
                <a:ea typeface="Cambria Math" pitchFamily="18" charset="0"/>
              </a:rPr>
              <a:t>k</a:t>
            </a:r>
            <a:r>
              <a:rPr lang="en-US" sz="2400" baseline="-25000" dirty="0">
                <a:latin typeface="Cambria Math"/>
                <a:ea typeface="Cambria Math"/>
              </a:rPr>
              <a:t>−1</a:t>
            </a:r>
            <a:r>
              <a:rPr lang="en-US" sz="2400" baseline="-25000" dirty="0"/>
              <a:t> </a:t>
            </a:r>
            <a:r>
              <a:rPr lang="en-US" sz="2400" dirty="0"/>
              <a:t> = </a:t>
            </a:r>
            <a:r>
              <a:rPr lang="en-US" sz="2400" i="1" dirty="0"/>
              <a:t>C</a:t>
            </a:r>
            <a:r>
              <a:rPr lang="en-US" sz="2400" i="1" baseline="-25000" dirty="0">
                <a:ea typeface="Cambria Math" pitchFamily="18" charset="0"/>
              </a:rPr>
              <a:t>k</a:t>
            </a:r>
            <a:r>
              <a:rPr lang="en-US" sz="2400" baseline="-25000" dirty="0">
                <a:latin typeface="Cambria Math"/>
                <a:ea typeface="Cambria Math"/>
              </a:rPr>
              <a:t>−1</a:t>
            </a:r>
            <a:r>
              <a:rPr lang="en-US" sz="2400" dirty="0"/>
              <a:t>.</a:t>
            </a:r>
          </a:p>
          <a:p>
            <a:endParaRPr lang="en-US" sz="2400" i="1" dirty="0"/>
          </a:p>
          <a:p>
            <a:pPr>
              <a:buNone/>
            </a:pP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9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Linear Homogeneous Recurrence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(1.11)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n-1 </a:t>
            </a:r>
            <a:r>
              <a:rPr lang="en-US" sz="2400" i="1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linear homogeneous recurrence relation of degree one</a:t>
            </a:r>
          </a:p>
          <a:p>
            <a:r>
              <a:rPr lang="en-US" sz="2400" dirty="0" smtClean="0"/>
              <a:t>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= f</a:t>
            </a:r>
            <a:r>
              <a:rPr lang="en-US" sz="2400" i="1" baseline="-25000" dirty="0" smtClean="0"/>
              <a:t>n-1 </a:t>
            </a:r>
            <a:r>
              <a:rPr lang="en-US" sz="2400" i="1" dirty="0" smtClean="0"/>
              <a:t> + f</a:t>
            </a:r>
            <a:r>
              <a:rPr lang="en-US" sz="2400" i="1" baseline="-25000" dirty="0" smtClean="0"/>
              <a:t>n-2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linear homogeneous recurrence relation of degree two</a:t>
            </a:r>
            <a:endParaRPr lang="en-US" sz="2400" i="1" baseline="-25000" dirty="0" smtClean="0">
              <a:solidFill>
                <a:srgbClr val="FF0000"/>
              </a:solidFill>
            </a:endParaRPr>
          </a:p>
          <a:p>
            <a:r>
              <a:rPr lang="en-US" sz="2400" i="1" dirty="0" smtClean="0"/>
              <a:t>                     </a:t>
            </a:r>
            <a:r>
              <a:rPr lang="en-US" sz="2400" i="1" baseline="-25000" dirty="0" smtClean="0"/>
              <a:t>                    </a:t>
            </a:r>
            <a:r>
              <a:rPr lang="lv-LV" sz="2400" i="1" baseline="-25000" dirty="0" smtClean="0"/>
              <a:t>             </a:t>
            </a:r>
            <a:r>
              <a:rPr lang="en-US" sz="2400" dirty="0" smtClean="0">
                <a:solidFill>
                  <a:srgbClr val="FF0000"/>
                </a:solidFill>
              </a:rPr>
              <a:t>not linear</a:t>
            </a:r>
            <a:endParaRPr lang="en-US" sz="2400" i="1" baseline="-25000" dirty="0" smtClean="0">
              <a:solidFill>
                <a:srgbClr val="FF0000"/>
              </a:solidFill>
            </a:endParaRPr>
          </a:p>
          <a:p>
            <a:r>
              <a:rPr lang="en-US" sz="2400" i="1" dirty="0" err="1" smtClean="0"/>
              <a:t>H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H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/>
              <a:t> +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not homogeneous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r>
              <a:rPr lang="en-US" sz="2400" i="1" dirty="0" err="1" smtClean="0"/>
              <a:t>B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 = nB</a:t>
            </a:r>
            <a:r>
              <a:rPr lang="en-US" sz="2400" i="1" baseline="-25000" dirty="0" smtClean="0"/>
              <a:t>n</a:t>
            </a:r>
            <a:r>
              <a:rPr lang="en-US" sz="2400" i="1" baseline="-25000" dirty="0" smtClean="0">
                <a:latin typeface="Cambria Math"/>
                <a:ea typeface="Cambria Math"/>
              </a:rPr>
              <a:t>−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i="1" baseline="-250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coefficients are not constants </a:t>
            </a:r>
            <a:endParaRPr lang="en-US" sz="2400" i="1" baseline="-25000" dirty="0">
              <a:solidFill>
                <a:srgbClr val="FF0000"/>
              </a:solidFill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15599" y="2731266"/>
            <a:ext cx="2433638" cy="3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Linear Homogeneous Recurrences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v-LV" dirty="0"/>
              <a:t>L</a:t>
            </a:r>
            <a:r>
              <a:rPr lang="en-US" dirty="0" err="1" smtClean="0"/>
              <a:t>ook</a:t>
            </a:r>
            <a:r>
              <a:rPr lang="en-US" dirty="0" smtClean="0"/>
              <a:t> for solutions of the form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=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, where </a:t>
            </a:r>
            <a:r>
              <a:rPr lang="en-US" i="1" dirty="0" smtClean="0"/>
              <a:t>r</a:t>
            </a:r>
            <a:r>
              <a:rPr lang="en-US" dirty="0" smtClean="0"/>
              <a:t> is a constant. </a:t>
            </a:r>
          </a:p>
          <a:p>
            <a:r>
              <a:rPr lang="en-US" dirty="0" smtClean="0"/>
              <a:t>Note that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=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 is a solution to the recurrence relation                     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i="1" dirty="0"/>
              <a:t>=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-25000" dirty="0"/>
              <a:t> </a:t>
            </a:r>
            <a:r>
              <a:rPr lang="en-US" i="1" dirty="0"/>
              <a:t>+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+ </a:t>
            </a:r>
            <a:r>
              <a:rPr lang="en-US" dirty="0">
                <a:latin typeface="Cambria Math"/>
                <a:ea typeface="Cambria Math"/>
              </a:rPr>
              <a:t>⋯</a:t>
            </a:r>
            <a:r>
              <a:rPr lang="en-US" i="1" dirty="0"/>
              <a:t> + c</a:t>
            </a:r>
            <a:r>
              <a:rPr lang="en-US" i="1" baseline="-25000" dirty="0"/>
              <a:t>k</a:t>
            </a:r>
            <a:r>
              <a:rPr lang="en-US" i="1" dirty="0"/>
              <a:t> a</a:t>
            </a:r>
            <a:r>
              <a:rPr lang="en-US" i="1" baseline="-25000" dirty="0"/>
              <a:t>n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i="1" baseline="-25000" dirty="0"/>
              <a:t>k  </a:t>
            </a:r>
            <a:r>
              <a:rPr lang="en-US" dirty="0"/>
              <a:t> if and only if 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</a:t>
            </a:r>
            <a:r>
              <a:rPr lang="en-US" sz="2400" i="1" dirty="0"/>
              <a:t>=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/>
              <a:t>r</a:t>
            </a:r>
            <a:r>
              <a:rPr lang="en-US" sz="2400" i="1" baseline="30000" dirty="0"/>
              <a:t>n</a:t>
            </a:r>
            <a:r>
              <a:rPr lang="en-US" sz="2400" i="1" baseline="30000" dirty="0"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30000" dirty="0"/>
              <a:t> </a:t>
            </a:r>
            <a:r>
              <a:rPr lang="en-US" sz="2400" i="1" dirty="0"/>
              <a:t>+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r</a:t>
            </a:r>
            <a:r>
              <a:rPr lang="en-US" sz="2400" i="1" baseline="30000" dirty="0"/>
              <a:t>n</a:t>
            </a:r>
            <a:r>
              <a:rPr lang="en-US" sz="2400" i="1" baseline="30000" dirty="0"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/>
              <a:t> </a:t>
            </a:r>
            <a:r>
              <a:rPr lang="en-US" sz="2400" i="1" dirty="0"/>
              <a:t>+ </a:t>
            </a:r>
            <a:r>
              <a:rPr lang="en-US" sz="2400" dirty="0">
                <a:latin typeface="Cambria Math"/>
                <a:ea typeface="Cambria Math"/>
              </a:rPr>
              <a:t>⋯ </a:t>
            </a:r>
            <a:r>
              <a:rPr lang="en-US" sz="2400" i="1" dirty="0"/>
              <a:t>+ c</a:t>
            </a:r>
            <a:r>
              <a:rPr lang="en-US" sz="2400" i="1" baseline="-25000" dirty="0"/>
              <a:t>k</a:t>
            </a:r>
            <a:r>
              <a:rPr lang="en-US" sz="2400" i="1" dirty="0"/>
              <a:t> </a:t>
            </a:r>
            <a:r>
              <a:rPr lang="en-US" sz="2400" i="1" dirty="0" err="1"/>
              <a:t>r</a:t>
            </a:r>
            <a:r>
              <a:rPr lang="en-US" sz="2400" i="1" baseline="30000" dirty="0" err="1"/>
              <a:t>n</a:t>
            </a:r>
            <a:r>
              <a:rPr lang="en-US" sz="2400" baseline="30000" dirty="0">
                <a:latin typeface="Cambria Math"/>
                <a:ea typeface="Cambria Math"/>
              </a:rPr>
              <a:t>−</a:t>
            </a:r>
            <a:r>
              <a:rPr lang="en-US" sz="2400" i="1" baseline="30000" dirty="0"/>
              <a:t>k</a:t>
            </a:r>
            <a:r>
              <a:rPr lang="en-US" sz="2400" baseline="30000" dirty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Algebraic manipulation yields the </a:t>
            </a:r>
            <a:r>
              <a:rPr lang="en-US" i="1" dirty="0" smtClean="0"/>
              <a:t>characteristic equation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k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i="1" dirty="0"/>
              <a:t>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r</a:t>
            </a:r>
            <a:r>
              <a:rPr lang="en-US" i="1" baseline="30000" dirty="0"/>
              <a:t>k</a:t>
            </a:r>
            <a:r>
              <a:rPr lang="en-US" i="1" baseline="30000" dirty="0">
                <a:latin typeface="Cambria Math"/>
                <a:ea typeface="Cambria Math"/>
              </a:rPr>
              <a:t>−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 </a:t>
            </a:r>
            <a:r>
              <a:rPr lang="en-US" i="1" dirty="0"/>
              <a:t> </a:t>
            </a:r>
            <a:r>
              <a:rPr lang="en-US" i="1" dirty="0">
                <a:latin typeface="Cambria Math"/>
                <a:ea typeface="Cambria Math"/>
              </a:rPr>
              <a:t>−</a:t>
            </a:r>
            <a:r>
              <a:rPr lang="en-US" i="1" dirty="0"/>
              <a:t>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r</a:t>
            </a:r>
            <a:r>
              <a:rPr lang="en-US" i="1" baseline="30000" dirty="0"/>
              <a:t>k</a:t>
            </a:r>
            <a:r>
              <a:rPr lang="en-US" i="1" baseline="30000" dirty="0">
                <a:latin typeface="Cambria Math"/>
                <a:ea typeface="Cambria Math"/>
              </a:rPr>
              <a:t>−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 </a:t>
            </a:r>
            <a:r>
              <a:rPr lang="en-US" i="1" dirty="0">
                <a:latin typeface="Cambria Math"/>
                <a:ea typeface="Cambria Math"/>
              </a:rPr>
              <a:t>−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⋯</a:t>
            </a:r>
            <a:r>
              <a:rPr lang="en-US" i="1" dirty="0"/>
              <a:t> </a:t>
            </a:r>
            <a:r>
              <a:rPr lang="en-US" i="1" dirty="0">
                <a:latin typeface="Cambria Math"/>
                <a:ea typeface="Cambria Math"/>
              </a:rPr>
              <a:t>−</a:t>
            </a:r>
            <a:r>
              <a:rPr lang="en-US" i="1" dirty="0"/>
              <a:t> c</a:t>
            </a:r>
            <a:r>
              <a:rPr lang="en-US" i="1" baseline="-25000" dirty="0"/>
              <a:t>k</a:t>
            </a:r>
            <a:r>
              <a:rPr lang="en-US" i="1" baseline="-25000" dirty="0">
                <a:latin typeface="Cambria Math"/>
                <a:ea typeface="Cambria Math"/>
              </a:rPr>
              <a:t>−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r</a:t>
            </a:r>
            <a:r>
              <a:rPr lang="en-US" baseline="30000" dirty="0"/>
              <a:t> 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/>
              <a:t>c</a:t>
            </a:r>
            <a:r>
              <a:rPr lang="en-US" sz="2400" i="1" baseline="-25000" dirty="0"/>
              <a:t>k   </a:t>
            </a:r>
            <a:r>
              <a:rPr lang="en-US" sz="2400" dirty="0"/>
              <a:t>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0</a:t>
            </a:r>
            <a:endParaRPr lang="en-US" dirty="0" smtClean="0"/>
          </a:p>
          <a:p>
            <a:r>
              <a:rPr lang="en-US" dirty="0" smtClean="0"/>
              <a:t>The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 with 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=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 is a solution if and only if </a:t>
            </a:r>
            <a:r>
              <a:rPr lang="en-US" i="1" dirty="0" smtClean="0"/>
              <a:t>r</a:t>
            </a:r>
            <a:r>
              <a:rPr lang="en-US" dirty="0" smtClean="0"/>
              <a:t> is a solution to the characteristic equation.</a:t>
            </a:r>
          </a:p>
          <a:p>
            <a:r>
              <a:rPr lang="en-US" dirty="0" smtClean="0"/>
              <a:t>The solutions to the characteristic equation are called the </a:t>
            </a:r>
            <a:r>
              <a:rPr lang="en-US" i="1" dirty="0" smtClean="0"/>
              <a:t>characteristic roots </a:t>
            </a:r>
            <a:r>
              <a:rPr lang="en-US" dirty="0" smtClean="0"/>
              <a:t>of the recurrence relation. The roots are used to give an explicit formula for all the solutions of the recurrence relation. 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2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Homogeneous </a:t>
            </a:r>
            <a:r>
              <a:rPr lang="en-US" sz="3600" dirty="0"/>
              <a:t>Recurrence Relations of Degree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Let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be real numbers. Suppose that </a:t>
            </a:r>
            <a:r>
              <a:rPr lang="en-US" i="1" dirty="0" smtClean="0"/>
              <a:t>r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–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r –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</a:t>
            </a:r>
            <a:r>
              <a:rPr lang="en-US" dirty="0" smtClean="0"/>
              <a:t>has two distinct roots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r>
              <a:rPr lang="en-US" dirty="0" smtClean="0"/>
              <a:t>. Then the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 is a solution to the recurrence    relation  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= </a:t>
            </a:r>
            <a:r>
              <a:rPr lang="en-US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+ 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  </a:t>
            </a:r>
            <a:r>
              <a:rPr lang="en-US" dirty="0" smtClean="0"/>
              <a:t>if and only if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for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,… </a:t>
            </a:r>
            <a:r>
              <a:rPr lang="en-US" dirty="0" smtClean="0"/>
              <a:t>, where </a:t>
            </a:r>
            <a:r>
              <a:rPr lang="el-GR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l-GR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are constants.</a:t>
            </a:r>
            <a:endParaRPr lang="en-US" baseline="-25000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505200" y="3886201"/>
            <a:ext cx="2768918" cy="3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0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Theorem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/>
              <a:t>Example</a:t>
            </a:r>
            <a:r>
              <a:rPr lang="en-US" sz="2200" dirty="0" smtClean="0"/>
              <a:t>: What is the solution to the recurrence relation  </a:t>
            </a:r>
          </a:p>
          <a:p>
            <a:pPr>
              <a:buNone/>
            </a:pPr>
            <a:r>
              <a:rPr lang="en-US" sz="2200" i="1" dirty="0" smtClean="0"/>
              <a:t>a</a:t>
            </a:r>
            <a:r>
              <a:rPr lang="en-US" sz="2200" i="1" baseline="-25000" dirty="0" smtClean="0"/>
              <a:t>n</a:t>
            </a:r>
            <a:r>
              <a:rPr lang="en-US" sz="2200" dirty="0" smtClean="0"/>
              <a:t> = </a:t>
            </a:r>
            <a:r>
              <a:rPr lang="en-US" sz="2200" i="1" dirty="0" smtClean="0"/>
              <a:t>a</a:t>
            </a:r>
            <a:r>
              <a:rPr lang="en-US" sz="2200" i="1" baseline="-25000" dirty="0" smtClean="0"/>
              <a:t>n</a:t>
            </a:r>
            <a:r>
              <a:rPr lang="en-US" sz="2200" baseline="-25000" dirty="0" smtClean="0">
                <a:latin typeface="Cambria Math"/>
                <a:ea typeface="Cambria Math"/>
              </a:rPr>
              <a:t>−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/>
              <a:t> +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i="1" dirty="0" smtClean="0"/>
              <a:t>a</a:t>
            </a:r>
            <a:r>
              <a:rPr lang="en-US" sz="2200" i="1" baseline="-25000" dirty="0" smtClean="0"/>
              <a:t>n</a:t>
            </a:r>
            <a:r>
              <a:rPr lang="en-US" sz="2200" baseline="-25000" dirty="0" smtClean="0">
                <a:latin typeface="Cambria Math"/>
                <a:ea typeface="Cambria Math"/>
              </a:rPr>
              <a:t>−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/>
              <a:t> with </a:t>
            </a:r>
            <a:r>
              <a:rPr lang="en-US" sz="2200" i="1" dirty="0" smtClean="0"/>
              <a:t>a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/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/>
              <a:t> and </a:t>
            </a:r>
            <a:r>
              <a:rPr lang="en-US" sz="2200" i="1" dirty="0" smtClean="0">
                <a:ea typeface="Cambria Math" pitchFamily="18" charset="0"/>
              </a:rPr>
              <a:t>a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/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/>
              <a:t>? 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b="1" dirty="0" smtClean="0"/>
              <a:t>Solution</a:t>
            </a:r>
            <a:r>
              <a:rPr lang="en-US" sz="2200" dirty="0" smtClean="0"/>
              <a:t>: The characteristic equation is  </a:t>
            </a:r>
          </a:p>
          <a:p>
            <a:pPr>
              <a:buNone/>
            </a:pPr>
            <a:r>
              <a:rPr lang="en-US" sz="2200" i="1" dirty="0"/>
              <a:t> </a:t>
            </a:r>
            <a:r>
              <a:rPr lang="en-US" sz="2200" i="1" dirty="0" smtClean="0"/>
              <a:t>     r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i="1" dirty="0" smtClean="0"/>
              <a:t> </a:t>
            </a:r>
            <a:r>
              <a:rPr lang="en-US" sz="2200" i="1" dirty="0" smtClean="0">
                <a:latin typeface="Cambria Math"/>
                <a:ea typeface="Cambria Math"/>
              </a:rPr>
              <a:t>−</a:t>
            </a:r>
            <a:r>
              <a:rPr lang="en-US" sz="2200" i="1" dirty="0" smtClean="0"/>
              <a:t>  r </a:t>
            </a:r>
            <a:r>
              <a:rPr lang="en-US" sz="2200" i="1" dirty="0" smtClean="0">
                <a:latin typeface="Cambria Math"/>
                <a:ea typeface="Cambria Math"/>
              </a:rPr>
              <a:t>−</a:t>
            </a:r>
            <a:r>
              <a:rPr lang="en-US" sz="2200" i="1" dirty="0" smtClean="0"/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i="1" dirty="0" smtClean="0"/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0. </a:t>
            </a:r>
            <a:r>
              <a:rPr lang="en-US" sz="2200" i="1" dirty="0" smtClean="0"/>
              <a:t>  </a:t>
            </a:r>
          </a:p>
          <a:p>
            <a:pPr>
              <a:buNone/>
            </a:pPr>
            <a:r>
              <a:rPr lang="en-US" sz="2200" dirty="0" smtClean="0"/>
              <a:t>Its roots are </a:t>
            </a:r>
            <a:r>
              <a:rPr lang="en-US" sz="2200" i="1" dirty="0" smtClean="0"/>
              <a:t>r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200" dirty="0" smtClean="0"/>
              <a:t>and </a:t>
            </a:r>
            <a:r>
              <a:rPr lang="en-US" sz="2200" i="1" dirty="0" smtClean="0"/>
              <a:t>r = </a:t>
            </a:r>
            <a:r>
              <a:rPr lang="en-US" sz="2200" i="1" dirty="0" smtClean="0">
                <a:latin typeface="Cambria Math"/>
                <a:ea typeface="Cambria Math"/>
              </a:rPr>
              <a:t>−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i="1" dirty="0" smtClean="0"/>
              <a:t> . </a:t>
            </a:r>
            <a:r>
              <a:rPr lang="en-US" sz="2200" dirty="0" smtClean="0"/>
              <a:t>Therefore, {</a:t>
            </a:r>
            <a:r>
              <a:rPr lang="en-US" sz="2200" i="1" dirty="0" smtClean="0"/>
              <a:t>a</a:t>
            </a:r>
            <a:r>
              <a:rPr lang="en-US" sz="2200" i="1" baseline="-25000" dirty="0" smtClean="0"/>
              <a:t>n</a:t>
            </a:r>
            <a:r>
              <a:rPr lang="en-US" sz="2200" dirty="0" smtClean="0"/>
              <a:t>}</a:t>
            </a:r>
            <a:r>
              <a:rPr lang="en-US" sz="2200" i="1" dirty="0" smtClean="0"/>
              <a:t> </a:t>
            </a:r>
            <a:r>
              <a:rPr lang="en-US" sz="2200" dirty="0" smtClean="0"/>
              <a:t>is a solution to the recurrence relation if and only if  </a:t>
            </a:r>
            <a:r>
              <a:rPr lang="en-US" sz="2200" i="1" dirty="0" smtClean="0"/>
              <a:t>a</a:t>
            </a:r>
            <a:r>
              <a:rPr lang="en-US" sz="2200" i="1" baseline="-25000" dirty="0" smtClean="0"/>
              <a:t>n</a:t>
            </a:r>
            <a:r>
              <a:rPr lang="en-US" sz="2200" i="1" dirty="0" smtClean="0"/>
              <a:t> = </a:t>
            </a:r>
            <a:r>
              <a:rPr lang="el-GR" sz="2200" i="1" dirty="0" smtClean="0"/>
              <a:t>α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i="1" baseline="30000" dirty="0" smtClean="0"/>
              <a:t>n</a:t>
            </a:r>
            <a:r>
              <a:rPr lang="en-US" sz="2200" i="1" dirty="0" smtClean="0"/>
              <a:t> + </a:t>
            </a:r>
            <a:r>
              <a:rPr lang="el-GR" sz="2200" i="1" dirty="0" smtClean="0"/>
              <a:t>α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/>
              <a:t>(</a:t>
            </a:r>
            <a:r>
              <a:rPr lang="en-US" sz="2200" i="1" dirty="0" smtClean="0">
                <a:latin typeface="Cambria Math"/>
                <a:ea typeface="Cambria Math"/>
              </a:rPr>
              <a:t>−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i="1" dirty="0" smtClean="0"/>
              <a:t>)</a:t>
            </a:r>
            <a:r>
              <a:rPr lang="en-US" sz="2200" i="1" baseline="30000" dirty="0" smtClean="0"/>
              <a:t>n</a:t>
            </a:r>
            <a:r>
              <a:rPr lang="en-US" sz="2200" dirty="0" smtClean="0"/>
              <a:t>, for some constants </a:t>
            </a:r>
            <a:r>
              <a:rPr lang="el-GR" sz="2200" i="1" dirty="0" smtClean="0"/>
              <a:t>α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i="1" dirty="0" smtClean="0"/>
              <a:t> </a:t>
            </a:r>
            <a:r>
              <a:rPr lang="en-US" sz="2200" dirty="0" smtClean="0"/>
              <a:t>and</a:t>
            </a:r>
            <a:r>
              <a:rPr lang="en-US" sz="2200" i="1" dirty="0" smtClean="0"/>
              <a:t> </a:t>
            </a:r>
            <a:r>
              <a:rPr lang="el-GR" sz="2200" i="1" dirty="0" smtClean="0"/>
              <a:t>α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To </a:t>
            </a:r>
            <a:r>
              <a:rPr lang="en-US" sz="2400" dirty="0"/>
              <a:t>find the constants  </a:t>
            </a:r>
            <a:r>
              <a:rPr lang="el-GR" sz="2400" dirty="0"/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and </a:t>
            </a:r>
            <a:r>
              <a:rPr lang="el-GR" sz="2400" dirty="0"/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, note </a:t>
            </a:r>
            <a:r>
              <a:rPr lang="en-US" sz="2400" dirty="0" smtClean="0"/>
              <a:t>that</a:t>
            </a:r>
            <a:endParaRPr lang="en-US" sz="2400" dirty="0"/>
          </a:p>
          <a:p>
            <a:pPr>
              <a:buNone/>
            </a:pPr>
            <a:r>
              <a:rPr lang="lv-LV" sz="2400" i="1" dirty="0" smtClean="0"/>
              <a:t>   </a:t>
            </a:r>
            <a:r>
              <a:rPr lang="en-US" sz="2400" i="1" dirty="0" smtClean="0"/>
              <a:t>a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 = </a:t>
            </a:r>
            <a:r>
              <a:rPr lang="el-GR" sz="2400" i="1" dirty="0"/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/>
              <a:t> + </a:t>
            </a:r>
            <a:r>
              <a:rPr lang="el-GR" sz="2400" i="1" dirty="0"/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  and  </a:t>
            </a:r>
            <a:r>
              <a:rPr lang="lv-LV" sz="2400" dirty="0" smtClean="0"/>
              <a:t/>
            </a:r>
            <a:br>
              <a:rPr lang="lv-LV" sz="2400" dirty="0" smtClean="0"/>
            </a:br>
            <a:r>
              <a:rPr lang="en-US" sz="2400" i="1" dirty="0" smtClean="0"/>
              <a:t>a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/>
              <a:t> = </a:t>
            </a:r>
            <a:r>
              <a:rPr lang="el-GR" sz="2400" dirty="0"/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 + </a:t>
            </a:r>
            <a:r>
              <a:rPr lang="el-GR" sz="2400" dirty="0"/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(</a:t>
            </a:r>
            <a:r>
              <a:rPr lang="en-US" sz="2400" dirty="0">
                <a:latin typeface="Cambria Math"/>
                <a:ea typeface="Cambria Math"/>
              </a:rPr>
              <a:t>−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).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Solving </a:t>
            </a:r>
            <a:r>
              <a:rPr lang="en-US" sz="2400" dirty="0"/>
              <a:t>these equations, we find that   </a:t>
            </a:r>
            <a:r>
              <a:rPr lang="el-GR" sz="2400" dirty="0"/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baseline="-25000" dirty="0"/>
              <a:t> </a:t>
            </a:r>
            <a:r>
              <a:rPr lang="en-US" sz="2400" dirty="0"/>
              <a:t>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/>
              <a:t> and </a:t>
            </a:r>
            <a:r>
              <a:rPr lang="el-GR" sz="2400" dirty="0"/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aseline="-25000" dirty="0"/>
              <a:t> </a:t>
            </a:r>
            <a:r>
              <a:rPr lang="en-US" sz="2400" dirty="0"/>
              <a:t> = </a:t>
            </a:r>
            <a:r>
              <a:rPr lang="en-US" sz="2400" dirty="0">
                <a:latin typeface="Cambria Math"/>
                <a:ea typeface="Cambria Math"/>
              </a:rPr>
              <a:t>−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1. </a:t>
            </a:r>
            <a:r>
              <a:rPr lang="en-US" sz="2400" dirty="0"/>
              <a:t> </a:t>
            </a:r>
            <a:endParaRPr lang="en-US" sz="2400" baseline="-25000" dirty="0"/>
          </a:p>
          <a:p>
            <a:pPr>
              <a:buNone/>
            </a:pPr>
            <a:r>
              <a:rPr lang="en-US" sz="2400" dirty="0" smtClean="0"/>
              <a:t>Hence</a:t>
            </a:r>
            <a:r>
              <a:rPr lang="en-US" sz="2400" dirty="0"/>
              <a:t>, the solution is the sequence {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}</a:t>
            </a:r>
            <a:r>
              <a:rPr lang="en-US" sz="2400" i="1" dirty="0"/>
              <a:t> </a:t>
            </a:r>
            <a:r>
              <a:rPr lang="en-US" sz="2400" dirty="0"/>
              <a:t>with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3∙2</a:t>
            </a:r>
            <a:r>
              <a:rPr lang="en-US" sz="2400" i="1" baseline="30000" dirty="0"/>
              <a:t>n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−</a:t>
            </a:r>
            <a:r>
              <a:rPr lang="en-US" sz="2400" dirty="0"/>
              <a:t> (</a:t>
            </a:r>
            <a:r>
              <a:rPr lang="en-US" sz="2400" dirty="0">
                <a:latin typeface="Cambria Math"/>
                <a:ea typeface="Cambria Math"/>
              </a:rPr>
              <a:t>−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)</a:t>
            </a:r>
            <a:r>
              <a:rPr lang="en-US" sz="2400" i="1" baseline="30000" dirty="0"/>
              <a:t>n</a:t>
            </a:r>
            <a:r>
              <a:rPr lang="en-US" sz="2400" dirty="0"/>
              <a:t>.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376160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 Explicit Formula for the 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We can use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to find an explicit formula for the Fibonacci numbers. The sequence of Fibonacci numbers satisfies the recurrence relation   </a:t>
            </a:r>
            <a:r>
              <a:rPr lang="en-US" i="1" dirty="0" smtClean="0"/>
              <a:t>f</a:t>
            </a:r>
            <a:r>
              <a:rPr lang="en-US" i="1" baseline="-25000" dirty="0" smtClean="0"/>
              <a:t>n</a:t>
            </a:r>
            <a:r>
              <a:rPr lang="en-US" i="1" dirty="0" smtClean="0"/>
              <a:t> = f</a:t>
            </a:r>
            <a:r>
              <a:rPr lang="en-US" i="1" baseline="-25000" dirty="0" smtClean="0"/>
              <a:t>n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 +  f</a:t>
            </a:r>
            <a:r>
              <a:rPr lang="en-US" i="1" baseline="-25000" dirty="0" smtClean="0"/>
              <a:t>n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with the initial conditions:</a:t>
            </a:r>
            <a:r>
              <a:rPr lang="en-US" i="1" baseline="-25000" dirty="0" smtClean="0"/>
              <a:t> </a:t>
            </a:r>
            <a:r>
              <a:rPr lang="en-US" i="1" dirty="0" smtClean="0"/>
              <a:t> 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 smtClean="0"/>
              <a:t>and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 The roots of the characteristic equation  </a:t>
            </a:r>
            <a:r>
              <a:rPr lang="en-US" i="1" dirty="0" smtClean="0"/>
              <a:t>r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– r 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are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</a:p>
          <a:p>
            <a:pPr>
              <a:buNone/>
            </a:pPr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953000" y="4343400"/>
            <a:ext cx="1671638" cy="51720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029201" y="5181600"/>
            <a:ext cx="1677353" cy="5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Fibonacci Numbers (</a:t>
            </a:r>
            <a:r>
              <a:rPr lang="en-US" sz="4000" i="1" dirty="0"/>
              <a:t>continued</a:t>
            </a:r>
            <a:r>
              <a:rPr lang="en-US" sz="40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Therefore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some constants</a:t>
            </a:r>
            <a:r>
              <a:rPr lang="el-GR" i="1" dirty="0" smtClean="0"/>
              <a:t> 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l-GR" i="1" dirty="0" smtClean="0"/>
              <a:t>α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Using the initial conditions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/>
              <a:t>and 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, we have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Solving, we obtain  </a:t>
            </a:r>
            <a:r>
              <a:rPr lang="lv-LV" dirty="0" smtClean="0"/>
              <a:t>     </a:t>
            </a:r>
            <a:r>
              <a:rPr lang="en-US" dirty="0" smtClean="0"/>
              <a:t>                                   .</a:t>
            </a:r>
          </a:p>
          <a:p>
            <a:pPr>
              <a:buNone/>
            </a:pPr>
            <a:r>
              <a:rPr lang="en-US" dirty="0" smtClean="0"/>
              <a:t>Hence,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724399" y="2056448"/>
            <a:ext cx="5012188" cy="664718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581400" y="3962402"/>
            <a:ext cx="1878330" cy="23050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581400" y="4343400"/>
            <a:ext cx="3726180" cy="457200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4520565" y="4934981"/>
            <a:ext cx="902970" cy="358140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955982" y="4951093"/>
            <a:ext cx="1099185" cy="35814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4572002" y="5638800"/>
            <a:ext cx="3667125" cy="4724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152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95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n = a_{n-1} + a^{2}_{n-2}$&#10;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_n = \frac{1}{\sqrt{5}}\left(\frac{1 + \sqrt{5}}{2}\right)^n -\frac{1}{\sqrt{5}}\left(\frac{1 - \sqrt{5}}{2}\right)^{n}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n = \alpha r_{0}^{n} + \alpha_2 n  r_{0}^{n}$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n = \alpha_1 r_{1}^{n}+ \alpha_2 r_{2}^{m} + \cdots + \alpha_{k}r_{k}^{n}$&#10;&#10;\end{document}"/>
  <p:tag name="IGUANATEXSIZE" val="2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n = (\alpha_{1,0}+ \alpha_{1,1}n + \cdots + \alpha_{1,m_{1}- 1}n^{m_{1}-1})r_{1}^{n}$&#10;&#10;\end{document}"/>
  <p:tag name="IGUANATEXSIZE" val="2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+ (\alpha_{2,0}+ \alpha_{2,1}n + \cdots + \alpha_{2,{m_{2}- 1}}n^{m_{2}-1})r_{2}^{n}$&#10;&#10;\end{document}"/>
  <p:tag name="IGUANATEXSIZE" val="2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+\cdots +  (\alpha_{t,0}+ \alpha_{t,1}n + \cdots + \alpha_{t,m_{t}- 1}n^{m_{t}-1})r_{t}^{n}$&#10;&#10;\end{document}"/>
  <p:tag name="IGUANATEXSIZ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n = \alpha r_{1}^{n} + \alpha_2 r_{2}^{n}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r_1 = \frac{1 + \sqrt{5}}{2}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r_2 = \frac{1 - \sqrt{5}}{2}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_n = \alpha_1\left(\frac{1 + \sqrt{5}}{2}\right)^n + \alpha_2\left(\frac{1 - \sqrt{5}}{2}\right)^{n}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_0 = \alpha_1 + \alpha_2 = 0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_1 = \alpha_1\left(\frac{1 + \sqrt{5}}{2}\right) + \alpha_2\left(\frac{1 - \sqrt{5}}{2}\right) = 1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_1 = \frac{1}{\sqrt{5}}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_2 = -\frac{1}{\sqrt{5}}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1631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Lucida Console</vt:lpstr>
      <vt:lpstr>Office Theme</vt:lpstr>
      <vt:lpstr>Advanced Combinatorics: Solving Linear Recurrences</vt:lpstr>
      <vt:lpstr>Section Summary</vt:lpstr>
      <vt:lpstr>Linear Homogeneous Recurrence Relations</vt:lpstr>
      <vt:lpstr>Examples of Linear Homogeneous Recurrence</vt:lpstr>
      <vt:lpstr>Solving Linear Homogeneous Recurrences</vt:lpstr>
      <vt:lpstr>Homogeneous Recurrence Relations of Degree Two</vt:lpstr>
      <vt:lpstr>Using Theorem 1</vt:lpstr>
      <vt:lpstr>An Explicit Formula for the Fibonacci Numbers</vt:lpstr>
      <vt:lpstr>Fibonacci Numbers (continued)</vt:lpstr>
      <vt:lpstr>Illustration with Domino Tilings</vt:lpstr>
      <vt:lpstr>Linear Recurrences with Complex Roots</vt:lpstr>
      <vt:lpstr>Solving the Recurrence</vt:lpstr>
      <vt:lpstr>Finding the Recurrence in Python</vt:lpstr>
      <vt:lpstr>The Solution when there is a Repeated Root</vt:lpstr>
      <vt:lpstr>Using Theorem 2</vt:lpstr>
      <vt:lpstr>Linear Recurrence Relations of Arbitrary Degree</vt:lpstr>
      <vt:lpstr>The General Case with Repeated Roots Allowed </vt:lpstr>
      <vt:lpstr>Linear Nonhomogeneous Recurrences – 1 </vt:lpstr>
      <vt:lpstr>Linear Nonhomogeneous Recurrences – 2 </vt:lpstr>
      <vt:lpstr>Linear Nonhomogeneous Recurrences – 3</vt:lpstr>
      <vt:lpstr>Linear Nonhomogeneous Recurrences –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136</cp:revision>
  <dcterms:created xsi:type="dcterms:W3CDTF">2021-01-03T18:25:44Z</dcterms:created>
  <dcterms:modified xsi:type="dcterms:W3CDTF">2021-03-22T20:19:07Z</dcterms:modified>
</cp:coreProperties>
</file>