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00" r:id="rId2"/>
    <p:sldId id="1001" r:id="rId3"/>
    <p:sldId id="1002" r:id="rId4"/>
    <p:sldId id="1003" r:id="rId5"/>
    <p:sldId id="1004" r:id="rId6"/>
    <p:sldId id="1005" r:id="rId7"/>
    <p:sldId id="1006" r:id="rId8"/>
    <p:sldId id="1007" r:id="rId9"/>
    <p:sldId id="1008" r:id="rId10"/>
    <p:sldId id="1009" r:id="rId11"/>
    <p:sldId id="1010" r:id="rId12"/>
    <p:sldId id="1011" r:id="rId13"/>
    <p:sldId id="1012" r:id="rId14"/>
    <p:sldId id="1013" r:id="rId1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Relations and Their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called transitive if whenever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then 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for all 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b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transitive if and only if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∀</a:t>
            </a:r>
            <a:r>
              <a:rPr lang="en-US" i="1" dirty="0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R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]</a:t>
            </a:r>
            <a:endParaRPr lang="en-US" dirty="0" smtClean="0">
              <a:ea typeface="Cambria Math"/>
            </a:endParaRPr>
          </a:p>
          <a:p>
            <a:pPr marL="0" indent="0"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transitive: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transitive: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both (3,2) and (4,3)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 but not (3,3)),</a:t>
            </a:r>
          </a:p>
          <a:p>
            <a:pPr lvl="1">
              <a:buNone/>
            </a:pP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(2,1) and (1,2)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, but not (2,2)).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ea typeface="Cambria Math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55055" y="3857740"/>
            <a:ext cx="1826046" cy="32316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1101" y="3857740"/>
            <a:ext cx="3429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every integer,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 </a:t>
            </a:r>
          </a:p>
          <a:p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and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c</a:t>
            </a:r>
            <a:r>
              <a:rPr lang="en-US" i="1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/>
                <a:ea typeface="Cambria Math"/>
              </a:rPr>
              <a:t>then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c. 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228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two relations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we can combine them using basic set operations to form new relations such as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dirty="0" smtClean="0"/>
              <a:t>}. The relations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dirty="0" smtClean="0"/>
              <a:t>)} and 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 smtClean="0"/>
              <a:t>)} can be combined using basic set operations to form new relations:</a:t>
            </a:r>
          </a:p>
          <a:p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∪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={(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dirty="0"/>
              <a:t>)}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∩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={(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/>
              <a:t>)} </a:t>
            </a:r>
            <a:endParaRPr lang="en-US" dirty="0" smtClean="0"/>
          </a:p>
          <a:p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={(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dirty="0" smtClean="0"/>
              <a:t>)}</a:t>
            </a:r>
          </a:p>
          <a:p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={(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dirty="0"/>
              <a:t>),(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/>
              <a:t>)}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3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 Suppose</a:t>
            </a:r>
          </a:p>
          <a:p>
            <a:pPr lvl="1"/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is a relation from a set </a:t>
            </a:r>
            <a:r>
              <a:rPr lang="en-US" sz="2800" i="1" dirty="0" smtClean="0"/>
              <a:t>A</a:t>
            </a:r>
            <a:r>
              <a:rPr lang="en-US" sz="2800" dirty="0" smtClean="0"/>
              <a:t> to a set </a:t>
            </a:r>
            <a:r>
              <a:rPr lang="en-US" sz="2800" i="1" dirty="0" smtClean="0"/>
              <a:t>B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 is a relation from </a:t>
            </a:r>
            <a:r>
              <a:rPr lang="en-US" sz="2800" i="1" dirty="0" smtClean="0"/>
              <a:t>B</a:t>
            </a:r>
            <a:r>
              <a:rPr lang="en-US" sz="2800" dirty="0" smtClean="0"/>
              <a:t> to a set </a:t>
            </a:r>
            <a:r>
              <a:rPr lang="en-US" sz="2800" i="1" dirty="0" smtClean="0"/>
              <a:t>C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dirty="0" smtClean="0"/>
              <a:t>Then the </a:t>
            </a:r>
            <a:r>
              <a:rPr lang="en-US" i="1" dirty="0" smtClean="0"/>
              <a:t>composition</a:t>
            </a:r>
            <a:r>
              <a:rPr lang="en-US" dirty="0" smtClean="0"/>
              <a:t> (or </a:t>
            </a:r>
            <a:r>
              <a:rPr lang="en-US" i="1" dirty="0" smtClean="0"/>
              <a:t>composite</a:t>
            </a:r>
            <a:r>
              <a:rPr lang="en-US" dirty="0" smtClean="0"/>
              <a:t>)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baseline="-25000" dirty="0" smtClean="0"/>
              <a:t>  </a:t>
            </a:r>
            <a:r>
              <a:rPr lang="en-US" dirty="0" smtClean="0"/>
              <a:t>with</a:t>
            </a:r>
            <a:r>
              <a:rPr lang="en-US" b="1" baseline="-25000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is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 where </a:t>
            </a:r>
            <a:r>
              <a:rPr lang="en-US" sz="2800" dirty="0" smtClean="0"/>
              <a:t>if (</a:t>
            </a:r>
            <a:r>
              <a:rPr lang="en-US" sz="2800" i="1" dirty="0" err="1" smtClean="0"/>
              <a:t>x,y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is a member of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b="1" dirty="0" smtClean="0"/>
              <a:t>  </a:t>
            </a:r>
            <a:r>
              <a:rPr lang="en-US" sz="2800" dirty="0" smtClean="0"/>
              <a:t>and</a:t>
            </a:r>
            <a:r>
              <a:rPr lang="en-US" sz="2800" b="1" dirty="0" smtClean="0"/>
              <a:t> </a:t>
            </a:r>
            <a:r>
              <a:rPr lang="en-US" sz="2800" dirty="0" smtClean="0"/>
              <a:t>(</a:t>
            </a:r>
            <a:r>
              <a:rPr lang="en-US" sz="2800" i="1" dirty="0" err="1" smtClean="0"/>
              <a:t>y,z</a:t>
            </a:r>
            <a:r>
              <a:rPr lang="en-US" sz="2800" dirty="0" smtClean="0"/>
              <a:t>)</a:t>
            </a:r>
            <a:r>
              <a:rPr lang="en-US" sz="2800" i="1" dirty="0" smtClean="0"/>
              <a:t>  </a:t>
            </a:r>
            <a:r>
              <a:rPr lang="en-US" sz="2800" dirty="0" smtClean="0"/>
              <a:t>is a member of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b="1" dirty="0" smtClean="0"/>
              <a:t>,</a:t>
            </a:r>
            <a:r>
              <a:rPr lang="en-US" sz="2800" dirty="0" smtClean="0"/>
              <a:t> then (</a:t>
            </a:r>
            <a:r>
              <a:rPr lang="en-US" sz="2800" i="1" dirty="0" err="1" smtClean="0"/>
              <a:t>x,z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is a member of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b="1" dirty="0" smtClean="0">
                <a:latin typeface="Cambria Math"/>
                <a:ea typeface="Cambria Math"/>
              </a:rPr>
              <a:t>∘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.</a:t>
            </a:r>
            <a:endParaRPr lang="en-US" sz="2800" i="1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63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the  Composition of a Relation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3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04175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604175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4175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04175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9903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66103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66103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66103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76200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9500" y="1457980"/>
            <a:ext cx="762000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  <p:cxnSp>
        <p:nvCxnSpPr>
          <p:cNvPr id="27" name="Straight Arrow Connector 26"/>
          <p:cNvCxnSpPr>
            <a:stCxn id="6" idx="6"/>
            <a:endCxn id="10" idx="2"/>
          </p:cNvCxnSpPr>
          <p:nvPr/>
        </p:nvCxnSpPr>
        <p:spPr>
          <a:xfrm flipV="1">
            <a:off x="4191000" y="2286000"/>
            <a:ext cx="18288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5"/>
            <a:endCxn id="13" idx="1"/>
          </p:cNvCxnSpPr>
          <p:nvPr/>
        </p:nvCxnSpPr>
        <p:spPr>
          <a:xfrm>
            <a:off x="4124045" y="2600045"/>
            <a:ext cx="2115110" cy="2191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6"/>
            <a:endCxn id="14" idx="2"/>
          </p:cNvCxnSpPr>
          <p:nvPr/>
        </p:nvCxnSpPr>
        <p:spPr>
          <a:xfrm flipV="1">
            <a:off x="6553200" y="1905000"/>
            <a:ext cx="2050975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6"/>
            <a:endCxn id="15" idx="2"/>
          </p:cNvCxnSpPr>
          <p:nvPr/>
        </p:nvCxnSpPr>
        <p:spPr>
          <a:xfrm>
            <a:off x="6477000" y="2286000"/>
            <a:ext cx="2127175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5"/>
            <a:endCxn id="17" idx="1"/>
          </p:cNvCxnSpPr>
          <p:nvPr/>
        </p:nvCxnSpPr>
        <p:spPr>
          <a:xfrm>
            <a:off x="6410045" y="2447645"/>
            <a:ext cx="2261085" cy="23437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5200" y="5638801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3200" i="1" dirty="0"/>
              <a:t>R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b="1" dirty="0">
                <a:latin typeface="Cambria Math"/>
                <a:ea typeface="Cambria Math"/>
              </a:rPr>
              <a:t>∘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b="1" baseline="-25000" dirty="0"/>
              <a:t>  </a:t>
            </a:r>
            <a:r>
              <a:rPr lang="en-US" sz="3200" b="1" dirty="0"/>
              <a:t>= </a:t>
            </a:r>
            <a:r>
              <a:rPr lang="en-US" sz="3200" dirty="0"/>
              <a:t>{(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x</a:t>
            </a:r>
            <a:r>
              <a:rPr lang="en-US" sz="3200" dirty="0" smtClean="0"/>
              <a:t>),(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z</a:t>
            </a:r>
            <a:r>
              <a:rPr lang="en-US" sz="3200" dirty="0" smtClean="0"/>
              <a:t>)}</a:t>
            </a:r>
            <a:endParaRPr lang="en-US" sz="3200" dirty="0"/>
          </a:p>
        </p:txBody>
      </p:sp>
      <p:sp>
        <p:nvSpPr>
          <p:cNvPr id="34" name="Right Brace 33"/>
          <p:cNvSpPr/>
          <p:nvPr/>
        </p:nvSpPr>
        <p:spPr>
          <a:xfrm>
            <a:off x="6629400" y="1676400"/>
            <a:ext cx="609600" cy="3733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2438400" y="1600200"/>
            <a:ext cx="533400" cy="38100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9553463" y="1691547"/>
            <a:ext cx="609600" cy="3657600"/>
          </a:xfrm>
          <a:prstGeom prst="rightBrace">
            <a:avLst/>
          </a:prstGeom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5257800" y="1676400"/>
            <a:ext cx="609600" cy="3733800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8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38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5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52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 Let </a:t>
            </a:r>
            <a:r>
              <a:rPr lang="en-US" i="1" dirty="0" smtClean="0"/>
              <a:t>R</a:t>
            </a:r>
            <a:r>
              <a:rPr lang="en-US" dirty="0" smtClean="0"/>
              <a:t> be a binary relation on </a:t>
            </a:r>
            <a:r>
              <a:rPr lang="en-US" i="1" dirty="0" smtClean="0"/>
              <a:t>A</a:t>
            </a:r>
            <a:r>
              <a:rPr lang="en-US" dirty="0" smtClean="0"/>
              <a:t>. Then the powers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of the relation </a:t>
            </a:r>
            <a:r>
              <a:rPr lang="en-US" i="1" dirty="0" smtClean="0"/>
              <a:t>R</a:t>
            </a:r>
            <a:r>
              <a:rPr lang="en-US" dirty="0" smtClean="0"/>
              <a:t> can be defined inductively by: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Inductive Step:  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b="1" baseline="30000" dirty="0" smtClean="0"/>
              <a:t> 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i="1" dirty="0" smtClean="0"/>
              <a:t>see the slides for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9.3</a:t>
            </a:r>
            <a:r>
              <a:rPr lang="en-US" i="1" dirty="0" smtClean="0"/>
              <a:t> for further insights</a:t>
            </a:r>
            <a:r>
              <a:rPr lang="en-US" dirty="0" smtClean="0"/>
              <a:t>)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   The powers of a transitive relation are subsets of the </a:t>
            </a:r>
          </a:p>
          <a:p>
            <a:pPr>
              <a:buNone/>
            </a:pPr>
            <a:r>
              <a:rPr lang="en-US" dirty="0" smtClean="0"/>
              <a:t>    relation. This is established by the following theorem:</a:t>
            </a:r>
          </a:p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: </a:t>
            </a:r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transitive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 </a:t>
            </a:r>
            <a:r>
              <a:rPr lang="en-US" i="1" dirty="0" smtClean="0"/>
              <a:t>….</a:t>
            </a:r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(</a:t>
            </a:r>
            <a:r>
              <a:rPr lang="en-US" i="1" dirty="0" smtClean="0"/>
              <a:t>see the text for a proof via mathematical induction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5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and Functions</a:t>
            </a:r>
          </a:p>
          <a:p>
            <a:r>
              <a:rPr lang="en-US" dirty="0" smtClean="0"/>
              <a:t>Properties of Relations</a:t>
            </a:r>
          </a:p>
          <a:p>
            <a:pPr lvl="1"/>
            <a:r>
              <a:rPr lang="en-US" dirty="0" smtClean="0"/>
              <a:t>Reflexive Relations</a:t>
            </a:r>
          </a:p>
          <a:p>
            <a:pPr lvl="1"/>
            <a:r>
              <a:rPr lang="en-US" dirty="0" smtClean="0"/>
              <a:t>Symmetric and </a:t>
            </a:r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</a:p>
          <a:p>
            <a:pPr lvl="1"/>
            <a:r>
              <a:rPr lang="en-US" dirty="0" smtClean="0"/>
              <a:t>Transitive Relations</a:t>
            </a:r>
          </a:p>
          <a:p>
            <a:r>
              <a:rPr lang="en-US" dirty="0" smtClean="0"/>
              <a:t>Combining Relations</a:t>
            </a:r>
          </a:p>
        </p:txBody>
      </p:sp>
    </p:spTree>
    <p:extLst>
      <p:ext uri="{BB962C8B-B14F-4D97-AF65-F5344CB8AC3E}">
        <p14:creationId xmlns:p14="http://schemas.microsoft.com/office/powerpoint/2010/main" val="32184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</a:t>
            </a:r>
            <a:r>
              <a:rPr lang="en-US" i="1" dirty="0" smtClean="0"/>
              <a:t>binary relation R</a:t>
            </a:r>
            <a:r>
              <a:rPr lang="en-US" dirty="0" smtClean="0"/>
              <a:t>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 is a subset </a:t>
            </a:r>
            <a:br>
              <a:rPr lang="en-US" dirty="0" smtClean="0"/>
            </a:b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>
                <a:latin typeface="Cambria Math"/>
                <a:ea typeface="Cambria Math"/>
              </a:rPr>
              <a:t> B.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Let </a:t>
            </a:r>
            <a:r>
              <a:rPr lang="en-US" i="1" dirty="0" smtClean="0">
                <a:ea typeface="Cambria Math"/>
              </a:rPr>
              <a:t>A = </a:t>
            </a:r>
            <a:r>
              <a:rPr lang="en-US" dirty="0" smtClean="0">
                <a:ea typeface="Cambria Math"/>
              </a:rPr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>
                <a:ea typeface="Cambria Math"/>
              </a:rPr>
              <a:t>}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</a:t>
            </a:r>
            <a:r>
              <a:rPr lang="en-US" i="1" dirty="0" smtClean="0">
                <a:ea typeface="Cambria Math"/>
              </a:rPr>
              <a:t> B = </a:t>
            </a:r>
            <a:r>
              <a:rPr lang="en-US" dirty="0" smtClean="0">
                <a:ea typeface="Cambria Math"/>
              </a:rPr>
              <a:t>{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} </a:t>
            </a:r>
          </a:p>
          <a:p>
            <a:pPr lvl="1"/>
            <a:r>
              <a:rPr lang="en-US" dirty="0" smtClean="0">
                <a:ea typeface="Cambria Math"/>
              </a:rPr>
              <a:t>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 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)} is a relation from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. </a:t>
            </a:r>
          </a:p>
          <a:p>
            <a:pPr lvl="1"/>
            <a:r>
              <a:rPr lang="en-US" dirty="0" smtClean="0">
                <a:ea typeface="Cambria Math"/>
              </a:rPr>
              <a:t>We can represent relations from a set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a set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graphically or using a table: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4008" y="4235069"/>
            <a:ext cx="3950596" cy="2209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9318" y="4235069"/>
            <a:ext cx="515704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Relations are more general than functions. A function is a relation where exactly one element of </a:t>
            </a:r>
            <a:r>
              <a:rPr lang="en-US" sz="2400" i="1" dirty="0"/>
              <a:t>B</a:t>
            </a:r>
            <a:r>
              <a:rPr lang="en-US" sz="2400" dirty="0"/>
              <a:t> is related to each element of </a:t>
            </a:r>
            <a:r>
              <a:rPr lang="en-US" sz="2400" i="1" dirty="0"/>
              <a:t>A.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binary relation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on a set A</a:t>
            </a:r>
            <a:r>
              <a:rPr lang="en-US" dirty="0" smtClean="0"/>
              <a:t> is a subset of </a:t>
            </a:r>
            <a:r>
              <a:rPr lang="en-US" i="1" dirty="0" smtClean="0"/>
              <a:t>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/>
              <a:t> A </a:t>
            </a:r>
            <a:r>
              <a:rPr lang="en-US" dirty="0" smtClean="0"/>
              <a:t>or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   A = </a:t>
            </a:r>
            <a:r>
              <a:rPr lang="en-US" dirty="0" smtClean="0"/>
              <a:t>{</a:t>
            </a:r>
            <a:r>
              <a:rPr lang="en-US" i="1" dirty="0" err="1" smtClean="0"/>
              <a:t>a,b,c</a:t>
            </a:r>
            <a:r>
              <a:rPr lang="en-US" dirty="0" smtClean="0"/>
              <a:t>}. Then</a:t>
            </a:r>
            <a:r>
              <a:rPr lang="en-US" i="1" dirty="0" smtClean="0"/>
              <a:t> R = </a:t>
            </a:r>
            <a:r>
              <a:rPr lang="en-US" dirty="0" smtClean="0"/>
              <a:t>{(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(</a:t>
            </a:r>
            <a:r>
              <a:rPr lang="en-US" i="1" dirty="0" err="1" smtClean="0"/>
              <a:t>a,c</a:t>
            </a:r>
            <a:r>
              <a:rPr lang="en-US" dirty="0" smtClean="0"/>
              <a:t>)} is a relation on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 smtClean="0"/>
              <a:t>}. The ordered pairs in the relation  R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divides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are  (1,1), (1, 2), (1,3), (1, 4), (2, 2), (2, 4), (3, 3), and  (4, 4).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971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sz="2800" b="1" dirty="0" smtClean="0"/>
              <a:t>Question</a:t>
            </a:r>
            <a:r>
              <a:rPr lang="en-US" sz="2800" dirty="0"/>
              <a:t>: How many relations are there on a set </a:t>
            </a:r>
            <a:r>
              <a:rPr lang="en-US" sz="2800" i="1" dirty="0"/>
              <a:t>A</a:t>
            </a:r>
            <a:r>
              <a:rPr lang="en-US" sz="2800" dirty="0"/>
              <a:t>?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endParaRPr lang="en-US" sz="2800" b="1" dirty="0"/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sz="2800" b="1" dirty="0" smtClean="0"/>
              <a:t>Solution</a:t>
            </a:r>
            <a:r>
              <a:rPr lang="en-US" sz="2800" dirty="0"/>
              <a:t>: </a:t>
            </a:r>
            <a:r>
              <a:rPr lang="en-US" sz="2800" dirty="0" smtClean="0"/>
              <a:t>A </a:t>
            </a:r>
            <a:r>
              <a:rPr lang="en-US" sz="2800" dirty="0"/>
              <a:t>relation on </a:t>
            </a:r>
            <a:r>
              <a:rPr lang="en-US" sz="2800" i="1" dirty="0"/>
              <a:t>A</a:t>
            </a:r>
            <a:r>
              <a:rPr lang="en-US" sz="2800" dirty="0"/>
              <a:t> is the same thing as a subset of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latin typeface="Cambria Math"/>
                <a:ea typeface="Cambria Math"/>
              </a:rPr>
              <a:t>⨉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 smtClean="0"/>
              <a:t>, so </a:t>
            </a:r>
            <a:r>
              <a:rPr lang="en-US" sz="2800" dirty="0"/>
              <a:t>we count the subsets of </a:t>
            </a:r>
            <a:r>
              <a:rPr lang="en-US" sz="2800" i="1" dirty="0"/>
              <a:t>A </a:t>
            </a:r>
            <a:r>
              <a:rPr lang="en-US" sz="2800" dirty="0">
                <a:latin typeface="Cambria Math"/>
                <a:ea typeface="Cambria Math"/>
              </a:rPr>
              <a:t>×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</a:rPr>
              <a:t>Since  </a:t>
            </a:r>
            <a:r>
              <a:rPr lang="en-US" sz="2800" i="1" dirty="0" smtClean="0"/>
              <a:t>A </a:t>
            </a:r>
            <a:r>
              <a:rPr lang="en-US" sz="2800" dirty="0">
                <a:latin typeface="Cambria Math"/>
                <a:ea typeface="Cambria Math"/>
              </a:rPr>
              <a:t>×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>
                <a:ea typeface="Cambria Math" pitchFamily="18" charset="0"/>
              </a:rPr>
              <a:t> has </a:t>
            </a:r>
            <a:r>
              <a:rPr lang="en-US" sz="2800" i="1" dirty="0">
                <a:ea typeface="Cambria Math" pitchFamily="18" charset="0"/>
              </a:rPr>
              <a:t>n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ea typeface="Cambria Math" pitchFamily="18" charset="0"/>
              </a:rPr>
              <a:t> elements when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>
                <a:ea typeface="Cambria Math" pitchFamily="18" charset="0"/>
              </a:rPr>
              <a:t> has </a:t>
            </a:r>
            <a:r>
              <a:rPr lang="en-US" sz="2800" i="1" dirty="0">
                <a:ea typeface="Cambria Math" pitchFamily="18" charset="0"/>
              </a:rPr>
              <a:t>n</a:t>
            </a:r>
            <a:r>
              <a:rPr lang="en-US" sz="2800" dirty="0">
                <a:ea typeface="Cambria Math" pitchFamily="18" charset="0"/>
              </a:rPr>
              <a:t> elements, and a set with </a:t>
            </a:r>
            <a:r>
              <a:rPr lang="en-US" sz="2800" i="1" dirty="0">
                <a:ea typeface="Cambria Math" pitchFamily="18" charset="0"/>
              </a:rPr>
              <a:t>m</a:t>
            </a:r>
            <a:r>
              <a:rPr lang="en-US" sz="2800" dirty="0">
                <a:ea typeface="Cambria Math" pitchFamily="18" charset="0"/>
              </a:rPr>
              <a:t> elements has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baseline="30000" dirty="0">
                <a:ea typeface="Cambria Math" pitchFamily="18" charset="0"/>
              </a:rPr>
              <a:t>m</a:t>
            </a:r>
            <a:r>
              <a:rPr lang="en-US" sz="2800" dirty="0">
                <a:ea typeface="Cambria Math" pitchFamily="18" charset="0"/>
              </a:rPr>
              <a:t> subsets, there are         subsets of  </a:t>
            </a:r>
            <a:r>
              <a:rPr lang="en-US" sz="2800" i="1" dirty="0"/>
              <a:t>A </a:t>
            </a:r>
            <a:r>
              <a:rPr lang="en-US" sz="2800" dirty="0">
                <a:latin typeface="Cambria Math"/>
                <a:ea typeface="Cambria Math"/>
              </a:rPr>
              <a:t>×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>
                <a:ea typeface="Cambria Math" pitchFamily="18" charset="0"/>
              </a:rPr>
              <a:t>. Therefore,  there are        relations on a set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03354"/>
              </p:ext>
            </p:extLst>
          </p:nvPr>
        </p:nvGraphicFramePr>
        <p:xfrm>
          <a:off x="6923184" y="3788885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184" y="3788885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175288"/>
              </p:ext>
            </p:extLst>
          </p:nvPr>
        </p:nvGraphicFramePr>
        <p:xfrm>
          <a:off x="10570686" y="3424553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0686" y="3424553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2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 (</a:t>
            </a:r>
            <a:r>
              <a:rPr lang="en-US" i="1" dirty="0" smtClean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Consider these relations on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        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These </a:t>
            </a:r>
            <a:r>
              <a:rPr lang="en-US" dirty="0"/>
              <a:t>relations are on an infinite set </a:t>
            </a:r>
            <a:r>
              <a:rPr lang="en-US" dirty="0" smtClean="0"/>
              <a:t>(and they are infinite subsets)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Which relations contain all the pairs (1,1), (1, 2), (2, 1), (1, −1), and (2, 2)?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Checking the conditions that define each relation, we see that the pair </a:t>
            </a:r>
            <a:r>
              <a:rPr lang="en-US" dirty="0" smtClean="0">
                <a:latin typeface="Cambria Math"/>
                <a:ea typeface="Cambria Math"/>
              </a:rPr>
              <a:t>(1,1)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,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(2,1)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 −1)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: (2,2)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Reflexive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i="1" dirty="0" smtClean="0"/>
              <a:t>R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reflexive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dirty="0" smtClean="0">
                <a:latin typeface="+mj-lt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for every element  </a:t>
            </a:r>
            <a:r>
              <a:rPr lang="en-US" i="1" dirty="0" smtClean="0">
                <a:latin typeface="+mj-lt"/>
                <a:ea typeface="Cambria Math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ea typeface="Cambria Math"/>
              </a:rPr>
              <a:t>Written symbolically, R is reflexive if and only if </a:t>
            </a:r>
          </a:p>
          <a:p>
            <a:pPr>
              <a:buNone/>
            </a:pPr>
            <a:r>
              <a:rPr lang="en-US" dirty="0" smtClean="0">
                <a:ea typeface="Cambria Math"/>
              </a:rPr>
              <a:t>           </a:t>
            </a: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[</a:t>
            </a:r>
            <a:r>
              <a:rPr lang="en-US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∊</a:t>
            </a:r>
            <a:r>
              <a:rPr lang="en-US" i="1" dirty="0" err="1" smtClean="0">
                <a:ea typeface="Cambria Math"/>
              </a:rPr>
              <a:t>U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Example</a:t>
            </a:r>
            <a:r>
              <a:rPr lang="en-US" dirty="0" smtClean="0">
                <a:ea typeface="Cambria Math"/>
              </a:rPr>
              <a:t>: The following relations  on the integers are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 3 ≯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 3 ≠3 + 1),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 (note that 4  + 4 ≰ 3).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0646" y="4001294"/>
            <a:ext cx="33528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/>
                <a:ea typeface="Cambria Math"/>
              </a:rPr>
              <a:t>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= ∅ </a:t>
            </a:r>
            <a:r>
              <a:rPr lang="en-US" dirty="0">
                <a:ea typeface="Cambria Math"/>
              </a:rPr>
              <a:t> then the empty relation is reflexive vacuously. That is the empty relation on an empty set is reflexive! </a:t>
            </a:r>
          </a:p>
        </p:txBody>
      </p:sp>
    </p:spTree>
    <p:extLst>
      <p:ext uri="{BB962C8B-B14F-4D97-AF65-F5344CB8AC3E}">
        <p14:creationId xmlns:p14="http://schemas.microsoft.com/office/powerpoint/2010/main" val="25940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</a:t>
            </a:r>
            <a:r>
              <a:rPr lang="en-US" i="1" dirty="0" smtClean="0"/>
              <a:t>symmetric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b,a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whenever (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for all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A.</a:t>
            </a:r>
            <a:r>
              <a:rPr lang="en-US" dirty="0" smtClean="0">
                <a:ea typeface="Cambria Math"/>
              </a:rPr>
              <a:t>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symmetric if and only if </a:t>
            </a:r>
            <a:endParaRPr lang="en-US" i="1" dirty="0" smtClean="0">
              <a:ea typeface="Cambria Math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Example</a:t>
            </a:r>
            <a:r>
              <a:rPr lang="en-US" dirty="0" smtClean="0">
                <a:ea typeface="Cambria Math"/>
              </a:rPr>
              <a:t>: The following relations  on the integers are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(note that 3 ≤ 4, but 4 ≰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4 &gt; 3, but 3 ≯ 4),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4 = 3 + 1, but 3 ≠4 + 1).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 smtClean="0"/>
              <a:t>Definition</a:t>
            </a:r>
            <a:r>
              <a:rPr lang="en-US" dirty="0" err="1" smtClean="0"/>
              <a:t>:A</a:t>
            </a:r>
            <a:r>
              <a:rPr lang="en-US" dirty="0" smtClean="0"/>
              <a:t>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such that for all</a:t>
            </a:r>
            <a:r>
              <a:rPr lang="en-US" i="1" dirty="0" smtClean="0">
                <a:ea typeface="Cambria Math"/>
              </a:rPr>
              <a:t>  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b="1" i="1" dirty="0" smtClean="0">
                <a:ea typeface="Cambria Math"/>
              </a:rPr>
              <a:t>  </a:t>
            </a:r>
            <a:r>
              <a:rPr lang="en-US" dirty="0" smtClean="0"/>
              <a:t>if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then </a:t>
            </a:r>
            <a:r>
              <a:rPr lang="en-US" i="1" dirty="0" smtClean="0">
                <a:ea typeface="Cambria Math"/>
              </a:rPr>
              <a:t>a = b  </a:t>
            </a:r>
            <a:r>
              <a:rPr lang="en-US" dirty="0" smtClean="0">
                <a:ea typeface="Cambria Math"/>
              </a:rPr>
              <a:t>is called </a:t>
            </a:r>
            <a:r>
              <a:rPr lang="en-US" i="1" dirty="0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 if and only if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  <a:endParaRPr lang="en-US" dirty="0" smtClean="0">
              <a:ea typeface="Cambria Math"/>
            </a:endParaRPr>
          </a:p>
          <a:p>
            <a:pPr marL="0" indent="0">
              <a:buNone/>
            </a:pPr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</a:t>
            </a:r>
            <a:r>
              <a:rPr lang="en-US" dirty="0" err="1" smtClean="0">
                <a:latin typeface="Cambria Math"/>
                <a:ea typeface="Cambria Math"/>
              </a:rPr>
              <a:t>antisymmetric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    (note that both (1,−1) and (−1,1)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),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   (note that both (1,2) and (2,1)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3733801"/>
            <a:ext cx="3200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any integer, if a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 </a:t>
            </a:r>
            <a:r>
              <a:rPr lang="en-US" dirty="0">
                <a:latin typeface="Cambria Math"/>
                <a:ea typeface="Cambria Math"/>
              </a:rPr>
              <a:t>and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b , </a:t>
            </a:r>
            <a:r>
              <a:rPr lang="en-US" dirty="0">
                <a:latin typeface="Cambria Math"/>
                <a:ea typeface="Cambria Math"/>
              </a:rPr>
              <a:t>then</a:t>
            </a:r>
            <a:r>
              <a:rPr lang="en-US" i="1" dirty="0">
                <a:latin typeface="Cambria Math"/>
                <a:ea typeface="Cambria Math"/>
              </a:rPr>
              <a:t> a = b.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3602516" y="3822853"/>
            <a:ext cx="2264884" cy="2341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1629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Equation</vt:lpstr>
      <vt:lpstr>Relations and Their Properties</vt:lpstr>
      <vt:lpstr>Section Summary</vt:lpstr>
      <vt:lpstr>Binary Relations</vt:lpstr>
      <vt:lpstr>Binary Relation on a Set</vt:lpstr>
      <vt:lpstr>Binary Relation on a Set (cont.)</vt:lpstr>
      <vt:lpstr>Binary Relations on a Set (cont.)</vt:lpstr>
      <vt:lpstr>Reflexive Relations</vt:lpstr>
      <vt:lpstr>Symmetric Relations</vt:lpstr>
      <vt:lpstr>Antisymmetric Relations</vt:lpstr>
      <vt:lpstr>Transitive Relations</vt:lpstr>
      <vt:lpstr>Combining Relations</vt:lpstr>
      <vt:lpstr>Composition</vt:lpstr>
      <vt:lpstr>Representing the  Composition of a Relation</vt:lpstr>
      <vt:lpstr>Powers of a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94</cp:revision>
  <dcterms:created xsi:type="dcterms:W3CDTF">2021-01-03T18:25:44Z</dcterms:created>
  <dcterms:modified xsi:type="dcterms:W3CDTF">2021-02-22T06:10:32Z</dcterms:modified>
</cp:coreProperties>
</file>