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1000" r:id="rId2"/>
    <p:sldId id="1001" r:id="rId3"/>
    <p:sldId id="1002" r:id="rId4"/>
    <p:sldId id="1003" r:id="rId5"/>
    <p:sldId id="1014" r:id="rId6"/>
    <p:sldId id="1015" r:id="rId7"/>
    <p:sldId id="1016" r:id="rId8"/>
    <p:sldId id="1017" r:id="rId9"/>
    <p:sldId id="1004" r:id="rId10"/>
    <p:sldId id="1023" r:id="rId11"/>
    <p:sldId id="1024" r:id="rId12"/>
    <p:sldId id="1018" r:id="rId13"/>
    <p:sldId id="1019" r:id="rId14"/>
    <p:sldId id="1020" r:id="rId15"/>
    <p:sldId id="1021" r:id="rId16"/>
    <p:sldId id="1022" r:id="rId17"/>
    <p:sldId id="1025" r:id="rId18"/>
    <p:sldId id="1026" r:id="rId19"/>
    <p:sldId id="1027" r:id="rId20"/>
    <p:sldId id="1028" r:id="rId21"/>
    <p:sldId id="1029" r:id="rId22"/>
    <p:sldId id="1030" r:id="rId23"/>
    <p:sldId id="1031" r:id="rId24"/>
    <p:sldId id="1032" r:id="rId25"/>
    <p:sldId id="1039" r:id="rId26"/>
    <p:sldId id="1034" r:id="rId27"/>
    <p:sldId id="1035" r:id="rId28"/>
    <p:sldId id="1033" r:id="rId29"/>
    <p:sldId id="1036" r:id="rId30"/>
    <p:sldId id="1037" r:id="rId31"/>
    <p:sldId id="1038" r:id="rId32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44ED5D0-B769-4ED5-93FC-11B29A3BD825}">
          <p14:sldIdLst>
            <p14:sldId id="1000"/>
            <p14:sldId id="1001"/>
          </p14:sldIdLst>
        </p14:section>
        <p14:section name="N-ary relations" id="{D181387A-DD1D-46A6-921A-C7C1CF541049}">
          <p14:sldIdLst>
            <p14:sldId id="1002"/>
            <p14:sldId id="1003"/>
            <p14:sldId id="1014"/>
            <p14:sldId id="1015"/>
            <p14:sldId id="1016"/>
            <p14:sldId id="1017"/>
            <p14:sldId id="1004"/>
            <p14:sldId id="1023"/>
            <p14:sldId id="1024"/>
          </p14:sldIdLst>
        </p14:section>
        <p14:section name="Relational Algebra" id="{7A30FB96-608C-4191-A3DF-74EB9C8684AC}">
          <p14:sldIdLst>
            <p14:sldId id="1018"/>
            <p14:sldId id="1019"/>
            <p14:sldId id="1020"/>
            <p14:sldId id="1021"/>
            <p14:sldId id="1022"/>
            <p14:sldId id="1025"/>
            <p14:sldId id="1026"/>
            <p14:sldId id="1027"/>
            <p14:sldId id="1028"/>
            <p14:sldId id="1029"/>
            <p14:sldId id="1030"/>
            <p14:sldId id="1031"/>
          </p14:sldIdLst>
        </p14:section>
        <p14:section name="Additional Operations" id="{4B802E0F-03C9-4C9C-A7A6-99916B8F66FC}">
          <p14:sldIdLst>
            <p14:sldId id="1032"/>
            <p14:sldId id="1039"/>
          </p14:sldIdLst>
        </p14:section>
        <p14:section name="Association Rule Learning" id="{2B07C9DD-6954-404F-8AC9-CA9D37F1BD34}">
          <p14:sldIdLst>
            <p14:sldId id="1034"/>
            <p14:sldId id="1035"/>
            <p14:sldId id="1033"/>
            <p14:sldId id="1036"/>
            <p14:sldId id="1037"/>
            <p14:sldId id="103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682" autoAdjust="0"/>
  </p:normalViewPr>
  <p:slideViewPr>
    <p:cSldViewPr snapToGrid="0">
      <p:cViewPr varScale="1">
        <p:scale>
          <a:sx n="88" d="100"/>
          <a:sy n="88" d="100"/>
        </p:scale>
        <p:origin x="14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03.03.2021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Some sources of inspiration</a:t>
            </a:r>
          </a:p>
          <a:p>
            <a:endParaRPr lang="lv-LV" dirty="0" smtClean="0"/>
          </a:p>
          <a:p>
            <a:r>
              <a:rPr lang="lv-LV" dirty="0" smtClean="0"/>
              <a:t>http</a:t>
            </a:r>
            <a:r>
              <a:rPr lang="lv-LV" dirty="0" smtClean="0"/>
              <a:t>://www.cbcb.umd.edu/confcour/Spring2014/CMSC424/Relational_algebra.pdf</a:t>
            </a:r>
            <a:endParaRPr lang="en-US" dirty="0" smtClean="0"/>
          </a:p>
          <a:p>
            <a:r>
              <a:rPr lang="lv-LV" dirty="0" smtClean="0"/>
              <a:t>https://www.guru99.com/relational-algebra-dbms.html</a:t>
            </a:r>
            <a:endParaRPr lang="en-US" dirty="0" smtClean="0"/>
          </a:p>
          <a:p>
            <a:endParaRPr lang="en-US" dirty="0" smtClean="0"/>
          </a:p>
          <a:p>
            <a:r>
              <a:rPr lang="lv-LV" dirty="0" smtClean="0"/>
              <a:t>https://db.inf.uni-tuebingen.de/staticfiles/teaching/ss09/db1/db1-03.pdf</a:t>
            </a:r>
            <a:endParaRPr lang="en-US" dirty="0" smtClean="0"/>
          </a:p>
          <a:p>
            <a:r>
              <a:rPr lang="lv-LV" dirty="0" smtClean="0"/>
              <a:t>https://mboehm7.github.io/teaching/ss19_dbs/04_RelationalAlgebra.pdf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1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93726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Can you do one</a:t>
            </a:r>
            <a:r>
              <a:rPr lang="lv-LV" baseline="0" dirty="0" smtClean="0"/>
              <a:t> very large table?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6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57598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26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28620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lv-LV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Where are you? (Sitting at my desk.)</a:t>
            </a:r>
          </a:p>
          <a:p>
            <a:pPr fontAlgn="base"/>
            <a:r>
              <a:rPr lang="lv-LV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time is it? (3:36 p.m.)</a:t>
            </a:r>
          </a:p>
          <a:p>
            <a:pPr fontAlgn="base"/>
            <a:r>
              <a:rPr lang="lv-LV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What’s your emotional state? (Bored.)</a:t>
            </a:r>
          </a:p>
          <a:p>
            <a:pPr fontAlgn="base"/>
            <a:r>
              <a:rPr lang="lv-LV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else is around? (No one.)</a:t>
            </a:r>
          </a:p>
          <a:p>
            <a:pPr fontAlgn="base"/>
            <a:r>
              <a:rPr lang="lv-LV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action preceded the urge? (Answered an e-mail.)</a:t>
            </a:r>
          </a:p>
          <a:p>
            <a:pPr fontAlgn="base"/>
            <a:r>
              <a:rPr lang="lv-LV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next day I did the same thing. And the next. </a:t>
            </a:r>
            <a:br>
              <a:rPr lang="lv-LV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lv-LV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Pretty soon, the cue was clear: I always felt an urge to snack around 3:30.</a:t>
            </a:r>
          </a:p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28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02295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03.03.2021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03.03.2021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03.03.2021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03.03.2021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03.03.2021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03.03.2021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03.03.2021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03.03.2021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03.03.2021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03.03.2021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03.03.2021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03.03.2021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hyperlink" Target="https://www.nytimes.com/2012/02/19/magazine/shopping-habits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smtClean="0"/>
              <a:t>n-ary Relations and their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9.</a:t>
            </a:r>
            <a:r>
              <a:rPr lang="lv-LV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6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Primary Keys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lv-LV" dirty="0" smtClean="0"/>
              <a:t>In many relational tables there is one (or a few columns) that uniquely determine the n-ary tuple. </a:t>
            </a:r>
          </a:p>
          <a:p>
            <a:r>
              <a:rPr lang="lv-LV" dirty="0" smtClean="0"/>
              <a:t>They are called </a:t>
            </a:r>
            <a:r>
              <a:rPr lang="lv-LV" i="1" dirty="0" smtClean="0">
                <a:solidFill>
                  <a:srgbClr val="0070C0"/>
                </a:solidFill>
              </a:rPr>
              <a:t>Primary Keys</a:t>
            </a:r>
            <a:r>
              <a:rPr lang="lv-LV" dirty="0" smtClean="0"/>
              <a:t>. </a:t>
            </a:r>
          </a:p>
          <a:p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179715"/>
          </a:xfrm>
        </p:spPr>
        <p:txBody>
          <a:bodyPr>
            <a:normAutofit fontScale="92500"/>
          </a:bodyPr>
          <a:lstStyle/>
          <a:p>
            <a:r>
              <a:rPr lang="lv-LV" dirty="0" smtClean="0"/>
              <a:t>Can be auto-generated IDs.</a:t>
            </a:r>
          </a:p>
          <a:p>
            <a:r>
              <a:rPr lang="lv-LV" dirty="0" smtClean="0"/>
              <a:t>Can be unique combinations (e.g. </a:t>
            </a:r>
            <a:r>
              <a:rPr lang="lv-LV" dirty="0"/>
              <a:t>i</a:t>
            </a:r>
            <a:r>
              <a:rPr lang="lv-LV" dirty="0" smtClean="0"/>
              <a:t>f (firstname,lastname) do not repeat in the relation)). These are called </a:t>
            </a:r>
            <a:r>
              <a:rPr lang="lv-LV" i="1" dirty="0" smtClean="0">
                <a:solidFill>
                  <a:srgbClr val="0070C0"/>
                </a:solidFill>
              </a:rPr>
              <a:t>composite primary keys</a:t>
            </a:r>
            <a:r>
              <a:rPr lang="lv-LV" dirty="0" smtClean="0"/>
              <a:t>.</a:t>
            </a:r>
            <a:endParaRPr lang="lv-LV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4140277"/>
            <a:ext cx="7061030" cy="234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Intension vs. Extension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lv-LV" dirty="0" smtClean="0"/>
              <a:t>N-ary relations may insert new tuples or update old ones). </a:t>
            </a:r>
          </a:p>
          <a:p>
            <a:r>
              <a:rPr lang="lv-LV" dirty="0" smtClean="0"/>
              <a:t>There may be various cases:</a:t>
            </a:r>
          </a:p>
          <a:p>
            <a:pPr lvl="1"/>
            <a:r>
              <a:rPr lang="lv-LV" dirty="0" smtClean="0"/>
              <a:t>If updates are frequent – use regular RDBMS (PostgreSQL)</a:t>
            </a:r>
          </a:p>
          <a:p>
            <a:pPr lvl="1"/>
            <a:r>
              <a:rPr lang="lv-LV" dirty="0" smtClean="0"/>
              <a:t>If updates are rare – can also use "directories/registries" (such as Microsoft Active Directory or LDAP) – often non-relational.</a:t>
            </a:r>
          </a:p>
          <a:p>
            <a:pPr lvl="1"/>
            <a:r>
              <a:rPr lang="lv-LV" dirty="0" smtClean="0"/>
              <a:t>If no updates – this is "Data Mining" scenario. </a:t>
            </a:r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lv-LV" sz="2400" i="1" dirty="0" smtClean="0">
                <a:solidFill>
                  <a:srgbClr val="0070C0"/>
                </a:solidFill>
              </a:rPr>
              <a:t>Intension</a:t>
            </a:r>
            <a:r>
              <a:rPr lang="lv-LV" sz="2400" dirty="0" smtClean="0"/>
              <a:t> (or DB Schema) is the table structure (+primary keys and other restrictions) is something that is stable across updates. </a:t>
            </a:r>
          </a:p>
          <a:p>
            <a:endParaRPr lang="lv-LV" sz="2400" i="1" dirty="0" smtClean="0">
              <a:solidFill>
                <a:srgbClr val="0070C0"/>
              </a:solidFill>
            </a:endParaRPr>
          </a:p>
          <a:p>
            <a:endParaRPr lang="lv-LV" sz="2400" i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lv-LV" sz="2400" i="1" dirty="0" smtClean="0">
                <a:solidFill>
                  <a:srgbClr val="0070C0"/>
                </a:solidFill>
              </a:rPr>
              <a:t>Extension</a:t>
            </a:r>
            <a:r>
              <a:rPr lang="lv-LV" sz="2400" dirty="0" smtClean="0"/>
              <a:t> (or DB contents) is the stuff that is currently inserted.</a:t>
            </a:r>
            <a:endParaRPr lang="lv-LV" sz="2400" dirty="0"/>
          </a:p>
        </p:txBody>
      </p:sp>
      <p:pic>
        <p:nvPicPr>
          <p:cNvPr id="5" name="Picture 27" descr="graphics/10fig1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002" y="3254575"/>
            <a:ext cx="47625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764356" y="3608369"/>
            <a:ext cx="1758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smtClean="0"/>
              <a:t>Define columns; </a:t>
            </a:r>
          </a:p>
          <a:p>
            <a:r>
              <a:rPr lang="lv-LV" dirty="0" smtClean="0"/>
              <a:t>primary keys</a:t>
            </a:r>
            <a:endParaRPr lang="lv-LV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002" y="4909244"/>
            <a:ext cx="446722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Relational Algebra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Procedural language </a:t>
                </a:r>
                <a:r>
                  <a:rPr lang="lv-LV" dirty="0" smtClean="0"/>
                  <a:t>with </a:t>
                </a:r>
                <a:r>
                  <a:rPr lang="lv-LV" dirty="0"/>
                  <a:t>s</a:t>
                </a:r>
                <a:r>
                  <a:rPr lang="en-US" dirty="0" smtClean="0"/>
                  <a:t>ix </a:t>
                </a:r>
                <a:r>
                  <a:rPr lang="en-US" dirty="0"/>
                  <a:t>basic operators </a:t>
                </a:r>
                <a:endParaRPr lang="lv-LV" dirty="0"/>
              </a:p>
              <a:p>
                <a:pPr lvl="1"/>
                <a:r>
                  <a:rPr lang="en-US" dirty="0" smtClean="0"/>
                  <a:t>select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lv-LV" dirty="0"/>
              </a:p>
              <a:p>
                <a:pPr lvl="1"/>
                <a:r>
                  <a:rPr lang="en-US" dirty="0" smtClean="0"/>
                  <a:t>project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lv-LV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union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dirty="0"/>
                  <a:t> </a:t>
                </a:r>
                <a:endParaRPr lang="lv-LV" dirty="0"/>
              </a:p>
              <a:p>
                <a:pPr lvl="1"/>
                <a:r>
                  <a:rPr lang="en-US" dirty="0" smtClean="0"/>
                  <a:t>set </a:t>
                </a:r>
                <a:r>
                  <a:rPr lang="en-US" dirty="0"/>
                  <a:t>difference: – </a:t>
                </a:r>
                <a:endParaRPr lang="lv-LV" dirty="0"/>
              </a:p>
              <a:p>
                <a:pPr lvl="1"/>
                <a:r>
                  <a:rPr lang="en-US" dirty="0" smtClean="0"/>
                  <a:t>Cartesian </a:t>
                </a:r>
                <a:r>
                  <a:rPr lang="en-US" dirty="0"/>
                  <a:t>product: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</a:t>
                </a:r>
                <a:endParaRPr lang="lv-LV" dirty="0" smtClean="0"/>
              </a:p>
              <a:p>
                <a:pPr lvl="1"/>
                <a:r>
                  <a:rPr lang="en-US" dirty="0"/>
                  <a:t>rename: ρ </a:t>
                </a:r>
                <a:endParaRPr lang="lv-LV" dirty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operators take one or two </a:t>
                </a:r>
                <a:r>
                  <a:rPr lang="lv-LV" b="1" dirty="0" smtClean="0"/>
                  <a:t>n-ary </a:t>
                </a:r>
                <a:r>
                  <a:rPr lang="en-US" b="1" dirty="0" smtClean="0"/>
                  <a:t>relations</a:t>
                </a:r>
                <a:r>
                  <a:rPr lang="lv-LV" b="1" dirty="0" smtClean="0"/>
                  <a:t> </a:t>
                </a:r>
                <a:r>
                  <a:rPr lang="lv-LV" dirty="0" smtClean="0"/>
                  <a:t>(DB tables or R dataframes or Python Panda dataframes)</a:t>
                </a:r>
                <a:r>
                  <a:rPr lang="en-US" dirty="0" smtClean="0"/>
                  <a:t> </a:t>
                </a:r>
                <a:r>
                  <a:rPr lang="en-US" dirty="0"/>
                  <a:t>as inputs and produce a new </a:t>
                </a:r>
                <a:r>
                  <a:rPr lang="en-US" dirty="0" smtClean="0"/>
                  <a:t>relation</a:t>
                </a:r>
                <a:r>
                  <a:rPr lang="lv-LV" dirty="0" smtClean="0"/>
                  <a:t>al table</a:t>
                </a:r>
                <a:r>
                  <a:rPr lang="en-US" dirty="0" smtClean="0"/>
                  <a:t> </a:t>
                </a:r>
                <a:r>
                  <a:rPr lang="en-US" dirty="0"/>
                  <a:t>as a result.</a:t>
                </a:r>
                <a:endParaRPr lang="lv-LV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652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Select Operation – 1 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lv-LV" dirty="0" smtClean="0"/>
                  <a:t>In general,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lv-LV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 smtClean="0"/>
                  <a:t> can use any condition C that is a Boolean expression using predicates depending on one or more column values in the table.</a:t>
                </a:r>
              </a:p>
              <a:p>
                <a:pPr lvl="1"/>
                <a:r>
                  <a:rPr lang="lv-LV" dirty="0" smtClean="0"/>
                  <a:t>A=B  (condition applies to two column values in the n-ary relationship).</a:t>
                </a:r>
              </a:p>
              <a:p>
                <a:pPr lvl="1"/>
                <a:r>
                  <a:rPr lang="lv-LV" dirty="0" smtClean="0"/>
                  <a:t>D&gt;5 (condition applies to one column value).</a:t>
                </a:r>
              </a:p>
              <a:p>
                <a:pPr lvl="1"/>
                <a:r>
                  <a:rPr lang="lv-LV" dirty="0" smtClean="0"/>
                  <a:t>Both conditions are connected with Boolean </a:t>
                </a:r>
                <a:r>
                  <a:rPr lang="lv-LV" b="1" dirty="0" smtClean="0"/>
                  <a:t>and</a:t>
                </a:r>
                <a:r>
                  <a:rPr lang="lv-LV" dirty="0" smtClean="0"/>
                  <a:t> /\</a:t>
                </a:r>
                <a:endParaRPr lang="lv-LV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118" t="-308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61220"/>
            <a:ext cx="3952072" cy="346711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96148" y="516326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lv-LV" dirty="0"/>
              <a:t>For the enthusiasts of SQL </a:t>
            </a:r>
            <a:br>
              <a:rPr lang="lv-LV" dirty="0"/>
            </a:br>
            <a:r>
              <a:rPr lang="lv-LV" dirty="0"/>
              <a:t>(this course does not ask you to write this): </a:t>
            </a:r>
            <a:br>
              <a:rPr lang="lv-LV" dirty="0"/>
            </a:br>
            <a:r>
              <a:rPr lang="lv-LV" dirty="0">
                <a:solidFill>
                  <a:srgbClr val="0070C0"/>
                </a:solidFill>
                <a:latin typeface="Lucida Console" panose="020B0609040504020204" pitchFamily="49" charset="0"/>
              </a:rPr>
              <a:t>SELECT FROM r WHERE r.A=r.B AND r.D&gt;5</a:t>
            </a:r>
          </a:p>
        </p:txBody>
      </p:sp>
    </p:spTree>
    <p:extLst>
      <p:ext uri="{BB962C8B-B14F-4D97-AF65-F5344CB8AC3E}">
        <p14:creationId xmlns:p14="http://schemas.microsoft.com/office/powerpoint/2010/main" val="117217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Select </a:t>
            </a:r>
            <a:r>
              <a:rPr lang="lv-LV" dirty="0" smtClean="0"/>
              <a:t>Operation – 2 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lv-LV" dirty="0" smtClean="0"/>
                  <a:t>General </a:t>
                </a:r>
                <a:r>
                  <a:rPr lang="en-US" dirty="0" smtClean="0"/>
                  <a:t>Notation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lv-LV" dirty="0"/>
              </a:p>
              <a:p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called the </a:t>
                </a:r>
                <a:r>
                  <a:rPr lang="en-US" i="1" dirty="0">
                    <a:solidFill>
                      <a:srgbClr val="0070C0"/>
                    </a:solidFill>
                  </a:rPr>
                  <a:t>selection </a:t>
                </a:r>
                <a:r>
                  <a:rPr lang="en-US" i="1" dirty="0" smtClean="0">
                    <a:solidFill>
                      <a:srgbClr val="0070C0"/>
                    </a:solidFill>
                  </a:rPr>
                  <a:t>predicate</a:t>
                </a:r>
                <a:endParaRPr lang="lv-LV" i="1" dirty="0">
                  <a:solidFill>
                    <a:srgbClr val="0070C0"/>
                  </a:solidFill>
                </a:endParaRPr>
              </a:p>
              <a:p>
                <a:r>
                  <a:rPr lang="lv-LV" dirty="0" smtClean="0"/>
                  <a:t>Result is defined </a:t>
                </a:r>
                <a:r>
                  <a:rPr lang="en-US" dirty="0" smtClean="0"/>
                  <a:t>as</a:t>
                </a:r>
                <a:r>
                  <a:rPr lang="en-US" dirty="0"/>
                  <a:t>: </a:t>
                </a:r>
                <a:endParaRPr lang="lv-LV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lv-LV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 = {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∈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lv-LV" b="1" i="0" dirty="0" smtClean="0">
                          <a:latin typeface="Cambria Math" panose="02040503050406030204" pitchFamily="18" charset="0"/>
                        </a:rPr>
                        <m:t>𝐚𝐧𝐝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lv-LV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r>
                  <a:rPr lang="lv-LV" dirty="0" smtClean="0"/>
                  <a:t/>
                </a:r>
                <a:br>
                  <a:rPr lang="lv-LV" dirty="0" smtClean="0"/>
                </a:br>
                <a:r>
                  <a:rPr lang="lv-LV" dirty="0" smtClean="0"/>
                  <a:t>(consists of all tuples "t" already in relation "r" satisfying predicate P)</a:t>
                </a:r>
              </a:p>
              <a:p>
                <a:r>
                  <a:rPr lang="lv-LV" dirty="0" smtClean="0"/>
                  <a:t>Predicate P typically</a:t>
                </a:r>
                <a:r>
                  <a:rPr lang="en-US" dirty="0" smtClean="0"/>
                  <a:t> </a:t>
                </a:r>
                <a:r>
                  <a:rPr lang="en-US" dirty="0"/>
                  <a:t>is a formula in propositional calculus consisting of terms connected by : ∧ (and), ∨ (or), ¬ (not) </a:t>
                </a:r>
                <a:endParaRPr lang="lv-LV" dirty="0"/>
              </a:p>
              <a:p>
                <a:r>
                  <a:rPr lang="en-US" dirty="0" smtClean="0"/>
                  <a:t>Each </a:t>
                </a:r>
                <a:r>
                  <a:rPr lang="en-US" dirty="0"/>
                  <a:t>term is </a:t>
                </a:r>
                <a:r>
                  <a:rPr lang="lv-LV" dirty="0" smtClean="0"/>
                  <a:t>(Col1 </a:t>
                </a:r>
                <a:r>
                  <a:rPr lang="en-US" b="1" dirty="0" smtClean="0"/>
                  <a:t>op</a:t>
                </a:r>
                <a:r>
                  <a:rPr lang="lv-LV" dirty="0" smtClean="0"/>
                  <a:t> Col2) </a:t>
                </a:r>
                <a:r>
                  <a:rPr lang="en-US" dirty="0" smtClean="0"/>
                  <a:t>where </a:t>
                </a:r>
                <a:r>
                  <a:rPr lang="en-US" b="1" dirty="0"/>
                  <a:t>op</a:t>
                </a:r>
                <a:r>
                  <a:rPr lang="en-US" dirty="0"/>
                  <a:t> is one of: =, ≠, &gt;, ≥. </a:t>
                </a:r>
                <a:endParaRPr lang="lv-LV" dirty="0"/>
              </a:p>
              <a:p>
                <a:r>
                  <a:rPr lang="en-US" b="1" dirty="0" smtClean="0"/>
                  <a:t>Example: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𝑑𝑒𝑝𝑡𝑁𝑎𝑚𝑒</m:t>
                        </m:r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="</m:t>
                        </m:r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𝑃h𝑦𝑠𝑖𝑐𝑠</m:t>
                        </m:r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"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lv-LV" b="0" i="0" dirty="0" smtClean="0">
                            <a:latin typeface="Cambria Math" panose="02040503050406030204" pitchFamily="18" charset="0"/>
                          </a:rPr>
                          <m:t>instructors</m:t>
                        </m:r>
                      </m:e>
                    </m:d>
                  </m:oMath>
                </a14:m>
                <a:r>
                  <a:rPr lang="lv-LV" dirty="0" smtClean="0"/>
                  <a:t/>
                </a:r>
                <a:br>
                  <a:rPr lang="lv-LV" dirty="0" smtClean="0"/>
                </a:br>
                <a:r>
                  <a:rPr lang="lv-LV" dirty="0" smtClean="0"/>
                  <a:t>Select all the physics department instructors from the table "instructors"</a:t>
                </a:r>
                <a:endParaRPr lang="lv-LV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9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Projection</a:t>
            </a:r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5299113"/>
            <a:ext cx="5181600" cy="877850"/>
          </a:xfrm>
        </p:spPr>
        <p:txBody>
          <a:bodyPr/>
          <a:lstStyle/>
          <a:p>
            <a:r>
              <a:rPr lang="lv-LV" dirty="0" smtClean="0"/>
              <a:t>Pick only relevant columns; drop all the others.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result is defined as the relation of k columns obtained by erasing the columns that are not listed </a:t>
            </a:r>
            <a:endParaRPr lang="lv-LV" dirty="0" smtClean="0"/>
          </a:p>
          <a:p>
            <a:r>
              <a:rPr lang="en-US" dirty="0" smtClean="0"/>
              <a:t>Duplicate </a:t>
            </a:r>
            <a:r>
              <a:rPr lang="en-US" dirty="0"/>
              <a:t>rows removed from result, since </a:t>
            </a:r>
            <a:r>
              <a:rPr lang="lv-LV" dirty="0" smtClean="0"/>
              <a:t>n-ary </a:t>
            </a:r>
            <a:r>
              <a:rPr lang="en-US" dirty="0" smtClean="0"/>
              <a:t>relations </a:t>
            </a:r>
            <a:r>
              <a:rPr lang="en-US" dirty="0"/>
              <a:t>are </a:t>
            </a:r>
            <a:r>
              <a:rPr lang="en-US" dirty="0" smtClean="0"/>
              <a:t>sets</a:t>
            </a:r>
            <a:r>
              <a:rPr lang="lv-LV" dirty="0" smtClean="0"/>
              <a:t> (subsets of the Cartesian products).</a:t>
            </a:r>
            <a:endParaRPr lang="lv-LV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35" y="1330969"/>
            <a:ext cx="4270681" cy="396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9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Union Operation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277079"/>
            <a:ext cx="5181600" cy="899883"/>
          </a:xfrm>
        </p:spPr>
        <p:txBody>
          <a:bodyPr>
            <a:normAutofit/>
          </a:bodyPr>
          <a:lstStyle/>
          <a:p>
            <a:r>
              <a:rPr lang="lv-LV" dirty="0" smtClean="0"/>
              <a:t>Create one table out of two (must be identical structure)</a:t>
            </a:r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Notation</a:t>
            </a:r>
            <a:r>
              <a:rPr lang="en-US" dirty="0"/>
              <a:t>: r ∪ s </a:t>
            </a:r>
            <a:endParaRPr lang="lv-LV" dirty="0"/>
          </a:p>
          <a:p>
            <a:r>
              <a:rPr lang="en-US" dirty="0" smtClean="0"/>
              <a:t>Defined </a:t>
            </a:r>
            <a:r>
              <a:rPr lang="en-US" dirty="0"/>
              <a:t>as: </a:t>
            </a:r>
            <a:r>
              <a:rPr lang="lv-LV" dirty="0" smtClean="0"/>
              <a:t/>
            </a:r>
            <a:br>
              <a:rPr lang="lv-LV" dirty="0" smtClean="0"/>
            </a:br>
            <a:r>
              <a:rPr lang="en-US" dirty="0" smtClean="0"/>
              <a:t>r </a:t>
            </a:r>
            <a:r>
              <a:rPr lang="en-US" dirty="0"/>
              <a:t>∪ s = {t | t ∈ r or t ∈ s} </a:t>
            </a:r>
            <a:endParaRPr lang="lv-LV" dirty="0"/>
          </a:p>
          <a:p>
            <a:r>
              <a:rPr lang="en-US" dirty="0" smtClean="0"/>
              <a:t>For </a:t>
            </a:r>
            <a:r>
              <a:rPr lang="en-US" dirty="0"/>
              <a:t>r ∪ s to be valid. </a:t>
            </a:r>
            <a:endParaRPr lang="lv-LV" dirty="0"/>
          </a:p>
          <a:p>
            <a:pPr lvl="1"/>
            <a:r>
              <a:rPr lang="en-US" dirty="0" smtClean="0"/>
              <a:t>r</a:t>
            </a:r>
            <a:r>
              <a:rPr lang="en-US" dirty="0"/>
              <a:t>, s must have the same arity (</a:t>
            </a:r>
            <a:r>
              <a:rPr lang="en-US" dirty="0" smtClean="0"/>
              <a:t>same</a:t>
            </a:r>
            <a:r>
              <a:rPr lang="lv-LV" dirty="0" smtClean="0"/>
              <a:t> </a:t>
            </a:r>
            <a:r>
              <a:rPr lang="en-US" dirty="0" smtClean="0"/>
              <a:t>attributes</a:t>
            </a:r>
            <a:r>
              <a:rPr lang="lv-LV" dirty="0" smtClean="0"/>
              <a:t>/columns</a:t>
            </a:r>
            <a:r>
              <a:rPr lang="en-US" dirty="0" smtClean="0"/>
              <a:t>) </a:t>
            </a:r>
            <a:endParaRPr lang="lv-LV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attribute </a:t>
            </a:r>
            <a:r>
              <a:rPr lang="en-US" dirty="0" smtClean="0"/>
              <a:t>domains</a:t>
            </a:r>
            <a:r>
              <a:rPr lang="lv-LV" dirty="0" smtClean="0"/>
              <a:t>/types</a:t>
            </a:r>
            <a:r>
              <a:rPr lang="en-US" dirty="0" smtClean="0"/>
              <a:t> </a:t>
            </a:r>
            <a:r>
              <a:rPr lang="en-US" dirty="0"/>
              <a:t>must be </a:t>
            </a:r>
            <a:r>
              <a:rPr lang="en-US" dirty="0" smtClean="0"/>
              <a:t>compatible</a:t>
            </a:r>
            <a:endParaRPr lang="lv-LV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91536"/>
            <a:ext cx="4410293" cy="358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4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Putting Stuff together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b="1" dirty="0"/>
              <a:t>Example: </a:t>
            </a:r>
            <a:r>
              <a:rPr lang="lv-LV" dirty="0"/>
              <a:t>F</a:t>
            </a:r>
            <a:r>
              <a:rPr lang="en-US" dirty="0" err="1"/>
              <a:t>ind</a:t>
            </a:r>
            <a:r>
              <a:rPr lang="en-US" dirty="0"/>
              <a:t> all courses taught in the Fall 20</a:t>
            </a:r>
            <a:r>
              <a:rPr lang="lv-LV" dirty="0"/>
              <a:t>20</a:t>
            </a:r>
            <a:r>
              <a:rPr lang="en-US" dirty="0"/>
              <a:t> semester, or in the Spring 20</a:t>
            </a:r>
            <a:r>
              <a:rPr lang="lv-LV" dirty="0"/>
              <a:t>21</a:t>
            </a:r>
            <a:r>
              <a:rPr lang="en-US" dirty="0"/>
              <a:t> semester, or in both</a:t>
            </a:r>
            <a:r>
              <a:rPr lang="lv-LV" dirty="0" smtClean="0"/>
              <a:t>.</a:t>
            </a:r>
          </a:p>
          <a:p>
            <a:r>
              <a:rPr lang="lv-LV" dirty="0" smtClean="0"/>
              <a:t>Algebraic expression uses selection, then projection, then union.</a:t>
            </a:r>
            <a:endParaRPr lang="lv-LV" dirty="0"/>
          </a:p>
          <a:p>
            <a:endParaRPr lang="lv-LV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030" y="3345180"/>
            <a:ext cx="64389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Set Difference of Two Relations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4652963"/>
            <a:ext cx="5181600" cy="1524000"/>
          </a:xfrm>
        </p:spPr>
        <p:txBody>
          <a:bodyPr>
            <a:normAutofit lnSpcReduction="10000"/>
          </a:bodyPr>
          <a:lstStyle/>
          <a:p>
            <a:r>
              <a:rPr lang="lv-LV" dirty="0" smtClean="0"/>
              <a:t>Just the set difference (consider n-ary relations as subsets from the same universe – the Cartesian product).</a:t>
            </a:r>
            <a:endParaRPr lang="lv-LV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Notation r – s </a:t>
            </a:r>
            <a:endParaRPr lang="lv-LV" dirty="0" smtClean="0"/>
          </a:p>
          <a:p>
            <a:r>
              <a:rPr lang="en-US" dirty="0" smtClean="0"/>
              <a:t>Defined </a:t>
            </a:r>
            <a:r>
              <a:rPr lang="en-US" dirty="0"/>
              <a:t>as: </a:t>
            </a:r>
            <a:endParaRPr lang="lv-LV" dirty="0" smtClean="0"/>
          </a:p>
          <a:p>
            <a:pPr marL="0" indent="0">
              <a:buNone/>
            </a:pPr>
            <a:r>
              <a:rPr lang="en-US" dirty="0" smtClean="0"/>
              <a:t>r </a:t>
            </a:r>
            <a:r>
              <a:rPr lang="en-US" dirty="0"/>
              <a:t>– s = {t | t ∈ r and t ∉ s} </a:t>
            </a:r>
            <a:endParaRPr lang="lv-LV" dirty="0"/>
          </a:p>
          <a:p>
            <a:r>
              <a:rPr lang="en-US" dirty="0" smtClean="0"/>
              <a:t>Set </a:t>
            </a:r>
            <a:r>
              <a:rPr lang="en-US" dirty="0"/>
              <a:t>differences must be taken between compatible relations</a:t>
            </a:r>
            <a:r>
              <a:rPr lang="en-US" dirty="0" smtClean="0"/>
              <a:t>.</a:t>
            </a:r>
            <a:endParaRPr lang="lv-LV" dirty="0" smtClean="0"/>
          </a:p>
          <a:p>
            <a:pPr lvl="1"/>
            <a:r>
              <a:rPr lang="en-US" dirty="0" smtClean="0"/>
              <a:t>r </a:t>
            </a:r>
            <a:r>
              <a:rPr lang="en-US" dirty="0"/>
              <a:t>and s must have the same </a:t>
            </a:r>
            <a:r>
              <a:rPr lang="en-US" dirty="0" smtClean="0"/>
              <a:t>arity</a:t>
            </a:r>
            <a:endParaRPr lang="lv-LV" dirty="0" smtClean="0"/>
          </a:p>
          <a:p>
            <a:pPr lvl="1"/>
            <a:r>
              <a:rPr lang="lv-LV" dirty="0" smtClean="0"/>
              <a:t>The a</a:t>
            </a:r>
            <a:r>
              <a:rPr lang="en-US" dirty="0" err="1" smtClean="0"/>
              <a:t>ttribute</a:t>
            </a:r>
            <a:r>
              <a:rPr lang="en-US" dirty="0" smtClean="0"/>
              <a:t> </a:t>
            </a:r>
            <a:r>
              <a:rPr lang="en-US" dirty="0"/>
              <a:t>domains of r and s must be compatible </a:t>
            </a:r>
            <a:endParaRPr lang="lv-LV" dirty="0"/>
          </a:p>
          <a:p>
            <a:r>
              <a:rPr lang="en-US" b="1" dirty="0" smtClean="0"/>
              <a:t>Example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find </a:t>
            </a:r>
            <a:r>
              <a:rPr lang="en-US" dirty="0"/>
              <a:t>all courses taught in the Fall </a:t>
            </a:r>
            <a:r>
              <a:rPr lang="en-US" dirty="0" smtClean="0"/>
              <a:t>20</a:t>
            </a:r>
            <a:r>
              <a:rPr lang="lv-LV" dirty="0" smtClean="0"/>
              <a:t>20</a:t>
            </a:r>
            <a:r>
              <a:rPr lang="en-US" dirty="0" smtClean="0"/>
              <a:t> </a:t>
            </a:r>
            <a:r>
              <a:rPr lang="en-US" dirty="0"/>
              <a:t>semester, but not in the Spring </a:t>
            </a:r>
            <a:r>
              <a:rPr lang="en-US" dirty="0" smtClean="0"/>
              <a:t>20</a:t>
            </a:r>
            <a:r>
              <a:rPr lang="lv-LV" dirty="0" smtClean="0"/>
              <a:t>21</a:t>
            </a:r>
            <a:r>
              <a:rPr lang="en-US" dirty="0" smtClean="0"/>
              <a:t> </a:t>
            </a:r>
            <a:r>
              <a:rPr lang="en-US" dirty="0"/>
              <a:t>semester</a:t>
            </a:r>
            <a:endParaRPr lang="lv-LV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683216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8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Cartesian Product of n-ary Relations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5332973"/>
            <a:ext cx="5181600" cy="1244422"/>
          </a:xfrm>
        </p:spPr>
        <p:txBody>
          <a:bodyPr>
            <a:normAutofit fontScale="85000" lnSpcReduction="20000"/>
          </a:bodyPr>
          <a:lstStyle/>
          <a:p>
            <a:r>
              <a:rPr lang="lv-LV" dirty="0" smtClean="0"/>
              <a:t>It will contain |r|*|s| records.</a:t>
            </a:r>
          </a:p>
          <a:p>
            <a:r>
              <a:rPr lang="lv-LV" dirty="0" smtClean="0"/>
              <a:t>Typically we want to select some interesting combinations – do not want everything.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/>
                  <a:t>Notation r x s </a:t>
                </a:r>
                <a:endParaRPr lang="lv-LV" dirty="0"/>
              </a:p>
              <a:p>
                <a:r>
                  <a:rPr lang="en-US" dirty="0" smtClean="0"/>
                  <a:t>Defined </a:t>
                </a:r>
                <a:r>
                  <a:rPr lang="en-US" dirty="0"/>
                  <a:t>as: </a:t>
                </a:r>
                <a:r>
                  <a:rPr lang="lv-LV" dirty="0" smtClean="0"/>
                  <a:t/>
                </a:r>
                <a:br>
                  <a:rPr lang="lv-LV" dirty="0" smtClean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{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>
                        <a:latin typeface="Cambria Math" panose="02040503050406030204" pitchFamily="18" charset="0"/>
                      </a:rPr>
                      <m:t>𝐚𝐧𝐝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  <a:endParaRPr lang="lv-LV" dirty="0"/>
              </a:p>
              <a:p>
                <a:r>
                  <a:rPr lang="en-US" dirty="0" smtClean="0"/>
                  <a:t>Assume </a:t>
                </a:r>
                <a:r>
                  <a:rPr lang="en-US" dirty="0"/>
                  <a:t>that </a:t>
                </a:r>
                <a:r>
                  <a:rPr lang="en-US" dirty="0" smtClean="0"/>
                  <a:t>attribute</a:t>
                </a:r>
                <a:r>
                  <a:rPr lang="lv-LV" dirty="0" smtClean="0"/>
                  <a:t>-names</a:t>
                </a:r>
                <a:r>
                  <a:rPr lang="en-US" dirty="0" smtClean="0"/>
                  <a:t> </a:t>
                </a:r>
                <a:r>
                  <a:rPr lang="en-US" dirty="0"/>
                  <a:t>of </a:t>
                </a:r>
                <a:r>
                  <a:rPr lang="en-US" dirty="0" smtClean="0"/>
                  <a:t>r </a:t>
                </a:r>
                <a:r>
                  <a:rPr lang="en-US" dirty="0"/>
                  <a:t>and </a:t>
                </a:r>
                <a:r>
                  <a:rPr lang="en-US" dirty="0" smtClean="0"/>
                  <a:t>s </a:t>
                </a:r>
                <a:r>
                  <a:rPr lang="en-US" dirty="0"/>
                  <a:t>are disjoint. </a:t>
                </a:r>
                <a:r>
                  <a:rPr lang="lv-LV" dirty="0"/>
                  <a:t/>
                </a:r>
                <a:br>
                  <a:rPr lang="lv-LV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lv-LV" i="0" dirty="0" smtClean="0">
                        <a:latin typeface="Cambria Math" panose="02040503050406030204" pitchFamily="18" charset="0"/>
                      </a:rPr>
                      <m:t>attNames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) ∩ </m:t>
                    </m:r>
                    <m:r>
                      <m:rPr>
                        <m:sty m:val="p"/>
                      </m:rPr>
                      <a:rPr lang="lv-LV" i="0" dirty="0">
                        <a:latin typeface="Cambria Math" panose="02040503050406030204" pitchFamily="18" charset="0"/>
                      </a:rPr>
                      <m:t>attNames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∅.</m:t>
                    </m:r>
                  </m:oMath>
                </a14:m>
                <a:endParaRPr lang="lv-LV" dirty="0"/>
              </a:p>
              <a:p>
                <a:r>
                  <a:rPr lang="en-US" dirty="0" smtClean="0"/>
                  <a:t>If </a:t>
                </a:r>
                <a:r>
                  <a:rPr lang="en-US" dirty="0"/>
                  <a:t>attributes of </a:t>
                </a:r>
                <a:r>
                  <a:rPr lang="en-US" dirty="0" smtClean="0"/>
                  <a:t>r </a:t>
                </a:r>
                <a:r>
                  <a:rPr lang="en-US" dirty="0"/>
                  <a:t>and </a:t>
                </a:r>
                <a:r>
                  <a:rPr lang="en-US" dirty="0" smtClean="0"/>
                  <a:t>s </a:t>
                </a:r>
                <a:r>
                  <a:rPr lang="en-US" dirty="0"/>
                  <a:t>are not disjoint, then renaming must be used.</a:t>
                </a:r>
                <a:endParaRPr lang="lv-LV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647" t="-3221" r="-1412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690688"/>
            <a:ext cx="3914776" cy="35611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475" y="1690688"/>
            <a:ext cx="3914776" cy="356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64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dirty="0" smtClean="0"/>
              <a:t>N-ary relations and tabular data</a:t>
            </a:r>
          </a:p>
          <a:p>
            <a:r>
              <a:rPr lang="lv-LV" dirty="0" smtClean="0"/>
              <a:t>Relational Algebra</a:t>
            </a:r>
          </a:p>
          <a:p>
            <a:r>
              <a:rPr lang="lv-LV" dirty="0" smtClean="0"/>
              <a:t>Aggregate operations and visualizations</a:t>
            </a:r>
            <a:endParaRPr lang="en-US" dirty="0" smtClean="0"/>
          </a:p>
          <a:p>
            <a:r>
              <a:rPr lang="lv-LV" dirty="0" smtClean="0"/>
              <a:t>Applications of n-ary relational data for business analytics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1848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Combining Cartesian-Product and Select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lv-LV" dirty="0" smtClean="0"/>
                  <a:t>Now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lv-LV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lv-LV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lv-LV" dirty="0" smtClean="0"/>
              </a:p>
              <a:p>
                <a:endParaRPr lang="lv-LV" dirty="0"/>
              </a:p>
              <a:p>
                <a:endParaRPr lang="lv-LV" dirty="0" smtClean="0"/>
              </a:p>
              <a:p>
                <a:endParaRPr lang="lv-LV" dirty="0"/>
              </a:p>
              <a:p>
                <a:r>
                  <a:rPr lang="lv-LV" dirty="0" smtClean="0"/>
                  <a:t>Such tricks are used in database programming (we can write joins of two tables – bind them by primary key or by "foreign key". </a:t>
                </a:r>
                <a:endParaRPr lang="lv-LV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118" t="-2241" r="-3529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99179" y="1878568"/>
            <a:ext cx="4783439" cy="4351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950" y="2352675"/>
            <a:ext cx="2057400" cy="14478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390899" y="2562225"/>
            <a:ext cx="257176" cy="2476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8" name="Oval 7"/>
          <p:cNvSpPr/>
          <p:nvPr/>
        </p:nvSpPr>
        <p:spPr>
          <a:xfrm>
            <a:off x="4581524" y="2562225"/>
            <a:ext cx="257176" cy="2476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9" name="Oval 8"/>
          <p:cNvSpPr/>
          <p:nvPr/>
        </p:nvSpPr>
        <p:spPr>
          <a:xfrm>
            <a:off x="4581524" y="2820987"/>
            <a:ext cx="257176" cy="2476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0" name="TextBox 9"/>
          <p:cNvSpPr txBox="1"/>
          <p:nvPr/>
        </p:nvSpPr>
        <p:spPr>
          <a:xfrm>
            <a:off x="3224559" y="171608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smtClean="0"/>
              <a:t>PK</a:t>
            </a:r>
            <a:endParaRPr lang="lv-LV" dirty="0"/>
          </a:p>
        </p:txBody>
      </p:sp>
      <p:sp>
        <p:nvSpPr>
          <p:cNvPr id="11" name="TextBox 10"/>
          <p:cNvSpPr txBox="1"/>
          <p:nvPr/>
        </p:nvSpPr>
        <p:spPr>
          <a:xfrm>
            <a:off x="4415186" y="17018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smtClean="0"/>
              <a:t>FK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15798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Renaming Operator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In Cartesian Product we sometimes can have naming conflicts. </a:t>
                </a:r>
              </a:p>
              <a:p>
                <a:endParaRPr lang="lv-LV" dirty="0"/>
              </a:p>
              <a:p>
                <a:pPr marL="0" indent="0">
                  <a:buNone/>
                </a:pPr>
                <a:endParaRPr lang="lv-LV" dirty="0"/>
              </a:p>
              <a:p>
                <a:r>
                  <a:rPr lang="lv-LV" dirty="0" smtClean="0"/>
                  <a:t>Let E be relational algebra expression (n-ary table E). Then the result of renaming is another table named X, and columns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lv-LV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lv-LV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lv-LV" dirty="0" smtClean="0"/>
                  <a:t>.</a:t>
                </a:r>
              </a:p>
              <a:p>
                <a:endParaRPr lang="lv-LV" dirty="0"/>
              </a:p>
              <a:p>
                <a:endParaRPr lang="lv-LV" dirty="0" smtClean="0"/>
              </a:p>
              <a:p>
                <a:endParaRPr lang="lv-LV" dirty="0"/>
              </a:p>
              <a:p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 r="-3529" b="-308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lv-LV" dirty="0" smtClean="0"/>
                  <a:t>In relational databases we typically rename just the table (and keep the column names as they are). This new table is denoted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lv-LV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 smtClean="0"/>
                  <a:t>. And its columns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lv-LV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lv-LV" dirty="0" smtClean="0"/>
                  <a:t> etc.</a:t>
                </a:r>
                <a:endParaRPr lang="lv-LV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8" t="-2241" r="-118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00" y="3038475"/>
            <a:ext cx="35052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07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Examples – 1 </a:t>
            </a:r>
            <a:endParaRPr lang="lv-LV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largest salary in the </a:t>
            </a:r>
            <a:r>
              <a:rPr lang="en-US" dirty="0" smtClean="0"/>
              <a:t>university</a:t>
            </a:r>
            <a:r>
              <a:rPr lang="lv-LV" dirty="0" smtClean="0"/>
              <a:t>:</a:t>
            </a:r>
            <a:r>
              <a:rPr lang="en-US" dirty="0" smtClean="0"/>
              <a:t> </a:t>
            </a:r>
            <a:endParaRPr lang="lv-LV" dirty="0" smtClean="0"/>
          </a:p>
          <a:p>
            <a:r>
              <a:rPr lang="en-US" b="1" dirty="0" smtClean="0"/>
              <a:t>Step </a:t>
            </a:r>
            <a:r>
              <a:rPr lang="en-US" b="1" dirty="0"/>
              <a:t>1: </a:t>
            </a:r>
            <a:r>
              <a:rPr lang="lv-LV" dirty="0" smtClean="0"/>
              <a:t>F</a:t>
            </a:r>
            <a:r>
              <a:rPr lang="en-US" dirty="0" err="1" smtClean="0"/>
              <a:t>ind</a:t>
            </a:r>
            <a:r>
              <a:rPr lang="en-US" dirty="0" smtClean="0"/>
              <a:t> </a:t>
            </a:r>
            <a:r>
              <a:rPr lang="en-US" dirty="0"/>
              <a:t>instructor salaries that are less than some other instructor salary (i.e. not maximum) –using a copy of instructor under a new name </a:t>
            </a:r>
            <a:r>
              <a:rPr lang="en-US" dirty="0" smtClean="0"/>
              <a:t>d</a:t>
            </a:r>
            <a:r>
              <a:rPr lang="lv-LV" dirty="0" smtClean="0"/>
              <a:t>.</a:t>
            </a:r>
          </a:p>
          <a:p>
            <a:endParaRPr lang="lv-LV" dirty="0"/>
          </a:p>
          <a:p>
            <a:endParaRPr lang="lv-LV" dirty="0" smtClean="0"/>
          </a:p>
          <a:p>
            <a:r>
              <a:rPr lang="lv-LV" b="1" dirty="0" smtClean="0"/>
              <a:t>Step 2: </a:t>
            </a:r>
            <a:r>
              <a:rPr lang="lv-LV" dirty="0" smtClean="0"/>
              <a:t>Find the largest salary</a:t>
            </a:r>
            <a:endParaRPr lang="lv-LV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3568700"/>
            <a:ext cx="6438900" cy="1066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197" y="5153977"/>
            <a:ext cx="648652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6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Examples – 2 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b="1" dirty="0" smtClean="0"/>
              <a:t>Example:</a:t>
            </a:r>
            <a:r>
              <a:rPr lang="lv-LV" dirty="0" smtClean="0"/>
              <a:t> </a:t>
            </a:r>
            <a:r>
              <a:rPr lang="en-US" dirty="0"/>
              <a:t>Find the names of all instructors in the Physics department, along with the </a:t>
            </a:r>
            <a:r>
              <a:rPr lang="en-US" dirty="0" err="1"/>
              <a:t>course_id</a:t>
            </a:r>
            <a:r>
              <a:rPr lang="en-US" dirty="0"/>
              <a:t> of all courses they have </a:t>
            </a:r>
            <a:r>
              <a:rPr lang="en-US" dirty="0" smtClean="0"/>
              <a:t>taught</a:t>
            </a:r>
            <a:r>
              <a:rPr lang="lv-LV" dirty="0" smtClean="0"/>
              <a:t>.</a:t>
            </a:r>
          </a:p>
          <a:p>
            <a:r>
              <a:rPr lang="lv-LV" dirty="0" smtClean="0"/>
              <a:t>Two solutions:</a:t>
            </a:r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3262312"/>
            <a:ext cx="7200900" cy="1133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275" y="4644390"/>
            <a:ext cx="66484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8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 Algebra: Formal Definition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 relational-algebra </a:t>
                </a:r>
                <a:r>
                  <a:rPr lang="en-US" dirty="0" smtClean="0"/>
                  <a:t>expressions</a:t>
                </a:r>
                <a:r>
                  <a:rPr lang="lv-LV" dirty="0" smtClean="0"/>
                  <a:t>, </a:t>
                </a:r>
                <a:r>
                  <a:rPr lang="en-US" dirty="0" smtClean="0"/>
                  <a:t>the </a:t>
                </a:r>
                <a:r>
                  <a:rPr lang="en-US" dirty="0"/>
                  <a:t>following are all relational-algebra expressions: </a:t>
                </a:r>
                <a:endParaRPr lang="lv-LV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lv-LV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lv-LV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lv-LV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lv-LV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lv-LV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lv-LV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lv-LV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lv-LV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lv-LV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lv-LV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lv-LV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lv-LV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v-LV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lv-LV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a predicate on attributes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lv-LV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v-LV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lv-LV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a list consisting of some of the attributes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lv-LV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v-LV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lv-LV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the new name for the result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lv-LV" dirty="0" smtClean="0"/>
              </a:p>
              <a:p>
                <a:r>
                  <a:rPr lang="lv-LV" dirty="0" smtClean="0"/>
                  <a:t>These 6 types of relational algebra expressions can in turn be used to build longer expressions and so on.</a:t>
                </a:r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64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45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Additional Operations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Problem: </a:t>
                </a:r>
                <a:r>
                  <a:rPr lang="en-US" dirty="0" smtClean="0"/>
                  <a:t>Express intersection of two relational tables using the basic operations.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lv-LV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lv-LV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consists of all n-tuples belonging to both expressions.</a:t>
                </a:r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 r="-247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lv-LV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lv-LV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lv-LV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lv-LV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lv-LV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lv-LV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lv-LV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lv-LV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lv-LV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lv-LV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lv-LV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lv-LV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v-LV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lv-LV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a </a:t>
                </a:r>
                <a:r>
                  <a:rPr lang="en-US" dirty="0" smtClean="0"/>
                  <a:t>predicate</a:t>
                </a:r>
                <a:endParaRPr lang="lv-LV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v-LV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lv-LV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a </a:t>
                </a:r>
                <a:r>
                  <a:rPr lang="en-US" dirty="0" smtClean="0"/>
                  <a:t>list of columns</a:t>
                </a:r>
                <a:endParaRPr lang="lv-LV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v-LV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lv-LV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new table name</a:t>
                </a:r>
                <a:endParaRPr lang="lv-LV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t="-154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15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Decoding/Changing Shopping Habits</a:t>
            </a:r>
            <a:endParaRPr lang="lv-LV" dirty="0"/>
          </a:p>
        </p:txBody>
      </p:sp>
      <p:pic>
        <p:nvPicPr>
          <p:cNvPr id="5" name="Content Placeholder 4" descr="https://static01.nyt.com/images/2012/02/19/magazine/19target_span/19target_span-articleLarge.jpg?quality=75&amp;auto=webp&amp;disable=upscale"/>
          <p:cNvPicPr>
            <a:picLocks noGrp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9343" y="1467644"/>
            <a:ext cx="5181600" cy="3454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lv-LV" i="1" dirty="0" smtClean="0">
                <a:hlinkClick r:id="rId4"/>
              </a:rPr>
              <a:t>How Companies Learn your Secrets </a:t>
            </a:r>
            <a:r>
              <a:rPr lang="lv-LV" dirty="0" smtClean="0"/>
              <a:t>by </a:t>
            </a:r>
            <a:r>
              <a:rPr lang="lv-LV" dirty="0"/>
              <a:t>Charles </a:t>
            </a:r>
            <a:r>
              <a:rPr lang="lv-LV" dirty="0" smtClean="0"/>
              <a:t>Duhigg, </a:t>
            </a:r>
            <a:br>
              <a:rPr lang="lv-LV" dirty="0" smtClean="0"/>
            </a:br>
            <a:r>
              <a:rPr lang="lv-LV" sz="2400" dirty="0"/>
              <a:t>(the author of "The Power of Habit")</a:t>
            </a:r>
            <a:endParaRPr lang="lv-LV" sz="2400" dirty="0" smtClean="0"/>
          </a:p>
          <a:p>
            <a:r>
              <a:rPr lang="lv-LV" dirty="0" smtClean="0"/>
              <a:t>New York Times (2012-02-16)</a:t>
            </a:r>
          </a:p>
          <a:p>
            <a:r>
              <a:rPr lang="lv-LV" dirty="0" smtClean="0"/>
              <a:t>Data Analyst work at "Target" supermarket chain. </a:t>
            </a:r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2112" y="4922044"/>
            <a:ext cx="6581775" cy="183832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64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More precise advertising</a:t>
            </a:r>
            <a:endParaRPr lang="lv-LV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990600" y="5195548"/>
            <a:ext cx="10243457" cy="1360033"/>
          </a:xfrm>
        </p:spPr>
        <p:txBody>
          <a:bodyPr>
            <a:normAutofit fontScale="92500"/>
          </a:bodyPr>
          <a:lstStyle/>
          <a:p>
            <a:r>
              <a:rPr lang="lv-LV" dirty="0" smtClean="0"/>
              <a:t>Usually </a:t>
            </a:r>
            <a:r>
              <a:rPr lang="lv-LV" smtClean="0"/>
              <a:t>– there is </a:t>
            </a:r>
            <a:r>
              <a:rPr lang="lv-LV" dirty="0" smtClean="0"/>
              <a:t>little point to offer coupons for stuff that customers are already buying. (They will use coupons and spend less money.)</a:t>
            </a:r>
          </a:p>
          <a:p>
            <a:r>
              <a:rPr lang="lv-LV" dirty="0" smtClean="0"/>
              <a:t>Considerable gains, if you can predict other products and cross-sale.</a:t>
            </a:r>
            <a:endParaRPr lang="lv-LV" dirty="0"/>
          </a:p>
          <a:p>
            <a:pPr marL="0" indent="0">
              <a:buNone/>
            </a:pPr>
            <a:endParaRPr lang="lv-LV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629" y="1593113"/>
            <a:ext cx="5311205" cy="362823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5910943" y="3107870"/>
            <a:ext cx="576943" cy="359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9" name="Content Placeholder 5"/>
          <p:cNvSpPr>
            <a:spLocks noGrp="1"/>
          </p:cNvSpPr>
          <p:nvPr>
            <p:ph sz="half" idx="1"/>
          </p:nvPr>
        </p:nvSpPr>
        <p:spPr>
          <a:xfrm>
            <a:off x="990600" y="1978025"/>
            <a:ext cx="5181600" cy="3094718"/>
          </a:xfrm>
        </p:spPr>
        <p:txBody>
          <a:bodyPr/>
          <a:lstStyle/>
          <a:p>
            <a:r>
              <a:rPr lang="lv-LV" dirty="0"/>
              <a:t>Large packs of unscented lotion</a:t>
            </a:r>
          </a:p>
          <a:p>
            <a:r>
              <a:rPr lang="lv-LV" dirty="0"/>
              <a:t>Food supplements like calcium, magnesium and zinc</a:t>
            </a:r>
          </a:p>
          <a:p>
            <a:r>
              <a:rPr lang="lv-LV" dirty="0"/>
              <a:t>Scent-free soap </a:t>
            </a:r>
          </a:p>
          <a:p>
            <a:r>
              <a:rPr lang="lv-LV" dirty="0"/>
              <a:t>Extra-big bags of cotton balls</a:t>
            </a:r>
          </a:p>
          <a:p>
            <a:r>
              <a:rPr lang="lv-LV" dirty="0"/>
              <a:t>Hand sanitizers and washcloths</a:t>
            </a:r>
          </a:p>
          <a:p>
            <a:pPr marL="0" indent="0">
              <a:buNone/>
            </a:pPr>
            <a:endParaRPr lang="lv-LV" dirty="0" smtClean="0"/>
          </a:p>
        </p:txBody>
      </p:sp>
    </p:spTree>
    <p:extLst>
      <p:ext uri="{BB962C8B-B14F-4D97-AF65-F5344CB8AC3E}">
        <p14:creationId xmlns:p14="http://schemas.microsoft.com/office/powerpoint/2010/main" val="2055343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Association Rule Learning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838199" y="1785258"/>
            <a:ext cx="4212772" cy="4870676"/>
          </a:xfrm>
        </p:spPr>
        <p:txBody>
          <a:bodyPr>
            <a:normAutofit lnSpcReduction="10000"/>
          </a:bodyPr>
          <a:lstStyle/>
          <a:p>
            <a:r>
              <a:rPr lang="lv-LV" dirty="0"/>
              <a:t>Databases (collections of n-ary relations) used for learning.</a:t>
            </a:r>
          </a:p>
          <a:p>
            <a:r>
              <a:rPr lang="lv-LV" dirty="0"/>
              <a:t>Help customers to form new habits</a:t>
            </a:r>
            <a:r>
              <a:rPr lang="lv-LV" dirty="0" smtClean="0"/>
              <a:t>.</a:t>
            </a:r>
          </a:p>
          <a:p>
            <a:r>
              <a:rPr lang="lv-LV" dirty="0" smtClean="0"/>
              <a:t>Learn about cues and rewards </a:t>
            </a:r>
            <a:r>
              <a:rPr lang="lv-LV" dirty="0" smtClean="0">
                <a:sym typeface="Wingdings" panose="05000000000000000000" pitchFamily="2" charset="2"/>
              </a:rPr>
              <a:t> </a:t>
            </a:r>
            <a:r>
              <a:rPr lang="lv-LV" dirty="0" smtClean="0"/>
              <a:t>Insert a new routine.</a:t>
            </a:r>
          </a:p>
          <a:p>
            <a:r>
              <a:rPr lang="lv-LV" dirty="0" smtClean="0"/>
              <a:t>Also applies to house-cleaning routines – the ability to sell cleaning products.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443" y="4077306"/>
            <a:ext cx="6579455" cy="26731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2" descr="Soft Chocolate Chip Cookies are ultra ooey and gooey with two secret ingredients to keep them ultra soft and tender! Your friends will LOVE these cookies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1174" y="1436669"/>
            <a:ext cx="2164017" cy="216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288675" y="1592341"/>
            <a:ext cx="30720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b="1" dirty="0" smtClean="0"/>
              <a:t>Experience by Charles Duhigg:</a:t>
            </a:r>
          </a:p>
          <a:p>
            <a:r>
              <a:rPr lang="lv-LV" dirty="0" smtClean="0"/>
              <a:t>Dropping a "cookie-eating habit".</a:t>
            </a:r>
          </a:p>
          <a:p>
            <a:endParaRPr lang="lv-LV" b="1" dirty="0" smtClean="0"/>
          </a:p>
          <a:p>
            <a:r>
              <a:rPr lang="lv-LV" b="1" dirty="0" smtClean="0"/>
              <a:t>Ingraining a new habit:</a:t>
            </a:r>
          </a:p>
          <a:p>
            <a:r>
              <a:rPr lang="lv-LV" dirty="0" smtClean="0"/>
              <a:t>Selling "Febreze" by Procter&amp;Gamble</a:t>
            </a:r>
            <a:endParaRPr lang="lv-LV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6072" y="1459491"/>
            <a:ext cx="792360" cy="2213276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6218432" y="3623666"/>
            <a:ext cx="99879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824681" y="2264229"/>
            <a:ext cx="1536006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662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Some Definitions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lv-LV" b="1" dirty="0" smtClean="0"/>
                  <a:t>Transaction:</a:t>
                </a:r>
                <a:r>
                  <a:rPr lang="lv-LV" dirty="0" smtClean="0"/>
                  <a:t> Set of items bought during the same visit to some store. Also named "basket" or "itemset". </a:t>
                </a:r>
              </a:p>
              <a:p>
                <a:r>
                  <a:rPr lang="lv-LV" dirty="0" smtClean="0"/>
                  <a:t>{milk, eggs, bread}; {orange juice, bananas, yogurt, cream}</a:t>
                </a:r>
              </a:p>
              <a:p>
                <a:r>
                  <a:rPr lang="lv-LV" dirty="0" smtClean="0"/>
                  <a:t> Assume that store has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dirty="0" smtClean="0"/>
                  <a:t> items </a:t>
                </a:r>
                <a:br>
                  <a:rPr lang="lv-LV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lv-LV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lv-LV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lv-LV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lv-LV" dirty="0" smtClean="0"/>
              </a:p>
              <a:p>
                <a:r>
                  <a:rPr lang="lv-LV" dirty="0" smtClean="0"/>
                  <a:t>An itemset is an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lv-LV" dirty="0" smtClean="0"/>
                  <a:t> bit relation: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𝑡𝑥𝑁𝑢𝑚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  <m:sSub>
                        <m:sSubPr>
                          <m:ctrlP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lv-LV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lv-LV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lv-LV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lang="lv-LV" dirty="0" smtClean="0"/>
                  <a:t>.</a:t>
                </a:r>
                <a:endParaRPr lang="lv-LV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350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lv-LV" dirty="0" smtClean="0"/>
                  <a:t>Set of Transactions:</a:t>
                </a:r>
                <a:br>
                  <a:rPr lang="lv-LV" dirty="0" smtClean="0"/>
                </a:b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lv-LV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lv-LV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lv-LV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lv-LV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lv-LV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lv-LV" dirty="0" smtClean="0"/>
              </a:p>
              <a:p>
                <a:r>
                  <a:rPr lang="lv-LV" dirty="0" smtClean="0"/>
                  <a:t>Let I be an itemset (1 or more items that we sell).</a:t>
                </a:r>
                <a:endParaRPr lang="lv-LV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lv-LV" b="0" i="0" dirty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lv-LV" i="0" dirty="0" smtClean="0">
                          <a:latin typeface="Cambria Math" panose="02040503050406030204" pitchFamily="18" charset="0"/>
                        </a:rPr>
                        <m:t>atch</m:t>
                      </m:r>
                      <m:d>
                        <m:dPr>
                          <m:ctrlPr>
                            <a:rPr lang="lv-LV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lv-LV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lv-LV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lv-LV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v-LV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lv-LV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lv-LV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lv-LV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lv-LV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| </m:t>
                          </m:r>
                          <m:r>
                            <a:rPr lang="lv-LV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lv-LV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⊆</m:t>
                          </m:r>
                          <m:sSub>
                            <m:sSubPr>
                              <m:ctrlPr>
                                <a:rPr lang="lv-LV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v-LV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lv-LV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lv-LV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lv-LV" b="0" dirty="0" smtClean="0"/>
              </a:p>
              <a:p>
                <a:pPr marL="0" indent="0">
                  <a:buNone/>
                </a:pPr>
                <a:r>
                  <a:rPr lang="lv-LV" dirty="0" smtClean="0"/>
                  <a:t>The support of an itemset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lv-LV" dirty="0" smtClean="0"/>
                  <a:t> is the proportion (probability) of all transactions including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lv-LV" dirty="0" smtClean="0"/>
                  <a:t>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lv-LV" b="0" i="0" smtClean="0">
                          <a:latin typeface="Cambria Math" panose="02040503050406030204" pitchFamily="18" charset="0"/>
                        </a:rPr>
                        <m:t>support</m:t>
                      </m:r>
                      <m:d>
                        <m:d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lv-LV" b="0" i="0" smtClean="0">
                              <a:latin typeface="Cambria Math" panose="02040503050406030204" pitchFamily="18" charset="0"/>
                            </a:rPr>
                            <m:t>match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lv-LV" b="0" dirty="0" smtClean="0"/>
              </a:p>
              <a:p>
                <a:pPr marL="0" indent="0">
                  <a:buNone/>
                </a:pPr>
                <a:r>
                  <a:rPr lang="lv-LV" dirty="0" smtClean="0"/>
                  <a:t>Usually consider </a:t>
                </a:r>
                <a:r>
                  <a:rPr lang="lv-LV" i="1" dirty="0" smtClean="0">
                    <a:solidFill>
                      <a:srgbClr val="0070C0"/>
                    </a:solidFill>
                  </a:rPr>
                  <a:t>frequent itemsets</a:t>
                </a:r>
                <a:r>
                  <a:rPr lang="lv-LV" dirty="0" smtClean="0"/>
                  <a:t> having support at least support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lv-LV" dirty="0" smtClean="0"/>
                  <a:t>.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8" t="-350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97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N-ary</a:t>
            </a:r>
            <a:r>
              <a:rPr lang="en-US" dirty="0" smtClean="0"/>
              <a:t> Relations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None/>
                </a:pPr>
                <a:r>
                  <a:rPr lang="en-US" b="1" dirty="0" smtClean="0"/>
                  <a:t>Definition:</a:t>
                </a:r>
                <a:r>
                  <a:rPr lang="en-US" dirty="0" smtClean="0"/>
                  <a:t> </a:t>
                </a:r>
                <a:r>
                  <a:rPr lang="lv-LV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lv-LV" i="1" dirty="0"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lv-LV" i="1" dirty="0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lv-LV" b="0" i="1" dirty="0" smtClean="0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lv-LV" i="1" dirty="0"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lv-LV" i="1" dirty="0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lv-LV" b="0" i="1" dirty="0" smtClean="0">
                        <a:latin typeface="Cambria Math" panose="02040503050406030204" pitchFamily="18" charset="0"/>
                        <a:ea typeface="Cambria Math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lv-LV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lv-LV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lv-LV" dirty="0" smtClean="0"/>
                  <a:t> be sets. An</a:t>
                </a:r>
                <a:r>
                  <a:rPr lang="en-US" dirty="0" smtClean="0"/>
                  <a:t> </a:t>
                </a:r>
                <a:r>
                  <a:rPr lang="lv-LV" i="1" dirty="0" smtClean="0"/>
                  <a:t>n-ary</a:t>
                </a:r>
                <a:r>
                  <a:rPr lang="en-US" i="1" dirty="0" smtClean="0"/>
                  <a:t> relation R</a:t>
                </a:r>
                <a:r>
                  <a:rPr lang="en-US" dirty="0" smtClean="0"/>
                  <a:t> </a:t>
                </a:r>
                <a:r>
                  <a:rPr lang="lv-LV" dirty="0" smtClean="0"/>
                  <a:t>on these sets is any subset of the cartesian product:</a:t>
                </a:r>
                <a:r>
                  <a:rPr lang="en-US" dirty="0" smtClean="0"/>
                  <a:t>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⊆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lv-LV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/>
                      </a:rPr>
                      <m:t>×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𝐴</m:t>
                        </m:r>
                      </m:e>
                      <m:sub>
                        <m:r>
                          <a:rPr lang="lv-LV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×⋯×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lv-LV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Cambria Math"/>
                    <a:ea typeface="Cambria Math"/>
                  </a:rPr>
                  <a:t>.</a:t>
                </a:r>
              </a:p>
              <a:p>
                <a:pPr>
                  <a:buNone/>
                </a:pPr>
                <a:r>
                  <a:rPr lang="en-US" b="1" dirty="0" smtClean="0">
                    <a:ea typeface="Cambria Math"/>
                  </a:rPr>
                  <a:t>Example</a:t>
                </a:r>
                <a:r>
                  <a:rPr lang="en-US" dirty="0" smtClean="0">
                    <a:ea typeface="Cambria Math"/>
                  </a:rPr>
                  <a:t>: Let </a:t>
                </a:r>
                <a:r>
                  <a:rPr lang="lv-LV" i="1" dirty="0" smtClean="0">
                    <a:ea typeface="Cambria Math"/>
                  </a:rPr>
                  <a:t>R be a relation on </a:t>
                </a:r>
                <a14:m>
                  <m:oMath xmlns:m="http://schemas.openxmlformats.org/officeDocument/2006/math">
                    <m:r>
                      <a:rPr lang="lv-LV" b="1" i="0" dirty="0" smtClean="0">
                        <a:latin typeface="Cambria Math" panose="02040503050406030204" pitchFamily="18" charset="0"/>
                        <a:ea typeface="Cambria Math"/>
                      </a:rPr>
                      <m:t>𝐍</m:t>
                    </m:r>
                    <m:r>
                      <a:rPr lang="en-US" b="1" i="0" dirty="0">
                        <a:latin typeface="Cambria Math" panose="02040503050406030204" pitchFamily="18" charset="0"/>
                        <a:ea typeface="Cambria Math"/>
                      </a:rPr>
                      <m:t>×</m:t>
                    </m:r>
                    <m:r>
                      <a:rPr lang="lv-LV" b="1" i="0" dirty="0">
                        <a:latin typeface="Cambria Math" panose="02040503050406030204" pitchFamily="18" charset="0"/>
                        <a:ea typeface="Cambria Math"/>
                      </a:rPr>
                      <m:t>𝐍</m:t>
                    </m:r>
                    <m:r>
                      <a:rPr lang="en-US" b="1" i="0" dirty="0">
                        <a:latin typeface="Cambria Math" panose="02040503050406030204" pitchFamily="18" charset="0"/>
                        <a:ea typeface="Cambria Math"/>
                      </a:rPr>
                      <m:t>×</m:t>
                    </m:r>
                    <m:r>
                      <a:rPr lang="lv-LV" b="1" i="0" dirty="0">
                        <a:latin typeface="Cambria Math" panose="02040503050406030204" pitchFamily="18" charset="0"/>
                        <a:ea typeface="Cambria Math"/>
                      </a:rPr>
                      <m:t>𝐍</m:t>
                    </m:r>
                  </m:oMath>
                </a14:m>
                <a:r>
                  <a:rPr lang="lv-LV" b="1" dirty="0" smtClean="0">
                    <a:ea typeface="Cambria Math"/>
                  </a:rPr>
                  <a:t> </a:t>
                </a:r>
                <a:r>
                  <a:rPr lang="lv-LV" dirty="0" smtClean="0">
                    <a:ea typeface="Cambria Math"/>
                  </a:rPr>
                  <a:t>– three numbers </a:t>
                </a:r>
                <a:r>
                  <a:rPr lang="lv-LV" i="1" dirty="0" smtClean="0">
                    <a:ea typeface="Cambria Math"/>
                  </a:rPr>
                  <a:t>a,b,c</a:t>
                </a:r>
                <a:r>
                  <a:rPr lang="lv-LV" dirty="0" smtClean="0">
                    <a:ea typeface="Cambria Math"/>
                  </a:rPr>
                  <a:t> are in this relation, iff c=GCD(a,b). </a:t>
                </a:r>
              </a:p>
              <a:p>
                <a:pPr>
                  <a:buNone/>
                </a:pPr>
                <a:r>
                  <a:rPr lang="lv-LV" dirty="0" smtClean="0">
                    <a:latin typeface="+mj-lt"/>
                    <a:ea typeface="Cambria Math"/>
                  </a:rPr>
                  <a:t>Can define this triple (a,b,c) in R as a predicate: 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i="1" dirty="0" smtClean="0">
                          <a:latin typeface="Cambria Math" panose="02040503050406030204" pitchFamily="18" charset="0"/>
                          <a:ea typeface="Cambria Math"/>
                        </a:rPr>
                        <m:t>𝑅</m:t>
                      </m:r>
                      <m:d>
                        <m:dPr>
                          <m:ctrlPr>
                            <a:rPr lang="lv-LV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lv-LV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𝑎</m:t>
                          </m:r>
                          <m:r>
                            <a:rPr lang="lv-LV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lv-LV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𝑏</m:t>
                          </m:r>
                          <m:r>
                            <a:rPr lang="lv-LV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,</m:t>
                          </m:r>
                          <m:r>
                            <a:rPr lang="lv-LV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𝑐</m:t>
                          </m:r>
                        </m:e>
                      </m:d>
                      <m:r>
                        <a:rPr lang="lv-LV" i="1" dirty="0" smtClean="0">
                          <a:latin typeface="Cambria Math" panose="02040503050406030204" pitchFamily="18" charset="0"/>
                          <a:ea typeface="Cambria Math"/>
                        </a:rPr>
                        <m:t>:= </m:t>
                      </m:r>
                      <m:d>
                        <m:dPr>
                          <m:ctrlPr>
                            <a:rPr lang="lv-LV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lv-LV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𝑐</m:t>
                          </m:r>
                        </m:e>
                        <m:e>
                          <m:r>
                            <a:rPr lang="lv-LV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𝑎</m:t>
                          </m:r>
                        </m:e>
                      </m:d>
                      <m:r>
                        <m:rPr>
                          <m:nor/>
                        </m:rPr>
                        <a:rPr lang="lv-LV"/>
                        <m:t>∧</m:t>
                      </m:r>
                      <m:d>
                        <m:dPr>
                          <m:ctrlPr>
                            <a:rPr lang="lv-LV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lv-LV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𝑐</m:t>
                          </m:r>
                        </m:e>
                        <m:e>
                          <m:r>
                            <a:rPr lang="lv-LV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  <m:t>𝑏</m:t>
                          </m:r>
                        </m:e>
                      </m:d>
                      <m:r>
                        <m:rPr>
                          <m:nor/>
                        </m:rPr>
                        <a:rPr lang="lv-LV"/>
                        <m:t>∧</m:t>
                      </m:r>
                      <m:r>
                        <a:rPr lang="lv-LV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lv-LV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𝐍</m:t>
                      </m:r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d>
                        <m:dPr>
                          <m:ctrlP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m:rPr>
                          <m:nor/>
                        </m:rPr>
                        <a:rPr lang="lv-LV"/>
                        <m:t>∧</m:t>
                      </m:r>
                      <m:d>
                        <m:dPr>
                          <m:ctrlP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lv-LV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39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838200" y="5552501"/>
            <a:ext cx="95176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sz="2400" dirty="0" smtClean="0">
                <a:solidFill>
                  <a:srgbClr val="FF0000"/>
                </a:solidFill>
              </a:rPr>
              <a:t>Question for the midterm: In the predicate expression, find the free variables and the bound variables.</a:t>
            </a:r>
            <a:endParaRPr lang="lv-LV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3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Support and Confidence for Assoc. Rules</a:t>
            </a:r>
            <a:endParaRPr lang="lv-LV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31346158"/>
              </p:ext>
            </p:extLst>
          </p:nvPr>
        </p:nvGraphicFramePr>
        <p:xfrm>
          <a:off x="838200" y="1531711"/>
          <a:ext cx="554083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472">
                  <a:extLst>
                    <a:ext uri="{9D8B030D-6E8A-4147-A177-3AD203B41FA5}">
                      <a16:colId xmlns:a16="http://schemas.microsoft.com/office/drawing/2014/main" val="4172089769"/>
                    </a:ext>
                  </a:extLst>
                </a:gridCol>
                <a:gridCol w="923472">
                  <a:extLst>
                    <a:ext uri="{9D8B030D-6E8A-4147-A177-3AD203B41FA5}">
                      <a16:colId xmlns:a16="http://schemas.microsoft.com/office/drawing/2014/main" val="1385485838"/>
                    </a:ext>
                  </a:extLst>
                </a:gridCol>
                <a:gridCol w="923472">
                  <a:extLst>
                    <a:ext uri="{9D8B030D-6E8A-4147-A177-3AD203B41FA5}">
                      <a16:colId xmlns:a16="http://schemas.microsoft.com/office/drawing/2014/main" val="2372517164"/>
                    </a:ext>
                  </a:extLst>
                </a:gridCol>
                <a:gridCol w="923472">
                  <a:extLst>
                    <a:ext uri="{9D8B030D-6E8A-4147-A177-3AD203B41FA5}">
                      <a16:colId xmlns:a16="http://schemas.microsoft.com/office/drawing/2014/main" val="785484449"/>
                    </a:ext>
                  </a:extLst>
                </a:gridCol>
                <a:gridCol w="923472">
                  <a:extLst>
                    <a:ext uri="{9D8B030D-6E8A-4147-A177-3AD203B41FA5}">
                      <a16:colId xmlns:a16="http://schemas.microsoft.com/office/drawing/2014/main" val="3402065604"/>
                    </a:ext>
                  </a:extLst>
                </a:gridCol>
                <a:gridCol w="923472">
                  <a:extLst>
                    <a:ext uri="{9D8B030D-6E8A-4147-A177-3AD203B41FA5}">
                      <a16:colId xmlns:a16="http://schemas.microsoft.com/office/drawing/2014/main" val="905483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lv-LV" b="1" dirty="0" smtClean="0"/>
                        <a:t>TxNum</a:t>
                      </a:r>
                      <a:endParaRPr lang="lv-LV" b="1" dirty="0"/>
                    </a:p>
                  </a:txBody>
                  <a:tcPr marL="81502" marR="815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Apples</a:t>
                      </a:r>
                      <a:endParaRPr lang="lv-LV" dirty="0"/>
                    </a:p>
                  </a:txBody>
                  <a:tcPr marL="81502" marR="815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Pears</a:t>
                      </a:r>
                      <a:endParaRPr lang="lv-LV" dirty="0"/>
                    </a:p>
                  </a:txBody>
                  <a:tcPr marL="81502" marR="815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Cider</a:t>
                      </a:r>
                      <a:endParaRPr lang="lv-LV" dirty="0"/>
                    </a:p>
                  </a:txBody>
                  <a:tcPr marL="81502" marR="815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Donuts</a:t>
                      </a:r>
                      <a:endParaRPr lang="lv-LV" dirty="0"/>
                    </a:p>
                  </a:txBody>
                  <a:tcPr marL="81502" marR="81502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Mangos</a:t>
                      </a:r>
                      <a:endParaRPr lang="lv-LV" dirty="0"/>
                    </a:p>
                  </a:txBody>
                  <a:tcPr marL="81502" marR="8150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77536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lv-LV" b="1" dirty="0" smtClean="0"/>
                        <a:t>1</a:t>
                      </a:r>
                      <a:endParaRPr lang="lv-LV" b="1" dirty="0"/>
                    </a:p>
                  </a:txBody>
                  <a:tcPr marL="81502" marR="815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1</a:t>
                      </a:r>
                      <a:endParaRPr lang="lv-LV" dirty="0"/>
                    </a:p>
                  </a:txBody>
                  <a:tcPr marL="81502" marR="815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1</a:t>
                      </a:r>
                      <a:endParaRPr lang="lv-LV" dirty="0"/>
                    </a:p>
                  </a:txBody>
                  <a:tcPr marL="81502" marR="815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0</a:t>
                      </a:r>
                      <a:endParaRPr lang="lv-LV" dirty="0"/>
                    </a:p>
                  </a:txBody>
                  <a:tcPr marL="81502" marR="815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0</a:t>
                      </a:r>
                      <a:endParaRPr lang="lv-LV" dirty="0"/>
                    </a:p>
                  </a:txBody>
                  <a:tcPr marL="81502" marR="815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1</a:t>
                      </a:r>
                      <a:endParaRPr lang="lv-LV" dirty="0"/>
                    </a:p>
                  </a:txBody>
                  <a:tcPr marL="81502" marR="8150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54524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lv-LV" b="1" dirty="0" smtClean="0"/>
                        <a:t>2</a:t>
                      </a:r>
                      <a:endParaRPr lang="lv-LV" b="1" dirty="0"/>
                    </a:p>
                  </a:txBody>
                  <a:tcPr marL="81502" marR="815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0</a:t>
                      </a:r>
                      <a:endParaRPr lang="lv-LV" dirty="0"/>
                    </a:p>
                  </a:txBody>
                  <a:tcPr marL="81502" marR="815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1</a:t>
                      </a:r>
                      <a:endParaRPr lang="lv-LV" dirty="0"/>
                    </a:p>
                  </a:txBody>
                  <a:tcPr marL="81502" marR="815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1</a:t>
                      </a:r>
                      <a:endParaRPr lang="lv-LV" dirty="0"/>
                    </a:p>
                  </a:txBody>
                  <a:tcPr marL="81502" marR="815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0</a:t>
                      </a:r>
                      <a:endParaRPr lang="lv-LV" dirty="0"/>
                    </a:p>
                  </a:txBody>
                  <a:tcPr marL="81502" marR="815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0</a:t>
                      </a:r>
                      <a:endParaRPr lang="lv-LV" dirty="0"/>
                    </a:p>
                  </a:txBody>
                  <a:tcPr marL="81502" marR="8150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15170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lv-LV" b="1" dirty="0" smtClean="0"/>
                        <a:t>3</a:t>
                      </a:r>
                      <a:endParaRPr lang="lv-LV" b="1" dirty="0"/>
                    </a:p>
                  </a:txBody>
                  <a:tcPr marL="81502" marR="815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1</a:t>
                      </a:r>
                      <a:endParaRPr lang="lv-LV" dirty="0"/>
                    </a:p>
                  </a:txBody>
                  <a:tcPr marL="81502" marR="815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0</a:t>
                      </a:r>
                      <a:endParaRPr lang="lv-LV" dirty="0"/>
                    </a:p>
                  </a:txBody>
                  <a:tcPr marL="81502" marR="815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1</a:t>
                      </a:r>
                      <a:endParaRPr lang="lv-LV" dirty="0"/>
                    </a:p>
                  </a:txBody>
                  <a:tcPr marL="81502" marR="815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1</a:t>
                      </a:r>
                      <a:endParaRPr lang="lv-LV" dirty="0"/>
                    </a:p>
                  </a:txBody>
                  <a:tcPr marL="81502" marR="815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1</a:t>
                      </a:r>
                      <a:endParaRPr lang="lv-LV" dirty="0"/>
                    </a:p>
                  </a:txBody>
                  <a:tcPr marL="81502" marR="8150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01817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lv-LV" b="1" dirty="0" smtClean="0"/>
                        <a:t>4</a:t>
                      </a:r>
                      <a:endParaRPr lang="lv-LV" b="1" dirty="0"/>
                    </a:p>
                  </a:txBody>
                  <a:tcPr marL="81502" marR="815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1</a:t>
                      </a:r>
                      <a:endParaRPr lang="lv-LV" dirty="0"/>
                    </a:p>
                  </a:txBody>
                  <a:tcPr marL="81502" marR="815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1</a:t>
                      </a:r>
                      <a:endParaRPr lang="lv-LV" dirty="0"/>
                    </a:p>
                  </a:txBody>
                  <a:tcPr marL="81502" marR="815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1</a:t>
                      </a:r>
                      <a:endParaRPr lang="lv-LV" dirty="0"/>
                    </a:p>
                  </a:txBody>
                  <a:tcPr marL="81502" marR="815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1</a:t>
                      </a:r>
                      <a:endParaRPr lang="lv-LV" dirty="0"/>
                    </a:p>
                  </a:txBody>
                  <a:tcPr marL="81502" marR="815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0</a:t>
                      </a:r>
                      <a:endParaRPr lang="lv-LV" dirty="0"/>
                    </a:p>
                  </a:txBody>
                  <a:tcPr marL="81502" marR="8150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430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lv-LV" b="1" dirty="0" smtClean="0"/>
                        <a:t>5</a:t>
                      </a:r>
                      <a:endParaRPr lang="lv-LV" b="1" dirty="0"/>
                    </a:p>
                  </a:txBody>
                  <a:tcPr marL="81502" marR="815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1</a:t>
                      </a:r>
                      <a:endParaRPr lang="lv-LV" dirty="0"/>
                    </a:p>
                  </a:txBody>
                  <a:tcPr marL="81502" marR="815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0</a:t>
                      </a:r>
                      <a:endParaRPr lang="lv-LV" dirty="0"/>
                    </a:p>
                  </a:txBody>
                  <a:tcPr marL="81502" marR="815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1</a:t>
                      </a:r>
                      <a:endParaRPr lang="lv-LV" dirty="0"/>
                    </a:p>
                  </a:txBody>
                  <a:tcPr marL="81502" marR="815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1</a:t>
                      </a:r>
                      <a:endParaRPr lang="lv-LV" dirty="0"/>
                    </a:p>
                  </a:txBody>
                  <a:tcPr marL="81502" marR="815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0</a:t>
                      </a:r>
                      <a:endParaRPr lang="lv-LV" dirty="0"/>
                    </a:p>
                  </a:txBody>
                  <a:tcPr marL="81502" marR="8150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48370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lv-LV" b="1" dirty="0" smtClean="0"/>
                        <a:t>6</a:t>
                      </a:r>
                      <a:endParaRPr lang="lv-LV" b="1" dirty="0"/>
                    </a:p>
                  </a:txBody>
                  <a:tcPr marL="81502" marR="815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0</a:t>
                      </a:r>
                      <a:endParaRPr lang="lv-LV" dirty="0"/>
                    </a:p>
                  </a:txBody>
                  <a:tcPr marL="81502" marR="815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1</a:t>
                      </a:r>
                      <a:endParaRPr lang="lv-LV" dirty="0"/>
                    </a:p>
                  </a:txBody>
                  <a:tcPr marL="81502" marR="815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1</a:t>
                      </a:r>
                      <a:endParaRPr lang="lv-LV" dirty="0"/>
                    </a:p>
                  </a:txBody>
                  <a:tcPr marL="81502" marR="815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1</a:t>
                      </a:r>
                      <a:endParaRPr lang="lv-LV" dirty="0"/>
                    </a:p>
                  </a:txBody>
                  <a:tcPr marL="81502" marR="815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0</a:t>
                      </a:r>
                      <a:endParaRPr lang="lv-LV" dirty="0"/>
                    </a:p>
                  </a:txBody>
                  <a:tcPr marL="81502" marR="8150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54813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lv-LV" b="1" dirty="0" smtClean="0"/>
                        <a:t>7</a:t>
                      </a:r>
                      <a:endParaRPr lang="lv-LV" b="1" dirty="0"/>
                    </a:p>
                  </a:txBody>
                  <a:tcPr marL="81502" marR="815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0</a:t>
                      </a:r>
                      <a:endParaRPr lang="lv-LV" dirty="0"/>
                    </a:p>
                  </a:txBody>
                  <a:tcPr marL="81502" marR="815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1</a:t>
                      </a:r>
                      <a:endParaRPr lang="lv-LV" dirty="0"/>
                    </a:p>
                  </a:txBody>
                  <a:tcPr marL="81502" marR="815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0</a:t>
                      </a:r>
                      <a:endParaRPr lang="lv-LV" dirty="0"/>
                    </a:p>
                  </a:txBody>
                  <a:tcPr marL="81502" marR="815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1</a:t>
                      </a:r>
                      <a:endParaRPr lang="lv-LV" dirty="0"/>
                    </a:p>
                  </a:txBody>
                  <a:tcPr marL="81502" marR="8150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0</a:t>
                      </a:r>
                      <a:endParaRPr lang="lv-LV" dirty="0"/>
                    </a:p>
                  </a:txBody>
                  <a:tcPr marL="81502" marR="8150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19438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lv-LV" b="1" dirty="0" smtClean="0"/>
                        <a:t>8</a:t>
                      </a:r>
                      <a:endParaRPr lang="lv-LV" b="1" dirty="0"/>
                    </a:p>
                  </a:txBody>
                  <a:tcPr marL="81502" marR="815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1</a:t>
                      </a:r>
                      <a:endParaRPr lang="lv-LV" dirty="0"/>
                    </a:p>
                  </a:txBody>
                  <a:tcPr marL="81502" marR="815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1</a:t>
                      </a:r>
                      <a:endParaRPr lang="lv-LV" dirty="0"/>
                    </a:p>
                  </a:txBody>
                  <a:tcPr marL="81502" marR="81502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1</a:t>
                      </a:r>
                      <a:endParaRPr lang="lv-LV" dirty="0"/>
                    </a:p>
                  </a:txBody>
                  <a:tcPr marL="81502" marR="81502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0</a:t>
                      </a:r>
                      <a:endParaRPr lang="lv-LV" dirty="0"/>
                    </a:p>
                  </a:txBody>
                  <a:tcPr marL="81502" marR="81502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lv-LV" dirty="0" smtClean="0"/>
                        <a:t>0</a:t>
                      </a:r>
                      <a:endParaRPr lang="lv-LV" dirty="0"/>
                    </a:p>
                  </a:txBody>
                  <a:tcPr marL="81502" marR="8150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1767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749142" y="1825625"/>
                <a:ext cx="4604657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lv-LV" sz="2400" dirty="0" smtClean="0"/>
                  <a:t>Rule (</a:t>
                </a:r>
                <a:r>
                  <a:rPr lang="lv-LV" sz="2400" b="1" dirty="0" smtClean="0"/>
                  <a:t>not</a:t>
                </a:r>
                <a:r>
                  <a:rPr lang="lv-LV" sz="2400" dirty="0" smtClean="0"/>
                  <a:t> Bool implication)</a:t>
                </a:r>
                <a:br>
                  <a:rPr lang="lv-LV" sz="2400" dirty="0" smtClean="0"/>
                </a:br>
                <a:r>
                  <a:rPr lang="lv-LV" sz="2400" dirty="0" smtClean="0">
                    <a:solidFill>
                      <a:srgbClr val="00B050"/>
                    </a:solidFill>
                  </a:rPr>
                  <a:t>{cider,donuts}</a:t>
                </a:r>
                <a:r>
                  <a:rPr lang="lv-LV" sz="2400" dirty="0" smtClean="0"/>
                  <a:t> </a:t>
                </a:r>
                <a:r>
                  <a:rPr lang="lv-LV" sz="2400" dirty="0" smtClean="0">
                    <a:sym typeface="Wingdings" panose="05000000000000000000" pitchFamily="2" charset="2"/>
                  </a:rPr>
                  <a:t></a:t>
                </a:r>
                <a:r>
                  <a:rPr lang="lv-LV" sz="2400" dirty="0" smtClean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{apples}</a:t>
                </a:r>
              </a:p>
              <a:p>
                <a:r>
                  <a:rPr lang="lv-LV" sz="2400" dirty="0" smtClean="0"/>
                  <a:t>Support for the rule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𝐽</m:t>
                    </m:r>
                  </m:oMath>
                </a14:m>
                <a:r>
                  <a:rPr lang="lv-LV" sz="240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lv-LV" sz="2400" i="0" dirty="0" smtClean="0">
                          <a:latin typeface="Cambria Math" panose="02040503050406030204" pitchFamily="18" charset="0"/>
                        </a:rPr>
                        <m:t>support</m:t>
                      </m:r>
                      <m:r>
                        <a:rPr lang="lv-LV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lv-LV" sz="2400" i="1" dirty="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lv-LV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lv-LV" sz="2400" i="1" dirty="0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lv-LV" sz="2400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lv-LV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lv-LV" sz="2400" b="0" i="0" dirty="0" smtClean="0">
                              <a:latin typeface="Cambria Math" panose="02040503050406030204" pitchFamily="18" charset="0"/>
                            </a:rPr>
                            <m:t>match</m:t>
                          </m:r>
                          <m:r>
                            <a:rPr lang="lv-LV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lv-LV" sz="2400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lv-LV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lv-LV" sz="24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lv-LV" sz="24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lv-LV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lv-LV" sz="24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lv-LV" sz="2400" dirty="0" smtClean="0"/>
              </a:p>
              <a:p>
                <a:r>
                  <a:rPr lang="lv-LV" sz="2400" dirty="0" smtClean="0"/>
                  <a:t>Confidence for the rule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lv-LV" sz="240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lv-LV" sz="2400" b="0" i="0" dirty="0" smtClean="0">
                          <a:latin typeface="Cambria Math" panose="02040503050406030204" pitchFamily="18" charset="0"/>
                        </a:rPr>
                        <m:t>confidence</m:t>
                      </m:r>
                      <m:r>
                        <a:rPr lang="lv-LV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lv-LV" sz="2400" i="1" dirty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lv-LV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lv-LV" sz="2400" i="1" dirty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lv-LV" sz="2400" i="1" dirty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lv-LV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lv-LV" sz="2400" dirty="0">
                              <a:latin typeface="Cambria Math" panose="02040503050406030204" pitchFamily="18" charset="0"/>
                            </a:rPr>
                            <m:t>match</m:t>
                          </m:r>
                          <m:r>
                            <a:rPr lang="lv-LV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lv-LV" sz="24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lv-LV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lv-LV" sz="2400" i="1" dirty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lv-LV" sz="2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lv-LV" sz="2400" dirty="0">
                              <a:latin typeface="Cambria Math" panose="02040503050406030204" pitchFamily="18" charset="0"/>
                            </a:rPr>
                            <m:t>match</m:t>
                          </m:r>
                          <m:r>
                            <a:rPr lang="lv-LV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lv-LV" sz="2400" i="1" dirty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lv-LV" sz="2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lv-LV" sz="2400" dirty="0"/>
              </a:p>
              <a:p>
                <a:pPr marL="0" indent="0">
                  <a:buNone/>
                </a:pPr>
                <a:r>
                  <a:rPr lang="lv-LV" sz="2400" b="1" dirty="0" smtClean="0"/>
                  <a:t>Example:</a:t>
                </a:r>
                <a:r>
                  <a:rPr lang="lv-LV" sz="2400" dirty="0" smtClean="0"/>
                  <a:t/>
                </a:r>
                <a:br>
                  <a:rPr lang="lv-LV" sz="2400" dirty="0" smtClean="0"/>
                </a:br>
                <a:r>
                  <a:rPr lang="lv-LV" sz="2400" dirty="0">
                    <a:solidFill>
                      <a:srgbClr val="00B050"/>
                    </a:solidFill>
                  </a:rPr>
                  <a:t>{cider,donuts}</a:t>
                </a:r>
                <a:r>
                  <a:rPr lang="lv-LV" sz="2400" dirty="0"/>
                  <a:t> </a:t>
                </a:r>
                <a:r>
                  <a:rPr lang="lv-LV" sz="2400" dirty="0">
                    <a:sym typeface="Wingdings" panose="05000000000000000000" pitchFamily="2" charset="2"/>
                  </a:rPr>
                  <a:t></a:t>
                </a:r>
                <a:r>
                  <a:rPr lang="lv-LV" sz="2400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{apples}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lv-LV" sz="2400" b="0" i="0" dirty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lv-LV" sz="2400" i="0" dirty="0" smtClean="0">
                          <a:latin typeface="Cambria Math" panose="02040503050406030204" pitchFamily="18" charset="0"/>
                        </a:rPr>
                        <m:t>upport</m:t>
                      </m:r>
                      <m:r>
                        <a:rPr lang="lv-LV" sz="2400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lv-LV" sz="24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lv-LV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lv-LV" sz="2400" b="0" i="1" dirty="0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lv-LV" sz="2400" b="0" i="0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lv-LV" sz="24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lv-LV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lv-LV" sz="2400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lv-LV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lv-LV" sz="2400" b="0" i="0" dirty="0" smtClean="0">
                        <a:latin typeface="Cambria Math" panose="02040503050406030204" pitchFamily="18" charset="0"/>
                      </a:rPr>
                      <m:t>confidence</m:t>
                    </m:r>
                    <m:d>
                      <m:dPr>
                        <m:ctrlPr>
                          <a:rPr lang="lv-LV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sz="24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lv-LV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lv-LV" sz="2400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lv-LV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lv-LV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lv-LV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lv-LV" sz="2400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lv-LV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lv-LV" sz="24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lv-LV" sz="2400" b="0" i="1" dirty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den>
                    </m:f>
                    <m:r>
                      <a:rPr lang="lv-LV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lv-LV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lv-LV" sz="2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lv-LV" sz="2400" dirty="0" smtClean="0"/>
                  <a:t>.</a:t>
                </a:r>
              </a:p>
              <a:p>
                <a:endParaRPr lang="lv-LV" sz="24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749142" y="1825625"/>
                <a:ext cx="4604657" cy="4351338"/>
              </a:xfrm>
              <a:blipFill>
                <a:blip r:embed="rId2"/>
                <a:stretch>
                  <a:fillRect l="-1722" t="-280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8"/>
              <p:cNvSpPr txBox="1">
                <a:spLocks/>
              </p:cNvSpPr>
              <p:nvPr/>
            </p:nvSpPr>
            <p:spPr>
              <a:xfrm>
                <a:off x="936171" y="4971597"/>
                <a:ext cx="4604657" cy="13312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lv-LV" dirty="0" smtClean="0"/>
                  <a:t>count({tx | {apples}</a:t>
                </a:r>
                <a:r>
                  <a:rPr lang="lv-LV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lv-LV" dirty="0" smtClean="0"/>
                  <a:t>tx})=5</a:t>
                </a:r>
                <a:br>
                  <a:rPr lang="lv-LV" dirty="0" smtClean="0"/>
                </a:br>
                <a:r>
                  <a:rPr lang="lv-LV" dirty="0" smtClean="0"/>
                  <a:t>support(</a:t>
                </a:r>
                <a:r>
                  <a:rPr lang="lv-LV" dirty="0" smtClean="0">
                    <a:solidFill>
                      <a:srgbClr val="00B050"/>
                    </a:solidFill>
                  </a:rPr>
                  <a:t>{apples}</a:t>
                </a:r>
                <a:r>
                  <a:rPr lang="lv-LV" dirty="0" smtClean="0"/>
                  <a:t>)=5/8.</a:t>
                </a:r>
              </a:p>
              <a:p>
                <a:r>
                  <a:rPr lang="lv-LV" dirty="0" smtClean="0"/>
                  <a:t>support</a:t>
                </a:r>
                <a:r>
                  <a:rPr lang="lv-LV" dirty="0"/>
                  <a:t>(</a:t>
                </a:r>
                <a:r>
                  <a:rPr lang="lv-LV" dirty="0">
                    <a:solidFill>
                      <a:srgbClr val="00B050"/>
                    </a:solidFill>
                  </a:rPr>
                  <a:t>{</a:t>
                </a:r>
                <a:r>
                  <a:rPr lang="lv-LV" dirty="0" smtClean="0">
                    <a:solidFill>
                      <a:srgbClr val="00B050"/>
                    </a:solidFill>
                  </a:rPr>
                  <a:t>apples,cider}</a:t>
                </a:r>
                <a:r>
                  <a:rPr lang="lv-LV" dirty="0" smtClean="0"/>
                  <a:t>)=4/8.</a:t>
                </a:r>
                <a:endParaRPr lang="lv-LV" dirty="0"/>
              </a:p>
              <a:p>
                <a:endParaRPr lang="lv-LV" dirty="0" smtClean="0"/>
              </a:p>
              <a:p>
                <a:endParaRPr lang="lv-LV" dirty="0"/>
              </a:p>
            </p:txBody>
          </p:sp>
        </mc:Choice>
        <mc:Fallback xmlns="">
          <p:sp>
            <p:nvSpPr>
              <p:cNvPr id="10" name="Content Placeholder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71" y="4971597"/>
                <a:ext cx="4604657" cy="1331232"/>
              </a:xfrm>
              <a:prstGeom prst="rect">
                <a:avLst/>
              </a:prstGeom>
              <a:blipFill>
                <a:blip r:embed="rId3"/>
                <a:stretch>
                  <a:fillRect l="-2384" t="-10550" b="-7339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42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Illustration in a Venn Diagram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5969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lv-LV" sz="2400" dirty="0" smtClean="0"/>
                  <a:t>Union of itemsets means intersection of transaction sets.</a:t>
                </a:r>
              </a:p>
              <a:p>
                <a:pPr lvl="1"/>
                <a:r>
                  <a:rPr lang="lv-LV" sz="2000" dirty="0" smtClean="0"/>
                  <a:t>A = {Tx | </a:t>
                </a:r>
                <a:r>
                  <a:rPr lang="lv-LV" sz="2000" dirty="0">
                    <a:solidFill>
                      <a:srgbClr val="00B050"/>
                    </a:solidFill>
                  </a:rPr>
                  <a:t>{cider,donuts</a:t>
                </a:r>
                <a:r>
                  <a:rPr lang="lv-LV" sz="2000" dirty="0" smtClean="0">
                    <a:solidFill>
                      <a:srgbClr val="00B050"/>
                    </a:solidFill>
                  </a:rPr>
                  <a:t>}</a:t>
                </a:r>
                <a:r>
                  <a:rPr lang="lv-LV" sz="2000" dirty="0" smtClean="0"/>
                  <a:t> </a:t>
                </a:r>
                <a14:m>
                  <m:oMath xmlns:m="http://schemas.openxmlformats.org/officeDocument/2006/math">
                    <m:r>
                      <a:rPr lang="lv-LV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lv-LV" sz="2000" dirty="0" smtClean="0"/>
                  <a:t> Tx }</a:t>
                </a:r>
              </a:p>
              <a:p>
                <a:pPr lvl="1"/>
                <a:r>
                  <a:rPr lang="lv-LV" sz="2000" dirty="0" smtClean="0"/>
                  <a:t>B = </a:t>
                </a:r>
                <a:r>
                  <a:rPr lang="lv-LV" sz="2000" dirty="0"/>
                  <a:t>{Tx | </a:t>
                </a:r>
                <a:r>
                  <a:rPr lang="lv-LV" sz="2000" dirty="0" smtClean="0">
                    <a:solidFill>
                      <a:srgbClr val="00B050"/>
                    </a:solidFill>
                  </a:rPr>
                  <a:t>{apples}</a:t>
                </a:r>
                <a:r>
                  <a:rPr lang="lv-LV" sz="2000" dirty="0" smtClean="0"/>
                  <a:t> </a:t>
                </a:r>
                <a14:m>
                  <m:oMath xmlns:m="http://schemas.openxmlformats.org/officeDocument/2006/math">
                    <m:r>
                      <a:rPr lang="lv-LV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lv-LV" sz="2000" dirty="0"/>
                  <a:t> Tx </a:t>
                </a:r>
                <a:r>
                  <a:rPr lang="lv-LV" sz="2000" dirty="0" smtClean="0"/>
                  <a:t>}</a:t>
                </a:r>
                <a:endParaRPr lang="lv-LV" sz="2000" dirty="0"/>
              </a:p>
              <a:p>
                <a:pPr marL="0" indent="0">
                  <a:buNone/>
                </a:pPr>
                <a:r>
                  <a:rPr lang="lv-LV" sz="2400" dirty="0" smtClean="0"/>
                  <a:t>Which transactions contain </a:t>
                </a:r>
                <a:br>
                  <a:rPr lang="lv-LV" sz="2400" dirty="0" smtClean="0"/>
                </a:br>
                <a:r>
                  <a:rPr lang="lv-LV" sz="2400" dirty="0" smtClean="0">
                    <a:solidFill>
                      <a:srgbClr val="00B050"/>
                    </a:solidFill>
                  </a:rPr>
                  <a:t>{cider,donuts}</a:t>
                </a:r>
                <a:r>
                  <a:rPr lang="lv-LV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lv-LV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lv-LV" sz="2400" dirty="0" smtClean="0"/>
                  <a:t> </a:t>
                </a:r>
                <a:r>
                  <a:rPr lang="lv-LV" sz="2400" dirty="0" smtClean="0">
                    <a:solidFill>
                      <a:srgbClr val="00B050"/>
                    </a:solidFill>
                  </a:rPr>
                  <a:t>{apples}</a:t>
                </a:r>
                <a:r>
                  <a:rPr lang="lv-LV" sz="2400" dirty="0" smtClean="0"/>
                  <a:t>?</a:t>
                </a:r>
              </a:p>
              <a:p>
                <a:r>
                  <a:rPr lang="lv-LV" sz="2400" dirty="0" smtClean="0"/>
                  <a:t>They are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lv-LV" sz="2400" dirty="0" smtClean="0"/>
                  <a:t>.</a:t>
                </a:r>
              </a:p>
              <a:p>
                <a:r>
                  <a:rPr lang="lv-LV" sz="2400" b="1" dirty="0" smtClean="0"/>
                  <a:t>Support </a:t>
                </a:r>
                <a14:m>
                  <m:oMath xmlns:m="http://schemas.openxmlformats.org/officeDocument/2006/math">
                    <m:r>
                      <a:rPr lang="lv-LV" sz="2400" b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sz="2400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lv-LV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lv-LV" sz="2400" i="1" dirty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lv-LV" sz="2400" dirty="0"/>
                  <a:t>)</a:t>
                </a:r>
                <a:r>
                  <a:rPr lang="lv-LV" sz="2400" b="1" dirty="0" smtClean="0"/>
                  <a:t>:</a:t>
                </a:r>
                <a:r>
                  <a:rPr lang="lv-LV" sz="2400" dirty="0" smtClean="0"/>
                  <a:t> The proportion of </a:t>
                </a:r>
                <a:r>
                  <a:rPr lang="lv-LV" sz="2400" dirty="0">
                    <a:solidFill>
                      <a:srgbClr val="00B050"/>
                    </a:solidFill>
                  </a:rPr>
                  <a:t>{cider,donuts}</a:t>
                </a:r>
                <a:r>
                  <a:rPr lang="lv-LV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lv-LV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lv-LV" sz="2400" dirty="0"/>
                  <a:t> </a:t>
                </a:r>
                <a:r>
                  <a:rPr lang="lv-LV" sz="2400" dirty="0">
                    <a:solidFill>
                      <a:srgbClr val="00B050"/>
                    </a:solidFill>
                  </a:rPr>
                  <a:t>{apples</a:t>
                </a:r>
                <a:r>
                  <a:rPr lang="lv-LV" sz="2400" dirty="0" smtClean="0">
                    <a:solidFill>
                      <a:srgbClr val="00B050"/>
                    </a:solidFill>
                  </a:rPr>
                  <a:t>} </a:t>
                </a:r>
                <a:r>
                  <a:rPr lang="lv-LV" sz="2400" dirty="0" smtClean="0"/>
                  <a:t>in whole T</a:t>
                </a:r>
              </a:p>
              <a:p>
                <a:r>
                  <a:rPr lang="lv-LV" sz="2400" b="1" dirty="0" smtClean="0"/>
                  <a:t>Confidence</a:t>
                </a:r>
                <a14:m>
                  <m:oMath xmlns:m="http://schemas.openxmlformats.org/officeDocument/2006/math">
                    <m:r>
                      <a:rPr lang="lv-LV" sz="2400" b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sz="2400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lv-LV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lv-LV" sz="2400" i="1" dirty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lv-LV" sz="2400" dirty="0"/>
                  <a:t>)</a:t>
                </a:r>
                <a:r>
                  <a:rPr lang="lv-LV" sz="2400" b="1" dirty="0" smtClean="0"/>
                  <a:t>:</a:t>
                </a:r>
                <a:r>
                  <a:rPr lang="lv-LV" sz="2400" dirty="0" smtClean="0"/>
                  <a:t> The proportion of </a:t>
                </a:r>
                <a:r>
                  <a:rPr lang="lv-LV" sz="2400" dirty="0">
                    <a:solidFill>
                      <a:srgbClr val="00B050"/>
                    </a:solidFill>
                  </a:rPr>
                  <a:t>{cider,donuts}</a:t>
                </a:r>
                <a:r>
                  <a:rPr lang="lv-LV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lv-LV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lv-LV" sz="2400" dirty="0"/>
                  <a:t> </a:t>
                </a:r>
                <a:r>
                  <a:rPr lang="lv-LV" sz="2400" dirty="0">
                    <a:solidFill>
                      <a:srgbClr val="00B050"/>
                    </a:solidFill>
                  </a:rPr>
                  <a:t>{apples} </a:t>
                </a:r>
                <a:r>
                  <a:rPr lang="lv-LV" sz="2400" dirty="0" smtClean="0">
                    <a:solidFill>
                      <a:srgbClr val="00B050"/>
                    </a:solidFill>
                  </a:rPr>
                  <a:t> </a:t>
                </a:r>
                <a:r>
                  <a:rPr lang="lv-LV" sz="2400" dirty="0" smtClean="0"/>
                  <a:t>among the buyers of </a:t>
                </a:r>
                <a:r>
                  <a:rPr lang="lv-LV" sz="2400" dirty="0">
                    <a:solidFill>
                      <a:srgbClr val="00B050"/>
                    </a:solidFill>
                  </a:rPr>
                  <a:t>{cider,donuts}</a:t>
                </a:r>
                <a:endParaRPr lang="lv-LV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596946"/>
              </a:xfrm>
              <a:blipFill>
                <a:blip r:embed="rId2"/>
                <a:stretch>
                  <a:fillRect l="-1882" t="-1854" r="-2000" b="-2252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128657" y="2209800"/>
            <a:ext cx="5138057" cy="396716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6" name="TextBox 5"/>
          <p:cNvSpPr txBox="1"/>
          <p:nvPr/>
        </p:nvSpPr>
        <p:spPr>
          <a:xfrm>
            <a:off x="9535886" y="2383971"/>
            <a:ext cx="1622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smtClean="0"/>
              <a:t>Universe T:</a:t>
            </a:r>
            <a:br>
              <a:rPr lang="lv-LV" dirty="0" smtClean="0"/>
            </a:br>
            <a:r>
              <a:rPr lang="lv-LV" dirty="0" smtClean="0"/>
              <a:t>All transactions</a:t>
            </a:r>
            <a:endParaRPr lang="lv-LV" dirty="0"/>
          </a:p>
        </p:txBody>
      </p:sp>
      <p:sp>
        <p:nvSpPr>
          <p:cNvPr id="8" name="Rounded Rectangle 7"/>
          <p:cNvSpPr/>
          <p:nvPr/>
        </p:nvSpPr>
        <p:spPr>
          <a:xfrm>
            <a:off x="6727371" y="3211286"/>
            <a:ext cx="1992086" cy="1306285"/>
          </a:xfrm>
          <a:prstGeom prst="roundRect">
            <a:avLst>
              <a:gd name="adj" fmla="val 13334"/>
            </a:avLst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9" name="Rounded Rectangle 8"/>
          <p:cNvSpPr/>
          <p:nvPr/>
        </p:nvSpPr>
        <p:spPr>
          <a:xfrm>
            <a:off x="7375069" y="3578669"/>
            <a:ext cx="2324101" cy="1788659"/>
          </a:xfrm>
          <a:prstGeom prst="roundRect">
            <a:avLst>
              <a:gd name="adj" fmla="val 11190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0" name="TextBox 9"/>
          <p:cNvSpPr txBox="1"/>
          <p:nvPr/>
        </p:nvSpPr>
        <p:spPr>
          <a:xfrm>
            <a:off x="6727371" y="2845053"/>
            <a:ext cx="1662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smtClean="0">
                <a:solidFill>
                  <a:srgbClr val="00B050"/>
                </a:solidFill>
              </a:rPr>
              <a:t>I={cider,donuts</a:t>
            </a:r>
            <a:r>
              <a:rPr lang="lv-LV" dirty="0">
                <a:solidFill>
                  <a:srgbClr val="00B050"/>
                </a:solidFill>
              </a:rPr>
              <a:t>}</a:t>
            </a:r>
            <a:endParaRPr lang="lv-LV" dirty="0"/>
          </a:p>
        </p:txBody>
      </p:sp>
      <p:sp>
        <p:nvSpPr>
          <p:cNvPr id="11" name="TextBox 10"/>
          <p:cNvSpPr txBox="1"/>
          <p:nvPr/>
        </p:nvSpPr>
        <p:spPr>
          <a:xfrm>
            <a:off x="8537119" y="5041539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dirty="0" smtClean="0">
                <a:solidFill>
                  <a:srgbClr val="00B050"/>
                </a:solidFill>
              </a:rPr>
              <a:t>J={apples}</a:t>
            </a:r>
            <a:endParaRPr lang="lv-LV" dirty="0"/>
          </a:p>
        </p:txBody>
      </p:sp>
      <p:sp>
        <p:nvSpPr>
          <p:cNvPr id="12" name="Rounded Rectangle 11"/>
          <p:cNvSpPr/>
          <p:nvPr/>
        </p:nvSpPr>
        <p:spPr>
          <a:xfrm>
            <a:off x="7383545" y="3578669"/>
            <a:ext cx="1052884" cy="480337"/>
          </a:xfrm>
          <a:prstGeom prst="roundRect">
            <a:avLst>
              <a:gd name="adj" fmla="val 43612"/>
            </a:avLst>
          </a:prstGeom>
          <a:solidFill>
            <a:srgbClr val="00B05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3" name="Rounded Rectangle 12"/>
          <p:cNvSpPr/>
          <p:nvPr/>
        </p:nvSpPr>
        <p:spPr>
          <a:xfrm>
            <a:off x="7689863" y="3973286"/>
            <a:ext cx="1052884" cy="535135"/>
          </a:xfrm>
          <a:prstGeom prst="roundRect">
            <a:avLst>
              <a:gd name="adj" fmla="val 23270"/>
            </a:avLst>
          </a:prstGeom>
          <a:solidFill>
            <a:srgbClr val="00B05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4" name="Rectangle 13"/>
          <p:cNvSpPr/>
          <p:nvPr/>
        </p:nvSpPr>
        <p:spPr>
          <a:xfrm>
            <a:off x="7375069" y="3744686"/>
            <a:ext cx="702131" cy="7637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5" name="Rectangle 14"/>
          <p:cNvSpPr/>
          <p:nvPr/>
        </p:nvSpPr>
        <p:spPr>
          <a:xfrm>
            <a:off x="8017326" y="3569519"/>
            <a:ext cx="702131" cy="7637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6" name="TextBox 15"/>
          <p:cNvSpPr txBox="1"/>
          <p:nvPr/>
        </p:nvSpPr>
        <p:spPr>
          <a:xfrm>
            <a:off x="6713112" y="4055906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400" dirty="0" smtClean="0"/>
              <a:t>A</a:t>
            </a:r>
            <a:endParaRPr lang="lv-LV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405065" y="47967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400" dirty="0" smtClean="0"/>
              <a:t>B</a:t>
            </a:r>
            <a:endParaRPr lang="lv-LV" sz="2400" dirty="0"/>
          </a:p>
        </p:txBody>
      </p:sp>
    </p:spTree>
    <p:extLst>
      <p:ext uri="{BB962C8B-B14F-4D97-AF65-F5344CB8AC3E}">
        <p14:creationId xmlns:p14="http://schemas.microsoft.com/office/powerpoint/2010/main" val="358894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Other Examples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lv-LV" b="1" dirty="0" smtClean="0"/>
                  <a:t>Example</a:t>
                </a:r>
                <a:r>
                  <a:rPr lang="en-US" b="1" dirty="0" smtClean="0"/>
                  <a:t>:</a:t>
                </a:r>
                <a:r>
                  <a:rPr lang="en-US" dirty="0" smtClean="0"/>
                  <a:t> </a:t>
                </a:r>
                <a:r>
                  <a:rPr lang="lv-LV" dirty="0" smtClean="0"/>
                  <a:t>Integers a,b,c are in relation R, iff the triple (a,b,c) makes an arithmetic progression (namely, b is the average: (a+b)/2). </a:t>
                </a:r>
                <a:br>
                  <a:rPr lang="lv-LV" dirty="0" smtClean="0"/>
                </a:br>
                <a:r>
                  <a:rPr lang="lv-LV" dirty="0" smtClean="0"/>
                  <a:t>This relation is a subset of </a:t>
                </a:r>
                <a14:m>
                  <m:oMath xmlns:m="http://schemas.openxmlformats.org/officeDocument/2006/math">
                    <m:r>
                      <a:rPr lang="lv-LV" b="1" i="0" dirty="0" smtClean="0">
                        <a:latin typeface="Cambria Math" panose="02040503050406030204" pitchFamily="18" charset="0"/>
                        <a:ea typeface="Cambria Math"/>
                      </a:rPr>
                      <m:t>𝐙</m:t>
                    </m:r>
                    <m:r>
                      <a:rPr lang="en-US" b="1" dirty="0">
                        <a:latin typeface="Cambria Math" panose="02040503050406030204" pitchFamily="18" charset="0"/>
                        <a:ea typeface="Cambria Math"/>
                      </a:rPr>
                      <m:t>×</m:t>
                    </m:r>
                    <m:r>
                      <a:rPr lang="lv-LV" b="1" i="0" dirty="0" smtClean="0">
                        <a:latin typeface="Cambria Math" panose="02040503050406030204" pitchFamily="18" charset="0"/>
                        <a:ea typeface="Cambria Math"/>
                      </a:rPr>
                      <m:t>𝐙</m:t>
                    </m:r>
                    <m:r>
                      <a:rPr lang="en-US" b="1" dirty="0">
                        <a:latin typeface="Cambria Math" panose="02040503050406030204" pitchFamily="18" charset="0"/>
                        <a:ea typeface="Cambria Math"/>
                      </a:rPr>
                      <m:t>×</m:t>
                    </m:r>
                    <m:r>
                      <a:rPr lang="lv-LV" b="1" i="0" dirty="0" smtClean="0">
                        <a:latin typeface="Cambria Math" panose="02040503050406030204" pitchFamily="18" charset="0"/>
                        <a:ea typeface="Cambria Math"/>
                      </a:rPr>
                      <m:t>𝐙</m:t>
                    </m:r>
                  </m:oMath>
                </a14:m>
                <a:r>
                  <a:rPr lang="lv-LV" b="1" dirty="0">
                    <a:ea typeface="Cambria Math"/>
                  </a:rPr>
                  <a:t> </a:t>
                </a:r>
                <a:endParaRPr lang="lv-LV" dirty="0" smtClean="0"/>
              </a:p>
              <a:p>
                <a:pPr>
                  <a:buNone/>
                </a:pPr>
                <a:r>
                  <a:rPr lang="lv-LV" b="1" dirty="0" smtClean="0"/>
                  <a:t>Example: </a:t>
                </a:r>
                <a:r>
                  <a:rPr lang="lv-LV" dirty="0" smtClean="0"/>
                  <a:t>Consider a relation on </a:t>
                </a:r>
                <a14:m>
                  <m:oMath xmlns:m="http://schemas.openxmlformats.org/officeDocument/2006/math">
                    <m:r>
                      <a:rPr lang="lv-LV" b="1" dirty="0">
                        <a:latin typeface="Cambria Math" panose="02040503050406030204" pitchFamily="18" charset="0"/>
                        <a:ea typeface="Cambria Math"/>
                      </a:rPr>
                      <m:t>𝐙</m:t>
                    </m:r>
                    <m:r>
                      <a:rPr lang="en-US" b="1" dirty="0">
                        <a:latin typeface="Cambria Math" panose="02040503050406030204" pitchFamily="18" charset="0"/>
                        <a:ea typeface="Cambria Math"/>
                      </a:rPr>
                      <m:t>×</m:t>
                    </m:r>
                    <m:r>
                      <a:rPr lang="lv-LV" b="1" dirty="0">
                        <a:latin typeface="Cambria Math" panose="02040503050406030204" pitchFamily="18" charset="0"/>
                        <a:ea typeface="Cambria Math"/>
                      </a:rPr>
                      <m:t>𝐙</m:t>
                    </m:r>
                    <m:r>
                      <a:rPr lang="en-US" b="1" dirty="0">
                        <a:latin typeface="Cambria Math" panose="02040503050406030204" pitchFamily="18" charset="0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lv-LV" b="1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lv-LV" b="1" dirty="0">
                            <a:latin typeface="Cambria Math" panose="02040503050406030204" pitchFamily="18" charset="0"/>
                            <a:ea typeface="Cambria Math"/>
                          </a:rPr>
                          <m:t>𝐙</m:t>
                        </m:r>
                      </m:e>
                      <m:sup>
                        <m:r>
                          <a:rPr lang="lv-LV" b="1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lv-LV" b="1" dirty="0" smtClean="0">
                    <a:ea typeface="Cambria Math"/>
                  </a:rPr>
                  <a:t>:</a:t>
                </a:r>
              </a:p>
              <a:p>
                <a:pPr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lv-LV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  <a:ea typeface="Cambria Math"/>
                          </a:rPr>
                          <m:t>𝑎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  <a:ea typeface="Cambria Math"/>
                          </a:rPr>
                          <m:t>𝑏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  <a:ea typeface="Cambria Math"/>
                          </a:rPr>
                          <m:t>,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</m:e>
                    </m:d>
                    <m:r>
                      <a:rPr lang="lv-LV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lv-LV" b="1" dirty="0" smtClean="0">
                    <a:ea typeface="Cambria Math"/>
                  </a:rPr>
                  <a:t>  </a:t>
                </a:r>
                <a:r>
                  <a:rPr lang="lv-LV" dirty="0" smtClean="0">
                    <a:ea typeface="Cambria Math"/>
                  </a:rPr>
                  <a:t>iff   </a:t>
                </a:r>
                <a:r>
                  <a:rPr lang="lv-LV" i="1" dirty="0" smtClean="0">
                    <a:ea typeface="Cambria Math"/>
                  </a:rPr>
                  <a:t>a</a:t>
                </a:r>
                <a:r>
                  <a:rPr lang="lv-LV" dirty="0" smtClean="0">
                    <a:ea typeface="Cambria Math"/>
                  </a:rPr>
                  <a:t> is congruent to </a:t>
                </a:r>
                <a:r>
                  <a:rPr lang="lv-LV" i="1" dirty="0" smtClean="0">
                    <a:ea typeface="Cambria Math"/>
                  </a:rPr>
                  <a:t>b</a:t>
                </a:r>
                <a:r>
                  <a:rPr lang="lv-LV" dirty="0" smtClean="0">
                    <a:ea typeface="Cambria Math"/>
                  </a:rPr>
                  <a:t> (mod </a:t>
                </a:r>
                <a:r>
                  <a:rPr lang="lv-LV" i="1" dirty="0" smtClean="0">
                    <a:ea typeface="Cambria Math"/>
                  </a:rPr>
                  <a:t>m</a:t>
                </a:r>
                <a:r>
                  <a:rPr lang="lv-LV" dirty="0" smtClean="0">
                    <a:ea typeface="Cambria Math"/>
                  </a:rPr>
                  <a:t>).</a:t>
                </a:r>
                <a:endParaRPr lang="lv-LV" dirty="0"/>
              </a:p>
              <a:p>
                <a:pPr>
                  <a:buNone/>
                </a:pPr>
                <a:r>
                  <a:rPr lang="en-US" b="1" dirty="0" smtClean="0"/>
                  <a:t>Example</a:t>
                </a:r>
                <a:r>
                  <a:rPr lang="en-US" dirty="0" smtClean="0"/>
                  <a:t>:</a:t>
                </a:r>
                <a:r>
                  <a:rPr lang="lv-LV" dirty="0" smtClean="0"/>
                  <a:t> (A,N,S,D,TDepart,TArrive) – 6-tuples representing airplane flights (A – Airline type (pick from a list of values); N – flight number; S – starting point; D – Destination; TDepart – time to depart; Tarrive – time to arrive.)</a:t>
                </a:r>
                <a:endParaRPr lang="en-US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913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100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Spreadsheet Data vs. Relational Data</a:t>
            </a:r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lv-LV" dirty="0" smtClean="0"/>
              <a:t>Spreadsheets may allow different data types in columns. </a:t>
            </a:r>
          </a:p>
          <a:p>
            <a:r>
              <a:rPr lang="lv-LV" dirty="0" smtClean="0"/>
              <a:t>Arrange data items into 2 dimensions for easy entry and some initial analysis.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lv-LV" dirty="0" smtClean="0"/>
              <a:t>Relational Data</a:t>
            </a:r>
          </a:p>
          <a:p>
            <a:pPr lvl="1"/>
            <a:r>
              <a:rPr lang="lv-LV" dirty="0" smtClean="0"/>
              <a:t>Relational Database systems (MySQL, Maria DB, Microsoft SQL server, Oracle, PostgreSQL, etc.)</a:t>
            </a:r>
          </a:p>
          <a:p>
            <a:pPr lvl="1"/>
            <a:r>
              <a:rPr lang="lv-LV" dirty="0" smtClean="0"/>
              <a:t>In-memory databases (dataframes in R/RStudio – statistics tool; or Python library Pandas). </a:t>
            </a:r>
          </a:p>
          <a:p>
            <a:r>
              <a:rPr lang="lv-LV" dirty="0"/>
              <a:t>(</a:t>
            </a:r>
            <a:r>
              <a:rPr lang="lv-LV" dirty="0" smtClean="0"/>
              <a:t>Not all modern databases are relational; there are hierarchical "NoSQL style" databases e.g. in Google Firebase, MongoDB, other JSON data, etc.)</a:t>
            </a:r>
          </a:p>
          <a:p>
            <a:r>
              <a:rPr lang="lv-LV" dirty="0" smtClean="0"/>
              <a:t>Still, SQL is a necessary part of our culture.</a:t>
            </a:r>
            <a:endParaRPr lang="lv-LV" dirty="0"/>
          </a:p>
        </p:txBody>
      </p:sp>
      <p:pic>
        <p:nvPicPr>
          <p:cNvPr id="2050" name="Picture 2" descr="LibreOffice Calc running on Ubunt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120" y="4001294"/>
            <a:ext cx="4467760" cy="255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54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Entity Relations in a Database: 1-1 Relations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583017"/>
            <a:ext cx="5181600" cy="1593946"/>
          </a:xfrm>
        </p:spPr>
        <p:txBody>
          <a:bodyPr/>
          <a:lstStyle/>
          <a:p>
            <a:r>
              <a:rPr lang="lv-LV" dirty="0" smtClean="0"/>
              <a:t>Every table is a relation </a:t>
            </a:r>
          </a:p>
          <a:p>
            <a:pPr lvl="1"/>
            <a:r>
              <a:rPr lang="lv-LV" dirty="0" smtClean="0"/>
              <a:t>(4-ary relation for employees)</a:t>
            </a:r>
          </a:p>
          <a:p>
            <a:pPr lvl="1"/>
            <a:r>
              <a:rPr lang="lv-LV" dirty="0" smtClean="0"/>
              <a:t>(3-ary relation for compensation details)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lv-LV" dirty="0" smtClean="0"/>
              <a:t>But there are also </a:t>
            </a:r>
            <a:r>
              <a:rPr lang="lv-LV" b="1" dirty="0" smtClean="0"/>
              <a:t>binary relations </a:t>
            </a:r>
            <a:r>
              <a:rPr lang="lv-LV" dirty="0" smtClean="0"/>
              <a:t>between the records</a:t>
            </a:r>
          </a:p>
          <a:p>
            <a:r>
              <a:rPr lang="lv-LV" dirty="0" smtClean="0"/>
              <a:t>In this case, the tuple </a:t>
            </a:r>
            <a:br>
              <a:rPr lang="lv-LV" dirty="0" smtClean="0"/>
            </a:br>
            <a:r>
              <a:rPr lang="lv-LV" dirty="0" smtClean="0"/>
              <a:t>(100, Zachary, Erlich, 553-3992)</a:t>
            </a:r>
            <a:br>
              <a:rPr lang="lv-LV" dirty="0" smtClean="0"/>
            </a:br>
            <a:r>
              <a:rPr lang="lv-LV" dirty="0" smtClean="0"/>
              <a:t>is in the relation with another tuple: (100,25.00,5.0%)</a:t>
            </a:r>
          </a:p>
          <a:p>
            <a:r>
              <a:rPr lang="lv-LV" dirty="0" smtClean="0"/>
              <a:t>In some cases the binary relationship is </a:t>
            </a:r>
            <a:r>
              <a:rPr lang="lv-LV" dirty="0" smtClean="0">
                <a:solidFill>
                  <a:srgbClr val="FF0000"/>
                </a:solidFill>
              </a:rPr>
              <a:t>1-to-1</a:t>
            </a:r>
            <a:r>
              <a:rPr lang="lv-LV" dirty="0" smtClean="0"/>
              <a:t>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723" y="1308310"/>
            <a:ext cx="4133850" cy="3095625"/>
          </a:xfrm>
          <a:prstGeom prst="rect">
            <a:avLst/>
          </a:prstGeom>
        </p:spPr>
      </p:pic>
      <p:pic>
        <p:nvPicPr>
          <p:cNvPr id="3076" name="Picture 4" descr="graphics/10fig06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5500630"/>
            <a:ext cx="47625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/>
          <p:cNvSpPr/>
          <p:nvPr/>
        </p:nvSpPr>
        <p:spPr>
          <a:xfrm>
            <a:off x="8218583" y="5662670"/>
            <a:ext cx="253388" cy="2423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9" name="Oval 8"/>
          <p:cNvSpPr/>
          <p:nvPr/>
        </p:nvSpPr>
        <p:spPr>
          <a:xfrm>
            <a:off x="9087077" y="5671849"/>
            <a:ext cx="253388" cy="2423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cxnSp>
        <p:nvCxnSpPr>
          <p:cNvPr id="8" name="Straight Arrow Connector 7"/>
          <p:cNvCxnSpPr>
            <a:stCxn id="10" idx="0"/>
          </p:cNvCxnSpPr>
          <p:nvPr/>
        </p:nvCxnSpPr>
        <p:spPr>
          <a:xfrm flipH="1" flipV="1">
            <a:off x="4340647" y="2610999"/>
            <a:ext cx="1040233" cy="81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610572" y="3425304"/>
            <a:ext cx="154061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lv-LV" dirty="0" smtClean="0"/>
              <a:t>Access rights</a:t>
            </a:r>
          </a:p>
          <a:p>
            <a:r>
              <a:rPr lang="lv-LV" dirty="0" smtClean="0"/>
              <a:t>Etc. May differ</a:t>
            </a:r>
            <a:endParaRPr lang="lv-LV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098275" y="3635566"/>
            <a:ext cx="512297" cy="112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55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Entity Relations in a Database: 1-n Relations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045007"/>
            <a:ext cx="5181600" cy="2131956"/>
          </a:xfrm>
        </p:spPr>
        <p:txBody>
          <a:bodyPr>
            <a:normAutofit lnSpcReduction="10000"/>
          </a:bodyPr>
          <a:lstStyle/>
          <a:p>
            <a:r>
              <a:rPr lang="lv-LV" dirty="0" smtClean="0"/>
              <a:t>Tuples correspond to Customers and their Video-rentals. </a:t>
            </a:r>
          </a:p>
          <a:p>
            <a:r>
              <a:rPr lang="lv-LV" dirty="0" smtClean="0"/>
              <a:t>One customer may have multiple rentals (but each rental event has only one customer)</a:t>
            </a:r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lv-LV" dirty="0" smtClean="0"/>
              <a:t>The relationship between the tuples is named 1-to-many relation. </a:t>
            </a:r>
          </a:p>
          <a:p>
            <a:r>
              <a:rPr lang="lv-LV" dirty="0" smtClean="0"/>
              <a:t>Can draw "crow feet"</a:t>
            </a:r>
            <a:endParaRPr lang="lv-LV" dirty="0"/>
          </a:p>
        </p:txBody>
      </p:sp>
      <p:pic>
        <p:nvPicPr>
          <p:cNvPr id="4098" name="Picture 2" descr="graphics/10fig0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1072"/>
            <a:ext cx="476250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graphics/10fig1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307" y="3540182"/>
            <a:ext cx="476250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8306718" y="3734623"/>
            <a:ext cx="253388" cy="2423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8" name="Oval 7"/>
          <p:cNvSpPr/>
          <p:nvPr/>
        </p:nvSpPr>
        <p:spPr>
          <a:xfrm>
            <a:off x="9243151" y="3734622"/>
            <a:ext cx="253388" cy="2423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564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Self-Referring Relations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07595"/>
            <a:ext cx="5181600" cy="1869368"/>
          </a:xfrm>
        </p:spPr>
        <p:txBody>
          <a:bodyPr/>
          <a:lstStyle/>
          <a:p>
            <a:r>
              <a:rPr lang="lv-LV" dirty="0" smtClean="0"/>
              <a:t>Sometimes customer tables have one customer record in relation with another record in the same table.</a:t>
            </a:r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987801"/>
            <a:ext cx="5181600" cy="2189162"/>
          </a:xfrm>
        </p:spPr>
        <p:txBody>
          <a:bodyPr/>
          <a:lstStyle/>
          <a:p>
            <a:r>
              <a:rPr lang="lv-LV" dirty="0" smtClean="0"/>
              <a:t>Just another flavor of one-to-many relation; in this case the binary relation is from the set "Customers" with itself. </a:t>
            </a:r>
          </a:p>
          <a:p>
            <a:endParaRPr lang="lv-LV" dirty="0"/>
          </a:p>
        </p:txBody>
      </p:sp>
      <p:pic>
        <p:nvPicPr>
          <p:cNvPr id="5126" name="Picture 6" descr="graphics/10fig2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747" y="2101850"/>
            <a:ext cx="3333750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020" y="1758157"/>
            <a:ext cx="3752850" cy="2162175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6918593" y="2368532"/>
            <a:ext cx="253388" cy="2423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0" name="Oval 9"/>
          <p:cNvSpPr/>
          <p:nvPr/>
        </p:nvSpPr>
        <p:spPr>
          <a:xfrm>
            <a:off x="7045287" y="3172763"/>
            <a:ext cx="253388" cy="2423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49118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Many to Many relations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187050"/>
          </a:xfrm>
        </p:spPr>
        <p:txBody>
          <a:bodyPr>
            <a:normAutofit fontScale="92500" lnSpcReduction="10000"/>
          </a:bodyPr>
          <a:lstStyle/>
          <a:p>
            <a:r>
              <a:rPr lang="lv-LV" dirty="0" smtClean="0"/>
              <a:t>Student may take multiple classes; each class may have multiple students. </a:t>
            </a:r>
          </a:p>
          <a:p>
            <a:r>
              <a:rPr lang="lv-LV" dirty="0" smtClean="0"/>
              <a:t>The relation in this case is many-to-many. 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5386386"/>
            <a:ext cx="5181600" cy="1091531"/>
          </a:xfrm>
        </p:spPr>
        <p:txBody>
          <a:bodyPr>
            <a:normAutofit fontScale="92500" lnSpcReduction="10000"/>
          </a:bodyPr>
          <a:lstStyle/>
          <a:p>
            <a:r>
              <a:rPr lang="lv-LV" dirty="0" smtClean="0"/>
              <a:t>Can introduce "Class-Registration" table to store student-class relations.</a:t>
            </a:r>
            <a:endParaRPr lang="lv-LV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2291"/>
            <a:ext cx="4667250" cy="3914775"/>
          </a:xfrm>
          <a:prstGeom prst="rect">
            <a:avLst/>
          </a:prstGeom>
        </p:spPr>
      </p:pic>
      <p:pic>
        <p:nvPicPr>
          <p:cNvPr id="1051" name="Picture 27" descr="graphics/10fig15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729018"/>
            <a:ext cx="476250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241557"/>
              </p:ext>
            </p:extLst>
          </p:nvPr>
        </p:nvGraphicFramePr>
        <p:xfrm>
          <a:off x="6316910" y="5177066"/>
          <a:ext cx="42414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832">
                  <a:extLst>
                    <a:ext uri="{9D8B030D-6E8A-4147-A177-3AD203B41FA5}">
                      <a16:colId xmlns:a16="http://schemas.microsoft.com/office/drawing/2014/main" val="2232042488"/>
                    </a:ext>
                  </a:extLst>
                </a:gridCol>
                <a:gridCol w="1413832">
                  <a:extLst>
                    <a:ext uri="{9D8B030D-6E8A-4147-A177-3AD203B41FA5}">
                      <a16:colId xmlns:a16="http://schemas.microsoft.com/office/drawing/2014/main" val="3268346829"/>
                    </a:ext>
                  </a:extLst>
                </a:gridCol>
                <a:gridCol w="1413832">
                  <a:extLst>
                    <a:ext uri="{9D8B030D-6E8A-4147-A177-3AD203B41FA5}">
                      <a16:colId xmlns:a16="http://schemas.microsoft.com/office/drawing/2014/main" val="482177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RegDate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StudentID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ClassID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41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2021-01-03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6001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900001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249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dirty="0" smtClean="0"/>
                        <a:t>2021-01-03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6001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900006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41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dirty="0" smtClean="0"/>
                        <a:t>2021-01-04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6002</a:t>
                      </a:r>
                      <a:endParaRPr lang="lv-LV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900006</a:t>
                      </a:r>
                      <a:endParaRPr lang="lv-LV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960257"/>
                  </a:ext>
                </a:extLst>
              </a:tr>
            </a:tbl>
          </a:graphicData>
        </a:graphic>
      </p:graphicFrame>
      <p:sp>
        <p:nvSpPr>
          <p:cNvPr id="12" name="Oval 11"/>
          <p:cNvSpPr/>
          <p:nvPr/>
        </p:nvSpPr>
        <p:spPr>
          <a:xfrm>
            <a:off x="7943162" y="3888859"/>
            <a:ext cx="253388" cy="2423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3" name="Oval 12"/>
          <p:cNvSpPr/>
          <p:nvPr/>
        </p:nvSpPr>
        <p:spPr>
          <a:xfrm>
            <a:off x="8907368" y="3888858"/>
            <a:ext cx="253388" cy="2423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8" name="Rectangle 7"/>
          <p:cNvSpPr/>
          <p:nvPr/>
        </p:nvSpPr>
        <p:spPr>
          <a:xfrm>
            <a:off x="8437658" y="3888858"/>
            <a:ext cx="325342" cy="242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284684" y="4131229"/>
            <a:ext cx="315645" cy="10458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32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2441</TotalTime>
  <Words>1458</Words>
  <Application>Microsoft Office PowerPoint</Application>
  <PresentationFormat>Widescreen</PresentationFormat>
  <Paragraphs>303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Lucida Console</vt:lpstr>
      <vt:lpstr>Wingdings</vt:lpstr>
      <vt:lpstr>Office Theme</vt:lpstr>
      <vt:lpstr>n-ary Relations and their Applications</vt:lpstr>
      <vt:lpstr>Section Summary</vt:lpstr>
      <vt:lpstr>N-ary Relations</vt:lpstr>
      <vt:lpstr>Other Examples</vt:lpstr>
      <vt:lpstr>Spreadsheet Data vs. Relational Data</vt:lpstr>
      <vt:lpstr>Entity Relations in a Database: 1-1 Relations</vt:lpstr>
      <vt:lpstr>Entity Relations in a Database: 1-n Relations</vt:lpstr>
      <vt:lpstr>Self-Referring Relations</vt:lpstr>
      <vt:lpstr>Many to Many relations</vt:lpstr>
      <vt:lpstr>Primary Keys</vt:lpstr>
      <vt:lpstr>Intension vs. Extension</vt:lpstr>
      <vt:lpstr>Relational Algebra</vt:lpstr>
      <vt:lpstr>Select Operation – 1 </vt:lpstr>
      <vt:lpstr>Select Operation – 2 </vt:lpstr>
      <vt:lpstr>Projection</vt:lpstr>
      <vt:lpstr>Union Operation</vt:lpstr>
      <vt:lpstr>Putting Stuff together</vt:lpstr>
      <vt:lpstr>Set Difference of Two Relations</vt:lpstr>
      <vt:lpstr>Cartesian Product of n-ary Relations</vt:lpstr>
      <vt:lpstr>Combining Cartesian-Product and Select</vt:lpstr>
      <vt:lpstr>Renaming Operator</vt:lpstr>
      <vt:lpstr>Examples – 1 </vt:lpstr>
      <vt:lpstr>Examples – 2 </vt:lpstr>
      <vt:lpstr>Relation Algebra: Formal Definition</vt:lpstr>
      <vt:lpstr>Some Additional Operations</vt:lpstr>
      <vt:lpstr>Decoding/Changing Shopping Habits</vt:lpstr>
      <vt:lpstr>More precise advertising</vt:lpstr>
      <vt:lpstr>Association Rule Learning</vt:lpstr>
      <vt:lpstr>Some Definitions</vt:lpstr>
      <vt:lpstr>Support and Confidence for Assoc. Rules</vt:lpstr>
      <vt:lpstr>Illustration in a Venn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150</cp:revision>
  <dcterms:created xsi:type="dcterms:W3CDTF">2021-01-03T18:25:44Z</dcterms:created>
  <dcterms:modified xsi:type="dcterms:W3CDTF">2021-03-03T08:56:55Z</dcterms:modified>
</cp:coreProperties>
</file>