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175" r:id="rId2"/>
    <p:sldId id="1176" r:id="rId3"/>
    <p:sldId id="1177" r:id="rId4"/>
    <p:sldId id="1178" r:id="rId5"/>
    <p:sldId id="1179" r:id="rId6"/>
    <p:sldId id="1180" r:id="rId7"/>
    <p:sldId id="1181" r:id="rId8"/>
    <p:sldId id="1182" r:id="rId9"/>
    <p:sldId id="1183" r:id="rId10"/>
    <p:sldId id="1184" r:id="rId11"/>
    <p:sldId id="1185" r:id="rId12"/>
    <p:sldId id="1186" r:id="rId13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9234" autoAdjust="0"/>
  </p:normalViewPr>
  <p:slideViewPr>
    <p:cSldViewPr snapToGrid="0">
      <p:cViewPr varScale="1">
        <p:scale>
          <a:sx n="91" d="100"/>
          <a:sy n="91" d="100"/>
        </p:scale>
        <p:origin x="12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 index websites, search engines such as Google systematically explore the web starting at known sites. The programs that do this exploration are known as </a:t>
            </a:r>
            <a:r>
              <a:rPr lang="en-US" i="1" dirty="0" smtClean="0"/>
              <a:t>Web spiders</a:t>
            </a:r>
            <a:r>
              <a:rPr lang="en-US" dirty="0" smtClean="0"/>
              <a:t>. They may use both breath-first search or depth-first search to explore the Web graph. </a:t>
            </a:r>
          </a:p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566039-0D76-41FD-AC12-640C7F3A8E52}" type="slidenum">
              <a:rPr lang="lv-LV" smtClean="0"/>
              <a:t>12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2884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01.04.2021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11.4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472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Breadth-First Search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67275" cy="4351338"/>
          </a:xfrm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 Use breadth-first search to find a spanning tree for this graph. </a:t>
            </a:r>
          </a:p>
          <a:p>
            <a:pPr indent="0">
              <a:buNone/>
            </a:pPr>
            <a:r>
              <a:rPr lang="en-US" sz="2000" b="1" dirty="0" smtClean="0"/>
              <a:t>Solution</a:t>
            </a:r>
            <a:r>
              <a:rPr lang="en-US" sz="2000" dirty="0" smtClean="0"/>
              <a:t>: We arbitrarily choose vertex </a:t>
            </a:r>
            <a:r>
              <a:rPr lang="en-US" sz="2000" i="1" dirty="0" smtClean="0"/>
              <a:t>e</a:t>
            </a:r>
            <a:r>
              <a:rPr lang="en-US" sz="2000" dirty="0" smtClean="0"/>
              <a:t> as the root. We then add the edges from </a:t>
            </a:r>
            <a:r>
              <a:rPr lang="en-US" sz="2000" i="1" dirty="0" smtClean="0"/>
              <a:t>e</a:t>
            </a:r>
            <a:r>
              <a:rPr lang="en-US" sz="2000" dirty="0" smtClean="0"/>
              <a:t> to  </a:t>
            </a:r>
            <a:r>
              <a:rPr lang="en-US" sz="2000" i="1" dirty="0" smtClean="0"/>
              <a:t>b</a:t>
            </a:r>
            <a:r>
              <a:rPr lang="en-US" sz="2000" dirty="0" smtClean="0"/>
              <a:t>, </a:t>
            </a:r>
            <a:r>
              <a:rPr lang="en-US" sz="2000" i="1" dirty="0" smtClean="0"/>
              <a:t>d</a:t>
            </a:r>
            <a:r>
              <a:rPr lang="en-US" sz="2000" dirty="0" smtClean="0"/>
              <a:t>, </a:t>
            </a:r>
            <a:r>
              <a:rPr lang="en-US" sz="2000" i="1" dirty="0" smtClean="0"/>
              <a:t>f</a:t>
            </a:r>
            <a:r>
              <a:rPr lang="en-US" sz="2000" dirty="0" smtClean="0"/>
              <a:t>, and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. These four vertices make up  level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in the tree. Next, we add the edges from </a:t>
            </a:r>
            <a:r>
              <a:rPr lang="en-US" sz="2000" i="1" dirty="0" smtClean="0"/>
              <a:t>b</a:t>
            </a:r>
            <a:r>
              <a:rPr lang="en-US" sz="2000" dirty="0" smtClean="0"/>
              <a:t> to </a:t>
            </a:r>
            <a:r>
              <a:rPr lang="en-US" sz="2000" i="1" dirty="0" smtClean="0"/>
              <a:t>a</a:t>
            </a:r>
            <a:r>
              <a:rPr lang="en-US" sz="2000" dirty="0" smtClean="0"/>
              <a:t> and </a:t>
            </a:r>
            <a:r>
              <a:rPr lang="en-US" sz="2000" i="1" dirty="0" smtClean="0"/>
              <a:t>c</a:t>
            </a:r>
            <a:r>
              <a:rPr lang="en-US" sz="2000" dirty="0" smtClean="0"/>
              <a:t>, the edges from </a:t>
            </a:r>
            <a:r>
              <a:rPr lang="en-US" sz="2000" i="1" dirty="0" smtClean="0"/>
              <a:t>d</a:t>
            </a:r>
            <a:r>
              <a:rPr lang="en-US" sz="2000" dirty="0" smtClean="0"/>
              <a:t> to </a:t>
            </a:r>
            <a:r>
              <a:rPr lang="en-US" sz="2000" i="1" dirty="0" smtClean="0"/>
              <a:t>h</a:t>
            </a:r>
            <a:r>
              <a:rPr lang="en-US" sz="2000" dirty="0" smtClean="0"/>
              <a:t>, the edges from </a:t>
            </a:r>
            <a:r>
              <a:rPr lang="en-US" sz="2000" i="1" dirty="0" smtClean="0"/>
              <a:t>f </a:t>
            </a:r>
            <a:r>
              <a:rPr lang="en-US" sz="2000" dirty="0" smtClean="0"/>
              <a:t>to </a:t>
            </a:r>
            <a:r>
              <a:rPr lang="en-US" sz="2000" i="1" dirty="0" smtClean="0"/>
              <a:t>j</a:t>
            </a:r>
            <a:r>
              <a:rPr lang="en-US" sz="2000" dirty="0" smtClean="0"/>
              <a:t> and </a:t>
            </a:r>
            <a:r>
              <a:rPr lang="en-US" sz="2000" i="1" dirty="0" smtClean="0"/>
              <a:t>g</a:t>
            </a:r>
            <a:r>
              <a:rPr lang="en-US" sz="2000" dirty="0" smtClean="0"/>
              <a:t>, and the edge from </a:t>
            </a:r>
            <a:r>
              <a:rPr lang="en-US" sz="2000" i="1" dirty="0" err="1" smtClean="0"/>
              <a:t>i</a:t>
            </a:r>
            <a:r>
              <a:rPr lang="en-US" sz="2000" dirty="0" smtClean="0"/>
              <a:t> to </a:t>
            </a:r>
            <a:r>
              <a:rPr lang="en-US" sz="2000" i="1" dirty="0" smtClean="0"/>
              <a:t>k</a:t>
            </a:r>
            <a:r>
              <a:rPr lang="en-US" sz="2000" dirty="0" smtClean="0"/>
              <a:t>. The endpoints of these edges not at level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are at level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. Next, add edges from these vertices to adjacent vertices not already in the graph. So, we  add edges from </a:t>
            </a:r>
            <a:r>
              <a:rPr lang="en-US" sz="2000" i="1" dirty="0" smtClean="0"/>
              <a:t>g</a:t>
            </a:r>
            <a:r>
              <a:rPr lang="en-US" sz="2000" dirty="0" smtClean="0"/>
              <a:t> to </a:t>
            </a:r>
            <a:r>
              <a:rPr lang="en-US" sz="2000" i="1" dirty="0" smtClean="0"/>
              <a:t>l</a:t>
            </a:r>
            <a:r>
              <a:rPr lang="en-US" sz="2000" dirty="0" smtClean="0"/>
              <a:t> and from </a:t>
            </a:r>
            <a:r>
              <a:rPr lang="en-US" sz="2000" i="1" dirty="0" smtClean="0"/>
              <a:t>k</a:t>
            </a:r>
            <a:r>
              <a:rPr lang="en-US" sz="2000" dirty="0" smtClean="0"/>
              <a:t> to </a:t>
            </a:r>
            <a:r>
              <a:rPr lang="en-US" sz="2000" i="1" dirty="0" smtClean="0"/>
              <a:t>m</a:t>
            </a:r>
            <a:r>
              <a:rPr lang="en-US" sz="2000" dirty="0" smtClean="0"/>
              <a:t>. </a:t>
            </a:r>
            <a:r>
              <a:rPr lang="en-US" sz="2000" dirty="0"/>
              <a:t>We see that level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/>
              <a:t> is made up of the vertices </a:t>
            </a:r>
            <a:r>
              <a:rPr lang="en-US" sz="2000" i="1" dirty="0" smtClean="0"/>
              <a:t>l</a:t>
            </a:r>
            <a:r>
              <a:rPr lang="en-US" sz="2000" dirty="0" smtClean="0"/>
              <a:t> </a:t>
            </a:r>
            <a:r>
              <a:rPr lang="en-US" sz="2000" dirty="0"/>
              <a:t>and </a:t>
            </a:r>
            <a:r>
              <a:rPr lang="en-US" sz="2000" i="1" dirty="0" smtClean="0"/>
              <a:t>m</a:t>
            </a:r>
            <a:r>
              <a:rPr lang="en-US" sz="2000" dirty="0" smtClean="0"/>
              <a:t>.  </a:t>
            </a:r>
            <a:r>
              <a:rPr lang="en-US" sz="2000" dirty="0"/>
              <a:t>This is the last level because there are no new vertices to find</a:t>
            </a:r>
            <a:r>
              <a:rPr lang="en-US" sz="2000" dirty="0" smtClean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68" y="1690688"/>
            <a:ext cx="1338471" cy="16019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381" y="3924299"/>
            <a:ext cx="6299500" cy="1724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8677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</a:t>
            </a:r>
            <a:r>
              <a:rPr lang="en-US" dirty="0"/>
              <a:t>Search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We now </a:t>
            </a:r>
            <a:r>
              <a:rPr lang="en-US" dirty="0"/>
              <a:t>use pseudocode to describe </a:t>
            </a:r>
            <a:r>
              <a:rPr lang="en-US" dirty="0" smtClean="0"/>
              <a:t>breadth-first </a:t>
            </a:r>
            <a:r>
              <a:rPr lang="en-US" dirty="0"/>
              <a:t>search.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570133"/>
            <a:ext cx="6781800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procedure </a:t>
            </a:r>
            <a:r>
              <a:rPr lang="en-US" i="1" dirty="0"/>
              <a:t>BFS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: connected graph with vertices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 err="1"/>
              <a:t>v</a:t>
            </a:r>
            <a:r>
              <a:rPr lang="en-US" i="1" baseline="-25000" dirty="0" err="1"/>
              <a:t>n</a:t>
            </a:r>
            <a:r>
              <a:rPr lang="en-US" dirty="0"/>
              <a:t>)</a:t>
            </a:r>
          </a:p>
          <a:p>
            <a:r>
              <a:rPr lang="en-US" i="1" dirty="0"/>
              <a:t>T</a:t>
            </a:r>
            <a:r>
              <a:rPr lang="en-US" dirty="0"/>
              <a:t> := tree consisting only of the vertex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 </a:t>
            </a:r>
          </a:p>
          <a:p>
            <a:r>
              <a:rPr lang="en-US" i="1" dirty="0"/>
              <a:t>L</a:t>
            </a:r>
            <a:r>
              <a:rPr lang="en-US" dirty="0"/>
              <a:t> := empty list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ea typeface="Cambria Math" pitchFamily="18" charset="0"/>
              </a:rPr>
              <a:t>)</a:t>
            </a:r>
          </a:p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put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in the list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L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of unprocessed vertices</a:t>
            </a:r>
          </a:p>
          <a:p>
            <a:r>
              <a:rPr lang="en-US" b="1" dirty="0">
                <a:ea typeface="Cambria Math" pitchFamily="18" charset="0"/>
              </a:rPr>
              <a:t>while</a:t>
            </a:r>
            <a:r>
              <a:rPr lang="en-US" dirty="0">
                <a:ea typeface="Cambria Math" pitchFamily="18" charset="0"/>
              </a:rPr>
              <a:t> </a:t>
            </a:r>
            <a:r>
              <a:rPr lang="en-US" i="1" dirty="0">
                <a:ea typeface="Cambria Math" pitchFamily="18" charset="0"/>
              </a:rPr>
              <a:t>L</a:t>
            </a:r>
            <a:r>
              <a:rPr lang="en-US" dirty="0">
                <a:ea typeface="Cambria Math" pitchFamily="18" charset="0"/>
              </a:rPr>
              <a:t> is not empty</a:t>
            </a:r>
          </a:p>
          <a:p>
            <a:r>
              <a:rPr lang="en-US" dirty="0">
                <a:ea typeface="Cambria Math" pitchFamily="18" charset="0"/>
              </a:rPr>
              <a:t>    remove the first vertex, </a:t>
            </a:r>
            <a:r>
              <a:rPr lang="en-US" i="1" dirty="0">
                <a:ea typeface="Cambria Math" pitchFamily="18" charset="0"/>
              </a:rPr>
              <a:t>v</a:t>
            </a:r>
            <a:r>
              <a:rPr lang="en-US" dirty="0">
                <a:ea typeface="Cambria Math" pitchFamily="18" charset="0"/>
              </a:rPr>
              <a:t>, from </a:t>
            </a:r>
            <a:r>
              <a:rPr lang="en-US" i="1" dirty="0">
                <a:ea typeface="Cambria Math" pitchFamily="18" charset="0"/>
              </a:rPr>
              <a:t>L</a:t>
            </a:r>
          </a:p>
          <a:p>
            <a:r>
              <a:rPr lang="en-US" b="1" dirty="0">
                <a:ea typeface="Cambria Math" pitchFamily="18" charset="0"/>
              </a:rPr>
              <a:t>    for</a:t>
            </a:r>
            <a:r>
              <a:rPr lang="en-US" dirty="0">
                <a:ea typeface="Cambria Math" pitchFamily="18" charset="0"/>
              </a:rPr>
              <a:t> each neighbor </a:t>
            </a:r>
            <a:r>
              <a:rPr lang="en-US" i="1" dirty="0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 of </a:t>
            </a:r>
            <a:r>
              <a:rPr lang="en-US" i="1" dirty="0">
                <a:ea typeface="Cambria Math" pitchFamily="18" charset="0"/>
              </a:rPr>
              <a:t>v</a:t>
            </a:r>
            <a:r>
              <a:rPr lang="en-US" dirty="0">
                <a:ea typeface="Cambria Math" pitchFamily="18" charset="0"/>
              </a:rPr>
              <a:t> </a:t>
            </a:r>
          </a:p>
          <a:p>
            <a:r>
              <a:rPr lang="en-US" b="1" dirty="0">
                <a:ea typeface="Cambria Math" pitchFamily="18" charset="0"/>
              </a:rPr>
              <a:t>        if </a:t>
            </a:r>
            <a:r>
              <a:rPr lang="en-US" i="1" dirty="0">
                <a:ea typeface="Cambria Math" pitchFamily="18" charset="0"/>
              </a:rPr>
              <a:t>w </a:t>
            </a:r>
            <a:r>
              <a:rPr lang="en-US" dirty="0">
                <a:ea typeface="Cambria Math" pitchFamily="18" charset="0"/>
              </a:rPr>
              <a:t>is not in </a:t>
            </a:r>
            <a:r>
              <a:rPr lang="en-US" i="1" dirty="0">
                <a:ea typeface="Cambria Math" pitchFamily="18" charset="0"/>
              </a:rPr>
              <a:t>L </a:t>
            </a:r>
            <a:r>
              <a:rPr lang="en-US" dirty="0">
                <a:ea typeface="Cambria Math" pitchFamily="18" charset="0"/>
              </a:rPr>
              <a:t>and not in </a:t>
            </a:r>
            <a:r>
              <a:rPr lang="en-US" i="1" dirty="0">
                <a:ea typeface="Cambria Math" pitchFamily="18" charset="0"/>
              </a:rPr>
              <a:t>T </a:t>
            </a:r>
            <a:r>
              <a:rPr lang="en-US" b="1" dirty="0">
                <a:ea typeface="Cambria Math" pitchFamily="18" charset="0"/>
              </a:rPr>
              <a:t>then</a:t>
            </a:r>
          </a:p>
          <a:p>
            <a:r>
              <a:rPr lang="en-US" i="1" dirty="0">
                <a:ea typeface="Cambria Math" pitchFamily="18" charset="0"/>
              </a:rPr>
              <a:t>            </a:t>
            </a:r>
            <a:r>
              <a:rPr lang="en-US" dirty="0">
                <a:ea typeface="Cambria Math" pitchFamily="18" charset="0"/>
              </a:rPr>
              <a:t>add  </a:t>
            </a:r>
            <a:r>
              <a:rPr lang="en-US" i="1" dirty="0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 to the end of the list </a:t>
            </a:r>
            <a:r>
              <a:rPr lang="en-US" i="1" dirty="0">
                <a:ea typeface="Cambria Math" pitchFamily="18" charset="0"/>
              </a:rPr>
              <a:t>L</a:t>
            </a:r>
          </a:p>
          <a:p>
            <a:r>
              <a:rPr lang="en-US" i="1" dirty="0">
                <a:ea typeface="Cambria Math" pitchFamily="18" charset="0"/>
              </a:rPr>
              <a:t>            </a:t>
            </a:r>
            <a:r>
              <a:rPr lang="en-US" dirty="0">
                <a:ea typeface="Cambria Math" pitchFamily="18" charset="0"/>
              </a:rPr>
              <a:t>add  </a:t>
            </a:r>
            <a:r>
              <a:rPr lang="en-US" i="1" dirty="0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 and edge {</a:t>
            </a:r>
            <a:r>
              <a:rPr lang="en-US" i="1" dirty="0" err="1">
                <a:ea typeface="Cambria Math" pitchFamily="18" charset="0"/>
              </a:rPr>
              <a:t>v</a:t>
            </a:r>
            <a:r>
              <a:rPr lang="en-US" dirty="0" err="1">
                <a:ea typeface="Cambria Math" pitchFamily="18" charset="0"/>
              </a:rPr>
              <a:t>,</a:t>
            </a:r>
            <a:r>
              <a:rPr lang="en-US" i="1" dirty="0" err="1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} to </a:t>
            </a:r>
            <a:r>
              <a:rPr lang="en-US" i="1" dirty="0">
                <a:ea typeface="Cambria Math" pitchFamily="18" charset="0"/>
              </a:rPr>
              <a:t>T</a:t>
            </a:r>
            <a:endParaRPr lang="en-US" dirty="0"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0109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Depth-First Search in Directed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Both depth-first search and breadth-first search can be easily modified to run on a directed graph. But the result is not necessarily a spanning tree, but rather a spanning forest.</a:t>
            </a:r>
            <a:endParaRPr lang="lv-LV" sz="2000" dirty="0" smtClean="0"/>
          </a:p>
          <a:p>
            <a:r>
              <a:rPr lang="en-US" sz="2000" b="1" dirty="0"/>
              <a:t>Example</a:t>
            </a:r>
            <a:r>
              <a:rPr lang="en-US" sz="2000" dirty="0"/>
              <a:t>: For the graph in (a), if we begin at  vertex </a:t>
            </a:r>
            <a:r>
              <a:rPr lang="en-US" sz="2000" i="1" dirty="0"/>
              <a:t>a</a:t>
            </a:r>
            <a:r>
              <a:rPr lang="en-US" sz="2000" dirty="0"/>
              <a:t>, depth-first search adds the path connecting </a:t>
            </a:r>
            <a:r>
              <a:rPr lang="en-US" sz="2000" i="1" dirty="0"/>
              <a:t>a</a:t>
            </a:r>
            <a:r>
              <a:rPr lang="en-US" sz="2000" dirty="0"/>
              <a:t>, </a:t>
            </a:r>
            <a:r>
              <a:rPr lang="en-US" sz="2000" i="1" dirty="0"/>
              <a:t>b</a:t>
            </a:r>
            <a:r>
              <a:rPr lang="en-US" sz="2000" dirty="0"/>
              <a:t>, </a:t>
            </a:r>
            <a:r>
              <a:rPr lang="en-US" sz="2000" i="1" dirty="0"/>
              <a:t>c</a:t>
            </a:r>
            <a:r>
              <a:rPr lang="en-US" sz="2000" dirty="0"/>
              <a:t>, and </a:t>
            </a:r>
            <a:r>
              <a:rPr lang="en-US" sz="2000" i="1" dirty="0"/>
              <a:t>g</a:t>
            </a:r>
            <a:r>
              <a:rPr lang="en-US" sz="2000" dirty="0"/>
              <a:t>. At </a:t>
            </a:r>
            <a:r>
              <a:rPr lang="en-US" sz="2000" i="1" dirty="0"/>
              <a:t>g</a:t>
            </a:r>
            <a:r>
              <a:rPr lang="en-US" sz="2000" dirty="0"/>
              <a:t>, we are blocked, so we return to </a:t>
            </a:r>
            <a:r>
              <a:rPr lang="en-US" sz="2000" i="1" dirty="0"/>
              <a:t>c</a:t>
            </a:r>
            <a:r>
              <a:rPr lang="en-US" sz="2000" dirty="0"/>
              <a:t>. Next,  we add the path connecting </a:t>
            </a:r>
            <a:r>
              <a:rPr lang="en-US" sz="2000" i="1" dirty="0"/>
              <a:t>f</a:t>
            </a:r>
            <a:r>
              <a:rPr lang="en-US" sz="2000" dirty="0"/>
              <a:t> to </a:t>
            </a:r>
            <a:r>
              <a:rPr lang="en-US" sz="2000" i="1" dirty="0"/>
              <a:t>e</a:t>
            </a:r>
            <a:r>
              <a:rPr lang="en-US" sz="2000" dirty="0"/>
              <a:t>. Next, we return to </a:t>
            </a:r>
            <a:r>
              <a:rPr lang="en-US" sz="2000" i="1" dirty="0"/>
              <a:t>a</a:t>
            </a:r>
            <a:r>
              <a:rPr lang="en-US" sz="2000" dirty="0"/>
              <a:t> and find that we cannot add a new path. So, we begin another tree with </a:t>
            </a:r>
            <a:r>
              <a:rPr lang="en-US" sz="2000" i="1" dirty="0"/>
              <a:t>d </a:t>
            </a:r>
            <a:r>
              <a:rPr lang="en-US" sz="2000" dirty="0"/>
              <a:t>as its root.  We find that this new  tree consists of the path connecting the vertices </a:t>
            </a:r>
            <a:r>
              <a:rPr lang="en-US" sz="2000" i="1" dirty="0"/>
              <a:t>d</a:t>
            </a:r>
            <a:r>
              <a:rPr lang="en-US" sz="2000" dirty="0"/>
              <a:t>, </a:t>
            </a:r>
            <a:r>
              <a:rPr lang="en-US" sz="2000" i="1" dirty="0"/>
              <a:t>h</a:t>
            </a:r>
            <a:r>
              <a:rPr lang="en-US" sz="2000" dirty="0"/>
              <a:t>, </a:t>
            </a:r>
            <a:r>
              <a:rPr lang="en-US" sz="2000" i="1" dirty="0"/>
              <a:t>l</a:t>
            </a:r>
            <a:r>
              <a:rPr lang="en-US" sz="2000" dirty="0"/>
              <a:t>, </a:t>
            </a:r>
            <a:r>
              <a:rPr lang="en-US" sz="2000" i="1" dirty="0"/>
              <a:t>k</a:t>
            </a:r>
            <a:r>
              <a:rPr lang="en-US" sz="2000" dirty="0"/>
              <a:t>, and </a:t>
            </a:r>
            <a:r>
              <a:rPr lang="en-US" sz="2000" i="1" dirty="0"/>
              <a:t>j</a:t>
            </a:r>
            <a:r>
              <a:rPr lang="en-US" sz="2000" dirty="0"/>
              <a:t>.  Finally, we add a new tree, which only contains</a:t>
            </a:r>
            <a:r>
              <a:rPr lang="en-US" sz="2000" i="1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, its root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745" y="1291296"/>
            <a:ext cx="3352604" cy="28287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7981" y="4001294"/>
            <a:ext cx="3417368" cy="285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90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</a:p>
          <a:p>
            <a:r>
              <a:rPr lang="en-US" dirty="0" smtClean="0"/>
              <a:t>Depth-First Search</a:t>
            </a:r>
          </a:p>
          <a:p>
            <a:r>
              <a:rPr lang="en-US" dirty="0" smtClean="0"/>
              <a:t>Breadth-First Search</a:t>
            </a:r>
          </a:p>
          <a:p>
            <a:r>
              <a:rPr lang="en-US" dirty="0" smtClean="0"/>
              <a:t>Backtracking Applications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 smtClean="0"/>
              <a:t> Depth-First Search in Directed Graphs</a:t>
            </a:r>
          </a:p>
        </p:txBody>
      </p:sp>
    </p:spTree>
    <p:extLst>
      <p:ext uri="{BB962C8B-B14F-4D97-AF65-F5344CB8AC3E}">
        <p14:creationId xmlns:p14="http://schemas.microsoft.com/office/powerpoint/2010/main" val="2796054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indent="0">
              <a:buNone/>
            </a:pPr>
            <a:r>
              <a:rPr lang="en-US" sz="2000" b="1" dirty="0" smtClean="0"/>
              <a:t>Definition</a:t>
            </a:r>
            <a:r>
              <a:rPr lang="en-US" sz="2000" dirty="0" smtClean="0"/>
              <a:t>: Let </a:t>
            </a:r>
            <a:r>
              <a:rPr lang="en-US" sz="2000" i="1" dirty="0" smtClean="0"/>
              <a:t>G</a:t>
            </a:r>
            <a:r>
              <a:rPr lang="en-US" sz="2000" dirty="0" smtClean="0"/>
              <a:t> be a simple graph. A spanning tree of </a:t>
            </a:r>
            <a:r>
              <a:rPr lang="en-US" sz="2000" i="1" dirty="0" smtClean="0"/>
              <a:t>G</a:t>
            </a:r>
            <a:r>
              <a:rPr lang="en-US" sz="2000" dirty="0" smtClean="0"/>
              <a:t> is a </a:t>
            </a:r>
            <a:r>
              <a:rPr lang="en-US" sz="2000" dirty="0" err="1" smtClean="0"/>
              <a:t>subgraph</a:t>
            </a:r>
            <a:r>
              <a:rPr lang="en-US" sz="2000" dirty="0" smtClean="0"/>
              <a:t> of </a:t>
            </a:r>
            <a:r>
              <a:rPr lang="en-US" sz="2000" i="1" dirty="0" smtClean="0"/>
              <a:t>G</a:t>
            </a:r>
            <a:r>
              <a:rPr lang="en-US" sz="2000" dirty="0" smtClean="0"/>
              <a:t> that is a tree containing every vertex of </a:t>
            </a:r>
            <a:r>
              <a:rPr lang="en-US" sz="2000" i="1" dirty="0" smtClean="0"/>
              <a:t>G</a:t>
            </a:r>
            <a:r>
              <a:rPr lang="en-US" sz="2000" dirty="0" smtClean="0"/>
              <a:t>. </a:t>
            </a:r>
          </a:p>
          <a:p>
            <a:pPr indent="0">
              <a:buNone/>
            </a:pPr>
            <a:r>
              <a:rPr lang="en-US" sz="2000" b="1" dirty="0" smtClean="0"/>
              <a:t>Example</a:t>
            </a:r>
            <a:r>
              <a:rPr lang="en-US" sz="2000" dirty="0" smtClean="0"/>
              <a:t>: Find the spanning tree of this </a:t>
            </a:r>
            <a:r>
              <a:rPr lang="lv-LV" sz="2000" dirty="0" smtClean="0"/>
              <a:t>s</a:t>
            </a:r>
            <a:r>
              <a:rPr lang="en-US" sz="2000" dirty="0" err="1" smtClean="0"/>
              <a:t>imple</a:t>
            </a:r>
            <a:r>
              <a:rPr lang="en-US" sz="2000" dirty="0" smtClean="0"/>
              <a:t> graph:</a:t>
            </a:r>
            <a:endParaRPr lang="en-US" sz="2000" dirty="0"/>
          </a:p>
          <a:p>
            <a:pPr indent="0">
              <a:buNone/>
            </a:pPr>
            <a:r>
              <a:rPr lang="en-US" sz="2000" b="1" dirty="0" smtClean="0"/>
              <a:t>Solution</a:t>
            </a:r>
            <a:r>
              <a:rPr lang="en-US" sz="2000" dirty="0" smtClean="0"/>
              <a:t>: The graph is connected, but is not a tree because it contains simple circuits. Remove the edge {</a:t>
            </a:r>
            <a:r>
              <a:rPr lang="en-US" sz="2000" i="1" dirty="0" smtClean="0"/>
              <a:t>a</a:t>
            </a:r>
            <a:r>
              <a:rPr lang="en-US" sz="2000" dirty="0" smtClean="0"/>
              <a:t>, </a:t>
            </a:r>
            <a:r>
              <a:rPr lang="en-US" sz="2000" i="1" dirty="0" smtClean="0"/>
              <a:t>e</a:t>
            </a:r>
            <a:r>
              <a:rPr lang="en-US" sz="2000" dirty="0" smtClean="0"/>
              <a:t>}. Now one simple circuit is gone, but the remaining </a:t>
            </a:r>
            <a:r>
              <a:rPr lang="en-US" sz="2000" dirty="0" err="1" smtClean="0"/>
              <a:t>subgraph</a:t>
            </a:r>
            <a:r>
              <a:rPr lang="en-US" sz="2000" dirty="0" smtClean="0"/>
              <a:t> still has a simple circuit. Remove the edge {</a:t>
            </a:r>
            <a:r>
              <a:rPr lang="en-US" sz="2000" i="1" dirty="0" smtClean="0"/>
              <a:t>e</a:t>
            </a:r>
            <a:r>
              <a:rPr lang="en-US" sz="2000" dirty="0" smtClean="0"/>
              <a:t>, </a:t>
            </a:r>
            <a:r>
              <a:rPr lang="en-US" sz="2000" i="1" dirty="0" smtClean="0"/>
              <a:t>f</a:t>
            </a:r>
            <a:r>
              <a:rPr lang="en-US" sz="2000" dirty="0" smtClean="0"/>
              <a:t>} and then the edge {</a:t>
            </a:r>
            <a:r>
              <a:rPr lang="en-US" sz="2000" i="1" dirty="0" smtClean="0"/>
              <a:t>c</a:t>
            </a:r>
            <a:r>
              <a:rPr lang="en-US" sz="2000" dirty="0" smtClean="0"/>
              <a:t>, </a:t>
            </a:r>
            <a:r>
              <a:rPr lang="en-US" sz="2000" i="1" dirty="0" smtClean="0"/>
              <a:t>g</a:t>
            </a:r>
            <a:r>
              <a:rPr lang="en-US" sz="2000" dirty="0" smtClean="0"/>
              <a:t>} to produce a simple graph with no simple circuits. It is a spanning tree, because it contains every vertex of the original graph.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346" y="2564764"/>
            <a:ext cx="1932543" cy="11862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3435" y="1351449"/>
            <a:ext cx="2720340" cy="5027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96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Spanning Trees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indent="0">
              <a:buNone/>
            </a:pPr>
            <a:r>
              <a:rPr lang="en-US" b="1" dirty="0" smtClean="0"/>
              <a:t>Theorem</a:t>
            </a:r>
            <a:r>
              <a:rPr lang="en-US" dirty="0" smtClean="0"/>
              <a:t>: A simple graph is connected if and only if it has a spanning tree.</a:t>
            </a:r>
          </a:p>
          <a:p>
            <a:pPr indent="0">
              <a:buNone/>
            </a:pPr>
            <a:r>
              <a:rPr lang="en-US" b="1" i="1" dirty="0" smtClean="0"/>
              <a:t>Proof</a:t>
            </a:r>
            <a:r>
              <a:rPr lang="en-US" dirty="0" smtClean="0"/>
              <a:t>: Suppose that a simple graph </a:t>
            </a:r>
            <a:r>
              <a:rPr lang="en-US" i="1" dirty="0" smtClean="0"/>
              <a:t>G</a:t>
            </a:r>
            <a:r>
              <a:rPr lang="en-US" dirty="0" smtClean="0"/>
              <a:t> has a spanning tree </a:t>
            </a:r>
            <a:r>
              <a:rPr lang="en-US" i="1" dirty="0" smtClean="0"/>
              <a:t>T</a:t>
            </a:r>
            <a:r>
              <a:rPr lang="en-US" dirty="0" smtClean="0"/>
              <a:t>. </a:t>
            </a:r>
            <a:r>
              <a:rPr lang="en-US" i="1" dirty="0" smtClean="0"/>
              <a:t>T</a:t>
            </a:r>
            <a:r>
              <a:rPr lang="en-US" dirty="0" smtClean="0"/>
              <a:t> contains every vertex of </a:t>
            </a:r>
            <a:r>
              <a:rPr lang="en-US" i="1" dirty="0" smtClean="0"/>
              <a:t>G</a:t>
            </a:r>
            <a:r>
              <a:rPr lang="en-US" dirty="0" smtClean="0"/>
              <a:t> and there is a path in </a:t>
            </a:r>
            <a:r>
              <a:rPr lang="en-US" i="1" dirty="0" smtClean="0"/>
              <a:t>T</a:t>
            </a:r>
            <a:r>
              <a:rPr lang="en-US" dirty="0" smtClean="0"/>
              <a:t> between any two of its vertices. Because </a:t>
            </a:r>
            <a:r>
              <a:rPr lang="en-US" i="1" dirty="0" smtClean="0"/>
              <a:t>T</a:t>
            </a:r>
            <a:r>
              <a:rPr lang="en-US" dirty="0" smtClean="0"/>
              <a:t> is a </a:t>
            </a:r>
            <a:r>
              <a:rPr lang="en-US" dirty="0" err="1" smtClean="0"/>
              <a:t>subgraph</a:t>
            </a:r>
            <a:r>
              <a:rPr lang="en-US" dirty="0" smtClean="0"/>
              <a:t> of </a:t>
            </a:r>
            <a:r>
              <a:rPr lang="en-US" i="1" dirty="0" smtClean="0"/>
              <a:t>G</a:t>
            </a:r>
            <a:r>
              <a:rPr lang="en-US" dirty="0" smtClean="0"/>
              <a:t>, there is a path in </a:t>
            </a:r>
            <a:r>
              <a:rPr lang="en-US" i="1" dirty="0" smtClean="0"/>
              <a:t>G</a:t>
            </a:r>
            <a:r>
              <a:rPr lang="en-US" dirty="0" smtClean="0"/>
              <a:t> between any two of its vertices. Hence, </a:t>
            </a:r>
            <a:r>
              <a:rPr lang="en-US" i="1" dirty="0" smtClean="0"/>
              <a:t>G </a:t>
            </a:r>
            <a:r>
              <a:rPr lang="en-US" dirty="0" smtClean="0"/>
              <a:t>is connected. </a:t>
            </a:r>
          </a:p>
          <a:p>
            <a:pPr indent="0">
              <a:buNone/>
            </a:pPr>
            <a:r>
              <a:rPr lang="en-US" dirty="0" smtClean="0"/>
              <a:t>Now suppose that </a:t>
            </a:r>
            <a:r>
              <a:rPr lang="en-US" i="1" dirty="0" smtClean="0"/>
              <a:t>G</a:t>
            </a:r>
            <a:r>
              <a:rPr lang="en-US" dirty="0" smtClean="0"/>
              <a:t> is connected. If </a:t>
            </a:r>
            <a:r>
              <a:rPr lang="en-US" i="1" dirty="0" smtClean="0"/>
              <a:t>G</a:t>
            </a:r>
            <a:r>
              <a:rPr lang="en-US" dirty="0" smtClean="0"/>
              <a:t> is not a tree, it contains a simple circuit. Remove an edge from one of the simple circuits. The resulting </a:t>
            </a:r>
            <a:r>
              <a:rPr lang="en-US" dirty="0" err="1" smtClean="0"/>
              <a:t>subgraph</a:t>
            </a:r>
            <a:r>
              <a:rPr lang="en-US" dirty="0" smtClean="0"/>
              <a:t> is still connected because any vertices connected via a path containing the removed edge are still connected via a path with the remaining part of the simple circuit. Continue in this fashion until there are no more simple circuits. A tree is produced because the graph remains connected as edges are removed. The resulting tree is a spanning tree because it contains every vertex of </a:t>
            </a:r>
            <a:r>
              <a:rPr lang="en-US" i="1" dirty="0" smtClean="0"/>
              <a:t>G</a:t>
            </a:r>
            <a:r>
              <a:rPr lang="en-US" dirty="0" smtClean="0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585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 use </a:t>
            </a:r>
            <a:r>
              <a:rPr lang="en-US" i="1" dirty="0" smtClean="0"/>
              <a:t>depth-first search </a:t>
            </a:r>
            <a:r>
              <a:rPr lang="en-US" dirty="0" smtClean="0"/>
              <a:t>to build a spanning tree for a connected simple graph first arbitrarily choose a vertex of the graph as the root. </a:t>
            </a:r>
          </a:p>
          <a:p>
            <a:pPr lvl="1"/>
            <a:r>
              <a:rPr lang="en-US" dirty="0" smtClean="0"/>
              <a:t>Form a path starting at this vertex by successively adding vertices and edges, where each new edge is incident with the last vertex in the path and a vertex not already in the path. Continue adding vertices and edges to this path as long as possible.</a:t>
            </a:r>
          </a:p>
          <a:p>
            <a:pPr lvl="1"/>
            <a:r>
              <a:rPr lang="en-US" dirty="0" smtClean="0"/>
              <a:t>If the path goes through all vertices of the graph, the tree consisting of this path is a spanning tree.</a:t>
            </a:r>
          </a:p>
          <a:p>
            <a:pPr lvl="1"/>
            <a:r>
              <a:rPr lang="en-US" dirty="0" smtClean="0"/>
              <a:t>Otherwise, move back to the next to the last vertex in the path, and if possible, form a new path starting at this vertex and passing through vertices not already visited. If this cannot be done, move back another vertex in the path.</a:t>
            </a:r>
          </a:p>
          <a:p>
            <a:pPr lvl="1"/>
            <a:r>
              <a:rPr lang="en-US" dirty="0" smtClean="0"/>
              <a:t>Repeat this procedure until all vertices are included in the spanning tree. </a:t>
            </a:r>
          </a:p>
        </p:txBody>
      </p:sp>
    </p:spTree>
    <p:extLst>
      <p:ext uri="{BB962C8B-B14F-4D97-AF65-F5344CB8AC3E}">
        <p14:creationId xmlns:p14="http://schemas.microsoft.com/office/powerpoint/2010/main" val="4158366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indent="0"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Use depth-first </a:t>
            </a:r>
            <a:r>
              <a:rPr lang="en-US" dirty="0" smtClean="0"/>
              <a:t>search </a:t>
            </a:r>
            <a:r>
              <a:rPr lang="en-US" dirty="0" smtClean="0"/>
              <a:t>to find a spanning tree of this graph</a:t>
            </a:r>
            <a:r>
              <a:rPr lang="en-US" dirty="0" smtClean="0"/>
              <a:t>.</a:t>
            </a:r>
            <a:endParaRPr lang="en-US" dirty="0" smtClean="0"/>
          </a:p>
          <a:p>
            <a:pPr indent="0"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We start arbitrarily with vertex </a:t>
            </a:r>
            <a:r>
              <a:rPr lang="en-US" i="1" dirty="0" smtClean="0"/>
              <a:t>f</a:t>
            </a:r>
            <a:r>
              <a:rPr lang="en-US" dirty="0" smtClean="0"/>
              <a:t>. We build a path by successively adding an edge that connects the last vertex added to the path and a vertex not already in the path, as long as this is possible. The result is a path that connects 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g</a:t>
            </a:r>
            <a:r>
              <a:rPr lang="en-US" dirty="0" smtClean="0"/>
              <a:t>, </a:t>
            </a:r>
            <a:r>
              <a:rPr lang="en-US" i="1" dirty="0" smtClean="0"/>
              <a:t>h</a:t>
            </a:r>
            <a:r>
              <a:rPr lang="en-US" dirty="0" smtClean="0"/>
              <a:t>, </a:t>
            </a:r>
            <a:r>
              <a:rPr lang="en-US" i="1" dirty="0" smtClean="0"/>
              <a:t>k</a:t>
            </a:r>
            <a:r>
              <a:rPr lang="en-US" dirty="0" smtClean="0"/>
              <a:t>, and </a:t>
            </a:r>
            <a:r>
              <a:rPr lang="en-US" i="1" dirty="0" smtClean="0"/>
              <a:t>j</a:t>
            </a:r>
            <a:r>
              <a:rPr lang="en-US" dirty="0" smtClean="0"/>
              <a:t>. Next, we return to </a:t>
            </a:r>
            <a:r>
              <a:rPr lang="en-US" i="1" dirty="0" smtClean="0"/>
              <a:t>k</a:t>
            </a:r>
            <a:r>
              <a:rPr lang="en-US" dirty="0" smtClean="0"/>
              <a:t>, but find no new vertices to add</a:t>
            </a:r>
            <a:r>
              <a:rPr lang="en-US" dirty="0"/>
              <a:t>.</a:t>
            </a:r>
            <a:r>
              <a:rPr lang="en-US" dirty="0" smtClean="0"/>
              <a:t> So, we return to </a:t>
            </a:r>
            <a:r>
              <a:rPr lang="en-US" i="1" dirty="0" smtClean="0"/>
              <a:t>h</a:t>
            </a:r>
            <a:r>
              <a:rPr lang="en-US" dirty="0" smtClean="0"/>
              <a:t> and add the path with one edge that connects </a:t>
            </a:r>
            <a:r>
              <a:rPr lang="en-US" i="1" dirty="0" smtClean="0"/>
              <a:t>h</a:t>
            </a:r>
            <a:r>
              <a:rPr lang="en-US" dirty="0" smtClean="0"/>
              <a:t> and </a:t>
            </a:r>
            <a:r>
              <a:rPr lang="en-US" i="1" dirty="0" err="1" smtClean="0"/>
              <a:t>i</a:t>
            </a:r>
            <a:r>
              <a:rPr lang="en-US" dirty="0" smtClean="0"/>
              <a:t>. We next return to </a:t>
            </a:r>
            <a:r>
              <a:rPr lang="en-US" i="1" dirty="0" smtClean="0"/>
              <a:t>f</a:t>
            </a:r>
            <a:r>
              <a:rPr lang="en-US" dirty="0" smtClean="0"/>
              <a:t>, and add the path connecting </a:t>
            </a:r>
            <a:r>
              <a:rPr lang="en-US" i="1" dirty="0" smtClean="0"/>
              <a:t>f</a:t>
            </a:r>
            <a:r>
              <a:rPr lang="en-US" dirty="0" smtClean="0"/>
              <a:t>, </a:t>
            </a:r>
            <a:r>
              <a:rPr lang="en-US" i="1" dirty="0" smtClean="0"/>
              <a:t>d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, </a:t>
            </a:r>
            <a:r>
              <a:rPr lang="en-US" i="1" dirty="0" smtClean="0"/>
              <a:t>c</a:t>
            </a:r>
            <a:r>
              <a:rPr lang="en-US" dirty="0" smtClean="0"/>
              <a:t>, and </a:t>
            </a:r>
            <a:r>
              <a:rPr lang="en-US" i="1" dirty="0" smtClean="0"/>
              <a:t>a</a:t>
            </a:r>
            <a:r>
              <a:rPr lang="en-US" dirty="0" smtClean="0"/>
              <a:t>. Finally, we return to </a:t>
            </a:r>
            <a:r>
              <a:rPr lang="en-US" i="1" dirty="0" smtClean="0"/>
              <a:t>c</a:t>
            </a:r>
            <a:r>
              <a:rPr lang="en-US" dirty="0"/>
              <a:t> </a:t>
            </a:r>
            <a:r>
              <a:rPr lang="en-US" dirty="0" smtClean="0"/>
              <a:t>and add the path connecting </a:t>
            </a:r>
            <a:r>
              <a:rPr lang="en-US" i="1" dirty="0" smtClean="0"/>
              <a:t>c</a:t>
            </a:r>
            <a:r>
              <a:rPr lang="en-US" dirty="0" smtClean="0"/>
              <a:t> and </a:t>
            </a:r>
            <a:r>
              <a:rPr lang="en-US" i="1" dirty="0" smtClean="0"/>
              <a:t>b.</a:t>
            </a:r>
            <a:r>
              <a:rPr lang="en-US" dirty="0" smtClean="0"/>
              <a:t> We now stop because all vertices have been added. 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6489" y="1647353"/>
            <a:ext cx="3404987" cy="1736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925" y="4050608"/>
            <a:ext cx="5500859" cy="1929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4813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Depth-First Search (</a:t>
            </a:r>
            <a:r>
              <a:rPr lang="en-US" i="1" dirty="0" smtClean="0"/>
              <a:t>continued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edges selected by depth-first search of a graph are called </a:t>
            </a:r>
            <a:r>
              <a:rPr lang="en-US" i="1" dirty="0" smtClean="0"/>
              <a:t>tree edges</a:t>
            </a:r>
            <a:r>
              <a:rPr lang="en-US" dirty="0" smtClean="0"/>
              <a:t>. All other edges of the graph must connect a vertex to an ancestor or descendant of the vertex in the graph. These are called </a:t>
            </a:r>
            <a:r>
              <a:rPr lang="en-US" i="1" dirty="0" smtClean="0"/>
              <a:t>back edges</a:t>
            </a:r>
            <a:r>
              <a:rPr lang="en-US" dirty="0" smtClean="0"/>
              <a:t>. </a:t>
            </a:r>
          </a:p>
          <a:p>
            <a:r>
              <a:rPr lang="en-US" dirty="0" smtClean="0"/>
              <a:t>In this figure, the tree edges are shown with heavy blue lines. The two thin black edges are back edges. 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124" y="4581524"/>
            <a:ext cx="3948617" cy="200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526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Depth-First Search </a:t>
            </a:r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now use </a:t>
            </a:r>
            <a:r>
              <a:rPr lang="en-US" dirty="0" err="1" smtClean="0"/>
              <a:t>pseudocode</a:t>
            </a:r>
            <a:r>
              <a:rPr lang="en-US" dirty="0" smtClean="0"/>
              <a:t> to specify depth-first search. In this recursive algorithm, after adding an edge connecting  a vertex </a:t>
            </a:r>
            <a:r>
              <a:rPr lang="en-US" i="1" dirty="0" smtClean="0"/>
              <a:t>v</a:t>
            </a:r>
            <a:r>
              <a:rPr lang="en-US" dirty="0" smtClean="0"/>
              <a:t> to the vertex </a:t>
            </a:r>
            <a:r>
              <a:rPr lang="en-US" i="1" dirty="0" smtClean="0"/>
              <a:t>w</a:t>
            </a:r>
            <a:r>
              <a:rPr lang="en-US" dirty="0" smtClean="0"/>
              <a:t>, we finish exploring </a:t>
            </a:r>
            <a:r>
              <a:rPr lang="en-US" i="1" dirty="0" smtClean="0"/>
              <a:t>w</a:t>
            </a:r>
            <a:r>
              <a:rPr lang="en-US" dirty="0" smtClean="0"/>
              <a:t> before we return to </a:t>
            </a:r>
            <a:r>
              <a:rPr lang="en-US" i="1" dirty="0" smtClean="0"/>
              <a:t>v</a:t>
            </a:r>
            <a:r>
              <a:rPr lang="en-US" dirty="0" smtClean="0"/>
              <a:t> to continue exploring from </a:t>
            </a:r>
            <a:r>
              <a:rPr lang="en-US" i="1" dirty="0" smtClean="0"/>
              <a:t>v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77153" y="3638550"/>
            <a:ext cx="7854238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procedure </a:t>
            </a:r>
            <a:r>
              <a:rPr lang="en-US" i="1" dirty="0"/>
              <a:t>DFS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: connected graph with vertices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 err="1"/>
              <a:t>v</a:t>
            </a:r>
            <a:r>
              <a:rPr lang="en-US" i="1" baseline="-25000" dirty="0" err="1"/>
              <a:t>n</a:t>
            </a:r>
            <a:r>
              <a:rPr lang="en-US" dirty="0"/>
              <a:t>)</a:t>
            </a:r>
          </a:p>
          <a:p>
            <a:r>
              <a:rPr lang="en-US" i="1" dirty="0"/>
              <a:t>T</a:t>
            </a:r>
            <a:r>
              <a:rPr lang="en-US" dirty="0"/>
              <a:t> := tree consisting only of the vertex 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 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/>
              <a:t>v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procedure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visit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v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: vertex of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G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)</a:t>
            </a:r>
          </a:p>
          <a:p>
            <a:r>
              <a:rPr lang="en-US" b="1" dirty="0">
                <a:latin typeface="Cambria Math" pitchFamily="18" charset="0"/>
                <a:ea typeface="Cambria Math" pitchFamily="18" charset="0"/>
              </a:rPr>
              <a:t>for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each vertex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adjacent to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and not yet in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T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add vertex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and edge {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v</a:t>
            </a:r>
            <a:r>
              <a:rPr lang="en-US" dirty="0" err="1">
                <a:latin typeface="Cambria Math" pitchFamily="18" charset="0"/>
                <a:ea typeface="Cambria Math" pitchFamily="18" charset="0"/>
              </a:rPr>
              <a:t>,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w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} to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T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    </a:t>
            </a:r>
            <a:r>
              <a:rPr lang="en-US" i="1" dirty="0">
                <a:ea typeface="Cambria Math" pitchFamily="18" charset="0"/>
              </a:rPr>
              <a:t>visit</a:t>
            </a:r>
            <a:r>
              <a:rPr lang="en-US" dirty="0">
                <a:ea typeface="Cambria Math" pitchFamily="18" charset="0"/>
              </a:rPr>
              <a:t>(</a:t>
            </a:r>
            <a:r>
              <a:rPr lang="en-US" i="1" dirty="0">
                <a:ea typeface="Cambria Math" pitchFamily="18" charset="0"/>
              </a:rPr>
              <a:t>w</a:t>
            </a:r>
            <a:r>
              <a:rPr lang="en-US" dirty="0">
                <a:ea typeface="Cambria Math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2826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Breadth-First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construct a spanning tree using </a:t>
            </a:r>
            <a:r>
              <a:rPr lang="en-US" i="1" dirty="0" smtClean="0"/>
              <a:t>breadth-first search</a:t>
            </a:r>
            <a:r>
              <a:rPr lang="en-US" dirty="0"/>
              <a:t>.</a:t>
            </a:r>
            <a:r>
              <a:rPr lang="en-US" dirty="0" smtClean="0"/>
              <a:t> We first arbitrarily choose a root from the vertices of the graph. </a:t>
            </a:r>
          </a:p>
          <a:p>
            <a:pPr lvl="1"/>
            <a:r>
              <a:rPr lang="en-US" dirty="0" smtClean="0"/>
              <a:t>Then we add all of the edges incident to this vertex and the other endpoint of each of these edges. We say that </a:t>
            </a:r>
            <a:r>
              <a:rPr lang="en-US" dirty="0"/>
              <a:t>t</a:t>
            </a:r>
            <a:r>
              <a:rPr lang="en-US" dirty="0" smtClean="0"/>
              <a:t>hese are the vertices at level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For each vertex added at the previous level, we add each edge incident to this vertex, as long as it does not produce a simple circuit. The new vertices we find are the vertices at the next level.</a:t>
            </a:r>
          </a:p>
          <a:p>
            <a:pPr lvl="1"/>
            <a:r>
              <a:rPr lang="en-US" dirty="0" smtClean="0"/>
              <a:t>We continue in this manner until all the vertices have been added and we have a spanning tree.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463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1355</TotalTime>
  <Words>1435</Words>
  <Application>Microsoft Office PowerPoint</Application>
  <PresentationFormat>Widescreen</PresentationFormat>
  <Paragraphs>63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Spanning Trees</vt:lpstr>
      <vt:lpstr>Section Summary</vt:lpstr>
      <vt:lpstr>Spanning Trees</vt:lpstr>
      <vt:lpstr>Spanning Trees (continued)</vt:lpstr>
      <vt:lpstr>Depth-First Search</vt:lpstr>
      <vt:lpstr>Depth-First Search (continued)</vt:lpstr>
      <vt:lpstr>Depth-First Search (continued)</vt:lpstr>
      <vt:lpstr>Depth-First Search Algorithm</vt:lpstr>
      <vt:lpstr>Breadth-First Search</vt:lpstr>
      <vt:lpstr>Breadth-First Search (continued)</vt:lpstr>
      <vt:lpstr>Breadth-First Search Algorithm</vt:lpstr>
      <vt:lpstr>Depth-First Search in Directed Graphs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116</cp:revision>
  <dcterms:created xsi:type="dcterms:W3CDTF">2021-01-03T18:25:44Z</dcterms:created>
  <dcterms:modified xsi:type="dcterms:W3CDTF">2021-04-01T11:39:42Z</dcterms:modified>
</cp:coreProperties>
</file>