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1000" r:id="rId2"/>
    <p:sldId id="1001" r:id="rId3"/>
    <p:sldId id="1017" r:id="rId4"/>
    <p:sldId id="1008" r:id="rId5"/>
    <p:sldId id="1027" r:id="rId6"/>
    <p:sldId id="1016" r:id="rId7"/>
    <p:sldId id="1014" r:id="rId8"/>
    <p:sldId id="1004" r:id="rId9"/>
    <p:sldId id="1018" r:id="rId10"/>
    <p:sldId id="1019" r:id="rId11"/>
    <p:sldId id="1021" r:id="rId12"/>
    <p:sldId id="1026" r:id="rId13"/>
    <p:sldId id="1024" r:id="rId14"/>
    <p:sldId id="1022" r:id="rId15"/>
    <p:sldId id="1025" r:id="rId16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CE68B54-38B6-4B09-AD2A-39410C17F3F5}">
          <p14:sldIdLst>
            <p14:sldId id="1000"/>
            <p14:sldId id="1001"/>
          </p14:sldIdLst>
        </p14:section>
        <p14:section name="Bezout Identity" id="{E7AF5A88-593B-48A5-9499-44F8459BABB8}">
          <p14:sldIdLst>
            <p14:sldId id="1017"/>
            <p14:sldId id="1008"/>
            <p14:sldId id="1027"/>
            <p14:sldId id="1016"/>
            <p14:sldId id="1014"/>
          </p14:sldIdLst>
        </p14:section>
        <p14:section name="Congruences, Chinese Remainder Theorem" id="{765CBF5E-B65F-4550-99FB-AE96A74DF898}">
          <p14:sldIdLst>
            <p14:sldId id="1004"/>
            <p14:sldId id="1018"/>
            <p14:sldId id="1019"/>
            <p14:sldId id="1021"/>
            <p14:sldId id="1026"/>
          </p14:sldIdLst>
        </p14:section>
        <p14:section name="Euler Theorem, Primitive Roots" id="{0CA0ABB7-B8EB-4117-84F2-5A54714EFA03}">
          <p14:sldIdLst>
            <p14:sldId id="1024"/>
            <p14:sldId id="1022"/>
            <p14:sldId id="10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vis Apsītis" initials="KA" lastIdx="1" clrIdx="0">
    <p:extLst>
      <p:ext uri="{19B8F6BF-5375-455C-9EA6-DF929625EA0E}">
        <p15:presenceInfo xmlns:p15="http://schemas.microsoft.com/office/powerpoint/2012/main" userId="Kalvis Apsīti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75870" autoAdjust="0"/>
  </p:normalViewPr>
  <p:slideViewPr>
    <p:cSldViewPr snapToGrid="0">
      <p:cViewPr varScale="1">
        <p:scale>
          <a:sx n="87" d="100"/>
          <a:sy n="87" d="100"/>
        </p:scale>
        <p:origin x="12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20.04.2021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Big ideas: </a:t>
            </a:r>
            <a:br>
              <a:rPr lang="en-US" dirty="0" smtClean="0"/>
            </a:br>
            <a:r>
              <a:rPr lang="en-US" dirty="0" smtClean="0"/>
              <a:t>**Invariants:**</a:t>
            </a:r>
            <a:r>
              <a:rPr lang="en-US" baseline="0" dirty="0" smtClean="0"/>
              <a:t> What stays the same as we repeat actions (such as GCD computation with Euclidean algorithm or arithmetic progressions).   </a:t>
            </a:r>
          </a:p>
          <a:p>
            <a:r>
              <a:rPr lang="en-US" baseline="0" dirty="0" smtClean="0"/>
              <a:t>**Geometric progressions:** Symmetry can help to evaluate things quickly. Also Little Fermat theorem; Euler's theorem etc.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**Periodic processes:** Intuitively, if we repeat some action multiple times (and the system can be only in finitely many states), the states start to repeat. </a:t>
            </a:r>
          </a:p>
          <a:p>
            <a:r>
              <a:rPr lang="en-US" baseline="0" dirty="0" smtClean="0"/>
              <a:t>**Irrational numbers:** Some recurrent sequences (and integer-number processes) lead to square roots and to logarithms.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See also https://ocw.mit.edu/courses/electrical-engineering-and-computer-science/6-042j-mathematics-for-computer-science-spring-2015/lecture-slides/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1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78396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2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04874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Raivis</a:t>
            </a:r>
            <a:r>
              <a:rPr lang="en-US" baseline="0" dirty="0" smtClean="0"/>
              <a:t> S</a:t>
            </a:r>
            <a:r>
              <a:rPr lang="lv-LV" baseline="0" dirty="0" smtClean="0"/>
              <a:t>īmanis presentation</a:t>
            </a:r>
          </a:p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7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02000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optional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) Using the terminology of  abstract algebra,  </a:t>
            </a:r>
            <a:r>
              <a:rPr lang="en-US" sz="1200" b="1" dirty="0" err="1" smtClean="0"/>
              <a:t>Z</a:t>
            </a:r>
            <a:r>
              <a:rPr lang="en-US" sz="1200" i="1" baseline="-25000" dirty="0" err="1" smtClean="0"/>
              <a:t>m</a:t>
            </a:r>
            <a:r>
              <a:rPr lang="en-US" sz="1200" i="1" baseline="-25000" dirty="0" smtClean="0"/>
              <a:t>  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with </a:t>
            </a:r>
            <a:r>
              <a:rPr lang="en-US" sz="1200" dirty="0" smtClean="0">
                <a:ea typeface="Cambria Math"/>
              </a:rPr>
              <a:t>+</a:t>
            </a:r>
            <a:r>
              <a:rPr lang="en-US" sz="1200" i="1" baseline="-25000" dirty="0" smtClean="0">
                <a:ea typeface="Cambria Math"/>
              </a:rPr>
              <a:t>m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 is a commutative group and  </a:t>
            </a:r>
            <a:r>
              <a:rPr lang="en-US" sz="1200" b="1" dirty="0" err="1" smtClean="0"/>
              <a:t>Z</a:t>
            </a:r>
            <a:r>
              <a:rPr lang="en-US" sz="1200" i="1" baseline="-25000" dirty="0" err="1" smtClean="0"/>
              <a:t>m</a:t>
            </a:r>
            <a:r>
              <a:rPr lang="en-US" sz="1200" i="1" baseline="-25000" dirty="0" smtClean="0"/>
              <a:t>  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with </a:t>
            </a:r>
            <a:r>
              <a:rPr lang="en-US" sz="1200" dirty="0" smtClean="0">
                <a:ea typeface="Cambria Math"/>
              </a:rPr>
              <a:t>+</a:t>
            </a:r>
            <a:r>
              <a:rPr lang="en-US" sz="1200" i="1" baseline="-25000" dirty="0" smtClean="0">
                <a:ea typeface="Cambria Math"/>
              </a:rPr>
              <a:t>m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  and </a:t>
            </a:r>
            <a:r>
              <a:rPr lang="en-US" sz="1200" dirty="0" smtClean="0">
                <a:latin typeface="Cambria Math"/>
                <a:ea typeface="Cambria Math"/>
              </a:rPr>
              <a:t>∙</a:t>
            </a:r>
            <a:r>
              <a:rPr lang="en-US" sz="1200" i="1" baseline="-25000" dirty="0" smtClean="0">
                <a:ea typeface="Cambria Math"/>
              </a:rPr>
              <a:t>m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 is a commutative ring.  </a:t>
            </a:r>
            <a:endParaRPr lang="en-US" dirty="0" smtClean="0"/>
          </a:p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10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66988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certain things whose number is unknown. If we count them by threes, we have two left over; by fives, we have three left over; and by sevens, two are left over. How many things are there?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11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0184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15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87878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20.04.2021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20.04.2021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20.04.2021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20.04.2021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20.04.2021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20.04.2021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20.04.2021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20.04.2021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20.04.2021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20.04.2021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20.04.2021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20.04.2021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80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5" Type="http://schemas.openxmlformats.org/officeDocument/2006/relationships/image" Target="../media/image16.png"/><Relationship Id="rId10" Type="http://schemas.openxmlformats.org/officeDocument/2006/relationships/image" Target="../media/image110.png"/><Relationship Id="rId9" Type="http://schemas.openxmlformats.org/officeDocument/2006/relationships/image" Target="../media/image100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Consultation Week: Day 2</a:t>
            </a:r>
            <a:br>
              <a:rPr lang="en-US" dirty="0" smtClean="0"/>
            </a:br>
            <a:r>
              <a:rPr lang="en-US" dirty="0" smtClean="0"/>
              <a:t>Number Theory; Recurrences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b="1" dirty="0" smtClean="0"/>
              <a:t>Number Theory: </a:t>
            </a:r>
            <a:r>
              <a:rPr lang="en-US" dirty="0" smtClean="0"/>
              <a:t>Divisibility, GCM and LCM, </a:t>
            </a:r>
            <a:r>
              <a:rPr lang="en-US" dirty="0" err="1" smtClean="0"/>
              <a:t>congruences</a:t>
            </a:r>
            <a:r>
              <a:rPr lang="en-US" dirty="0" smtClean="0"/>
              <a:t>, multiplicative inverses, exponentiation.</a:t>
            </a:r>
          </a:p>
          <a:p>
            <a:pPr algn="l"/>
            <a:r>
              <a:rPr lang="en-US" b="1" dirty="0" smtClean="0"/>
              <a:t>Recurrent Sequences: </a:t>
            </a:r>
            <a:r>
              <a:rPr lang="en-US" dirty="0"/>
              <a:t>Proving periodicity, 1st and 2nd order recurrences, divide-and-conquer recurrences, Master theorem. </a:t>
            </a:r>
            <a:endParaRPr lang="en-US" dirty="0" smtClean="0"/>
          </a:p>
          <a:p>
            <a:pPr algn="l"/>
            <a:r>
              <a:rPr lang="en-US" dirty="0" smtClean="0"/>
              <a:t>(Occasionally refer to arithmetic and geometric series, decimal </a:t>
            </a:r>
            <a:r>
              <a:rPr lang="en-US" dirty="0"/>
              <a:t>n</a:t>
            </a:r>
            <a:r>
              <a:rPr lang="en-US" dirty="0" smtClean="0"/>
              <a:t>otation, time complexity of algorithms (Big-O-Notation))</a:t>
            </a:r>
          </a:p>
        </p:txBody>
      </p:sp>
    </p:spTree>
    <p:extLst>
      <p:ext uri="{BB962C8B-B14F-4D97-AF65-F5344CB8AC3E}">
        <p14:creationId xmlns:p14="http://schemas.microsoft.com/office/powerpoint/2010/main" val="5946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Modulo </a:t>
            </a:r>
            <a:r>
              <a:rPr lang="en-US" i="1" dirty="0" smtClean="0"/>
              <a:t>m</a:t>
            </a:r>
            <a:r>
              <a:rPr lang="lv-LV" i="1" dirty="0" smtClean="0"/>
              <a:t> </a:t>
            </a:r>
            <a:r>
              <a:rPr lang="lv-LV" dirty="0"/>
              <a:t>(Ring Axioms – </a:t>
            </a:r>
            <a:r>
              <a:rPr lang="lv-LV" dirty="0" smtClean="0"/>
              <a:t>2)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ea typeface="Cambria Math"/>
              </a:rPr>
              <a:t>Additive inverses</a:t>
            </a:r>
            <a:r>
              <a:rPr lang="en-US" sz="2400" dirty="0">
                <a:ea typeface="Cambria Math"/>
              </a:rPr>
              <a:t>: If </a:t>
            </a:r>
            <a:r>
              <a:rPr lang="en-US" sz="2400" i="1" dirty="0">
                <a:ea typeface="Cambria Math"/>
              </a:rPr>
              <a:t>a</a:t>
            </a:r>
            <a:r>
              <a:rPr lang="en-US" sz="2400" i="1" dirty="0">
                <a:latin typeface="Cambria Math"/>
                <a:ea typeface="Cambria Math"/>
              </a:rPr>
              <a:t>≠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2400" dirty="0">
                <a:ea typeface="Cambria Math"/>
              </a:rPr>
              <a:t>belongs to  </a:t>
            </a:r>
            <a:r>
              <a:rPr lang="en-US" sz="2400" b="1" dirty="0" err="1"/>
              <a:t>Z</a:t>
            </a:r>
            <a:r>
              <a:rPr lang="en-US" sz="2400" i="1" baseline="-25000" dirty="0" err="1"/>
              <a:t>m</a:t>
            </a:r>
            <a:r>
              <a:rPr lang="en-US" sz="2400" i="1" baseline="-25000" dirty="0"/>
              <a:t> </a:t>
            </a:r>
            <a:r>
              <a:rPr lang="en-US" sz="2400" dirty="0">
                <a:ea typeface="Cambria Math"/>
              </a:rPr>
              <a:t>, then </a:t>
            </a:r>
            <a:r>
              <a:rPr lang="en-US" sz="2400" i="1" dirty="0">
                <a:ea typeface="Cambria Math"/>
              </a:rPr>
              <a:t>m</a:t>
            </a:r>
            <a:r>
              <a:rPr lang="en-US" sz="2400" i="1" dirty="0">
                <a:latin typeface="Cambria Math"/>
                <a:ea typeface="Cambria Math"/>
              </a:rPr>
              <a:t>− </a:t>
            </a:r>
            <a:r>
              <a:rPr lang="en-US" sz="2400" i="1" dirty="0">
                <a:ea typeface="Cambria Math"/>
              </a:rPr>
              <a:t>a</a:t>
            </a:r>
            <a:r>
              <a:rPr lang="en-US" sz="2400" dirty="0">
                <a:ea typeface="Cambria Math"/>
              </a:rPr>
              <a:t>  is the additive inverse of a modulo m and </a:t>
            </a:r>
            <a:r>
              <a:rPr lang="en-US" sz="2400" dirty="0">
                <a:latin typeface="Cambria"/>
                <a:ea typeface="Cambria Math"/>
                <a:cs typeface="Cambria"/>
              </a:rPr>
              <a:t>0</a:t>
            </a:r>
            <a:r>
              <a:rPr lang="en-US" sz="2400" dirty="0">
                <a:ea typeface="Cambria Math"/>
              </a:rPr>
              <a:t> is its own additive inverse.  </a:t>
            </a:r>
          </a:p>
          <a:p>
            <a:pPr lvl="1"/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+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dirty="0">
                <a:ea typeface="Cambria Math"/>
              </a:rPr>
              <a:t>(</a:t>
            </a:r>
            <a:r>
              <a:rPr lang="en-US" i="1" dirty="0">
                <a:ea typeface="Cambria Math"/>
              </a:rPr>
              <a:t>m</a:t>
            </a:r>
            <a:r>
              <a:rPr lang="en-US" i="1" dirty="0">
                <a:latin typeface="Cambria Math"/>
                <a:ea typeface="Cambria Math"/>
              </a:rPr>
              <a:t>− </a:t>
            </a:r>
            <a:r>
              <a:rPr lang="en-US" i="1" dirty="0">
                <a:ea typeface="Cambria Math"/>
              </a:rPr>
              <a:t>a )</a:t>
            </a:r>
            <a:r>
              <a:rPr lang="en-US" dirty="0">
                <a:ea typeface="Cambria Math"/>
              </a:rPr>
              <a:t> </a:t>
            </a:r>
            <a:r>
              <a:rPr lang="en-US" i="1" dirty="0">
                <a:ea typeface="Cambria Math"/>
              </a:rPr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/>
              </a:rPr>
              <a:t>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/>
              </a:rPr>
              <a:t> +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>
                <a:ea typeface="Cambria Math"/>
              </a:rPr>
              <a:t> 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r>
              <a:rPr lang="en-US" sz="2400" i="1" dirty="0" err="1">
                <a:ea typeface="Cambria Math" pitchFamily="18" charset="0"/>
              </a:rPr>
              <a:t>Distributivity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:</a:t>
            </a:r>
            <a:r>
              <a:rPr lang="en-US" sz="2400" dirty="0">
                <a:ea typeface="Cambria Math"/>
              </a:rPr>
              <a:t> If </a:t>
            </a:r>
            <a:r>
              <a:rPr lang="en-US" sz="2400" i="1" dirty="0">
                <a:ea typeface="Cambria Math"/>
              </a:rPr>
              <a:t>a</a:t>
            </a:r>
            <a:r>
              <a:rPr lang="en-US" sz="2400" dirty="0">
                <a:ea typeface="Cambria Math"/>
              </a:rPr>
              <a:t>, </a:t>
            </a:r>
            <a:r>
              <a:rPr lang="en-US" sz="2400" i="1" dirty="0">
                <a:ea typeface="Cambria Math"/>
              </a:rPr>
              <a:t>b, </a:t>
            </a:r>
            <a:r>
              <a:rPr lang="en-US" sz="2400" dirty="0">
                <a:ea typeface="Cambria Math"/>
              </a:rPr>
              <a:t>and</a:t>
            </a:r>
            <a:r>
              <a:rPr lang="en-US" sz="2400" i="1" dirty="0">
                <a:ea typeface="Cambria Math"/>
              </a:rPr>
              <a:t> c</a:t>
            </a:r>
            <a:r>
              <a:rPr lang="en-US" sz="2400" dirty="0">
                <a:ea typeface="Cambria Math"/>
              </a:rPr>
              <a:t> belong to </a:t>
            </a:r>
            <a:r>
              <a:rPr lang="en-US" sz="2400" b="1" dirty="0" err="1"/>
              <a:t>Z</a:t>
            </a:r>
            <a:r>
              <a:rPr lang="en-US" sz="2400" i="1" baseline="-25000" dirty="0" err="1"/>
              <a:t>m</a:t>
            </a:r>
            <a:r>
              <a:rPr lang="en-US" sz="2400" i="1" baseline="-25000" dirty="0"/>
              <a:t> </a:t>
            </a:r>
            <a:r>
              <a:rPr lang="en-US" sz="2400" dirty="0">
                <a:ea typeface="Cambria Math"/>
              </a:rPr>
              <a:t>, then </a:t>
            </a:r>
          </a:p>
          <a:p>
            <a:pPr lvl="1"/>
            <a:r>
              <a:rPr lang="en-US" i="1" dirty="0">
                <a:ea typeface="Cambria Math"/>
              </a:rPr>
              <a:t> a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dirty="0">
                <a:ea typeface="Cambria Math"/>
              </a:rPr>
              <a:t>(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 +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c</a:t>
            </a:r>
            <a:r>
              <a:rPr lang="en-US" dirty="0">
                <a:ea typeface="Cambria Math"/>
              </a:rPr>
              <a:t>) </a:t>
            </a:r>
            <a:r>
              <a:rPr lang="en-US" i="1" dirty="0">
                <a:ea typeface="Cambria Math"/>
              </a:rPr>
              <a:t>= </a:t>
            </a:r>
            <a:r>
              <a:rPr lang="en-US" dirty="0">
                <a:ea typeface="Cambria Math"/>
              </a:rPr>
              <a:t> (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b)</a:t>
            </a:r>
            <a:r>
              <a:rPr lang="en-US" dirty="0">
                <a:ea typeface="Cambria Math"/>
              </a:rPr>
              <a:t> +</a:t>
            </a:r>
            <a:r>
              <a:rPr lang="en-US" i="1" baseline="-25000" dirty="0">
                <a:ea typeface="Cambria Math"/>
              </a:rPr>
              <a:t>m</a:t>
            </a:r>
            <a:r>
              <a:rPr lang="en-US" dirty="0">
                <a:ea typeface="Cambria Math"/>
              </a:rPr>
              <a:t> (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c</a:t>
            </a:r>
            <a:r>
              <a:rPr lang="en-US" dirty="0">
                <a:ea typeface="Cambria Math"/>
              </a:rPr>
              <a:t>) </a:t>
            </a:r>
            <a:r>
              <a:rPr lang="en-US" i="1" dirty="0">
                <a:ea typeface="Cambria Math"/>
              </a:rPr>
              <a:t>  </a:t>
            </a:r>
            <a:r>
              <a:rPr lang="en-US" dirty="0">
                <a:ea typeface="Cambria Math"/>
              </a:rPr>
              <a:t>and </a:t>
            </a:r>
            <a:r>
              <a:rPr lang="lv-LV" dirty="0" smtClean="0"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 </a:t>
            </a:r>
            <a:r>
              <a:rPr lang="en-US" dirty="0">
                <a:ea typeface="Cambria Math"/>
              </a:rPr>
              <a:t>(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+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b)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i="1" baseline="-25000" dirty="0">
                <a:ea typeface="Cambria Math"/>
              </a:rPr>
              <a:t>m  </a:t>
            </a:r>
            <a:r>
              <a:rPr lang="en-US" i="1" dirty="0">
                <a:ea typeface="Cambria Math"/>
              </a:rPr>
              <a:t>c  = </a:t>
            </a:r>
            <a:r>
              <a:rPr lang="en-US" dirty="0">
                <a:ea typeface="Cambria Math"/>
              </a:rPr>
              <a:t>(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c</a:t>
            </a:r>
            <a:r>
              <a:rPr lang="en-US" dirty="0">
                <a:ea typeface="Cambria Math"/>
              </a:rPr>
              <a:t>) </a:t>
            </a:r>
            <a:r>
              <a:rPr lang="en-US" dirty="0">
                <a:latin typeface="Cambria Math"/>
                <a:ea typeface="Cambria Math"/>
              </a:rPr>
              <a:t>+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dirty="0">
                <a:ea typeface="Cambria Math"/>
              </a:rPr>
              <a:t>(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c</a:t>
            </a:r>
            <a:r>
              <a:rPr lang="en-US" dirty="0">
                <a:ea typeface="Cambria Math"/>
              </a:rPr>
              <a:t>).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r>
              <a:rPr lang="en-US" sz="2400" dirty="0">
                <a:latin typeface="Cambria Math" pitchFamily="18" charset="0"/>
                <a:ea typeface="Cambria Math" pitchFamily="18" charset="0"/>
              </a:rPr>
              <a:t>Exercises 42-44 ask for proofs of these properties.</a:t>
            </a:r>
          </a:p>
          <a:p>
            <a:r>
              <a:rPr lang="en-US" sz="2400" dirty="0" err="1">
                <a:latin typeface="Cambria Math" pitchFamily="18" charset="0"/>
                <a:ea typeface="Cambria Math" pitchFamily="18" charset="0"/>
              </a:rPr>
              <a:t>Multiplicatative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inverses have not been included since they do not always exist. For example, there is no multiplicative inverse of 2 modulo 6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.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5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Chinese Remainder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This puzzle can be translated into the  solution of the system of </a:t>
                </a:r>
                <a:r>
                  <a:rPr lang="en-US" dirty="0" err="1" smtClean="0"/>
                  <a:t>congruences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i="1" dirty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/>
                                    <a:ea typeface="Cambria Math"/>
                                  </a:rPr>
                                  <m:t>≡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2 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mod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i="1" dirty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/>
                                    <a:ea typeface="Cambria Math"/>
                                  </a:rPr>
                                  <m:t>≡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3 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mod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),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i="1" dirty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/>
                                    <a:ea typeface="Cambria Math"/>
                                  </a:rPr>
                                  <m:t>≡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2 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( 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mod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7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We’ll see how the theorem that is known as the </a:t>
                </a:r>
                <a:r>
                  <a:rPr lang="en-US" i="1" dirty="0" smtClean="0"/>
                  <a:t>Chinese Remainder Theorem </a:t>
                </a:r>
                <a:r>
                  <a:rPr lang="en-US" dirty="0" smtClean="0"/>
                  <a:t>can be used to solve Sun-</a:t>
                </a:r>
                <a:r>
                  <a:rPr lang="en-US" dirty="0" err="1" smtClean="0"/>
                  <a:t>Tsu’s</a:t>
                </a:r>
                <a:r>
                  <a:rPr lang="en-US" dirty="0" smtClean="0"/>
                  <a:t> problem.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 t="-2241" r="-3059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9/9d/Sun_Tzu_Chinese_remainder_theorem.svg/800px-Sun_Tzu_Chinese_remainder_theorem.svg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554" y="1825625"/>
            <a:ext cx="290089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00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Chinese Remainder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To construct a solution first let </a:t>
            </a:r>
            <a:r>
              <a:rPr lang="en-US" sz="1800" i="1" dirty="0" smtClean="0"/>
              <a:t>M</a:t>
            </a:r>
            <a:r>
              <a:rPr lang="en-US" sz="1800" i="1" baseline="-25000" dirty="0" smtClean="0">
                <a:ea typeface="Cambria Math" pitchFamily="18" charset="0"/>
              </a:rPr>
              <a:t>k</a:t>
            </a:r>
            <a:r>
              <a:rPr lang="en-US" sz="1800" i="1" dirty="0" smtClean="0"/>
              <a:t>=m/</a:t>
            </a:r>
            <a:r>
              <a:rPr lang="en-US" sz="1800" i="1" dirty="0" err="1" smtClean="0"/>
              <a:t>m</a:t>
            </a:r>
            <a:r>
              <a:rPr lang="en-US" sz="1800" i="1" baseline="-25000" dirty="0" err="1" smtClean="0">
                <a:ea typeface="Cambria Math" pitchFamily="18" charset="0"/>
              </a:rPr>
              <a:t>k</a:t>
            </a:r>
            <a:r>
              <a:rPr lang="en-US" sz="1800" i="1" baseline="-25000" dirty="0" smtClean="0">
                <a:ea typeface="Cambria Math" pitchFamily="18" charset="0"/>
              </a:rPr>
              <a:t>     </a:t>
            </a:r>
            <a:r>
              <a:rPr lang="en-US" sz="1800" dirty="0" smtClean="0"/>
              <a:t>for </a:t>
            </a:r>
            <a:r>
              <a:rPr lang="en-US" sz="1800" i="1" dirty="0" smtClean="0"/>
              <a:t>k</a:t>
            </a:r>
            <a:r>
              <a:rPr lang="en-US" sz="1800" dirty="0" smtClean="0"/>
              <a:t> = 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1,2,…,</a:t>
            </a:r>
            <a:r>
              <a:rPr lang="en-US" sz="1800" i="1" dirty="0" smtClean="0"/>
              <a:t>n</a:t>
            </a:r>
            <a:r>
              <a:rPr lang="en-US" sz="1800" dirty="0" smtClean="0"/>
              <a:t> and </a:t>
            </a:r>
            <a:r>
              <a:rPr lang="en-US" sz="1800" i="1" dirty="0" smtClean="0"/>
              <a:t> m</a:t>
            </a:r>
            <a:r>
              <a:rPr lang="en-US" sz="1800" dirty="0" smtClean="0"/>
              <a:t> = </a:t>
            </a:r>
            <a:r>
              <a:rPr lang="en-US" sz="1800" i="1" dirty="0" smtClean="0"/>
              <a:t>m</a:t>
            </a:r>
            <a:r>
              <a:rPr lang="en-US" sz="1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800" i="1" dirty="0" smtClean="0"/>
              <a:t>m</a:t>
            </a:r>
            <a:r>
              <a:rPr lang="en-US" sz="1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800" dirty="0" smtClean="0">
                <a:latin typeface="Cambria Math"/>
                <a:ea typeface="Cambria Math"/>
              </a:rPr>
              <a:t> ∙ ∙ ∙ </a:t>
            </a:r>
            <a:r>
              <a:rPr lang="en-US" sz="1800" i="1" dirty="0" err="1" smtClean="0"/>
              <a:t>m</a:t>
            </a:r>
            <a:r>
              <a:rPr lang="en-US" sz="1800" i="1" baseline="-25000" dirty="0" err="1" smtClean="0">
                <a:ea typeface="Cambria Math" pitchFamily="18" charset="0"/>
              </a:rPr>
              <a:t>n</a:t>
            </a:r>
            <a:r>
              <a:rPr lang="en-US" sz="1800" dirty="0" smtClean="0"/>
              <a:t>.</a:t>
            </a:r>
          </a:p>
          <a:p>
            <a:pPr>
              <a:buNone/>
            </a:pPr>
            <a:r>
              <a:rPr lang="en-US" sz="1800" dirty="0" smtClean="0"/>
              <a:t>Since  </a:t>
            </a:r>
            <a:r>
              <a:rPr lang="en-US" sz="1800" dirty="0" err="1" smtClean="0"/>
              <a:t>gcd</a:t>
            </a:r>
            <a:r>
              <a:rPr lang="en-US" sz="1800" dirty="0" smtClean="0"/>
              <a:t>(</a:t>
            </a:r>
            <a:r>
              <a:rPr lang="en-US" sz="1800" i="1" dirty="0" err="1" smtClean="0"/>
              <a:t>m</a:t>
            </a:r>
            <a:r>
              <a:rPr lang="en-US" sz="1800" i="1" baseline="-25000" dirty="0" err="1" smtClean="0">
                <a:ea typeface="Cambria Math" pitchFamily="18" charset="0"/>
              </a:rPr>
              <a:t>k</a:t>
            </a:r>
            <a:r>
              <a:rPr lang="en-US" sz="1800" i="1" baseline="-25000" dirty="0" smtClean="0">
                <a:ea typeface="Cambria Math" pitchFamily="18" charset="0"/>
              </a:rPr>
              <a:t> </a:t>
            </a:r>
            <a:r>
              <a:rPr lang="en-US" sz="1800" dirty="0" smtClean="0">
                <a:ea typeface="Cambria Math" pitchFamily="18" charset="0"/>
              </a:rPr>
              <a:t>,</a:t>
            </a:r>
            <a:r>
              <a:rPr lang="en-US" sz="1800" i="1" dirty="0" smtClean="0"/>
              <a:t>M</a:t>
            </a:r>
            <a:r>
              <a:rPr lang="en-US" sz="1800" i="1" baseline="-25000" dirty="0" smtClean="0">
                <a:ea typeface="Cambria Math" pitchFamily="18" charset="0"/>
              </a:rPr>
              <a:t>k </a:t>
            </a:r>
            <a:r>
              <a:rPr lang="en-US" sz="1800" dirty="0" smtClean="0">
                <a:ea typeface="Cambria Math" pitchFamily="18" charset="0"/>
              </a:rPr>
              <a:t>) = 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1, by Theorem 1,  </a:t>
            </a:r>
            <a:r>
              <a:rPr lang="en-US" sz="1800" dirty="0" smtClean="0"/>
              <a:t>there is an integer  </a:t>
            </a:r>
            <a:r>
              <a:rPr lang="en-US" sz="1800" i="1" dirty="0" err="1" smtClean="0"/>
              <a:t>y</a:t>
            </a:r>
            <a:r>
              <a:rPr lang="en-US" sz="1800" i="1" baseline="-25000" dirty="0" err="1" smtClean="0">
                <a:ea typeface="Cambria Math" pitchFamily="18" charset="0"/>
              </a:rPr>
              <a:t>k</a:t>
            </a:r>
            <a:r>
              <a:rPr lang="en-US" sz="1800" i="1" baseline="-25000" dirty="0" smtClean="0">
                <a:ea typeface="Cambria Math" pitchFamily="18" charset="0"/>
              </a:rPr>
              <a:t> </a:t>
            </a:r>
            <a:r>
              <a:rPr lang="en-US" sz="1800" dirty="0" smtClean="0"/>
              <a:t>, an inverse of </a:t>
            </a:r>
            <a:r>
              <a:rPr lang="en-US" sz="1800" i="1" dirty="0" smtClean="0"/>
              <a:t>M</a:t>
            </a:r>
            <a:r>
              <a:rPr lang="en-US" sz="1800" i="1" baseline="-25000" dirty="0" smtClean="0">
                <a:ea typeface="Cambria Math" pitchFamily="18" charset="0"/>
              </a:rPr>
              <a:t>k</a:t>
            </a:r>
            <a:r>
              <a:rPr lang="en-US" sz="1800" dirty="0" smtClean="0"/>
              <a:t>  modulo </a:t>
            </a:r>
            <a:r>
              <a:rPr lang="en-US" sz="1800" i="1" dirty="0" err="1" smtClean="0"/>
              <a:t>m</a:t>
            </a:r>
            <a:r>
              <a:rPr lang="en-US" sz="1800" i="1" baseline="-25000" dirty="0" err="1" smtClean="0">
                <a:ea typeface="Cambria Math" pitchFamily="18" charset="0"/>
              </a:rPr>
              <a:t>k</a:t>
            </a:r>
            <a:r>
              <a:rPr lang="en-US" sz="1800" dirty="0" smtClean="0"/>
              <a:t>,</a:t>
            </a:r>
            <a:r>
              <a:rPr lang="en-US" sz="1800" i="1" dirty="0" smtClean="0"/>
              <a:t> </a:t>
            </a:r>
            <a:r>
              <a:rPr lang="en-US" sz="1800" dirty="0" smtClean="0"/>
              <a:t>such that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sz="1800" dirty="0" smtClean="0"/>
              <a:t>                         </a:t>
            </a:r>
            <a:r>
              <a:rPr lang="en-US" sz="1800" i="1" dirty="0" smtClean="0"/>
              <a:t>M</a:t>
            </a:r>
            <a:r>
              <a:rPr lang="en-US" sz="1800" i="1" baseline="-25000" dirty="0" smtClean="0">
                <a:ea typeface="Cambria Math" pitchFamily="18" charset="0"/>
              </a:rPr>
              <a:t>k</a:t>
            </a:r>
            <a:r>
              <a:rPr lang="en-US" sz="1800" dirty="0" smtClean="0"/>
              <a:t> </a:t>
            </a:r>
            <a:r>
              <a:rPr lang="en-US" sz="1800" i="1" dirty="0" err="1" smtClean="0"/>
              <a:t>y</a:t>
            </a:r>
            <a:r>
              <a:rPr lang="en-US" sz="1800" i="1" baseline="-25000" dirty="0" err="1" smtClean="0">
                <a:ea typeface="Cambria Math" pitchFamily="18" charset="0"/>
              </a:rPr>
              <a:t>k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Cambria Math"/>
                <a:ea typeface="Cambria Math"/>
              </a:rPr>
              <a:t>≡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8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800" dirty="0" smtClean="0"/>
              <a:t>( mod </a:t>
            </a:r>
            <a:r>
              <a:rPr lang="en-US" sz="1800" i="1" dirty="0" err="1" smtClean="0"/>
              <a:t>m</a:t>
            </a:r>
            <a:r>
              <a:rPr lang="en-US" sz="1800" i="1" baseline="-25000" dirty="0" err="1" smtClean="0">
                <a:ea typeface="Cambria Math" pitchFamily="18" charset="0"/>
              </a:rPr>
              <a:t>k</a:t>
            </a:r>
            <a:r>
              <a:rPr lang="en-US" sz="1800" dirty="0" smtClean="0"/>
              <a:t> ).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sz="1800" dirty="0" smtClean="0"/>
              <a:t>Form the sum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sz="1800" dirty="0" smtClean="0"/>
              <a:t>                     </a:t>
            </a:r>
            <a:r>
              <a:rPr lang="en-US" sz="1800" i="1" dirty="0" smtClean="0"/>
              <a:t>x</a:t>
            </a:r>
            <a:r>
              <a:rPr lang="en-US" sz="1800" dirty="0" smtClean="0"/>
              <a:t> = </a:t>
            </a:r>
            <a:r>
              <a:rPr lang="en-US" sz="1800" i="1" dirty="0" smtClean="0"/>
              <a:t>a</a:t>
            </a:r>
            <a:r>
              <a:rPr lang="en-US" sz="1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800" dirty="0" smtClean="0"/>
              <a:t> </a:t>
            </a:r>
            <a:r>
              <a:rPr lang="en-US" sz="1800" i="1" dirty="0" smtClean="0"/>
              <a:t>M</a:t>
            </a:r>
            <a:r>
              <a:rPr lang="en-US" sz="1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800" i="1" dirty="0" smtClean="0"/>
              <a:t> y</a:t>
            </a:r>
            <a:r>
              <a:rPr lang="en-US" sz="1800" baseline="-25000" dirty="0" smtClean="0">
                <a:latin typeface="Cambria Math" pitchFamily="18" charset="0"/>
                <a:ea typeface="Cambria Math" pitchFamily="18" charset="0"/>
              </a:rPr>
              <a:t>1  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1800" i="1" dirty="0" smtClean="0"/>
              <a:t>a</a:t>
            </a:r>
            <a:r>
              <a:rPr lang="en-US" sz="1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800" dirty="0" smtClean="0"/>
              <a:t> </a:t>
            </a:r>
            <a:r>
              <a:rPr lang="en-US" sz="1800" i="1" dirty="0" smtClean="0"/>
              <a:t>M</a:t>
            </a:r>
            <a:r>
              <a:rPr lang="en-US" sz="1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800" i="1" dirty="0" smtClean="0"/>
              <a:t> y</a:t>
            </a:r>
            <a:r>
              <a:rPr lang="en-US" sz="1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   +</a:t>
            </a:r>
            <a:r>
              <a:rPr lang="en-US" sz="1800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800" dirty="0" smtClean="0">
                <a:latin typeface="Cambria Math"/>
                <a:ea typeface="Cambria Math"/>
              </a:rPr>
              <a:t>∙ ∙ ∙ 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+ </a:t>
            </a:r>
            <a:r>
              <a:rPr lang="en-US" sz="1800" i="1" dirty="0" smtClean="0"/>
              <a:t>a</a:t>
            </a:r>
            <a:r>
              <a:rPr lang="en-US" sz="1800" i="1" baseline="-25000" dirty="0" smtClean="0">
                <a:ea typeface="Cambria Math" pitchFamily="18" charset="0"/>
              </a:rPr>
              <a:t>n</a:t>
            </a:r>
            <a:r>
              <a:rPr lang="en-US" sz="1800" dirty="0" smtClean="0"/>
              <a:t> </a:t>
            </a:r>
            <a:r>
              <a:rPr lang="en-US" sz="1800" i="1" dirty="0" err="1" smtClean="0"/>
              <a:t>M</a:t>
            </a:r>
            <a:r>
              <a:rPr lang="en-US" sz="1800" i="1" baseline="-25000" dirty="0" err="1" smtClean="0">
                <a:ea typeface="Cambria Math" pitchFamily="18" charset="0"/>
              </a:rPr>
              <a:t>n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y</a:t>
            </a:r>
            <a:r>
              <a:rPr lang="en-US" sz="1800" i="1" baseline="-25000" dirty="0" err="1" smtClean="0">
                <a:ea typeface="Cambria Math" pitchFamily="18" charset="0"/>
              </a:rPr>
              <a:t>n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 .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Note that because </a:t>
            </a:r>
            <a:r>
              <a:rPr lang="en-US" sz="1800" dirty="0" err="1" smtClean="0"/>
              <a:t>M</a:t>
            </a:r>
            <a:r>
              <a:rPr lang="en-US" sz="1800" i="1" baseline="-25000" dirty="0" err="1" smtClean="0">
                <a:ea typeface="Cambria Math" pitchFamily="18" charset="0"/>
              </a:rPr>
              <a:t>j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Cambria Math"/>
                <a:ea typeface="Cambria Math"/>
              </a:rPr>
              <a:t>≡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1800" dirty="0" smtClean="0"/>
              <a:t>( mod </a:t>
            </a:r>
            <a:r>
              <a:rPr lang="en-US" sz="1800" i="1" dirty="0" err="1" smtClean="0"/>
              <a:t>m</a:t>
            </a:r>
            <a:r>
              <a:rPr lang="en-US" sz="1800" baseline="-25000" dirty="0" err="1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sz="1800" dirty="0" smtClean="0"/>
              <a:t>)   whenever </a:t>
            </a:r>
            <a:r>
              <a:rPr lang="en-US" sz="1800" i="1" dirty="0" smtClean="0"/>
              <a:t>j</a:t>
            </a:r>
            <a:r>
              <a:rPr lang="en-US" sz="1800" dirty="0" smtClean="0"/>
              <a:t>  </a:t>
            </a:r>
            <a:r>
              <a:rPr lang="en-US" sz="1800" dirty="0" smtClean="0">
                <a:latin typeface="Cambria Math"/>
                <a:ea typeface="Cambria Math"/>
              </a:rPr>
              <a:t>≠</a:t>
            </a:r>
            <a:r>
              <a:rPr lang="en-US" sz="1800" i="1" dirty="0" smtClean="0"/>
              <a:t>k </a:t>
            </a:r>
            <a:r>
              <a:rPr lang="en-US" sz="1800" dirty="0" smtClean="0"/>
              <a:t>, all terms except the </a:t>
            </a:r>
            <a:r>
              <a:rPr lang="en-US" sz="1800" i="1" dirty="0" smtClean="0"/>
              <a:t>k</a:t>
            </a:r>
            <a:r>
              <a:rPr lang="en-US" sz="1800" dirty="0" smtClean="0"/>
              <a:t>th term in this sum are congruent to 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1800" dirty="0" smtClean="0"/>
              <a:t> modulo </a:t>
            </a:r>
            <a:r>
              <a:rPr lang="en-US" sz="1800" i="1" dirty="0" err="1" smtClean="0"/>
              <a:t>m</a:t>
            </a:r>
            <a:r>
              <a:rPr lang="en-US" sz="1800" i="1" baseline="-25000" dirty="0" err="1" smtClean="0">
                <a:ea typeface="Cambria Math" pitchFamily="18" charset="0"/>
              </a:rPr>
              <a:t>k</a:t>
            </a:r>
            <a:r>
              <a:rPr lang="en-US" sz="1800" dirty="0" smtClean="0"/>
              <a:t> .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sz="1800" dirty="0" smtClean="0">
                <a:ea typeface="Cambria Math" pitchFamily="18" charset="0"/>
              </a:rPr>
              <a:t>Because  </a:t>
            </a:r>
            <a:r>
              <a:rPr lang="en-US" sz="1800" i="1" dirty="0" smtClean="0"/>
              <a:t>M</a:t>
            </a:r>
            <a:r>
              <a:rPr lang="en-US" sz="1800" i="1" baseline="-25000" dirty="0" smtClean="0">
                <a:ea typeface="Cambria Math" pitchFamily="18" charset="0"/>
              </a:rPr>
              <a:t>k</a:t>
            </a:r>
            <a:r>
              <a:rPr lang="en-US" sz="1800" dirty="0" smtClean="0"/>
              <a:t> </a:t>
            </a:r>
            <a:r>
              <a:rPr lang="en-US" sz="1800" i="1" dirty="0" err="1" smtClean="0"/>
              <a:t>y</a:t>
            </a:r>
            <a:r>
              <a:rPr lang="en-US" sz="1800" i="1" baseline="-25000" dirty="0" err="1" smtClean="0">
                <a:ea typeface="Cambria Math" pitchFamily="18" charset="0"/>
              </a:rPr>
              <a:t>k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Cambria Math"/>
                <a:ea typeface="Cambria Math"/>
              </a:rPr>
              <a:t>≡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8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800" dirty="0" smtClean="0"/>
              <a:t>( mod </a:t>
            </a:r>
            <a:r>
              <a:rPr lang="en-US" sz="1800" i="1" dirty="0" err="1" smtClean="0"/>
              <a:t>m</a:t>
            </a:r>
            <a:r>
              <a:rPr lang="en-US" sz="1800" i="1" baseline="-25000" dirty="0" err="1" smtClean="0">
                <a:ea typeface="Cambria Math" pitchFamily="18" charset="0"/>
              </a:rPr>
              <a:t>k</a:t>
            </a:r>
            <a:r>
              <a:rPr lang="en-US" sz="1800" dirty="0" smtClean="0"/>
              <a:t> ), we see that    </a:t>
            </a:r>
            <a:r>
              <a:rPr lang="en-US" sz="1800" i="1" dirty="0" smtClean="0"/>
              <a:t>x </a:t>
            </a:r>
            <a:r>
              <a:rPr lang="en-US" sz="1800" dirty="0" smtClean="0">
                <a:latin typeface="Cambria Math"/>
                <a:ea typeface="Cambria Math"/>
              </a:rPr>
              <a:t>≡</a:t>
            </a:r>
            <a:r>
              <a:rPr lang="en-US" sz="1800" dirty="0" smtClean="0"/>
              <a:t> </a:t>
            </a:r>
            <a:r>
              <a:rPr lang="en-US" sz="1800" i="1" dirty="0" err="1" smtClean="0"/>
              <a:t>a</a:t>
            </a:r>
            <a:r>
              <a:rPr lang="en-US" sz="1800" i="1" baseline="-25000" dirty="0" err="1" smtClean="0">
                <a:ea typeface="Cambria Math" pitchFamily="18" charset="0"/>
              </a:rPr>
              <a:t>k</a:t>
            </a:r>
            <a:r>
              <a:rPr lang="en-US" sz="1800" dirty="0" smtClean="0"/>
              <a:t> </a:t>
            </a:r>
            <a:r>
              <a:rPr lang="en-US" sz="1800" i="1" dirty="0" smtClean="0"/>
              <a:t>M</a:t>
            </a:r>
            <a:r>
              <a:rPr lang="en-US" sz="1800" i="1" baseline="-25000" dirty="0" smtClean="0">
                <a:ea typeface="Cambria Math" pitchFamily="18" charset="0"/>
              </a:rPr>
              <a:t>k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y</a:t>
            </a:r>
            <a:r>
              <a:rPr lang="en-US" sz="1800" i="1" baseline="-25000" dirty="0" err="1" smtClean="0">
                <a:ea typeface="Cambria Math" pitchFamily="18" charset="0"/>
              </a:rPr>
              <a:t>k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800" dirty="0" smtClean="0">
                <a:latin typeface="Cambria Math"/>
                <a:ea typeface="Cambria Math"/>
              </a:rPr>
              <a:t>≡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a</a:t>
            </a:r>
            <a:r>
              <a:rPr lang="en-US" sz="1800" i="1" baseline="-25000" dirty="0" err="1" smtClean="0">
                <a:ea typeface="Cambria Math" pitchFamily="18" charset="0"/>
              </a:rPr>
              <a:t>k</a:t>
            </a:r>
            <a:r>
              <a:rPr lang="en-US" sz="1800" dirty="0" smtClean="0"/>
              <a:t>( mod </a:t>
            </a:r>
            <a:r>
              <a:rPr lang="en-US" sz="1800" i="1" dirty="0" err="1" smtClean="0"/>
              <a:t>m</a:t>
            </a:r>
            <a:r>
              <a:rPr lang="en-US" sz="1800" i="1" baseline="-25000" dirty="0" err="1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sz="1800" dirty="0" smtClean="0"/>
              <a:t>), for </a:t>
            </a:r>
            <a:r>
              <a:rPr lang="en-US" sz="1800" i="1" dirty="0" smtClean="0"/>
              <a:t>k</a:t>
            </a:r>
            <a:r>
              <a:rPr lang="en-US" sz="1800" dirty="0" smtClean="0"/>
              <a:t> = 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1,2,…,</a:t>
            </a:r>
            <a:r>
              <a:rPr lang="en-US" sz="1800" i="1" dirty="0" smtClean="0"/>
              <a:t>n</a:t>
            </a:r>
            <a:r>
              <a:rPr lang="en-US" sz="1800" dirty="0" smtClean="0"/>
              <a:t>.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sz="1800" dirty="0" smtClean="0"/>
              <a:t>Hence, </a:t>
            </a:r>
            <a:r>
              <a:rPr lang="en-US" sz="1800" i="1" dirty="0" smtClean="0"/>
              <a:t>x</a:t>
            </a:r>
            <a:r>
              <a:rPr lang="en-US" sz="1800" dirty="0" smtClean="0"/>
              <a:t> is a simultaneous solution to the </a:t>
            </a:r>
            <a:r>
              <a:rPr lang="en-US" sz="1800" i="1" dirty="0" smtClean="0"/>
              <a:t>n</a:t>
            </a:r>
            <a:r>
              <a:rPr lang="en-US" sz="1800" dirty="0" smtClean="0"/>
              <a:t> </a:t>
            </a:r>
            <a:r>
              <a:rPr lang="en-US" sz="1800" dirty="0" err="1" smtClean="0"/>
              <a:t>congruences</a:t>
            </a:r>
            <a:r>
              <a:rPr lang="en-US" sz="1800" dirty="0" smtClean="0"/>
              <a:t>.</a:t>
            </a:r>
          </a:p>
          <a:p>
            <a:pPr lvl="1">
              <a:buNone/>
            </a:pPr>
            <a:r>
              <a:rPr lang="en-US" sz="1800" dirty="0" smtClean="0"/>
              <a:t>     </a:t>
            </a:r>
            <a:r>
              <a:rPr lang="en-US" sz="1800" i="1" dirty="0" smtClean="0"/>
              <a:t>x </a:t>
            </a:r>
            <a:r>
              <a:rPr lang="en-US" sz="1800" dirty="0" smtClean="0">
                <a:latin typeface="Cambria Math"/>
                <a:ea typeface="Cambria Math"/>
              </a:rPr>
              <a:t>≡</a:t>
            </a:r>
            <a:r>
              <a:rPr lang="en-US" sz="1800" dirty="0" smtClean="0"/>
              <a:t> </a:t>
            </a:r>
            <a:r>
              <a:rPr lang="en-US" sz="1800" i="1" dirty="0" smtClean="0"/>
              <a:t>a</a:t>
            </a:r>
            <a:r>
              <a:rPr lang="en-US" sz="1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800" dirty="0" smtClean="0"/>
              <a:t>( mod </a:t>
            </a:r>
            <a:r>
              <a:rPr lang="en-US" sz="1800" i="1" dirty="0" smtClean="0"/>
              <a:t>m</a:t>
            </a:r>
            <a:r>
              <a:rPr lang="en-US" sz="1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800" dirty="0" smtClean="0"/>
              <a:t>)</a:t>
            </a:r>
          </a:p>
          <a:p>
            <a:pPr lvl="1">
              <a:buNone/>
            </a:pPr>
            <a:r>
              <a:rPr lang="en-US" sz="1800" i="1" dirty="0" smtClean="0"/>
              <a:t>     x </a:t>
            </a:r>
            <a:r>
              <a:rPr lang="en-US" sz="1800" dirty="0" smtClean="0">
                <a:latin typeface="Cambria Math"/>
                <a:ea typeface="Cambria Math"/>
              </a:rPr>
              <a:t>≡</a:t>
            </a:r>
            <a:r>
              <a:rPr lang="en-US" sz="1800" dirty="0" smtClean="0"/>
              <a:t> </a:t>
            </a:r>
            <a:r>
              <a:rPr lang="en-US" sz="1800" i="1" dirty="0" smtClean="0"/>
              <a:t>a</a:t>
            </a:r>
            <a:r>
              <a:rPr lang="en-US" sz="1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800" dirty="0" smtClean="0"/>
              <a:t>( mod </a:t>
            </a:r>
            <a:r>
              <a:rPr lang="en-US" sz="1800" i="1" dirty="0" smtClean="0"/>
              <a:t>m</a:t>
            </a:r>
            <a:r>
              <a:rPr lang="en-US" sz="1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800" dirty="0" smtClean="0"/>
              <a:t>)</a:t>
            </a:r>
          </a:p>
          <a:p>
            <a:pPr lvl="1">
              <a:buNone/>
            </a:pPr>
            <a:r>
              <a:rPr lang="en-US" sz="1800" dirty="0" smtClean="0"/>
              <a:t>       </a:t>
            </a:r>
            <a:r>
              <a:rPr lang="lv-LV" sz="1800" dirty="0" smtClean="0">
                <a:latin typeface="Cambria Math"/>
                <a:ea typeface="Cambria Math"/>
              </a:rPr>
              <a:t>. . .</a:t>
            </a:r>
            <a:endParaRPr lang="en-US" sz="1800" dirty="0" smtClean="0">
              <a:latin typeface="Cambria Math"/>
              <a:ea typeface="Cambria Math"/>
            </a:endParaRPr>
          </a:p>
          <a:p>
            <a:pPr lvl="1">
              <a:buNone/>
            </a:pPr>
            <a:r>
              <a:rPr lang="en-US" sz="1800" dirty="0" smtClean="0">
                <a:latin typeface="Cambria Math"/>
                <a:ea typeface="Cambria Math"/>
              </a:rPr>
              <a:t>        </a:t>
            </a:r>
            <a:r>
              <a:rPr lang="lv-LV" sz="1800" dirty="0" smtClean="0">
                <a:latin typeface="Cambria Math"/>
                <a:ea typeface="Cambria Math"/>
              </a:rPr>
              <a:t>. . .</a:t>
            </a:r>
            <a:endParaRPr lang="en-US" sz="1800" dirty="0" smtClean="0">
              <a:latin typeface="Cambria Math"/>
              <a:ea typeface="Cambria Math"/>
            </a:endParaRPr>
          </a:p>
          <a:p>
            <a:pPr lvl="1">
              <a:buNone/>
            </a:pPr>
            <a:r>
              <a:rPr lang="en-US" sz="1800" i="1" dirty="0" smtClean="0"/>
              <a:t>x </a:t>
            </a:r>
            <a:r>
              <a:rPr lang="en-US" sz="1800" dirty="0" smtClean="0">
                <a:latin typeface="Cambria Math"/>
                <a:ea typeface="Cambria Math"/>
              </a:rPr>
              <a:t>≡</a:t>
            </a:r>
            <a:r>
              <a:rPr lang="en-US" sz="1800" dirty="0" smtClean="0"/>
              <a:t> </a:t>
            </a:r>
            <a:r>
              <a:rPr lang="en-US" sz="1800" i="1" dirty="0" smtClean="0"/>
              <a:t>a</a:t>
            </a:r>
            <a:r>
              <a:rPr lang="en-US" sz="1800" i="1" baseline="-25000" dirty="0" smtClean="0">
                <a:ea typeface="Cambria Math" pitchFamily="18" charset="0"/>
              </a:rPr>
              <a:t>n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800" dirty="0" smtClean="0"/>
              <a:t>( mod </a:t>
            </a:r>
            <a:r>
              <a:rPr lang="en-US" sz="1800" i="1" dirty="0" err="1" smtClean="0"/>
              <a:t>m</a:t>
            </a:r>
            <a:r>
              <a:rPr lang="en-US" sz="1800" i="1" baseline="-25000" dirty="0" err="1" smtClean="0">
                <a:ea typeface="Cambria Math" pitchFamily="18" charset="0"/>
              </a:rPr>
              <a:t>n</a:t>
            </a:r>
            <a:r>
              <a:rPr lang="en-US" sz="1800" dirty="0" smtClean="0"/>
              <a:t>)</a:t>
            </a: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9906000" y="6019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8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Fermat’s Little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623673" y="1825625"/>
                <a:ext cx="4049616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lv-LV" b="1" dirty="0" smtClean="0"/>
                  <a:t>Euler's </a:t>
                </a:r>
                <a:r>
                  <a:rPr lang="lv-LV" b="1" dirty="0"/>
                  <a:t>Theorem: </a:t>
                </a:r>
              </a:p>
              <a:p>
                <a:pPr marL="0" indent="0">
                  <a:buNone/>
                </a:pPr>
                <a:r>
                  <a:rPr lang="lv-LV" dirty="0"/>
                  <a:t>If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lv-LV" dirty="0"/>
                  <a:t> and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/>
                  <a:t> are relative primes,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lv-LV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lv-LV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lv-LV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lv-LV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 (</m:t>
                    </m:r>
                    <m:r>
                      <a:rPr lang="lv-LV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lv-LV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lv-LV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lv-LV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623673" y="1825625"/>
                <a:ext cx="4049616" cy="4351338"/>
              </a:xfrm>
              <a:blipFill>
                <a:blip r:embed="rId2"/>
                <a:stretch>
                  <a:fillRect l="-3163" t="-224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838199" y="1935480"/>
            <a:ext cx="5055825" cy="438912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000" dirty="0" smtClean="0">
                <a:latin typeface="Cambria Math"/>
                <a:ea typeface="Cambria Math"/>
              </a:rPr>
              <a:t>      </a:t>
            </a:r>
            <a:endParaRPr lang="en-US" sz="2000" dirty="0" smtClean="0">
              <a:ea typeface="Cambria Math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000" dirty="0" smtClean="0">
                <a:ea typeface="Cambria Math"/>
              </a:rPr>
              <a:t>               </a:t>
            </a:r>
            <a:endParaRPr lang="en-US" sz="2000" dirty="0">
              <a:ea typeface="Cambria Math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275988" y="1825625"/>
            <a:ext cx="38078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Fermat’s </a:t>
            </a:r>
            <a:r>
              <a:rPr lang="en-US" b="1" dirty="0"/>
              <a:t>Little </a:t>
            </a:r>
            <a:r>
              <a:rPr lang="en-US" b="1" dirty="0" smtClean="0"/>
              <a:t>Theorem</a:t>
            </a:r>
            <a:r>
              <a:rPr lang="lv-LV" b="1" dirty="0" smtClean="0"/>
              <a:t>:</a:t>
            </a:r>
            <a:r>
              <a:rPr lang="lv-LV" dirty="0" smtClean="0"/>
              <a:t/>
            </a:r>
            <a:br>
              <a:rPr lang="lv-LV" dirty="0" smtClean="0"/>
            </a:br>
            <a:r>
              <a:rPr lang="en-US" dirty="0" smtClean="0"/>
              <a:t>If </a:t>
            </a:r>
            <a:r>
              <a:rPr lang="en-US" i="1" dirty="0"/>
              <a:t>p</a:t>
            </a:r>
            <a:r>
              <a:rPr lang="en-US" dirty="0"/>
              <a:t> is prime and </a:t>
            </a:r>
            <a:r>
              <a:rPr lang="en-US" i="1" dirty="0"/>
              <a:t>a</a:t>
            </a:r>
            <a:r>
              <a:rPr lang="en-US" dirty="0"/>
              <a:t> is an integer not divisible by </a:t>
            </a:r>
            <a:r>
              <a:rPr lang="en-US" i="1" dirty="0"/>
              <a:t>p</a:t>
            </a:r>
            <a:r>
              <a:rPr lang="en-US" dirty="0"/>
              <a:t>, then </a:t>
            </a:r>
            <a:r>
              <a:rPr lang="en-US" i="1" dirty="0"/>
              <a:t>a</a:t>
            </a:r>
            <a:r>
              <a:rPr lang="en-US" i="1" baseline="30000" dirty="0"/>
              <a:t>p-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≡ 1 (mod </a:t>
            </a:r>
            <a:r>
              <a:rPr lang="en-US" i="1" dirty="0"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endParaRPr lang="lv-LV" dirty="0" smtClean="0">
              <a:latin typeface="Cambria Math"/>
              <a:ea typeface="Cambria Math"/>
            </a:endParaRPr>
          </a:p>
          <a:p>
            <a:pPr marL="0" indent="0">
              <a:buNone/>
            </a:pPr>
            <a:endParaRPr lang="lv-LV" dirty="0">
              <a:latin typeface="Cambria Math"/>
              <a:ea typeface="Cambria Math"/>
            </a:endParaRPr>
          </a:p>
          <a:p>
            <a:pPr marL="0" indent="0">
              <a:buNone/>
            </a:pPr>
            <a:r>
              <a:rPr lang="lv-LV" dirty="0">
                <a:latin typeface="Cambria Math"/>
                <a:ea typeface="Cambria Math"/>
              </a:rPr>
              <a:t/>
            </a:r>
            <a:br>
              <a:rPr lang="lv-LV" dirty="0">
                <a:latin typeface="Cambria Math"/>
                <a:ea typeface="Cambria Math"/>
              </a:rPr>
            </a:br>
            <a:endParaRPr lang="en-US" dirty="0">
              <a:latin typeface="Cambria Math"/>
              <a:ea typeface="Cambria Math"/>
            </a:endParaRPr>
          </a:p>
        </p:txBody>
      </p:sp>
      <p:pic>
        <p:nvPicPr>
          <p:cNvPr id="1026" name="Picture 2" descr="Reizināšana mod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63" y="1415256"/>
            <a:ext cx="2867025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3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Chinese Remainder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To construct a solution first let </a:t>
            </a:r>
            <a:r>
              <a:rPr lang="en-US" sz="1800" i="1" dirty="0" smtClean="0"/>
              <a:t>M</a:t>
            </a:r>
            <a:r>
              <a:rPr lang="en-US" sz="1800" i="1" baseline="-25000" dirty="0" smtClean="0">
                <a:ea typeface="Cambria Math" pitchFamily="18" charset="0"/>
              </a:rPr>
              <a:t>k</a:t>
            </a:r>
            <a:r>
              <a:rPr lang="en-US" sz="1800" i="1" dirty="0" smtClean="0"/>
              <a:t>=m/</a:t>
            </a:r>
            <a:r>
              <a:rPr lang="en-US" sz="1800" i="1" dirty="0" err="1" smtClean="0"/>
              <a:t>m</a:t>
            </a:r>
            <a:r>
              <a:rPr lang="en-US" sz="1800" i="1" baseline="-25000" dirty="0" err="1" smtClean="0">
                <a:ea typeface="Cambria Math" pitchFamily="18" charset="0"/>
              </a:rPr>
              <a:t>k</a:t>
            </a:r>
            <a:r>
              <a:rPr lang="en-US" sz="1800" i="1" baseline="-25000" dirty="0" smtClean="0">
                <a:ea typeface="Cambria Math" pitchFamily="18" charset="0"/>
              </a:rPr>
              <a:t>     </a:t>
            </a:r>
            <a:r>
              <a:rPr lang="en-US" sz="1800" dirty="0" smtClean="0"/>
              <a:t>for </a:t>
            </a:r>
            <a:r>
              <a:rPr lang="en-US" sz="1800" i="1" dirty="0" smtClean="0"/>
              <a:t>k</a:t>
            </a:r>
            <a:r>
              <a:rPr lang="en-US" sz="1800" dirty="0" smtClean="0"/>
              <a:t> = 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1,2,…,</a:t>
            </a:r>
            <a:r>
              <a:rPr lang="en-US" sz="1800" i="1" dirty="0" smtClean="0"/>
              <a:t>n</a:t>
            </a:r>
            <a:r>
              <a:rPr lang="en-US" sz="1800" dirty="0" smtClean="0"/>
              <a:t> and </a:t>
            </a:r>
            <a:r>
              <a:rPr lang="en-US" sz="1800" i="1" dirty="0" smtClean="0"/>
              <a:t> m</a:t>
            </a:r>
            <a:r>
              <a:rPr lang="en-US" sz="1800" dirty="0" smtClean="0"/>
              <a:t> = </a:t>
            </a:r>
            <a:r>
              <a:rPr lang="en-US" sz="1800" i="1" dirty="0" smtClean="0"/>
              <a:t>m</a:t>
            </a:r>
            <a:r>
              <a:rPr lang="en-US" sz="1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800" i="1" dirty="0" smtClean="0"/>
              <a:t>m</a:t>
            </a:r>
            <a:r>
              <a:rPr lang="en-US" sz="1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800" dirty="0" smtClean="0">
                <a:latin typeface="Cambria Math"/>
                <a:ea typeface="Cambria Math"/>
              </a:rPr>
              <a:t> ∙ ∙ ∙ </a:t>
            </a:r>
            <a:r>
              <a:rPr lang="en-US" sz="1800" i="1" dirty="0" err="1" smtClean="0"/>
              <a:t>m</a:t>
            </a:r>
            <a:r>
              <a:rPr lang="en-US" sz="1800" i="1" baseline="-25000" dirty="0" err="1" smtClean="0">
                <a:ea typeface="Cambria Math" pitchFamily="18" charset="0"/>
              </a:rPr>
              <a:t>n</a:t>
            </a:r>
            <a:r>
              <a:rPr lang="en-US" sz="1800" dirty="0" smtClean="0"/>
              <a:t>.</a:t>
            </a:r>
          </a:p>
          <a:p>
            <a:pPr>
              <a:buNone/>
            </a:pPr>
            <a:r>
              <a:rPr lang="en-US" sz="1800" dirty="0" smtClean="0"/>
              <a:t>Since  </a:t>
            </a:r>
            <a:r>
              <a:rPr lang="en-US" sz="1800" dirty="0" err="1" smtClean="0"/>
              <a:t>gcd</a:t>
            </a:r>
            <a:r>
              <a:rPr lang="en-US" sz="1800" dirty="0" smtClean="0"/>
              <a:t>(</a:t>
            </a:r>
            <a:r>
              <a:rPr lang="en-US" sz="1800" i="1" dirty="0" err="1" smtClean="0"/>
              <a:t>m</a:t>
            </a:r>
            <a:r>
              <a:rPr lang="en-US" sz="1800" i="1" baseline="-25000" dirty="0" err="1" smtClean="0">
                <a:ea typeface="Cambria Math" pitchFamily="18" charset="0"/>
              </a:rPr>
              <a:t>k</a:t>
            </a:r>
            <a:r>
              <a:rPr lang="en-US" sz="1800" i="1" baseline="-25000" dirty="0" smtClean="0">
                <a:ea typeface="Cambria Math" pitchFamily="18" charset="0"/>
              </a:rPr>
              <a:t> </a:t>
            </a:r>
            <a:r>
              <a:rPr lang="en-US" sz="1800" dirty="0" smtClean="0">
                <a:ea typeface="Cambria Math" pitchFamily="18" charset="0"/>
              </a:rPr>
              <a:t>,</a:t>
            </a:r>
            <a:r>
              <a:rPr lang="en-US" sz="1800" i="1" dirty="0" smtClean="0"/>
              <a:t>M</a:t>
            </a:r>
            <a:r>
              <a:rPr lang="en-US" sz="1800" i="1" baseline="-25000" dirty="0" smtClean="0">
                <a:ea typeface="Cambria Math" pitchFamily="18" charset="0"/>
              </a:rPr>
              <a:t>k </a:t>
            </a:r>
            <a:r>
              <a:rPr lang="en-US" sz="1800" dirty="0" smtClean="0">
                <a:ea typeface="Cambria Math" pitchFamily="18" charset="0"/>
              </a:rPr>
              <a:t>) = 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1, by Theorem 1,  </a:t>
            </a:r>
            <a:r>
              <a:rPr lang="en-US" sz="1800" dirty="0" smtClean="0"/>
              <a:t>there is an integer  </a:t>
            </a:r>
            <a:r>
              <a:rPr lang="en-US" sz="1800" i="1" dirty="0" err="1" smtClean="0"/>
              <a:t>y</a:t>
            </a:r>
            <a:r>
              <a:rPr lang="en-US" sz="1800" i="1" baseline="-25000" dirty="0" err="1" smtClean="0">
                <a:ea typeface="Cambria Math" pitchFamily="18" charset="0"/>
              </a:rPr>
              <a:t>k</a:t>
            </a:r>
            <a:r>
              <a:rPr lang="en-US" sz="1800" i="1" baseline="-25000" dirty="0" smtClean="0">
                <a:ea typeface="Cambria Math" pitchFamily="18" charset="0"/>
              </a:rPr>
              <a:t> </a:t>
            </a:r>
            <a:r>
              <a:rPr lang="en-US" sz="1800" dirty="0" smtClean="0"/>
              <a:t>, an inverse of </a:t>
            </a:r>
            <a:r>
              <a:rPr lang="en-US" sz="1800" i="1" dirty="0" smtClean="0"/>
              <a:t>M</a:t>
            </a:r>
            <a:r>
              <a:rPr lang="en-US" sz="1800" i="1" baseline="-25000" dirty="0" smtClean="0">
                <a:ea typeface="Cambria Math" pitchFamily="18" charset="0"/>
              </a:rPr>
              <a:t>k</a:t>
            </a:r>
            <a:r>
              <a:rPr lang="en-US" sz="1800" dirty="0" smtClean="0"/>
              <a:t>  modulo </a:t>
            </a:r>
            <a:r>
              <a:rPr lang="en-US" sz="1800" i="1" dirty="0" err="1" smtClean="0"/>
              <a:t>m</a:t>
            </a:r>
            <a:r>
              <a:rPr lang="en-US" sz="1800" i="1" baseline="-25000" dirty="0" err="1" smtClean="0">
                <a:ea typeface="Cambria Math" pitchFamily="18" charset="0"/>
              </a:rPr>
              <a:t>k</a:t>
            </a:r>
            <a:r>
              <a:rPr lang="en-US" sz="1800" dirty="0" smtClean="0"/>
              <a:t>,</a:t>
            </a:r>
            <a:r>
              <a:rPr lang="en-US" sz="1800" i="1" dirty="0" smtClean="0"/>
              <a:t> </a:t>
            </a:r>
            <a:r>
              <a:rPr lang="en-US" sz="1800" dirty="0" smtClean="0"/>
              <a:t>such that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sz="1800" dirty="0" smtClean="0"/>
              <a:t>                         </a:t>
            </a:r>
            <a:r>
              <a:rPr lang="en-US" sz="1800" i="1" dirty="0" smtClean="0"/>
              <a:t>M</a:t>
            </a:r>
            <a:r>
              <a:rPr lang="en-US" sz="1800" i="1" baseline="-25000" dirty="0" smtClean="0">
                <a:ea typeface="Cambria Math" pitchFamily="18" charset="0"/>
              </a:rPr>
              <a:t>k</a:t>
            </a:r>
            <a:r>
              <a:rPr lang="en-US" sz="1800" dirty="0" smtClean="0"/>
              <a:t> </a:t>
            </a:r>
            <a:r>
              <a:rPr lang="en-US" sz="1800" i="1" dirty="0" err="1" smtClean="0"/>
              <a:t>y</a:t>
            </a:r>
            <a:r>
              <a:rPr lang="en-US" sz="1800" i="1" baseline="-25000" dirty="0" err="1" smtClean="0">
                <a:ea typeface="Cambria Math" pitchFamily="18" charset="0"/>
              </a:rPr>
              <a:t>k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Cambria Math"/>
                <a:ea typeface="Cambria Math"/>
              </a:rPr>
              <a:t>≡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8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800" dirty="0" smtClean="0"/>
              <a:t>( mod </a:t>
            </a:r>
            <a:r>
              <a:rPr lang="en-US" sz="1800" i="1" dirty="0" err="1" smtClean="0"/>
              <a:t>m</a:t>
            </a:r>
            <a:r>
              <a:rPr lang="en-US" sz="1800" i="1" baseline="-25000" dirty="0" err="1" smtClean="0">
                <a:ea typeface="Cambria Math" pitchFamily="18" charset="0"/>
              </a:rPr>
              <a:t>k</a:t>
            </a:r>
            <a:r>
              <a:rPr lang="en-US" sz="1800" dirty="0" smtClean="0"/>
              <a:t> ).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sz="1800" dirty="0" smtClean="0"/>
              <a:t>Form the sum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sz="1800" dirty="0" smtClean="0"/>
              <a:t>                     </a:t>
            </a:r>
            <a:r>
              <a:rPr lang="en-US" sz="1800" i="1" dirty="0" smtClean="0"/>
              <a:t>x</a:t>
            </a:r>
            <a:r>
              <a:rPr lang="en-US" sz="1800" dirty="0" smtClean="0"/>
              <a:t> = </a:t>
            </a:r>
            <a:r>
              <a:rPr lang="en-US" sz="1800" i="1" dirty="0" smtClean="0"/>
              <a:t>a</a:t>
            </a:r>
            <a:r>
              <a:rPr lang="en-US" sz="1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800" dirty="0" smtClean="0"/>
              <a:t> </a:t>
            </a:r>
            <a:r>
              <a:rPr lang="en-US" sz="1800" i="1" dirty="0" smtClean="0"/>
              <a:t>M</a:t>
            </a:r>
            <a:r>
              <a:rPr lang="en-US" sz="1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800" i="1" dirty="0" smtClean="0"/>
              <a:t> y</a:t>
            </a:r>
            <a:r>
              <a:rPr lang="en-US" sz="1800" baseline="-25000" dirty="0" smtClean="0">
                <a:latin typeface="Cambria Math" pitchFamily="18" charset="0"/>
                <a:ea typeface="Cambria Math" pitchFamily="18" charset="0"/>
              </a:rPr>
              <a:t>1  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1800" i="1" dirty="0" smtClean="0"/>
              <a:t>a</a:t>
            </a:r>
            <a:r>
              <a:rPr lang="en-US" sz="1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800" dirty="0" smtClean="0"/>
              <a:t> </a:t>
            </a:r>
            <a:r>
              <a:rPr lang="en-US" sz="1800" i="1" dirty="0" smtClean="0"/>
              <a:t>M</a:t>
            </a:r>
            <a:r>
              <a:rPr lang="en-US" sz="1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800" i="1" dirty="0" smtClean="0"/>
              <a:t> y</a:t>
            </a:r>
            <a:r>
              <a:rPr lang="en-US" sz="1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   +</a:t>
            </a:r>
            <a:r>
              <a:rPr lang="en-US" sz="1800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800" dirty="0" smtClean="0">
                <a:latin typeface="Cambria Math"/>
                <a:ea typeface="Cambria Math"/>
              </a:rPr>
              <a:t>∙ ∙ ∙ 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+ </a:t>
            </a:r>
            <a:r>
              <a:rPr lang="en-US" sz="1800" i="1" dirty="0" smtClean="0"/>
              <a:t>a</a:t>
            </a:r>
            <a:r>
              <a:rPr lang="en-US" sz="1800" i="1" baseline="-25000" dirty="0" smtClean="0">
                <a:ea typeface="Cambria Math" pitchFamily="18" charset="0"/>
              </a:rPr>
              <a:t>n</a:t>
            </a:r>
            <a:r>
              <a:rPr lang="en-US" sz="1800" dirty="0" smtClean="0"/>
              <a:t> </a:t>
            </a:r>
            <a:r>
              <a:rPr lang="en-US" sz="1800" i="1" dirty="0" err="1" smtClean="0"/>
              <a:t>M</a:t>
            </a:r>
            <a:r>
              <a:rPr lang="en-US" sz="1800" i="1" baseline="-25000" dirty="0" err="1" smtClean="0">
                <a:ea typeface="Cambria Math" pitchFamily="18" charset="0"/>
              </a:rPr>
              <a:t>n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y</a:t>
            </a:r>
            <a:r>
              <a:rPr lang="en-US" sz="1800" i="1" baseline="-25000" dirty="0" err="1" smtClean="0">
                <a:ea typeface="Cambria Math" pitchFamily="18" charset="0"/>
              </a:rPr>
              <a:t>n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 .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Note that because </a:t>
            </a:r>
            <a:r>
              <a:rPr lang="en-US" sz="1800" dirty="0" err="1" smtClean="0"/>
              <a:t>M</a:t>
            </a:r>
            <a:r>
              <a:rPr lang="en-US" sz="1800" i="1" baseline="-25000" dirty="0" err="1" smtClean="0">
                <a:ea typeface="Cambria Math" pitchFamily="18" charset="0"/>
              </a:rPr>
              <a:t>j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Cambria Math"/>
                <a:ea typeface="Cambria Math"/>
              </a:rPr>
              <a:t>≡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1800" dirty="0" smtClean="0"/>
              <a:t>( mod </a:t>
            </a:r>
            <a:r>
              <a:rPr lang="en-US" sz="1800" i="1" dirty="0" err="1" smtClean="0"/>
              <a:t>m</a:t>
            </a:r>
            <a:r>
              <a:rPr lang="en-US" sz="1800" baseline="-25000" dirty="0" err="1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sz="1800" dirty="0" smtClean="0"/>
              <a:t>)   whenever </a:t>
            </a:r>
            <a:r>
              <a:rPr lang="en-US" sz="1800" i="1" dirty="0" smtClean="0"/>
              <a:t>j</a:t>
            </a:r>
            <a:r>
              <a:rPr lang="en-US" sz="1800" dirty="0" smtClean="0"/>
              <a:t>  </a:t>
            </a:r>
            <a:r>
              <a:rPr lang="en-US" sz="1800" dirty="0" smtClean="0">
                <a:latin typeface="Cambria Math"/>
                <a:ea typeface="Cambria Math"/>
              </a:rPr>
              <a:t>≠</a:t>
            </a:r>
            <a:r>
              <a:rPr lang="en-US" sz="1800" i="1" dirty="0" smtClean="0"/>
              <a:t>k </a:t>
            </a:r>
            <a:r>
              <a:rPr lang="en-US" sz="1800" dirty="0" smtClean="0"/>
              <a:t>, all terms except the </a:t>
            </a:r>
            <a:r>
              <a:rPr lang="en-US" sz="1800" i="1" dirty="0" smtClean="0"/>
              <a:t>k</a:t>
            </a:r>
            <a:r>
              <a:rPr lang="en-US" sz="1800" dirty="0" smtClean="0"/>
              <a:t>th term in this sum are congruent to 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1800" dirty="0" smtClean="0"/>
              <a:t> modulo </a:t>
            </a:r>
            <a:r>
              <a:rPr lang="en-US" sz="1800" i="1" dirty="0" err="1" smtClean="0"/>
              <a:t>m</a:t>
            </a:r>
            <a:r>
              <a:rPr lang="en-US" sz="1800" i="1" baseline="-25000" dirty="0" err="1" smtClean="0">
                <a:ea typeface="Cambria Math" pitchFamily="18" charset="0"/>
              </a:rPr>
              <a:t>k</a:t>
            </a:r>
            <a:r>
              <a:rPr lang="en-US" sz="1800" dirty="0" smtClean="0"/>
              <a:t> .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sz="1800" dirty="0" smtClean="0">
                <a:ea typeface="Cambria Math" pitchFamily="18" charset="0"/>
              </a:rPr>
              <a:t>Because  </a:t>
            </a:r>
            <a:r>
              <a:rPr lang="en-US" sz="1800" i="1" dirty="0" smtClean="0"/>
              <a:t>M</a:t>
            </a:r>
            <a:r>
              <a:rPr lang="en-US" sz="1800" i="1" baseline="-25000" dirty="0" smtClean="0">
                <a:ea typeface="Cambria Math" pitchFamily="18" charset="0"/>
              </a:rPr>
              <a:t>k</a:t>
            </a:r>
            <a:r>
              <a:rPr lang="en-US" sz="1800" dirty="0" smtClean="0"/>
              <a:t> </a:t>
            </a:r>
            <a:r>
              <a:rPr lang="en-US" sz="1800" i="1" dirty="0" err="1" smtClean="0"/>
              <a:t>y</a:t>
            </a:r>
            <a:r>
              <a:rPr lang="en-US" sz="1800" i="1" baseline="-25000" dirty="0" err="1" smtClean="0">
                <a:ea typeface="Cambria Math" pitchFamily="18" charset="0"/>
              </a:rPr>
              <a:t>k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Cambria Math"/>
                <a:ea typeface="Cambria Math"/>
              </a:rPr>
              <a:t>≡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8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800" dirty="0" smtClean="0"/>
              <a:t>( mod </a:t>
            </a:r>
            <a:r>
              <a:rPr lang="en-US" sz="1800" i="1" dirty="0" err="1" smtClean="0"/>
              <a:t>m</a:t>
            </a:r>
            <a:r>
              <a:rPr lang="en-US" sz="1800" i="1" baseline="-25000" dirty="0" err="1" smtClean="0">
                <a:ea typeface="Cambria Math" pitchFamily="18" charset="0"/>
              </a:rPr>
              <a:t>k</a:t>
            </a:r>
            <a:r>
              <a:rPr lang="en-US" sz="1800" dirty="0" smtClean="0"/>
              <a:t> ), we see that    </a:t>
            </a:r>
            <a:r>
              <a:rPr lang="en-US" sz="1800" i="1" dirty="0" smtClean="0"/>
              <a:t>x </a:t>
            </a:r>
            <a:r>
              <a:rPr lang="en-US" sz="1800" dirty="0" smtClean="0">
                <a:latin typeface="Cambria Math"/>
                <a:ea typeface="Cambria Math"/>
              </a:rPr>
              <a:t>≡</a:t>
            </a:r>
            <a:r>
              <a:rPr lang="en-US" sz="1800" dirty="0" smtClean="0"/>
              <a:t> </a:t>
            </a:r>
            <a:r>
              <a:rPr lang="en-US" sz="1800" i="1" dirty="0" err="1" smtClean="0"/>
              <a:t>a</a:t>
            </a:r>
            <a:r>
              <a:rPr lang="en-US" sz="1800" i="1" baseline="-25000" dirty="0" err="1" smtClean="0">
                <a:ea typeface="Cambria Math" pitchFamily="18" charset="0"/>
              </a:rPr>
              <a:t>k</a:t>
            </a:r>
            <a:r>
              <a:rPr lang="en-US" sz="1800" dirty="0" smtClean="0"/>
              <a:t> </a:t>
            </a:r>
            <a:r>
              <a:rPr lang="en-US" sz="1800" i="1" dirty="0" smtClean="0"/>
              <a:t>M</a:t>
            </a:r>
            <a:r>
              <a:rPr lang="en-US" sz="1800" i="1" baseline="-25000" dirty="0" smtClean="0">
                <a:ea typeface="Cambria Math" pitchFamily="18" charset="0"/>
              </a:rPr>
              <a:t>k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y</a:t>
            </a:r>
            <a:r>
              <a:rPr lang="en-US" sz="1800" i="1" baseline="-25000" dirty="0" err="1" smtClean="0">
                <a:ea typeface="Cambria Math" pitchFamily="18" charset="0"/>
              </a:rPr>
              <a:t>k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800" dirty="0" smtClean="0">
                <a:latin typeface="Cambria Math"/>
                <a:ea typeface="Cambria Math"/>
              </a:rPr>
              <a:t>≡</a:t>
            </a:r>
            <a:r>
              <a:rPr lang="en-US" sz="1800" i="1" dirty="0" smtClean="0"/>
              <a:t> </a:t>
            </a:r>
            <a:r>
              <a:rPr lang="en-US" sz="1800" i="1" dirty="0" err="1" smtClean="0"/>
              <a:t>a</a:t>
            </a:r>
            <a:r>
              <a:rPr lang="en-US" sz="1800" i="1" baseline="-25000" dirty="0" err="1" smtClean="0">
                <a:ea typeface="Cambria Math" pitchFamily="18" charset="0"/>
              </a:rPr>
              <a:t>k</a:t>
            </a:r>
            <a:r>
              <a:rPr lang="en-US" sz="1800" dirty="0" smtClean="0"/>
              <a:t>( mod </a:t>
            </a:r>
            <a:r>
              <a:rPr lang="en-US" sz="1800" i="1" dirty="0" err="1" smtClean="0"/>
              <a:t>m</a:t>
            </a:r>
            <a:r>
              <a:rPr lang="en-US" sz="1800" i="1" baseline="-25000" dirty="0" err="1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sz="1800" dirty="0" smtClean="0"/>
              <a:t>), for </a:t>
            </a:r>
            <a:r>
              <a:rPr lang="en-US" sz="1800" i="1" dirty="0" smtClean="0"/>
              <a:t>k</a:t>
            </a:r>
            <a:r>
              <a:rPr lang="en-US" sz="1800" dirty="0" smtClean="0"/>
              <a:t> = 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1,2,…,</a:t>
            </a:r>
            <a:r>
              <a:rPr lang="en-US" sz="1800" i="1" dirty="0" smtClean="0"/>
              <a:t>n</a:t>
            </a:r>
            <a:r>
              <a:rPr lang="en-US" sz="1800" dirty="0" smtClean="0"/>
              <a:t>.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sz="1800" dirty="0" smtClean="0"/>
              <a:t>Hence, </a:t>
            </a:r>
            <a:r>
              <a:rPr lang="en-US" sz="1800" i="1" dirty="0" smtClean="0"/>
              <a:t>x</a:t>
            </a:r>
            <a:r>
              <a:rPr lang="en-US" sz="1800" dirty="0" smtClean="0"/>
              <a:t> is a simultaneous solution to the </a:t>
            </a:r>
            <a:r>
              <a:rPr lang="en-US" sz="1800" i="1" dirty="0" smtClean="0"/>
              <a:t>n</a:t>
            </a:r>
            <a:r>
              <a:rPr lang="en-US" sz="1800" dirty="0" smtClean="0"/>
              <a:t> </a:t>
            </a:r>
            <a:r>
              <a:rPr lang="en-US" sz="1800" dirty="0" err="1" smtClean="0"/>
              <a:t>congruences</a:t>
            </a:r>
            <a:r>
              <a:rPr lang="en-US" sz="1800" dirty="0" smtClean="0"/>
              <a:t>.</a:t>
            </a:r>
          </a:p>
          <a:p>
            <a:pPr lvl="1">
              <a:buNone/>
            </a:pPr>
            <a:r>
              <a:rPr lang="en-US" sz="1800" dirty="0" smtClean="0"/>
              <a:t>     </a:t>
            </a:r>
            <a:r>
              <a:rPr lang="en-US" sz="1800" i="1" dirty="0" smtClean="0"/>
              <a:t>x </a:t>
            </a:r>
            <a:r>
              <a:rPr lang="en-US" sz="1800" dirty="0" smtClean="0">
                <a:latin typeface="Cambria Math"/>
                <a:ea typeface="Cambria Math"/>
              </a:rPr>
              <a:t>≡</a:t>
            </a:r>
            <a:r>
              <a:rPr lang="en-US" sz="1800" dirty="0" smtClean="0"/>
              <a:t> </a:t>
            </a:r>
            <a:r>
              <a:rPr lang="en-US" sz="1800" i="1" dirty="0" smtClean="0"/>
              <a:t>a</a:t>
            </a:r>
            <a:r>
              <a:rPr lang="en-US" sz="1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800" dirty="0" smtClean="0"/>
              <a:t>( mod </a:t>
            </a:r>
            <a:r>
              <a:rPr lang="en-US" sz="1800" i="1" dirty="0" smtClean="0"/>
              <a:t>m</a:t>
            </a:r>
            <a:r>
              <a:rPr lang="en-US" sz="1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800" dirty="0" smtClean="0"/>
              <a:t>)</a:t>
            </a:r>
          </a:p>
          <a:p>
            <a:pPr lvl="1">
              <a:buNone/>
            </a:pPr>
            <a:r>
              <a:rPr lang="en-US" sz="1800" i="1" dirty="0" smtClean="0"/>
              <a:t>     x </a:t>
            </a:r>
            <a:r>
              <a:rPr lang="en-US" sz="1800" dirty="0" smtClean="0">
                <a:latin typeface="Cambria Math"/>
                <a:ea typeface="Cambria Math"/>
              </a:rPr>
              <a:t>≡</a:t>
            </a:r>
            <a:r>
              <a:rPr lang="en-US" sz="1800" dirty="0" smtClean="0"/>
              <a:t> </a:t>
            </a:r>
            <a:r>
              <a:rPr lang="en-US" sz="1800" i="1" dirty="0" smtClean="0"/>
              <a:t>a</a:t>
            </a:r>
            <a:r>
              <a:rPr lang="en-US" sz="1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800" dirty="0" smtClean="0"/>
              <a:t>( mod </a:t>
            </a:r>
            <a:r>
              <a:rPr lang="en-US" sz="1800" i="1" dirty="0" smtClean="0"/>
              <a:t>m</a:t>
            </a:r>
            <a:r>
              <a:rPr lang="en-US" sz="1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800" dirty="0" smtClean="0"/>
              <a:t>)</a:t>
            </a:r>
          </a:p>
          <a:p>
            <a:pPr lvl="1">
              <a:buNone/>
            </a:pPr>
            <a:r>
              <a:rPr lang="en-US" sz="1800" dirty="0" smtClean="0"/>
              <a:t>       </a:t>
            </a:r>
            <a:r>
              <a:rPr lang="lv-LV" sz="1800" dirty="0" smtClean="0">
                <a:latin typeface="Cambria Math"/>
                <a:ea typeface="Cambria Math"/>
              </a:rPr>
              <a:t>. . .</a:t>
            </a:r>
            <a:endParaRPr lang="en-US" sz="1800" dirty="0" smtClean="0">
              <a:latin typeface="Cambria Math"/>
              <a:ea typeface="Cambria Math"/>
            </a:endParaRPr>
          </a:p>
          <a:p>
            <a:pPr lvl="1">
              <a:buNone/>
            </a:pPr>
            <a:r>
              <a:rPr lang="en-US" sz="1800" dirty="0" smtClean="0">
                <a:latin typeface="Cambria Math"/>
                <a:ea typeface="Cambria Math"/>
              </a:rPr>
              <a:t>        </a:t>
            </a:r>
            <a:r>
              <a:rPr lang="lv-LV" sz="1800" dirty="0" smtClean="0">
                <a:latin typeface="Cambria Math"/>
                <a:ea typeface="Cambria Math"/>
              </a:rPr>
              <a:t>. . .</a:t>
            </a:r>
            <a:endParaRPr lang="en-US" sz="1800" dirty="0" smtClean="0">
              <a:latin typeface="Cambria Math"/>
              <a:ea typeface="Cambria Math"/>
            </a:endParaRPr>
          </a:p>
          <a:p>
            <a:pPr lvl="1">
              <a:buNone/>
            </a:pPr>
            <a:r>
              <a:rPr lang="en-US" sz="1800" i="1" dirty="0" smtClean="0"/>
              <a:t>x </a:t>
            </a:r>
            <a:r>
              <a:rPr lang="en-US" sz="1800" dirty="0" smtClean="0">
                <a:latin typeface="Cambria Math"/>
                <a:ea typeface="Cambria Math"/>
              </a:rPr>
              <a:t>≡</a:t>
            </a:r>
            <a:r>
              <a:rPr lang="en-US" sz="1800" dirty="0" smtClean="0"/>
              <a:t> </a:t>
            </a:r>
            <a:r>
              <a:rPr lang="en-US" sz="1800" i="1" dirty="0" smtClean="0"/>
              <a:t>a</a:t>
            </a:r>
            <a:r>
              <a:rPr lang="en-US" sz="1800" i="1" baseline="-25000" dirty="0" smtClean="0">
                <a:ea typeface="Cambria Math" pitchFamily="18" charset="0"/>
              </a:rPr>
              <a:t>n</a:t>
            </a:r>
            <a:r>
              <a:rPr lang="en-US" sz="18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800" dirty="0" smtClean="0"/>
              <a:t>( mod </a:t>
            </a:r>
            <a:r>
              <a:rPr lang="en-US" sz="1800" i="1" dirty="0" err="1" smtClean="0"/>
              <a:t>m</a:t>
            </a:r>
            <a:r>
              <a:rPr lang="en-US" sz="1800" i="1" baseline="-25000" dirty="0" err="1" smtClean="0">
                <a:ea typeface="Cambria Math" pitchFamily="18" charset="0"/>
              </a:rPr>
              <a:t>n</a:t>
            </a:r>
            <a:r>
              <a:rPr lang="en-US" sz="1800" dirty="0" smtClean="0"/>
              <a:t>)</a:t>
            </a: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9906000" y="6019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6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Primitive Roots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lv-LV" sz="2400" b="1" dirty="0" smtClean="0"/>
                  <a:t>Example: </a:t>
                </a:r>
                <a:r>
                  <a:rPr lang="lv-LV" sz="2400" dirty="0" smtClean="0"/>
                  <a:t>2 is a primitive root (mod 13).</a:t>
                </a:r>
              </a:p>
              <a:p>
                <a:pPr marL="0" indent="0">
                  <a:buNone/>
                </a:pPr>
                <a:endParaRPr lang="lv-LV" sz="2400" dirty="0" smtClean="0"/>
              </a:p>
              <a:p>
                <a:pPr marL="0" indent="0">
                  <a:buNone/>
                </a:pPr>
                <a:r>
                  <a:rPr lang="lv-LV" sz="2400" b="1" dirty="0" smtClean="0"/>
                  <a:t>Quadratic Congruences:</a:t>
                </a:r>
                <a:endParaRPr lang="lv-LV" sz="24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lv-LV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sz="2400" i="1">
                        <a:latin typeface="Cambria Math" panose="02040503050406030204" pitchFamily="18" charset="0"/>
                      </a:rPr>
                      <m:t>=−1 </m:t>
                    </m:r>
                    <m:d>
                      <m:dPr>
                        <m:ctrlPr>
                          <a:rPr lang="lv-LV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lv-LV" sz="24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 13</m:t>
                        </m:r>
                      </m:e>
                    </m:d>
                  </m:oMath>
                </a14:m>
                <a:r>
                  <a:rPr lang="lv-LV" sz="2400" dirty="0"/>
                  <a:t> has solutions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lv-LV" sz="2400" i="1" dirty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lv-LV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lv-LV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±5</m:t>
                    </m:r>
                    <m:r>
                      <a:rPr lang="lv-LV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lv-LV" sz="2400" dirty="0"/>
              </a:p>
              <a:p>
                <a:pPr marL="0" indent="0">
                  <a:buNone/>
                </a:pPr>
                <a:endParaRPr lang="lv-LV" sz="2400" dirty="0" smtClean="0"/>
              </a:p>
              <a:p>
                <a:pPr marL="0" indent="0">
                  <a:buNone/>
                </a:pPr>
                <a:endParaRPr lang="lv-LV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882" t="-196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>
            <a:spLocks noChangeAspect="1"/>
          </p:cNvSpPr>
          <p:nvPr/>
        </p:nvSpPr>
        <p:spPr>
          <a:xfrm>
            <a:off x="3014766" y="2589874"/>
            <a:ext cx="365760" cy="36576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1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3014766" y="6250588"/>
            <a:ext cx="365760" cy="36576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12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835120" y="4418674"/>
            <a:ext cx="36576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1153099" y="4418674"/>
            <a:ext cx="36576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5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998572" y="2903663"/>
            <a:ext cx="36576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593483" y="3538617"/>
            <a:ext cx="365760" cy="36576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4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3998572" y="5970288"/>
            <a:ext cx="36576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6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593483" y="5298731"/>
            <a:ext cx="365760" cy="36576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3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2056849" y="5970288"/>
            <a:ext cx="36576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11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1393634" y="5298731"/>
            <a:ext cx="365760" cy="36576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9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1393634" y="3538617"/>
            <a:ext cx="365760" cy="36576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10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2041426" y="2903663"/>
            <a:ext cx="365760" cy="365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7</a:t>
            </a:r>
            <a:endParaRPr lang="lv-LV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6" idx="6"/>
            <a:endCxn id="10" idx="1"/>
          </p:cNvCxnSpPr>
          <p:nvPr/>
        </p:nvCxnSpPr>
        <p:spPr>
          <a:xfrm>
            <a:off x="3380526" y="2772754"/>
            <a:ext cx="671610" cy="18447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5"/>
            <a:endCxn id="11" idx="1"/>
          </p:cNvCxnSpPr>
          <p:nvPr/>
        </p:nvCxnSpPr>
        <p:spPr>
          <a:xfrm>
            <a:off x="4310768" y="3215859"/>
            <a:ext cx="336279" cy="37632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4"/>
            <a:endCxn id="8" idx="0"/>
          </p:cNvCxnSpPr>
          <p:nvPr/>
        </p:nvCxnSpPr>
        <p:spPr>
          <a:xfrm>
            <a:off x="4776363" y="3904377"/>
            <a:ext cx="241637" cy="51429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4"/>
            <a:endCxn id="13" idx="0"/>
          </p:cNvCxnSpPr>
          <p:nvPr/>
        </p:nvCxnSpPr>
        <p:spPr>
          <a:xfrm flipH="1">
            <a:off x="4776363" y="4784434"/>
            <a:ext cx="241637" cy="51429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  <a:endCxn id="12" idx="7"/>
          </p:cNvCxnSpPr>
          <p:nvPr/>
        </p:nvCxnSpPr>
        <p:spPr>
          <a:xfrm flipH="1">
            <a:off x="4310768" y="5610927"/>
            <a:ext cx="336279" cy="41292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3"/>
            <a:endCxn id="7" idx="6"/>
          </p:cNvCxnSpPr>
          <p:nvPr/>
        </p:nvCxnSpPr>
        <p:spPr>
          <a:xfrm flipH="1">
            <a:off x="3380526" y="6282484"/>
            <a:ext cx="671610" cy="15098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2"/>
            <a:endCxn id="14" idx="5"/>
          </p:cNvCxnSpPr>
          <p:nvPr/>
        </p:nvCxnSpPr>
        <p:spPr>
          <a:xfrm flipH="1" flipV="1">
            <a:off x="2369045" y="6282484"/>
            <a:ext cx="645721" cy="150984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1"/>
            <a:endCxn id="15" idx="5"/>
          </p:cNvCxnSpPr>
          <p:nvPr/>
        </p:nvCxnSpPr>
        <p:spPr>
          <a:xfrm flipH="1" flipV="1">
            <a:off x="1705830" y="5610927"/>
            <a:ext cx="404583" cy="41292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5" idx="0"/>
            <a:endCxn id="9" idx="4"/>
          </p:cNvCxnSpPr>
          <p:nvPr/>
        </p:nvCxnSpPr>
        <p:spPr>
          <a:xfrm flipH="1" flipV="1">
            <a:off x="1335979" y="4784434"/>
            <a:ext cx="240535" cy="51429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9" idx="0"/>
            <a:endCxn id="16" idx="4"/>
          </p:cNvCxnSpPr>
          <p:nvPr/>
        </p:nvCxnSpPr>
        <p:spPr>
          <a:xfrm flipV="1">
            <a:off x="1335979" y="3904377"/>
            <a:ext cx="240535" cy="51429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6" idx="7"/>
            <a:endCxn id="17" idx="3"/>
          </p:cNvCxnSpPr>
          <p:nvPr/>
        </p:nvCxnSpPr>
        <p:spPr>
          <a:xfrm flipV="1">
            <a:off x="1705830" y="3215859"/>
            <a:ext cx="389160" cy="376322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7" idx="7"/>
            <a:endCxn id="6" idx="2"/>
          </p:cNvCxnSpPr>
          <p:nvPr/>
        </p:nvCxnSpPr>
        <p:spPr>
          <a:xfrm flipV="1">
            <a:off x="2353622" y="2772754"/>
            <a:ext cx="661144" cy="184473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243040" y="2261210"/>
                <a:ext cx="12053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lv-LV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lv-LV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lv-LV" sz="20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p>
                          </m:sSup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  <m:sup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lv-LV" sz="20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040" y="2261210"/>
                <a:ext cx="120533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264913" y="2681304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lv-LV" sz="20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913" y="2681304"/>
                <a:ext cx="50468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838067" y="3296769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lv-LV" sz="20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067" y="3296769"/>
                <a:ext cx="504689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181850" y="4298533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lv-LV" sz="20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850" y="4298533"/>
                <a:ext cx="504689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889778" y="5264381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lv-LV" sz="20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778" y="5264381"/>
                <a:ext cx="50468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4282381" y="6082429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lv-LV" sz="20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381" y="6082429"/>
                <a:ext cx="504689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298575" y="6416293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lv-LV" sz="20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575" y="6416293"/>
                <a:ext cx="504689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708258" y="6233413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lv-LV" sz="20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258" y="6233413"/>
                <a:ext cx="504689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985192" y="5382487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lv-LV" sz="2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192" y="5382487"/>
                <a:ext cx="504689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07167" y="4384324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lv-LV" sz="20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67" y="4384324"/>
                <a:ext cx="504689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900093" y="3409033"/>
                <a:ext cx="6081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lv-LV" sz="20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93" y="3409033"/>
                <a:ext cx="608180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719676" y="2664935"/>
                <a:ext cx="6081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</m:oMath>
                  </m:oMathPara>
                </a14:m>
                <a:endParaRPr lang="lv-LV" sz="20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676" y="2664935"/>
                <a:ext cx="608180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251277" y="4215902"/>
                <a:ext cx="21311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lv-LV" sz="3600"/>
                            <m:t>ℤ</m:t>
                          </m:r>
                        </m:e>
                        <m:sub>
                          <m:r>
                            <a:rPr lang="lv-LV" sz="36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lv-LV" sz="3600" b="0" i="1" smtClean="0">
                          <a:latin typeface="Cambria Math" panose="02040503050406030204" pitchFamily="18" charset="0"/>
                        </a:rPr>
                        <m:t>−{0}</m:t>
                      </m:r>
                    </m:oMath>
                  </m:oMathPara>
                </a14:m>
                <a:endParaRPr lang="lv-LV" sz="36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277" y="4215902"/>
                <a:ext cx="2131161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07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Number Theory</a:t>
            </a:r>
          </a:p>
          <a:p>
            <a:r>
              <a:rPr lang="en-US" sz="2400" b="1" dirty="0" smtClean="0"/>
              <a:t>Arithmetic Series and GCD:</a:t>
            </a:r>
            <a:r>
              <a:rPr lang="en-US" sz="2400" dirty="0" smtClean="0"/>
              <a:t> Preserving divisibility, Euclidean algorithm.</a:t>
            </a:r>
          </a:p>
          <a:p>
            <a:r>
              <a:rPr lang="en-US" sz="2400" b="1" dirty="0" err="1" smtClean="0"/>
              <a:t>Bezout</a:t>
            </a:r>
            <a:r>
              <a:rPr lang="en-US" sz="2400" b="1" dirty="0" smtClean="0"/>
              <a:t> identity, multiplicative inverses: </a:t>
            </a:r>
            <a:r>
              <a:rPr lang="en-US" sz="2400" dirty="0" smtClean="0"/>
              <a:t>When injections are also surjections (by Pigeonhole principle)</a:t>
            </a:r>
          </a:p>
          <a:p>
            <a:r>
              <a:rPr lang="en-US" sz="2400" b="1" dirty="0" err="1" smtClean="0"/>
              <a:t>Congruences</a:t>
            </a:r>
            <a:r>
              <a:rPr lang="en-US" sz="2400" b="1" dirty="0" smtClean="0"/>
              <a:t>, </a:t>
            </a:r>
            <a:r>
              <a:rPr lang="en-US" sz="2400" b="1" dirty="0"/>
              <a:t>Chinese Remainder </a:t>
            </a:r>
            <a:r>
              <a:rPr lang="en-US" sz="2400" b="1" dirty="0" smtClean="0"/>
              <a:t>Theorem:</a:t>
            </a:r>
            <a:r>
              <a:rPr lang="en-US" sz="2400" dirty="0" smtClean="0"/>
              <a:t> Modular arithmetic, CRT.</a:t>
            </a:r>
          </a:p>
          <a:p>
            <a:r>
              <a:rPr lang="en-US" sz="2400" b="1" dirty="0" smtClean="0"/>
              <a:t>Exponentiation:</a:t>
            </a:r>
            <a:r>
              <a:rPr lang="en-US" sz="2400" dirty="0" smtClean="0"/>
              <a:t> </a:t>
            </a:r>
            <a:r>
              <a:rPr lang="en-US" sz="2400" dirty="0"/>
              <a:t>Euler's </a:t>
            </a:r>
            <a:r>
              <a:rPr lang="en-US" sz="2400" dirty="0" smtClean="0"/>
              <a:t>function. </a:t>
            </a:r>
            <a:r>
              <a:rPr lang="en-US" sz="2400" dirty="0"/>
              <a:t>Theorems </a:t>
            </a:r>
            <a:r>
              <a:rPr lang="en-US" sz="2400" dirty="0" smtClean="0"/>
              <a:t>by Fermat and Euler. Primitive Roots.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Recurrent Sequences</a:t>
            </a:r>
          </a:p>
          <a:p>
            <a:r>
              <a:rPr lang="en-US" sz="2400" b="1" dirty="0" smtClean="0"/>
              <a:t>Periodicity in Sequences:</a:t>
            </a:r>
            <a:r>
              <a:rPr lang="en-US" sz="2400" dirty="0" smtClean="0"/>
              <a:t> How predetermined moves between states lead to periods.</a:t>
            </a:r>
          </a:p>
          <a:p>
            <a:r>
              <a:rPr lang="en-US" sz="2400" b="1" dirty="0" smtClean="0"/>
              <a:t>1</a:t>
            </a:r>
            <a:r>
              <a:rPr lang="en-US" sz="2400" b="1" baseline="30000" dirty="0" smtClean="0"/>
              <a:t>st</a:t>
            </a:r>
            <a:r>
              <a:rPr lang="en-US" sz="2400" b="1" dirty="0" smtClean="0"/>
              <a:t> and 2</a:t>
            </a:r>
            <a:r>
              <a:rPr lang="en-US" sz="2400" b="1" baseline="30000" dirty="0" smtClean="0"/>
              <a:t>nd</a:t>
            </a:r>
            <a:r>
              <a:rPr lang="en-US" sz="2400" b="1" dirty="0" smtClean="0"/>
              <a:t> order recurrences: </a:t>
            </a:r>
            <a:r>
              <a:rPr lang="en-US" sz="2400" dirty="0" smtClean="0"/>
              <a:t>Solving homogeneous and non-homogeneous recurrences.</a:t>
            </a:r>
          </a:p>
          <a:p>
            <a:r>
              <a:rPr lang="en-US" sz="2400" b="1" dirty="0" smtClean="0"/>
              <a:t>Divide and Conquer recurrences: </a:t>
            </a:r>
            <a:r>
              <a:rPr lang="en-US" sz="2400" dirty="0" smtClean="0"/>
              <a:t>Recursion trees, solving by Master theorem.</a:t>
            </a:r>
          </a:p>
        </p:txBody>
      </p:sp>
    </p:spTree>
    <p:extLst>
      <p:ext uri="{BB962C8B-B14F-4D97-AF65-F5344CB8AC3E}">
        <p14:creationId xmlns:p14="http://schemas.microsoft.com/office/powerpoint/2010/main" val="321848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Euclidean Algorithm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Euclidian algorithm is an efficient method for  computing the greatest common divisor of two integers. It is based on the idea that </a:t>
            </a:r>
            <a:r>
              <a:rPr lang="en-US" sz="2400" dirty="0" err="1"/>
              <a:t>gcd</a:t>
            </a:r>
            <a:r>
              <a:rPr lang="en-US" sz="2400" dirty="0"/>
              <a:t>(</a:t>
            </a:r>
            <a:r>
              <a:rPr lang="en-US" sz="2400" i="1" dirty="0" err="1"/>
              <a:t>a</a:t>
            </a:r>
            <a:r>
              <a:rPr lang="en-US" sz="2400" dirty="0" err="1"/>
              <a:t>,</a:t>
            </a:r>
            <a:r>
              <a:rPr lang="en-US" sz="2400" i="1" dirty="0" err="1"/>
              <a:t>b</a:t>
            </a:r>
            <a:r>
              <a:rPr lang="en-US" sz="2400" dirty="0"/>
              <a:t>) is equal to </a:t>
            </a:r>
            <a:r>
              <a:rPr lang="en-US" sz="2400" dirty="0" err="1"/>
              <a:t>gcd</a:t>
            </a:r>
            <a:r>
              <a:rPr lang="en-US" sz="2400" dirty="0"/>
              <a:t>(</a:t>
            </a:r>
            <a:r>
              <a:rPr lang="en-US" sz="2400" i="1" dirty="0" err="1"/>
              <a:t>a</a:t>
            </a:r>
            <a:r>
              <a:rPr lang="en-US" sz="2400" dirty="0" err="1"/>
              <a:t>,</a:t>
            </a:r>
            <a:r>
              <a:rPr lang="en-US" sz="2400" i="1" dirty="0" err="1"/>
              <a:t>c</a:t>
            </a:r>
            <a:r>
              <a:rPr lang="en-US" sz="2400" dirty="0"/>
              <a:t>) when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>
                <a:latin typeface="Cambria Math"/>
                <a:ea typeface="Cambria Math"/>
              </a:rPr>
              <a:t>&gt;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  <a:r>
              <a:rPr lang="en-US" sz="2400" dirty="0"/>
              <a:t> and </a:t>
            </a:r>
            <a:r>
              <a:rPr lang="en-US" sz="2400" i="1" dirty="0"/>
              <a:t>c</a:t>
            </a:r>
            <a:r>
              <a:rPr lang="en-US" sz="2400" dirty="0"/>
              <a:t> is the remainder when a is divided by </a:t>
            </a:r>
            <a:r>
              <a:rPr lang="en-US" sz="2400" i="1" dirty="0"/>
              <a:t>b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Example</a:t>
            </a:r>
            <a:r>
              <a:rPr lang="en-US" dirty="0"/>
              <a:t>: Find 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287</a:t>
            </a:r>
            <a:r>
              <a:rPr lang="en-US" dirty="0"/>
              <a:t>):</a:t>
            </a:r>
          </a:p>
          <a:p>
            <a:pPr lvl="2"/>
            <a:r>
              <a:rPr lang="en-US" dirty="0">
                <a:latin typeface="Cambria Math" pitchFamily="18" charset="0"/>
                <a:ea typeface="Cambria Math" pitchFamily="18" charset="0"/>
              </a:rPr>
              <a:t>287 = 91 ∙ 3 + 14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91 = 14 ∙ 6 + 7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 =  7 ∙ 2 + 0</a:t>
            </a:r>
          </a:p>
          <a:p>
            <a:pPr lvl="1"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lvl="1">
              <a:buNone/>
            </a:pP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287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91</a:t>
            </a:r>
            <a:r>
              <a:rPr lang="en-US" dirty="0"/>
              <a:t>) =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91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/>
              <a:t>) = 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) 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9993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Blankinship</a:t>
            </a:r>
            <a:r>
              <a:rPr lang="en-US" dirty="0" smtClean="0"/>
              <a:t> Algorithm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3866919"/>
            <a:ext cx="10515600" cy="2310043"/>
          </a:xfrm>
        </p:spPr>
        <p:txBody>
          <a:bodyPr/>
          <a:lstStyle/>
          <a:p>
            <a:r>
              <a:rPr lang="lv-LV" dirty="0" smtClean="0"/>
              <a:t>You can also use Euclidean algorithm (extended with parameters that show, how you can get GCD, if you start out with two numbers.)</a:t>
            </a:r>
            <a:endParaRPr lang="lv-LV" dirty="0"/>
          </a:p>
        </p:txBody>
      </p:sp>
      <p:pic>
        <p:nvPicPr>
          <p:cNvPr id="1026" name="Picture 2" descr="https://miro.medium.com/max/2000/0*f5tNC-pe-bvh6L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56314"/>
            <a:ext cx="9891288" cy="81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77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137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Euler Function – Intuition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43092"/>
                <a:ext cx="5181600" cy="4351338"/>
              </a:xfrm>
            </p:spPr>
            <p:txBody>
              <a:bodyPr>
                <a:normAutofit/>
              </a:bodyPr>
              <a:lstStyle/>
              <a:p>
                <a:r>
                  <a:rPr lang="lv-LV" b="1" dirty="0" smtClean="0"/>
                  <a:t>Example: </a:t>
                </a:r>
                <a:r>
                  <a:rPr lang="lv-LV" dirty="0" smtClean="0"/>
                  <a:t>How many numbers out of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[1;210]</m:t>
                    </m:r>
                  </m:oMath>
                </a14:m>
                <a:r>
                  <a:rPr lang="lv-LV" dirty="0" smtClean="0"/>
                  <a:t> are indivisible by 2,3,5, and 7 (i.e. mutual prime with 210)? </a:t>
                </a:r>
                <a:endParaRPr lang="lv-LV" dirty="0"/>
              </a:p>
              <a:p>
                <a:pPr marL="342900" indent="-342900"/>
                <a:r>
                  <a:rPr lang="lv-LV" dirty="0" smtClean="0"/>
                  <a:t>Count the set itself (or its complement)?</a:t>
                </a:r>
              </a:p>
              <a:p>
                <a:pPr marL="342900" indent="-342900"/>
                <a:r>
                  <a:rPr lang="lv-LV" dirty="0" smtClean="0"/>
                  <a:t>Intersections are easier to find than unions.</a:t>
                </a:r>
                <a:endParaRPr lang="en-US" dirty="0"/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43092"/>
                <a:ext cx="5181600" cy="4351338"/>
              </a:xfrm>
              <a:blipFill>
                <a:blip r:embed="rId2"/>
                <a:stretch>
                  <a:fillRect l="-2118" t="-2241" r="-1412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212240" y="2169176"/>
            <a:ext cx="3832860" cy="368427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291" y="2626376"/>
            <a:ext cx="3043297" cy="2541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94728" y="5807631"/>
            <a:ext cx="203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>
                <a:solidFill>
                  <a:schemeClr val="tx2"/>
                </a:solidFill>
              </a:rPr>
              <a:t>All numbers [1;210]</a:t>
            </a:r>
            <a:endParaRPr lang="lv-LV" dirty="0">
              <a:solidFill>
                <a:schemeClr val="tx2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500033" y="4494880"/>
            <a:ext cx="768345" cy="67297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84868" y="5167853"/>
            <a:ext cx="1417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>
                <a:solidFill>
                  <a:schemeClr val="tx2"/>
                </a:solidFill>
              </a:rPr>
              <a:t>Divisible by 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841423" y="4638025"/>
            <a:ext cx="505237" cy="59775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40429" y="5299448"/>
            <a:ext cx="1417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>
                <a:solidFill>
                  <a:schemeClr val="tx2"/>
                </a:solidFill>
              </a:rPr>
              <a:t>Divisible by 3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964101" y="2626376"/>
            <a:ext cx="259882" cy="34771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6639" y="2257044"/>
            <a:ext cx="1417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>
                <a:solidFill>
                  <a:schemeClr val="tx2"/>
                </a:solidFill>
              </a:rPr>
              <a:t>Divisible by 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50260" y="2211706"/>
            <a:ext cx="1417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>
                <a:solidFill>
                  <a:schemeClr val="tx2"/>
                </a:solidFill>
              </a:rPr>
              <a:t>Divisible by 5</a:t>
            </a:r>
            <a:endParaRPr lang="lv-LV" dirty="0">
              <a:solidFill>
                <a:schemeClr val="tx2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95734" y="2558472"/>
            <a:ext cx="550790" cy="41561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546524" y="3599731"/>
            <a:ext cx="195168" cy="202130"/>
          </a:xfrm>
          <a:prstGeom prst="ellipse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75000"/>
                </a:schemeClr>
              </a:gs>
            </a:gsLst>
          </a:gra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8452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 Function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lv-LV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210</m:t>
                          </m:r>
                        </m:e>
                      </m:d>
                      <m:r>
                        <a:rPr lang="lv-LV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lv-LV" i="1" dirty="0">
                          <a:latin typeface="Cambria Math" panose="02040503050406030204" pitchFamily="18" charset="0"/>
                        </a:rPr>
                        <m:t>210−</m:t>
                      </m:r>
                      <m:f>
                        <m:fPr>
                          <m:ctrlPr>
                            <a:rPr lang="lv-LV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210</m:t>
                          </m:r>
                        </m:num>
                        <m:den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lv-LV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lv-LV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210</m:t>
                          </m:r>
                        </m:num>
                        <m:den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lv-LV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lv-LV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210</m:t>
                          </m:r>
                        </m:num>
                        <m:den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lv-LV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lv-LV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210</m:t>
                          </m:r>
                        </m:num>
                        <m:den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lv-LV" i="1" dirty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lv-L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lv-LV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210</m:t>
                          </m:r>
                        </m:num>
                        <m:den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lv-LV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lv-LV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lv-LV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210</m:t>
                          </m:r>
                        </m:num>
                        <m:den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lv-LV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∙5</m:t>
                          </m:r>
                        </m:den>
                      </m:f>
                      <m:r>
                        <a:rPr lang="lv-LV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lv-LV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210</m:t>
                          </m:r>
                        </m:num>
                        <m:den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lv-LV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∙7</m:t>
                          </m:r>
                        </m:den>
                      </m:f>
                      <m:r>
                        <a:rPr lang="lv-LV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lv-LV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210</m:t>
                          </m:r>
                        </m:num>
                        <m:den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lv-LV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∙5</m:t>
                          </m:r>
                        </m:den>
                      </m:f>
                      <m:r>
                        <a:rPr lang="lv-LV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lv-LV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210</m:t>
                          </m:r>
                        </m:num>
                        <m:den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lv-LV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∙7</m:t>
                          </m:r>
                        </m:den>
                      </m:f>
                      <m:r>
                        <a:rPr lang="lv-LV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lv-LV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210</m:t>
                          </m:r>
                        </m:num>
                        <m:den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lv-LV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∙7</m:t>
                          </m:r>
                        </m:den>
                      </m:f>
                      <m:r>
                        <a:rPr lang="lv-LV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lv-L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lv-LV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210</m:t>
                          </m:r>
                        </m:num>
                        <m:den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lv-LV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lv-LV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∙5</m:t>
                          </m:r>
                        </m:den>
                      </m:f>
                      <m:r>
                        <a:rPr lang="lv-LV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lv-LV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210</m:t>
                          </m:r>
                        </m:num>
                        <m:den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lv-LV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∙3∙7</m:t>
                          </m:r>
                        </m:den>
                      </m:f>
                      <m:r>
                        <a:rPr lang="lv-LV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lv-LV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210</m:t>
                          </m:r>
                        </m:num>
                        <m:den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lv-LV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∙5∙7</m:t>
                          </m:r>
                        </m:den>
                      </m:f>
                      <m:r>
                        <a:rPr lang="lv-LV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lv-LV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210</m:t>
                          </m:r>
                        </m:num>
                        <m:den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lv-LV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∙5∙7</m:t>
                          </m:r>
                        </m:den>
                      </m:f>
                      <m:r>
                        <a:rPr lang="lv-LV" i="1" dirty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lv-L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lv-LV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210</m:t>
                          </m:r>
                        </m:num>
                        <m:den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lv-LV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lv-LV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∙5∙7</m:t>
                          </m:r>
                        </m:den>
                      </m:f>
                      <m:r>
                        <a:rPr lang="lv-LV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lv-L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i="1" dirty="0">
                          <a:latin typeface="Cambria Math" panose="02040503050406030204" pitchFamily="18" charset="0"/>
                        </a:rPr>
                        <m:t>210</m:t>
                      </m:r>
                      <m:r>
                        <a:rPr lang="lv-LV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lv-LV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lv-LV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v-LV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lv-LV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lv-LV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lv-LV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lv-LV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v-LV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lv-LV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lv-LV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lv-LV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lv-LV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v-LV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lv-LV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r>
                        <a:rPr lang="lv-LV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lv-LV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lv-LV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v-LV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lv-LV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d>
                      <m:r>
                        <a:rPr lang="lv-LV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dirty="0" smtClean="0"/>
              </a:p>
              <a:p>
                <a:pPr marL="0" indent="0">
                  <a:buNone/>
                </a:pPr>
                <a:r>
                  <a:rPr lang="lv-LV" dirty="0" smtClean="0"/>
                  <a:t>Divisibilities by 2, 3, 5, 7 are "mutually independent" (as events).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b="-3922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14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Congruences and their Equivalence Classes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0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sz="3200" dirty="0" smtClean="0"/>
                  <a:t>Equivalence relation on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lv-LV" sz="3200"/>
                      <m:t>ℤ</m:t>
                    </m:r>
                  </m:oMath>
                </a14:m>
                <a:r>
                  <a:rPr lang="lv-LV" dirty="0" smtClean="0"/>
                  <a:t> - being  congruent (modulo </a:t>
                </a:r>
                <a:r>
                  <a:rPr lang="lv-LV" dirty="0"/>
                  <a:t>7</a:t>
                </a:r>
                <a:r>
                  <a:rPr lang="lv-LV" dirty="0" smtClean="0"/>
                  <a:t>)</a:t>
                </a:r>
                <a:endParaRPr lang="lv-LV" dirty="0"/>
              </a:p>
              <a:p>
                <a:pPr marL="0" indent="0">
                  <a:buNone/>
                </a:pPr>
                <a:endParaRPr lang="lv-LV" dirty="0"/>
              </a:p>
            </p:txBody>
          </p:sp>
        </mc:Choice>
        <mc:Fallback xmlns="">
          <p:sp>
            <p:nvSpPr>
              <p:cNvPr id="21" name="Content Placeholder 2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>
            <a:spLocks noChangeAspect="1"/>
          </p:cNvSpPr>
          <p:nvPr/>
        </p:nvSpPr>
        <p:spPr>
          <a:xfrm>
            <a:off x="2061834" y="3558400"/>
            <a:ext cx="365760" cy="365760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3109523" y="4037461"/>
            <a:ext cx="365760" cy="365760"/>
          </a:xfrm>
          <a:prstGeom prst="ellipse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3404422" y="5289001"/>
            <a:ext cx="365760" cy="36576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656743" y="6191283"/>
            <a:ext cx="365760" cy="365760"/>
          </a:xfrm>
          <a:prstGeom prst="ellipse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788467" y="5359501"/>
            <a:ext cx="365760" cy="365760"/>
          </a:xfrm>
          <a:prstGeom prst="ellipse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1515579" y="6196789"/>
            <a:ext cx="365760" cy="365760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lv-LV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5" idx="6"/>
            <a:endCxn id="6" idx="1"/>
          </p:cNvCxnSpPr>
          <p:nvPr/>
        </p:nvCxnSpPr>
        <p:spPr>
          <a:xfrm>
            <a:off x="2427594" y="3741280"/>
            <a:ext cx="735493" cy="3497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5"/>
            <a:endCxn id="7" idx="0"/>
          </p:cNvCxnSpPr>
          <p:nvPr/>
        </p:nvCxnSpPr>
        <p:spPr>
          <a:xfrm>
            <a:off x="3421719" y="4349657"/>
            <a:ext cx="165583" cy="9393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8" idx="7"/>
          </p:cNvCxnSpPr>
          <p:nvPr/>
        </p:nvCxnSpPr>
        <p:spPr>
          <a:xfrm flipH="1">
            <a:off x="2968939" y="5601197"/>
            <a:ext cx="489047" cy="6436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0" idx="6"/>
            <a:endCxn id="8" idx="2"/>
          </p:cNvCxnSpPr>
          <p:nvPr/>
        </p:nvCxnSpPr>
        <p:spPr>
          <a:xfrm flipV="1">
            <a:off x="1881339" y="6374163"/>
            <a:ext cx="775404" cy="55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1"/>
            <a:endCxn id="9" idx="5"/>
          </p:cNvCxnSpPr>
          <p:nvPr/>
        </p:nvCxnSpPr>
        <p:spPr>
          <a:xfrm flipH="1" flipV="1">
            <a:off x="1100663" y="5671697"/>
            <a:ext cx="468480" cy="5786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7" idx="3"/>
            <a:endCxn id="9" idx="0"/>
          </p:cNvCxnSpPr>
          <p:nvPr/>
        </p:nvCxnSpPr>
        <p:spPr>
          <a:xfrm flipH="1">
            <a:off x="971347" y="4380900"/>
            <a:ext cx="97636" cy="9786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>
            <a:spLocks noChangeAspect="1"/>
          </p:cNvSpPr>
          <p:nvPr/>
        </p:nvSpPr>
        <p:spPr>
          <a:xfrm>
            <a:off x="1015419" y="4068704"/>
            <a:ext cx="365760" cy="365760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lv-LV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stCxn id="17" idx="7"/>
            <a:endCxn id="5" idx="2"/>
          </p:cNvCxnSpPr>
          <p:nvPr/>
        </p:nvCxnSpPr>
        <p:spPr>
          <a:xfrm flipV="1">
            <a:off x="1327615" y="3741280"/>
            <a:ext cx="734219" cy="3809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926568" y="4734332"/>
                <a:ext cx="7825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lv-LV" sz="3600"/>
                            <m:t>ℤ</m:t>
                          </m:r>
                        </m:e>
                        <m:sub>
                          <m:r>
                            <a:rPr lang="lv-LV" sz="3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lv-LV" sz="3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568" y="4734332"/>
                <a:ext cx="78252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 19"/>
          <p:cNvSpPr>
            <a:spLocks noChangeAspect="1"/>
          </p:cNvSpPr>
          <p:nvPr/>
        </p:nvSpPr>
        <p:spPr>
          <a:xfrm>
            <a:off x="1118422" y="4012260"/>
            <a:ext cx="2194560" cy="2194560"/>
          </a:xfrm>
          <a:prstGeom prst="arc">
            <a:avLst>
              <a:gd name="adj1" fmla="val 16200000"/>
              <a:gd name="adj2" fmla="val 3742224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5393850" y="2589176"/>
            <a:ext cx="365760" cy="365760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0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5902270" y="2589176"/>
            <a:ext cx="365760" cy="365760"/>
          </a:xfrm>
          <a:prstGeom prst="ellipse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1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6410690" y="2589176"/>
            <a:ext cx="365760" cy="36576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2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919110" y="2589176"/>
            <a:ext cx="365760" cy="365760"/>
          </a:xfrm>
          <a:prstGeom prst="ellipse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7427530" y="2589176"/>
            <a:ext cx="365760" cy="365760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4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7935950" y="2589176"/>
            <a:ext cx="365760" cy="365760"/>
          </a:xfrm>
          <a:prstGeom prst="ellipse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8444370" y="2589176"/>
            <a:ext cx="365760" cy="365760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8952790" y="2589176"/>
            <a:ext cx="365760" cy="365760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7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9461210" y="2589176"/>
            <a:ext cx="365760" cy="365760"/>
          </a:xfrm>
          <a:prstGeom prst="ellipse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9969630" y="2589176"/>
            <a:ext cx="365760" cy="36576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10478050" y="2589176"/>
            <a:ext cx="365760" cy="365760"/>
          </a:xfrm>
          <a:prstGeom prst="ellipse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10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10986470" y="2589176"/>
            <a:ext cx="365760" cy="365760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11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11494885" y="2589176"/>
            <a:ext cx="365760" cy="365760"/>
          </a:xfrm>
          <a:prstGeom prst="ellipse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12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1834910" y="2589176"/>
            <a:ext cx="365760" cy="365760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-7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2343330" y="2589176"/>
            <a:ext cx="365760" cy="365760"/>
          </a:xfrm>
          <a:prstGeom prst="ellipse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-6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2851750" y="2589176"/>
            <a:ext cx="365760" cy="36576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-5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3360170" y="2589176"/>
            <a:ext cx="365760" cy="365760"/>
          </a:xfrm>
          <a:prstGeom prst="ellipse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-4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3868590" y="2589176"/>
            <a:ext cx="365760" cy="365760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-3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4377010" y="2589176"/>
            <a:ext cx="365760" cy="365760"/>
          </a:xfrm>
          <a:prstGeom prst="ellipse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-2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4885430" y="2589176"/>
            <a:ext cx="365760" cy="365760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-1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1337312" y="2587338"/>
            <a:ext cx="365760" cy="365760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-8</a:t>
            </a:r>
            <a:endParaRPr lang="lv-LV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>
            <a:stCxn id="42" idx="6"/>
            <a:endCxn id="35" idx="2"/>
          </p:cNvCxnSpPr>
          <p:nvPr/>
        </p:nvCxnSpPr>
        <p:spPr>
          <a:xfrm>
            <a:off x="1703072" y="2770218"/>
            <a:ext cx="131838" cy="18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5" idx="6"/>
            <a:endCxn id="36" idx="2"/>
          </p:cNvCxnSpPr>
          <p:nvPr/>
        </p:nvCxnSpPr>
        <p:spPr>
          <a:xfrm>
            <a:off x="2200670" y="2772056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6" idx="6"/>
            <a:endCxn id="37" idx="2"/>
          </p:cNvCxnSpPr>
          <p:nvPr/>
        </p:nvCxnSpPr>
        <p:spPr>
          <a:xfrm>
            <a:off x="2709090" y="2772056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7" idx="6"/>
            <a:endCxn id="38" idx="2"/>
          </p:cNvCxnSpPr>
          <p:nvPr/>
        </p:nvCxnSpPr>
        <p:spPr>
          <a:xfrm>
            <a:off x="3217510" y="2772056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8" idx="6"/>
            <a:endCxn id="39" idx="2"/>
          </p:cNvCxnSpPr>
          <p:nvPr/>
        </p:nvCxnSpPr>
        <p:spPr>
          <a:xfrm>
            <a:off x="3725930" y="2772056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6"/>
            <a:endCxn id="40" idx="2"/>
          </p:cNvCxnSpPr>
          <p:nvPr/>
        </p:nvCxnSpPr>
        <p:spPr>
          <a:xfrm>
            <a:off x="4234350" y="2772056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0" idx="6"/>
            <a:endCxn id="41" idx="2"/>
          </p:cNvCxnSpPr>
          <p:nvPr/>
        </p:nvCxnSpPr>
        <p:spPr>
          <a:xfrm>
            <a:off x="4742770" y="2772056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1" idx="6"/>
            <a:endCxn id="22" idx="2"/>
          </p:cNvCxnSpPr>
          <p:nvPr/>
        </p:nvCxnSpPr>
        <p:spPr>
          <a:xfrm>
            <a:off x="5251190" y="2772056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2" idx="6"/>
            <a:endCxn id="23" idx="2"/>
          </p:cNvCxnSpPr>
          <p:nvPr/>
        </p:nvCxnSpPr>
        <p:spPr>
          <a:xfrm>
            <a:off x="5759610" y="2772056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3" idx="6"/>
            <a:endCxn id="24" idx="2"/>
          </p:cNvCxnSpPr>
          <p:nvPr/>
        </p:nvCxnSpPr>
        <p:spPr>
          <a:xfrm>
            <a:off x="6268030" y="2772056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4" idx="6"/>
            <a:endCxn id="25" idx="2"/>
          </p:cNvCxnSpPr>
          <p:nvPr/>
        </p:nvCxnSpPr>
        <p:spPr>
          <a:xfrm>
            <a:off x="6776450" y="2772056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5" idx="6"/>
            <a:endCxn id="26" idx="2"/>
          </p:cNvCxnSpPr>
          <p:nvPr/>
        </p:nvCxnSpPr>
        <p:spPr>
          <a:xfrm>
            <a:off x="7284870" y="2772056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6" idx="6"/>
            <a:endCxn id="27" idx="2"/>
          </p:cNvCxnSpPr>
          <p:nvPr/>
        </p:nvCxnSpPr>
        <p:spPr>
          <a:xfrm>
            <a:off x="7793290" y="2772056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7" idx="6"/>
            <a:endCxn id="28" idx="2"/>
          </p:cNvCxnSpPr>
          <p:nvPr/>
        </p:nvCxnSpPr>
        <p:spPr>
          <a:xfrm>
            <a:off x="8301710" y="2772056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8" idx="6"/>
            <a:endCxn id="29" idx="2"/>
          </p:cNvCxnSpPr>
          <p:nvPr/>
        </p:nvCxnSpPr>
        <p:spPr>
          <a:xfrm>
            <a:off x="8810130" y="2772056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29" idx="6"/>
            <a:endCxn id="30" idx="2"/>
          </p:cNvCxnSpPr>
          <p:nvPr/>
        </p:nvCxnSpPr>
        <p:spPr>
          <a:xfrm>
            <a:off x="9318550" y="2772056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0" idx="6"/>
            <a:endCxn id="31" idx="2"/>
          </p:cNvCxnSpPr>
          <p:nvPr/>
        </p:nvCxnSpPr>
        <p:spPr>
          <a:xfrm>
            <a:off x="9826970" y="2772056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1" idx="6"/>
            <a:endCxn id="32" idx="2"/>
          </p:cNvCxnSpPr>
          <p:nvPr/>
        </p:nvCxnSpPr>
        <p:spPr>
          <a:xfrm>
            <a:off x="10335390" y="2772056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2" idx="6"/>
            <a:endCxn id="33" idx="2"/>
          </p:cNvCxnSpPr>
          <p:nvPr/>
        </p:nvCxnSpPr>
        <p:spPr>
          <a:xfrm>
            <a:off x="10843810" y="2772056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3" idx="6"/>
            <a:endCxn id="34" idx="2"/>
          </p:cNvCxnSpPr>
          <p:nvPr/>
        </p:nvCxnSpPr>
        <p:spPr>
          <a:xfrm>
            <a:off x="11352230" y="2772056"/>
            <a:ext cx="1426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742770" y="3741280"/>
                <a:ext cx="64772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lv-LV" dirty="0" smtClean="0"/>
                  <a:t>You can treat this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lv-LV"/>
                          <m:t>ℤ</m:t>
                        </m:r>
                      </m:e>
                      <m:sub>
                        <m:r>
                          <a:rPr lang="lv-LV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lv-LV" dirty="0" smtClean="0"/>
                  <a:t> as a new number set with its own operations </a:t>
                </a:r>
              </a:p>
              <a:p>
                <a:r>
                  <a:rPr lang="lv-LV" dirty="0" smtClean="0"/>
                  <a:t>of addition, multiplication, etc.</a:t>
                </a: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770" y="3741280"/>
                <a:ext cx="6477222" cy="646331"/>
              </a:xfrm>
              <a:prstGeom prst="rect">
                <a:avLst/>
              </a:prstGeom>
              <a:blipFill>
                <a:blip r:embed="rId4"/>
                <a:stretch>
                  <a:fillRect l="-753" t="-5660" b="-1415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835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Modulo </a:t>
            </a:r>
            <a:r>
              <a:rPr lang="en-US" i="1" dirty="0" smtClean="0"/>
              <a:t>m</a:t>
            </a:r>
            <a:r>
              <a:rPr lang="lv-LV" i="1" dirty="0" smtClean="0"/>
              <a:t>  </a:t>
            </a:r>
            <a:r>
              <a:rPr lang="lv-LV" dirty="0" smtClean="0"/>
              <a:t>(Ring Axioms –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ea typeface="Cambria Math"/>
              </a:rPr>
              <a:t>The operations +</a:t>
            </a:r>
            <a:r>
              <a:rPr lang="en-US" sz="2400" i="1" baseline="-25000" dirty="0">
                <a:ea typeface="Cambria Math"/>
              </a:rPr>
              <a:t>m</a:t>
            </a:r>
            <a:r>
              <a:rPr lang="en-US" sz="2400" dirty="0">
                <a:ea typeface="Cambria Math"/>
              </a:rPr>
              <a:t> and  </a:t>
            </a:r>
            <a:r>
              <a:rPr lang="en-US" sz="2400" dirty="0">
                <a:latin typeface="Cambria Math"/>
                <a:ea typeface="Cambria Math"/>
              </a:rPr>
              <a:t>∙</a:t>
            </a:r>
            <a:r>
              <a:rPr lang="en-US" sz="2400" i="1" baseline="-25000" dirty="0">
                <a:ea typeface="Cambria Math"/>
              </a:rPr>
              <a:t>m    </a:t>
            </a:r>
            <a:r>
              <a:rPr lang="en-US" sz="2400" dirty="0">
                <a:ea typeface="Cambria Math"/>
              </a:rPr>
              <a:t>satisfy many of the same properties as ordinary addition and multiplication.</a:t>
            </a:r>
          </a:p>
          <a:p>
            <a:pPr lvl="1"/>
            <a:r>
              <a:rPr lang="en-US" i="1" dirty="0">
                <a:ea typeface="Cambria Math"/>
              </a:rPr>
              <a:t>Closure</a:t>
            </a:r>
            <a:r>
              <a:rPr lang="en-US" dirty="0">
                <a:ea typeface="Cambria Math"/>
              </a:rPr>
              <a:t>: If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and </a:t>
            </a:r>
            <a:r>
              <a:rPr lang="en-US" i="1" dirty="0">
                <a:ea typeface="Cambria Math"/>
              </a:rPr>
              <a:t>b </a:t>
            </a:r>
            <a:r>
              <a:rPr lang="en-US" dirty="0">
                <a:ea typeface="Cambria Math"/>
              </a:rPr>
              <a:t>belong to </a:t>
            </a:r>
            <a:r>
              <a:rPr lang="en-US" b="1" dirty="0" err="1"/>
              <a:t>Z</a:t>
            </a:r>
            <a:r>
              <a:rPr lang="en-US" i="1" baseline="-25000" dirty="0" err="1"/>
              <a:t>m</a:t>
            </a:r>
            <a:r>
              <a:rPr lang="en-US" i="1" baseline="-25000" dirty="0"/>
              <a:t> </a:t>
            </a:r>
            <a:r>
              <a:rPr lang="en-US" dirty="0">
                <a:ea typeface="Cambria Math"/>
              </a:rPr>
              <a:t>, then</a:t>
            </a:r>
            <a:r>
              <a:rPr lang="en-US" i="1" baseline="-25000" dirty="0"/>
              <a:t> 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+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 and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 belong to </a:t>
            </a:r>
            <a:r>
              <a:rPr lang="en-US" b="1" dirty="0" err="1"/>
              <a:t>Z</a:t>
            </a:r>
            <a:r>
              <a:rPr lang="en-US" i="1" baseline="-25000" dirty="0" err="1"/>
              <a:t>m</a:t>
            </a:r>
            <a:r>
              <a:rPr lang="en-US" i="1" baseline="-25000" dirty="0"/>
              <a:t> </a:t>
            </a:r>
            <a:r>
              <a:rPr lang="en-US" dirty="0">
                <a:ea typeface="Cambria Math"/>
              </a:rPr>
              <a:t>.</a:t>
            </a:r>
          </a:p>
          <a:p>
            <a:pPr lvl="1"/>
            <a:r>
              <a:rPr lang="en-US" i="1" dirty="0" err="1">
                <a:ea typeface="Cambria Math"/>
              </a:rPr>
              <a:t>Associativity</a:t>
            </a:r>
            <a:r>
              <a:rPr lang="en-US" dirty="0">
                <a:ea typeface="Cambria Math"/>
              </a:rPr>
              <a:t>: If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, </a:t>
            </a:r>
            <a:r>
              <a:rPr lang="en-US" i="1" dirty="0">
                <a:ea typeface="Cambria Math"/>
              </a:rPr>
              <a:t>b, </a:t>
            </a:r>
            <a:r>
              <a:rPr lang="en-US" dirty="0">
                <a:ea typeface="Cambria Math"/>
              </a:rPr>
              <a:t>and</a:t>
            </a:r>
            <a:r>
              <a:rPr lang="en-US" i="1" dirty="0">
                <a:ea typeface="Cambria Math"/>
              </a:rPr>
              <a:t> c</a:t>
            </a:r>
            <a:r>
              <a:rPr lang="en-US" dirty="0">
                <a:ea typeface="Cambria Math"/>
              </a:rPr>
              <a:t> belong to </a:t>
            </a:r>
            <a:r>
              <a:rPr lang="en-US" b="1" dirty="0" err="1"/>
              <a:t>Z</a:t>
            </a:r>
            <a:r>
              <a:rPr lang="en-US" i="1" baseline="-25000" dirty="0" err="1"/>
              <a:t>m</a:t>
            </a:r>
            <a:r>
              <a:rPr lang="en-US" i="1" baseline="-25000" dirty="0"/>
              <a:t> </a:t>
            </a:r>
            <a:r>
              <a:rPr lang="en-US" dirty="0">
                <a:ea typeface="Cambria Math"/>
              </a:rPr>
              <a:t>, then                                                                                       (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+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b)</a:t>
            </a:r>
            <a:r>
              <a:rPr lang="en-US" dirty="0">
                <a:ea typeface="Cambria Math"/>
              </a:rPr>
              <a:t> +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c  = a</a:t>
            </a:r>
            <a:r>
              <a:rPr lang="en-US" dirty="0">
                <a:ea typeface="Cambria Math"/>
              </a:rPr>
              <a:t> +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dirty="0">
                <a:ea typeface="Cambria Math"/>
              </a:rPr>
              <a:t>(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 +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c</a:t>
            </a:r>
            <a:r>
              <a:rPr lang="en-US" dirty="0">
                <a:ea typeface="Cambria Math"/>
              </a:rPr>
              <a:t>) and (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b)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i="1" baseline="-25000" dirty="0">
                <a:ea typeface="Cambria Math"/>
              </a:rPr>
              <a:t>m  </a:t>
            </a:r>
            <a:r>
              <a:rPr lang="en-US" i="1" dirty="0">
                <a:ea typeface="Cambria Math"/>
              </a:rPr>
              <a:t>c  = a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dirty="0">
                <a:ea typeface="Cambria Math"/>
              </a:rPr>
              <a:t>(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c</a:t>
            </a:r>
            <a:r>
              <a:rPr lang="en-US" dirty="0">
                <a:ea typeface="Cambria Math"/>
              </a:rPr>
              <a:t>).</a:t>
            </a:r>
          </a:p>
          <a:p>
            <a:pPr lvl="1"/>
            <a:r>
              <a:rPr lang="en-US" i="1" dirty="0" err="1">
                <a:ea typeface="Cambria Math"/>
              </a:rPr>
              <a:t>Commutativity</a:t>
            </a:r>
            <a:r>
              <a:rPr lang="en-US" dirty="0">
                <a:ea typeface="Cambria Math"/>
              </a:rPr>
              <a:t>: If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and</a:t>
            </a:r>
            <a:r>
              <a:rPr lang="en-US" i="1" dirty="0">
                <a:ea typeface="Cambria Math"/>
              </a:rPr>
              <a:t> b</a:t>
            </a:r>
            <a:r>
              <a:rPr lang="en-US" dirty="0">
                <a:ea typeface="Cambria Math"/>
              </a:rPr>
              <a:t> belong to </a:t>
            </a:r>
            <a:r>
              <a:rPr lang="en-US" b="1" dirty="0" err="1"/>
              <a:t>Z</a:t>
            </a:r>
            <a:r>
              <a:rPr lang="en-US" i="1" baseline="-25000" dirty="0" err="1"/>
              <a:t>m</a:t>
            </a:r>
            <a:r>
              <a:rPr lang="en-US" i="1" baseline="-25000" dirty="0"/>
              <a:t> </a:t>
            </a:r>
            <a:r>
              <a:rPr lang="en-US" dirty="0">
                <a:ea typeface="Cambria Math"/>
              </a:rPr>
              <a:t>, then                                                                                         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+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b  = b</a:t>
            </a:r>
            <a:r>
              <a:rPr lang="en-US" dirty="0">
                <a:ea typeface="Cambria Math"/>
              </a:rPr>
              <a:t> +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 and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b  = b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.</a:t>
            </a:r>
          </a:p>
          <a:p>
            <a:pPr lvl="1"/>
            <a:r>
              <a:rPr lang="en-US" i="1" dirty="0">
                <a:ea typeface="Cambria Math"/>
              </a:rPr>
              <a:t>Identity elements</a:t>
            </a:r>
            <a:r>
              <a:rPr lang="en-US" dirty="0">
                <a:ea typeface="Cambria Math"/>
              </a:rPr>
              <a:t>: The elements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/>
              </a:rPr>
              <a:t>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/>
              </a:rPr>
              <a:t> are identity elements for addition and multiplication modulo </a:t>
            </a:r>
            <a:r>
              <a:rPr lang="en-US" i="1" dirty="0">
                <a:ea typeface="Cambria Math"/>
              </a:rPr>
              <a:t>m</a:t>
            </a:r>
            <a:r>
              <a:rPr lang="en-US" dirty="0">
                <a:ea typeface="Cambria Math"/>
              </a:rPr>
              <a:t>, respectively.</a:t>
            </a:r>
          </a:p>
          <a:p>
            <a:pPr lvl="2"/>
            <a:r>
              <a:rPr lang="en-US" sz="2400" dirty="0">
                <a:ea typeface="Cambria Math"/>
              </a:rPr>
              <a:t>If </a:t>
            </a:r>
            <a:r>
              <a:rPr lang="en-US" sz="2400" i="1" dirty="0">
                <a:ea typeface="Cambria Math"/>
              </a:rPr>
              <a:t>a</a:t>
            </a:r>
            <a:r>
              <a:rPr lang="en-US" sz="2400" dirty="0">
                <a:ea typeface="Cambria Math"/>
              </a:rPr>
              <a:t> belongs to  </a:t>
            </a:r>
            <a:r>
              <a:rPr lang="en-US" sz="2400" b="1" dirty="0" err="1"/>
              <a:t>Z</a:t>
            </a:r>
            <a:r>
              <a:rPr lang="en-US" sz="2400" i="1" baseline="-25000" dirty="0" err="1"/>
              <a:t>m</a:t>
            </a:r>
            <a:r>
              <a:rPr lang="en-US" sz="2400" i="1" baseline="-25000" dirty="0"/>
              <a:t> </a:t>
            </a:r>
            <a:r>
              <a:rPr lang="en-US" sz="2400" dirty="0">
                <a:ea typeface="Cambria Math"/>
              </a:rPr>
              <a:t>, then </a:t>
            </a:r>
            <a:r>
              <a:rPr lang="en-US" sz="2400" i="1" dirty="0">
                <a:ea typeface="Cambria Math"/>
              </a:rPr>
              <a:t>a</a:t>
            </a:r>
            <a:r>
              <a:rPr lang="en-US" sz="2400" dirty="0">
                <a:ea typeface="Cambria Math"/>
              </a:rPr>
              <a:t> +</a:t>
            </a:r>
            <a:r>
              <a:rPr lang="en-US" sz="2400" i="1" baseline="-25000" dirty="0">
                <a:ea typeface="Cambria Math"/>
              </a:rPr>
              <a:t>m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400" i="1" dirty="0">
                <a:ea typeface="Cambria Math"/>
              </a:rPr>
              <a:t>  = </a:t>
            </a:r>
            <a:r>
              <a:rPr lang="en-US" sz="2400" i="1" baseline="-25000" dirty="0">
                <a:ea typeface="Cambria Math"/>
              </a:rPr>
              <a:t> </a:t>
            </a:r>
            <a:r>
              <a:rPr lang="en-US" sz="2400" i="1" dirty="0">
                <a:ea typeface="Cambria Math"/>
              </a:rPr>
              <a:t>a</a:t>
            </a:r>
            <a:r>
              <a:rPr lang="en-US" sz="2400" dirty="0">
                <a:ea typeface="Cambria Math"/>
              </a:rPr>
              <a:t>  and </a:t>
            </a:r>
            <a:r>
              <a:rPr lang="en-US" sz="2400" i="1" dirty="0">
                <a:ea typeface="Cambria Math"/>
              </a:rPr>
              <a:t>a</a:t>
            </a:r>
            <a:r>
              <a:rPr lang="en-US" sz="2400" dirty="0">
                <a:ea typeface="Cambria Math"/>
              </a:rPr>
              <a:t> </a:t>
            </a:r>
            <a:r>
              <a:rPr lang="en-US" sz="2400" dirty="0">
                <a:latin typeface="Cambria Math"/>
                <a:ea typeface="Cambria Math"/>
              </a:rPr>
              <a:t>∙</a:t>
            </a:r>
            <a:r>
              <a:rPr lang="en-US" sz="2400" i="1" baseline="-25000" dirty="0">
                <a:ea typeface="Cambria Math"/>
              </a:rPr>
              <a:t>m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ea typeface="Cambria Math"/>
              </a:rPr>
              <a:t> </a:t>
            </a:r>
            <a:r>
              <a:rPr lang="en-US" sz="2400" i="1" dirty="0">
                <a:ea typeface="Cambria Math"/>
              </a:rPr>
              <a:t> = a</a:t>
            </a:r>
            <a:r>
              <a:rPr lang="en-US" sz="2400" dirty="0" smtClean="0">
                <a:ea typeface="Cambria Math"/>
              </a:rPr>
              <a:t>.</a:t>
            </a:r>
            <a:endParaRPr lang="en-US" sz="2400" dirty="0"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37643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2665</TotalTime>
  <Words>1267</Words>
  <Application>Microsoft Office PowerPoint</Application>
  <PresentationFormat>Widescreen</PresentationFormat>
  <Paragraphs>174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Cambria Math</vt:lpstr>
      <vt:lpstr>Office Theme</vt:lpstr>
      <vt:lpstr>Consultation Week: Day 2 Number Theory; Recurrences</vt:lpstr>
      <vt:lpstr>Section Summary</vt:lpstr>
      <vt:lpstr>Euclidean Algorithm</vt:lpstr>
      <vt:lpstr>Blankinship Algorithm</vt:lpstr>
      <vt:lpstr>PowerPoint Presentation</vt:lpstr>
      <vt:lpstr>Euler Function – Intuition</vt:lpstr>
      <vt:lpstr>Euler Function</vt:lpstr>
      <vt:lpstr>Congruences and their Equivalence Classes</vt:lpstr>
      <vt:lpstr>Arithmetic Modulo m  (Ring Axioms – 1)</vt:lpstr>
      <vt:lpstr>Arithmetic Modulo m (Ring Axioms – 2)</vt:lpstr>
      <vt:lpstr>The Chinese Remainder Theorem</vt:lpstr>
      <vt:lpstr>The Chinese Remainder Theorem</vt:lpstr>
      <vt:lpstr>Fermat’s Little Theorem</vt:lpstr>
      <vt:lpstr>The Chinese Remainder Theorem</vt:lpstr>
      <vt:lpstr>Primitive Roots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152</cp:revision>
  <dcterms:created xsi:type="dcterms:W3CDTF">2021-01-03T18:25:44Z</dcterms:created>
  <dcterms:modified xsi:type="dcterms:W3CDTF">2021-04-21T00:00:07Z</dcterms:modified>
</cp:coreProperties>
</file>