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1" r:id="rId2"/>
    <p:sldId id="435" r:id="rId3"/>
    <p:sldId id="430" r:id="rId4"/>
    <p:sldId id="438" r:id="rId5"/>
    <p:sldId id="440" r:id="rId6"/>
    <p:sldId id="441" r:id="rId7"/>
    <p:sldId id="447" r:id="rId8"/>
    <p:sldId id="448" r:id="rId9"/>
    <p:sldId id="449" r:id="rId10"/>
    <p:sldId id="442" r:id="rId11"/>
    <p:sldId id="451" r:id="rId12"/>
    <p:sldId id="452" r:id="rId13"/>
    <p:sldId id="450" r:id="rId14"/>
    <p:sldId id="453" r:id="rId15"/>
  </p:sldIdLst>
  <p:sldSz cx="9144000" cy="6858000" type="screen4x3"/>
  <p:notesSz cx="6858000" cy="9144000"/>
  <p:embeddedFontLst>
    <p:embeddedFont>
      <p:font typeface="Lucida Console" panose="020B0609040504020204" pitchFamily="49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Constantia" panose="02030602050306030303" pitchFamily="18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0" autoAdjust="0"/>
    <p:restoredTop sz="94632" autoAdjust="0"/>
  </p:normalViewPr>
  <p:slideViewPr>
    <p:cSldViewPr>
      <p:cViewPr varScale="1">
        <p:scale>
          <a:sx n="69" d="100"/>
          <a:sy n="69" d="100"/>
        </p:scale>
        <p:origin x="7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618E-1193-4D7D-8DDC-CC55F7CAEA60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EFD-3730-4175-8706-350099C5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EFD-3730-4175-8706-350099C5F1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matching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352800"/>
            <a:ext cx="7854696" cy="1752600"/>
          </a:xfrm>
        </p:spPr>
        <p:txBody>
          <a:bodyPr/>
          <a:lstStyle/>
          <a:p>
            <a:r>
              <a:rPr lang="en-US" dirty="0" smtClean="0"/>
              <a:t>Boyer-Moore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F-n</a:t>
            </a:r>
            <a:r>
              <a:rPr lang="lv-LV" dirty="0" smtClean="0"/>
              <a:t> </a:t>
            </a:r>
            <a:r>
              <a:rPr lang="lv-LV" dirty="0" smtClean="0"/>
              <a:t>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b="1" u="sng" dirty="0">
                <a:latin typeface="+mj-lt"/>
              </a:rPr>
              <a:t>Bad_Character_Table(P)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1</a:t>
            </a:r>
            <a:r>
              <a:rPr lang="lv-LV" dirty="0">
                <a:latin typeface="+mj-lt"/>
              </a:rPr>
              <a:t>	for j=0 to m−1 do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</a:t>
            </a:r>
            <a:r>
              <a:rPr lang="lv-LV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     </a:t>
            </a:r>
            <a:r>
              <a:rPr lang="el-GR" dirty="0" smtClean="0">
                <a:latin typeface="+mj-lt"/>
              </a:rPr>
              <a:t>λ[</a:t>
            </a:r>
            <a:r>
              <a:rPr lang="lv-LV" dirty="0">
                <a:latin typeface="+mj-lt"/>
              </a:rPr>
              <a:t>P[j]]=j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</a:t>
            </a:r>
            <a:r>
              <a:rPr lang="lv-LV" dirty="0">
                <a:latin typeface="+mj-lt"/>
              </a:rPr>
              <a:t>	return </a:t>
            </a:r>
            <a:r>
              <a:rPr lang="el-GR" dirty="0" smtClean="0">
                <a:latin typeface="+mj-lt"/>
              </a:rPr>
              <a:t>λ</a:t>
            </a:r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Good Suffix Rule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Good Suffix function</a:t>
            </a:r>
            <a:r>
              <a:rPr lang="lv-LV" dirty="0" smtClean="0"/>
              <a:t> </a:t>
            </a:r>
            <a:r>
              <a:rPr lang="el-GR" dirty="0"/>
              <a:t>γ[</a:t>
            </a:r>
            <a:r>
              <a:rPr lang="lv-LV" dirty="0"/>
              <a:t>i</a:t>
            </a:r>
            <a:r>
              <a:rPr lang="lv-LV" dirty="0" smtClean="0"/>
              <a:t>]</a:t>
            </a:r>
            <a:r>
              <a:rPr lang="en-US" dirty="0" smtClean="0"/>
              <a:t> is defined for numbers from 0 to m. </a:t>
            </a:r>
            <a:r>
              <a:rPr lang="lv-LV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Intuition behind the Suffix Function: </a:t>
            </a:r>
            <a:br>
              <a:rPr lang="en-US" b="1" dirty="0" smtClean="0"/>
            </a:br>
            <a:r>
              <a:rPr lang="en-US" dirty="0" smtClean="0"/>
              <a:t>The value </a:t>
            </a:r>
            <a:r>
              <a:rPr lang="el-GR" dirty="0"/>
              <a:t>γ[</a:t>
            </a:r>
            <a:r>
              <a:rPr lang="lv-LV" dirty="0"/>
              <a:t>i</a:t>
            </a:r>
            <a:r>
              <a:rPr lang="lv-LV" dirty="0" smtClean="0"/>
              <a:t>]</a:t>
            </a:r>
            <a:r>
              <a:rPr lang="en-US" dirty="0" smtClean="0"/>
              <a:t> is set as follows: </a:t>
            </a:r>
            <a:br>
              <a:rPr lang="en-US" dirty="0" smtClean="0"/>
            </a:br>
            <a:r>
              <a:rPr lang="en-US" dirty="0" smtClean="0"/>
              <a:t>If</a:t>
            </a:r>
            <a:r>
              <a:rPr lang="lv-LV" dirty="0" smtClean="0"/>
              <a:t> </a:t>
            </a:r>
            <a:r>
              <a:rPr lang="lv-LV" dirty="0"/>
              <a:t>P[i]…P[m−1] </a:t>
            </a:r>
            <a:r>
              <a:rPr lang="en-US" dirty="0" smtClean="0"/>
              <a:t>are respectively equal to some</a:t>
            </a:r>
            <a:r>
              <a:rPr lang="lv-LV" dirty="0" smtClean="0"/>
              <a:t> T[</a:t>
            </a:r>
            <a:r>
              <a:rPr lang="en-US" dirty="0" smtClean="0"/>
              <a:t>s</a:t>
            </a:r>
            <a:r>
              <a:rPr lang="lv-LV" dirty="0" smtClean="0"/>
              <a:t>+i</a:t>
            </a:r>
            <a:r>
              <a:rPr lang="lv-LV" dirty="0"/>
              <a:t>]…</a:t>
            </a:r>
            <a:r>
              <a:rPr lang="lv-LV" dirty="0" smtClean="0"/>
              <a:t>T[</a:t>
            </a:r>
            <a:r>
              <a:rPr lang="en-US" dirty="0" smtClean="0"/>
              <a:t>s</a:t>
            </a:r>
            <a:r>
              <a:rPr lang="lv-LV" dirty="0" smtClean="0"/>
              <a:t>+m</a:t>
            </a:r>
            <a:r>
              <a:rPr lang="lv-LV" dirty="0"/>
              <a:t>−1], </a:t>
            </a:r>
            <a:r>
              <a:rPr lang="en-US" dirty="0" smtClean="0"/>
              <a:t>but</a:t>
            </a:r>
            <a:r>
              <a:rPr lang="lv-LV" dirty="0" smtClean="0"/>
              <a:t> </a:t>
            </a:r>
            <a:r>
              <a:rPr lang="lv-LV" dirty="0"/>
              <a:t>P[i−1]≠T[k+i−1</a:t>
            </a:r>
            <a:r>
              <a:rPr lang="lv-LV" dirty="0" smtClean="0"/>
              <a:t>], </a:t>
            </a:r>
            <a:r>
              <a:rPr lang="en-US" dirty="0" smtClean="0"/>
              <a:t>then</a:t>
            </a:r>
            <a:r>
              <a:rPr lang="lv-LV" dirty="0" smtClean="0"/>
              <a:t> </a:t>
            </a:r>
            <a:r>
              <a:rPr lang="el-GR" dirty="0"/>
              <a:t>γ[</a:t>
            </a:r>
            <a:r>
              <a:rPr lang="lv-LV" dirty="0"/>
              <a:t>i] </a:t>
            </a:r>
            <a:r>
              <a:rPr lang="en-US" dirty="0" smtClean="0"/>
              <a:t>is the smallest</a:t>
            </a:r>
            <a:r>
              <a:rPr lang="lv-LV" dirty="0" smtClean="0"/>
              <a:t> </a:t>
            </a:r>
            <a:r>
              <a:rPr lang="en-US" dirty="0" smtClean="0"/>
              <a:t>increment to the offset</a:t>
            </a:r>
            <a:r>
              <a:rPr lang="lv-LV" dirty="0" smtClean="0"/>
              <a:t> </a:t>
            </a:r>
            <a:r>
              <a:rPr lang="lv-LV" dirty="0"/>
              <a:t>j, </a:t>
            </a:r>
            <a:r>
              <a:rPr lang="en-US" dirty="0" smtClean="0"/>
              <a:t>that could lead to a next successful match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915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(just in terms of pattern P)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Mathematical </a:t>
                </a:r>
                <a:r>
                  <a:rPr lang="en-US" dirty="0" err="1" smtClean="0"/>
                  <a:t>Defintion</a:t>
                </a:r>
                <a:r>
                  <a:rPr lang="en-US" dirty="0" smtClean="0"/>
                  <a:t> of </a:t>
                </a:r>
                <a:r>
                  <a:rPr lang="el-GR" dirty="0"/>
                  <a:t>γ[</a:t>
                </a:r>
                <a:r>
                  <a:rPr lang="lv-LV" dirty="0"/>
                  <a:t>i</a:t>
                </a:r>
                <a:r>
                  <a:rPr lang="lv-LV" dirty="0" smtClean="0"/>
                  <a:t>]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then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lv-LV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then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smallest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having one of the following properties</a:t>
                </a:r>
                <a:r>
                  <a:rPr lang="lv-LV" dirty="0" smtClean="0"/>
                  <a:t>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are respectively equal to</a:t>
                </a:r>
                <a:r>
                  <a:rPr lang="lv-LV" dirty="0" smtClean="0"/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;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are</a:t>
                </a:r>
                <a:r>
                  <a:rPr lang="lv-LV" dirty="0" smtClean="0"/>
                  <a:t> </a:t>
                </a:r>
                <a:r>
                  <a:rPr lang="en-US" dirty="0" smtClean="0"/>
                  <a:t>respectively equal to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[0]…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If no such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exists</a:t>
                </a:r>
                <a:r>
                  <a:rPr lang="lv-LV" dirty="0" smtClean="0"/>
                  <a:t>, </a:t>
                </a:r>
                <a:r>
                  <a:rPr lang="en-US" dirty="0" smtClean="0"/>
                  <a:t>then set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lv-LV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6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Suffix Pseudocode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b="1" u="sng" dirty="0">
                    <a:latin typeface="+mj-lt"/>
                  </a:rPr>
                  <a:t>Good_Suffix_Table(P</a:t>
                </a:r>
                <a:r>
                  <a:rPr lang="lv-LV" b="1" u="sng" dirty="0" smtClean="0">
                    <a:latin typeface="+mj-lt"/>
                  </a:rPr>
                  <a:t>)</a:t>
                </a:r>
                <a:r>
                  <a:rPr lang="en-US" b="1" u="sng" dirty="0" smtClean="0">
                    <a:latin typeface="+mj-lt"/>
                  </a:rPr>
                  <a:t>: </a:t>
                </a:r>
                <a:endParaRPr lang="lv-LV" b="1" u="sng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1	</a:t>
                </a:r>
                <a:r>
                  <a:rPr lang="el-GR" dirty="0">
                    <a:latin typeface="+mj-lt"/>
                  </a:rPr>
                  <a:t>π=</a:t>
                </a:r>
                <a:r>
                  <a:rPr lang="lv-LV" dirty="0">
                    <a:latin typeface="+mj-lt"/>
                  </a:rPr>
                  <a:t>Compute_Prefix_Function(P)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2	P′=reverse(P)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3	</a:t>
                </a:r>
                <a:r>
                  <a:rPr lang="el-GR" dirty="0">
                    <a:latin typeface="+mj-lt"/>
                  </a:rPr>
                  <a:t>π′=</a:t>
                </a:r>
                <a:r>
                  <a:rPr lang="lv-LV" dirty="0">
                    <a:latin typeface="+mj-lt"/>
                  </a:rPr>
                  <a:t>Compute_Prefix_Function(P′)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4	for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>
                    <a:latin typeface="+mj-lt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5	</a:t>
                </a:r>
                <a:r>
                  <a:rPr lang="en-US" dirty="0" smtClean="0">
                    <a:latin typeface="+mj-lt"/>
                  </a:rPr>
                  <a:t>    </a:t>
                </a:r>
                <a:r>
                  <a:rPr lang="el-GR" dirty="0" smtClean="0">
                    <a:latin typeface="+mj-lt"/>
                  </a:rPr>
                  <a:t>γ[</a:t>
                </a:r>
                <a:r>
                  <a:rPr lang="lv-LV" dirty="0">
                    <a:latin typeface="+mj-lt"/>
                  </a:rPr>
                  <a:t>j]=m−</a:t>
                </a:r>
                <a:r>
                  <a:rPr lang="el-GR" dirty="0">
                    <a:latin typeface="+mj-lt"/>
                  </a:rPr>
                  <a:t>π[</a:t>
                </a:r>
                <a:r>
                  <a:rPr lang="lv-LV" dirty="0">
                    <a:latin typeface="+mj-lt"/>
                  </a:rPr>
                  <a:t>m]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6	for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>
                    <a:latin typeface="+mj-lt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7	</a:t>
                </a:r>
                <a:r>
                  <a:rPr lang="en-US" dirty="0" smtClean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′[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lv-LV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 smtClean="0">
                    <a:latin typeface="+mj-lt"/>
                  </a:rPr>
                  <a:t>8	</a:t>
                </a:r>
                <a:r>
                  <a:rPr lang="en-US" dirty="0" smtClean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′[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lv-LV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9	return </a:t>
                </a:r>
                <a:r>
                  <a:rPr lang="el-GR" dirty="0">
                    <a:latin typeface="+mj-lt"/>
                  </a:rPr>
                  <a:t>γ</a:t>
                </a:r>
                <a:endParaRPr lang="lv-LV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22" b="-31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31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 Algorithm Example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698"/>
            <a:ext cx="5610225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949335"/>
            <a:ext cx="402674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b</a:t>
            </a:r>
            <a:endParaRPr lang="lv-LV" sz="2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16632"/>
            <a:ext cx="4295775" cy="1428750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5468406"/>
            <a:ext cx="1765227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Math-italic"/>
              </a:rPr>
              <a:t>P</a:t>
            </a: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=</a:t>
            </a: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Typewriter"/>
              </a:rPr>
              <a:t>abcab</a:t>
            </a:r>
            <a:endParaRPr kumimoji="0" lang="lv-LV" alt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Boyer Moore?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01000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text search (in Relational databases, Semantic Web, Anti-plagiarism or IT security) use a combination of approaches – BM is just one building block.</a:t>
            </a:r>
          </a:p>
          <a:p>
            <a:r>
              <a:rPr lang="en-US" dirty="0" smtClean="0"/>
              <a:t>Genetic Sequencing creates unusual challenges (genome letters A, C, G, T – make very short alphabet – but the searchable “texts” tend to be long).</a:t>
            </a:r>
          </a:p>
          <a:p>
            <a:r>
              <a:rPr lang="en-US" dirty="0" smtClean="0"/>
              <a:t>You may need to use string search to optimize other </a:t>
            </a:r>
            <a:r>
              <a:rPr lang="en-US" dirty="0" smtClean="0"/>
              <a:t>algorithms – like </a:t>
            </a:r>
            <a:r>
              <a:rPr lang="en-US" dirty="0" smtClean="0"/>
              <a:t>Regular Expression matching.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400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Problem</a:t>
            </a:r>
            <a:endParaRPr lang="lv-LV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360171"/>
            <a:ext cx="830579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text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length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characters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n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lv-LV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pattern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(of m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characters; typically much shorter)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m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String matching algorithm should find </a:t>
            </a:r>
            <a:r>
              <a:rPr kumimoji="0" lang="en-US" altLang="lv-LV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offsets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(or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shifts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in T, where pattern P starts.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v-LV" sz="2800" baseline="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(A shift can take any value from 0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 to </a:t>
            </a:r>
            <a:r>
              <a:rPr lang="en-US" altLang="lv-LV" sz="2800" i="1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n-m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.)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29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</a:t>
            </a:r>
            <a:r>
              <a:rPr lang="en-US" dirty="0" smtClean="0"/>
              <a:t>Prefixes and Suffixes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prefix of a string: </a:t>
            </a:r>
            <a:br>
              <a:rPr lang="en-US" sz="2400" b="1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Substring that starts from the shift=0.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prefixes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P_0 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P_1 = “A”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P_2 = “AP”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P_3 = “APP”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P_4 = “APPL”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P_5 = “APPLE”</a:t>
            </a:r>
          </a:p>
          <a:p>
            <a:pPr marL="0" indent="0">
              <a:buNone/>
            </a:pPr>
            <a:endParaRPr lang="lv-LV" sz="24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suffix of a string: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Substring that ends where the original string ends.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suffixes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Lucida Console" panose="020B0609040504020204" pitchFamily="49" charset="0"/>
              </a:rPr>
              <a:t>S_0 </a:t>
            </a:r>
            <a:r>
              <a:rPr lang="en-US" sz="2400" dirty="0">
                <a:latin typeface="Lucida Console" panose="020B0609040504020204" pitchFamily="49" charset="0"/>
              </a:rPr>
              <a:t>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S_1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“E”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S_2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S_3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S_4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S_5 </a:t>
            </a:r>
            <a:r>
              <a:rPr lang="en-US" sz="2400" dirty="0">
                <a:latin typeface="Lucida Console" panose="020B0609040504020204" pitchFamily="49" charset="0"/>
              </a:rPr>
              <a:t>= “APPLE”</a:t>
            </a:r>
          </a:p>
          <a:p>
            <a:pPr marL="0" indent="0">
              <a:buNone/>
            </a:pP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41365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Boyer-Moore </a:t>
            </a:r>
            <a:r>
              <a:rPr lang="en-US" dirty="0" smtClean="0"/>
              <a:t>Algorithm</a:t>
            </a:r>
            <a:endParaRPr lang="lv-LV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60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Idea behind KMP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+mj-lt"/>
              </a:rPr>
              <a:t>Boyer-Moore also keeps the “current offset” – variable s. </a:t>
            </a:r>
          </a:p>
          <a:p>
            <a:r>
              <a:rPr lang="en-US" dirty="0" smtClean="0">
                <a:latin typeface="+mj-lt"/>
              </a:rPr>
              <a:t>It starts comparing the last symbols </a:t>
            </a:r>
            <a:r>
              <a:rPr lang="lv-LV" dirty="0" smtClean="0">
                <a:latin typeface="+mj-lt"/>
              </a:rPr>
              <a:t>(</a:t>
            </a:r>
            <a:r>
              <a:rPr lang="lv-LV" dirty="0">
                <a:latin typeface="+mj-lt"/>
              </a:rPr>
              <a:t>P[m−1] </a:t>
            </a:r>
            <a:r>
              <a:rPr lang="en-US" dirty="0" smtClean="0">
                <a:latin typeface="+mj-lt"/>
              </a:rPr>
              <a:t>and</a:t>
            </a:r>
            <a:r>
              <a:rPr lang="lv-LV" dirty="0" smtClean="0">
                <a:latin typeface="+mj-lt"/>
              </a:rPr>
              <a:t> T[</a:t>
            </a:r>
            <a:r>
              <a:rPr lang="en-US" dirty="0" smtClean="0">
                <a:latin typeface="+mj-lt"/>
              </a:rPr>
              <a:t>s</a:t>
            </a:r>
            <a:r>
              <a:rPr lang="lv-LV" dirty="0" smtClean="0">
                <a:latin typeface="+mj-lt"/>
              </a:rPr>
              <a:t>+m</a:t>
            </a:r>
            <a:r>
              <a:rPr lang="lv-LV" dirty="0">
                <a:latin typeface="+mj-lt"/>
              </a:rPr>
              <a:t>−1</a:t>
            </a:r>
            <a:r>
              <a:rPr lang="lv-LV" dirty="0" smtClean="0">
                <a:latin typeface="+mj-lt"/>
              </a:rPr>
              <a:t>])</a:t>
            </a:r>
            <a:r>
              <a:rPr lang="en-US" dirty="0" smtClean="0">
                <a:latin typeface="+mj-lt"/>
              </a:rPr>
              <a:t> – then move backwards</a:t>
            </a:r>
            <a:r>
              <a:rPr lang="lv-LV" dirty="0" smtClean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In the case of a mismatch, the offset can increase by much more than 1 symbol. </a:t>
            </a:r>
            <a:endParaRPr lang="lv-LV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the “average case” – if </a:t>
            </a:r>
            <a:r>
              <a:rPr lang="lv-LV" dirty="0" smtClean="0">
                <a:latin typeface="+mj-lt"/>
              </a:rPr>
              <a:t>T[</a:t>
            </a:r>
            <a:r>
              <a:rPr lang="en-US" dirty="0" smtClean="0">
                <a:latin typeface="+mj-lt"/>
              </a:rPr>
              <a:t>s</a:t>
            </a:r>
            <a:r>
              <a:rPr lang="lv-LV" dirty="0" smtClean="0">
                <a:latin typeface="+mj-lt"/>
              </a:rPr>
              <a:t>+m</a:t>
            </a:r>
            <a:r>
              <a:rPr lang="lv-LV" dirty="0">
                <a:latin typeface="+mj-lt"/>
              </a:rPr>
              <a:t>−1] </a:t>
            </a:r>
            <a:r>
              <a:rPr lang="en-US" dirty="0" smtClean="0">
                <a:latin typeface="+mj-lt"/>
              </a:rPr>
              <a:t>is a character that differs from any symbol in </a:t>
            </a:r>
            <a:r>
              <a:rPr lang="lv-LV" dirty="0" smtClean="0">
                <a:latin typeface="+mj-lt"/>
              </a:rPr>
              <a:t>P[0</a:t>
            </a:r>
            <a:r>
              <a:rPr lang="lv-LV" dirty="0">
                <a:latin typeface="+mj-lt"/>
              </a:rPr>
              <a:t>],…,P[m−1], </a:t>
            </a:r>
            <a:r>
              <a:rPr lang="en-US" dirty="0" smtClean="0">
                <a:latin typeface="+mj-lt"/>
              </a:rPr>
              <a:t>the offset can increment by m (the whole length of the pattern).</a:t>
            </a:r>
            <a:endParaRPr lang="lv-LV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KMP always needs </a:t>
            </a:r>
            <a:r>
              <a:rPr lang="lv-LV" dirty="0" smtClean="0">
                <a:latin typeface="+mj-lt"/>
              </a:rPr>
              <a:t>O(n</a:t>
            </a:r>
            <a:r>
              <a:rPr lang="lv-LV" dirty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comparisons, but Boyer-Moore algorithm may typically perform just</a:t>
            </a:r>
            <a:r>
              <a:rPr lang="lv-LV" dirty="0" smtClean="0">
                <a:latin typeface="+mj-lt"/>
              </a:rPr>
              <a:t> </a:t>
            </a:r>
            <a:r>
              <a:rPr lang="lv-LV" dirty="0">
                <a:latin typeface="+mj-lt"/>
              </a:rPr>
              <a:t>O(n/m) </a:t>
            </a:r>
            <a:r>
              <a:rPr lang="en-US" dirty="0" smtClean="0">
                <a:latin typeface="+mj-lt"/>
              </a:rPr>
              <a:t>comparisons</a:t>
            </a:r>
            <a:r>
              <a:rPr lang="lv-LV" dirty="0" smtClean="0">
                <a:latin typeface="+mj-lt"/>
              </a:rPr>
              <a:t>. (</a:t>
            </a:r>
            <a:r>
              <a:rPr lang="en-US" dirty="0" smtClean="0">
                <a:latin typeface="+mj-lt"/>
              </a:rPr>
              <a:t>The worst case time for Boyer-Moore is not better than that for the KMP.</a:t>
            </a:r>
            <a:r>
              <a:rPr lang="lv-LV" dirty="0" smtClean="0">
                <a:latin typeface="+mj-lt"/>
              </a:rPr>
              <a:t>)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 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BM</a:t>
            </a:r>
            <a:r>
              <a:rPr lang="lv-LV" b="1" u="sng" dirty="0" smtClean="0">
                <a:latin typeface="+mj-lt"/>
              </a:rPr>
              <a:t>_Matcher(T</a:t>
            </a:r>
            <a:r>
              <a:rPr lang="lv-LV" b="1" u="sng" dirty="0">
                <a:latin typeface="+mj-lt"/>
              </a:rPr>
              <a:t>, 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	n=T.length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2	m=P.length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3	s=0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4	while s≤n−m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5	</a:t>
            </a:r>
            <a:r>
              <a:rPr lang="en-US" dirty="0" smtClean="0">
                <a:latin typeface="+mj-lt"/>
              </a:rPr>
              <a:t>     </a:t>
            </a:r>
            <a:r>
              <a:rPr lang="lv-LV" dirty="0" smtClean="0">
                <a:latin typeface="+mj-lt"/>
              </a:rPr>
              <a:t>j=m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6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while </a:t>
            </a:r>
            <a:r>
              <a:rPr lang="lv-LV" dirty="0">
                <a:latin typeface="+mj-lt"/>
              </a:rPr>
              <a:t>j&gt;0 and P[j−1]=T[s+j−1] do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7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j=j</a:t>
            </a:r>
            <a:r>
              <a:rPr lang="lv-LV" dirty="0">
                <a:latin typeface="+mj-lt"/>
              </a:rPr>
              <a:t>−1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8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if </a:t>
            </a:r>
            <a:r>
              <a:rPr lang="lv-LV" dirty="0">
                <a:latin typeface="+mj-lt"/>
              </a:rPr>
              <a:t>j=0 then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9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print “</a:t>
            </a:r>
            <a:r>
              <a:rPr lang="en-US" dirty="0" smtClean="0">
                <a:latin typeface="+mj-lt"/>
              </a:rPr>
              <a:t>Pattern appears with an offset</a:t>
            </a:r>
            <a:r>
              <a:rPr lang="lv-LV" dirty="0" smtClean="0">
                <a:latin typeface="+mj-lt"/>
              </a:rPr>
              <a:t>” </a:t>
            </a:r>
            <a:r>
              <a:rPr lang="lv-LV" dirty="0">
                <a:latin typeface="+mj-lt"/>
              </a:rPr>
              <a:t>s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10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s=s+</a:t>
            </a:r>
            <a:r>
              <a:rPr lang="el-GR" dirty="0">
                <a:latin typeface="+mj-lt"/>
              </a:rPr>
              <a:t>γ[0]</a:t>
            </a:r>
          </a:p>
          <a:p>
            <a:pPr marL="0" indent="0">
              <a:buNone/>
            </a:pPr>
            <a:r>
              <a:rPr lang="el-GR" dirty="0">
                <a:latin typeface="+mj-lt"/>
              </a:rPr>
              <a:t>11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else </a:t>
            </a:r>
            <a:r>
              <a:rPr lang="lv-LV" dirty="0">
                <a:latin typeface="+mj-lt"/>
              </a:rPr>
              <a:t>s=s+max(</a:t>
            </a:r>
            <a:r>
              <a:rPr lang="el-GR" dirty="0">
                <a:latin typeface="+mj-lt"/>
              </a:rPr>
              <a:t>γ[</a:t>
            </a:r>
            <a:r>
              <a:rPr lang="lv-LV" dirty="0">
                <a:latin typeface="+mj-lt"/>
              </a:rPr>
              <a:t>j],j−1−</a:t>
            </a:r>
            <a:r>
              <a:rPr lang="el-GR" dirty="0">
                <a:latin typeface="+mj-lt"/>
              </a:rPr>
              <a:t>λ[</a:t>
            </a:r>
            <a:r>
              <a:rPr lang="lv-LV" dirty="0">
                <a:latin typeface="+mj-lt"/>
              </a:rPr>
              <a:t>T[s+j−1]])</a:t>
            </a:r>
          </a:p>
        </p:txBody>
      </p:sp>
    </p:spTree>
    <p:extLst>
      <p:ext uri="{BB962C8B-B14F-4D97-AF65-F5344CB8AC3E}">
        <p14:creationId xmlns:p14="http://schemas.microsoft.com/office/powerpoint/2010/main" val="358893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 - denotes the “bad character function”.</a:t>
            </a:r>
            <a:endParaRPr lang="en-US" dirty="0"/>
          </a:p>
          <a:p>
            <a:r>
              <a:rPr lang="el-GR" dirty="0" smtClean="0"/>
              <a:t>γ</a:t>
            </a:r>
            <a:r>
              <a:rPr lang="en-US" dirty="0" smtClean="0"/>
              <a:t> – denotes the “good suffix function.</a:t>
            </a:r>
            <a:endParaRPr lang="el-GR" dirty="0"/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Bad character function has non-negative value for any character that is contained in the pattern P. </a:t>
            </a:r>
            <a:br>
              <a:rPr lang="en-US" dirty="0" smtClean="0"/>
            </a:br>
            <a:r>
              <a:rPr lang="en-US" dirty="0" smtClean="0"/>
              <a:t>For every character x in P – find the maximal </a:t>
            </a:r>
            <a:r>
              <a:rPr lang="lv-LV" dirty="0" smtClean="0"/>
              <a:t>i</a:t>
            </a:r>
            <a:r>
              <a:rPr lang="lv-LV" dirty="0"/>
              <a:t>, </a:t>
            </a:r>
            <a:r>
              <a:rPr lang="en-US" dirty="0" smtClean="0"/>
              <a:t>where</a:t>
            </a:r>
            <a:r>
              <a:rPr lang="lv-LV" dirty="0" smtClean="0"/>
              <a:t> </a:t>
            </a:r>
            <a:r>
              <a:rPr lang="lv-LV" dirty="0"/>
              <a:t>P[i]=x.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lv-LV" dirty="0" smtClean="0"/>
              <a:t> </a:t>
            </a:r>
            <a:r>
              <a:rPr lang="en-US" dirty="0" smtClean="0"/>
              <a:t>character </a:t>
            </a:r>
            <a:r>
              <a:rPr lang="lv-LV" dirty="0" smtClean="0"/>
              <a:t>x </a:t>
            </a:r>
            <a:r>
              <a:rPr lang="en-US" dirty="0"/>
              <a:t> </a:t>
            </a:r>
            <a:r>
              <a:rPr lang="en-US" dirty="0" smtClean="0"/>
              <a:t>is not present in P, then we assume </a:t>
            </a:r>
            <a:r>
              <a:rPr lang="el-GR" dirty="0" smtClean="0"/>
              <a:t>λ[</a:t>
            </a:r>
            <a:r>
              <a:rPr lang="lv-LV" dirty="0"/>
              <a:t>x]=−</a:t>
            </a:r>
            <a:r>
              <a:rPr lang="lv-LV" dirty="0" smtClean="0"/>
              <a:t>1</a:t>
            </a:r>
            <a:r>
              <a:rPr lang="en-US" dirty="0" smtClean="0"/>
              <a:t>   but we do not need to include such values in our function explicitly (there may be too many).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09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F-n Example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/>
              <a:t>P=abcab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char indexing in the pattern is 0-based. For example, </a:t>
            </a:r>
            <a:r>
              <a:rPr lang="el-GR" dirty="0" smtClean="0"/>
              <a:t>λ</a:t>
            </a:r>
            <a:r>
              <a:rPr lang="en-US" dirty="0" smtClean="0"/>
              <a:t>(‘c’)=2, because the letter “c” is the third letter in the pattern P.</a:t>
            </a:r>
          </a:p>
          <a:p>
            <a:r>
              <a:rPr lang="en-US" dirty="0" smtClean="0"/>
              <a:t>For practical reasons, you memorize just these three values of </a:t>
            </a:r>
            <a:r>
              <a:rPr lang="el-GR" dirty="0" smtClean="0"/>
              <a:t>λ</a:t>
            </a:r>
            <a:r>
              <a:rPr lang="en-US" dirty="0" smtClean="0"/>
              <a:t> (and if the table of </a:t>
            </a:r>
            <a:r>
              <a:rPr lang="el-GR" dirty="0" smtClean="0"/>
              <a:t>λ</a:t>
            </a:r>
            <a:r>
              <a:rPr lang="en-US" dirty="0" smtClean="0"/>
              <a:t> does not contain some character, then -1 is the default value of </a:t>
            </a:r>
            <a:r>
              <a:rPr lang="el-GR" dirty="0" smtClean="0"/>
              <a:t>λ</a:t>
            </a:r>
            <a:r>
              <a:rPr lang="en-US" dirty="0" smtClean="0"/>
              <a:t>. So it is defined for ALL characters; you just do not write them explicitly.)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419350"/>
            <a:ext cx="3800475" cy="140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1" y="2133600"/>
            <a:ext cx="838200" cy="16954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24602" y="2502408"/>
            <a:ext cx="114299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1772" y="1856077"/>
            <a:ext cx="284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Implicit values for any </a:t>
            </a:r>
          </a:p>
          <a:p>
            <a:r>
              <a:rPr lang="en-US" dirty="0" smtClean="0">
                <a:latin typeface="+mj-lt"/>
              </a:rPr>
              <a:t>other character, except </a:t>
            </a:r>
            <a:r>
              <a:rPr lang="en-US" dirty="0" err="1" smtClean="0">
                <a:latin typeface="+mj-lt"/>
              </a:rPr>
              <a:t>a,b,c</a:t>
            </a:r>
            <a:endParaRPr lang="lv-LV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0903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9755</TotalTime>
  <Words>583</Words>
  <Application>Microsoft Office PowerPoint</Application>
  <PresentationFormat>On-screen Show 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MathJax_Typewriter</vt:lpstr>
      <vt:lpstr>MathJax_Main</vt:lpstr>
      <vt:lpstr>Lucida Console</vt:lpstr>
      <vt:lpstr>Calibri</vt:lpstr>
      <vt:lpstr>MathJax_Math-italic</vt:lpstr>
      <vt:lpstr>Source Sans Pro</vt:lpstr>
      <vt:lpstr>Cambria Math</vt:lpstr>
      <vt:lpstr>Constantia</vt:lpstr>
      <vt:lpstr>Arial</vt:lpstr>
      <vt:lpstr>Wingdings 2</vt:lpstr>
      <vt:lpstr>Flow</vt:lpstr>
      <vt:lpstr>String matching algorithms</vt:lpstr>
      <vt:lpstr>Why Boyer Moore?</vt:lpstr>
      <vt:lpstr>String Matching Problem</vt:lpstr>
      <vt:lpstr>Reminder: Prefixes and Suffixes</vt:lpstr>
      <vt:lpstr>Boyer-Moore Algorithm</vt:lpstr>
      <vt:lpstr>The Initial Idea behind KMP</vt:lpstr>
      <vt:lpstr>BM Pseudocode</vt:lpstr>
      <vt:lpstr>Bad Character Function</vt:lpstr>
      <vt:lpstr>Bad Character F-n Example</vt:lpstr>
      <vt:lpstr>Bad Character F-n Pseudocode</vt:lpstr>
      <vt:lpstr>Intuition for Good Suffix Rule</vt:lpstr>
      <vt:lpstr>Formal Definition (just in terms of pattern P)</vt:lpstr>
      <vt:lpstr>Good Suffix Pseudocode</vt:lpstr>
      <vt:lpstr>BM Algorithm Example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Kalvis Apsītis</cp:lastModifiedBy>
  <cp:revision>694</cp:revision>
  <dcterms:created xsi:type="dcterms:W3CDTF">2013-11-08T19:53:15Z</dcterms:created>
  <dcterms:modified xsi:type="dcterms:W3CDTF">2020-04-07T12:47:15Z</dcterms:modified>
</cp:coreProperties>
</file>