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27" r:id="rId2"/>
    <p:sldId id="728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144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26.01.2021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4.xml"/><Relationship Id="rId7" Type="http://schemas.openxmlformats.org/officeDocument/2006/relationships/image" Target="../media/image2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8.xml"/><Relationship Id="rId7" Type="http://schemas.openxmlformats.org/officeDocument/2006/relationships/image" Target="../media/image2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43.xml"/><Relationship Id="rId7" Type="http://schemas.openxmlformats.org/officeDocument/2006/relationships/image" Target="../media/image2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7.xml"/><Relationship Id="rId7" Type="http://schemas.openxmlformats.org/officeDocument/2006/relationships/image" Target="../media/image3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49.xml"/><Relationship Id="rId10" Type="http://schemas.openxmlformats.org/officeDocument/2006/relationships/image" Target="../media/image33.png"/><Relationship Id="rId4" Type="http://schemas.openxmlformats.org/officeDocument/2006/relationships/tags" Target="../tags/tag48.xm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7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1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Identity Matrix and Powers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/>
              <a:t>identity matrix of order n </a:t>
            </a:r>
            <a:r>
              <a:rPr lang="en-US" dirty="0" smtClean="0"/>
              <a:t>is the </a:t>
            </a:r>
            <a:r>
              <a:rPr lang="en-US" i="1" dirty="0" smtClean="0">
                <a:ea typeface="Cambria Math" pitchFamily="18" charset="0"/>
              </a:rPr>
              <a:t>m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/>
              <a:t> matrix </a:t>
            </a:r>
            <a:r>
              <a:rPr lang="en-US" b="1" dirty="0" smtClean="0"/>
              <a:t>I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[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], where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1 if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0 if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ea typeface="Cambria Math"/>
                <a:sym typeface="Symbol"/>
              </a:rPr>
              <a:t>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</a:t>
            </a: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b="1" dirty="0" smtClean="0">
                <a:ea typeface="Cambria Math"/>
                <a:sym typeface="Symbol"/>
              </a:rPr>
              <a:t>                                                              </a:t>
            </a:r>
            <a:r>
              <a:rPr lang="en-US" b="1" dirty="0" err="1" smtClean="0">
                <a:ea typeface="Cambria Math"/>
                <a:sym typeface="Symbol"/>
              </a:rPr>
              <a:t>A</a:t>
            </a:r>
            <a:r>
              <a:rPr lang="en-US" b="1" dirty="0" err="1" smtClean="0"/>
              <a:t>I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</a:t>
            </a:r>
            <a:r>
              <a:rPr lang="en-US" b="1" dirty="0" err="1" smtClean="0"/>
              <a:t>I</a:t>
            </a:r>
            <a:r>
              <a:rPr lang="en-US" i="1" baseline="-25000" dirty="0" err="1" smtClean="0"/>
              <a:t>m</a:t>
            </a:r>
            <a:r>
              <a:rPr lang="en-US" b="1" dirty="0" err="1" smtClean="0">
                <a:latin typeface="Cambria Math"/>
                <a:ea typeface="Cambria Math"/>
                <a:sym typeface="Symbol"/>
              </a:rPr>
              <a:t>A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                                        when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 matrix</a:t>
            </a: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Powers of square matrices can be defined. When A is an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/>
              <a:t>  matrix, we have: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0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= </a:t>
            </a:r>
            <a:r>
              <a:rPr lang="en-US" b="1" dirty="0" smtClean="0"/>
              <a:t>I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         </a:t>
            </a:r>
            <a:r>
              <a:rPr lang="en-US" b="1" dirty="0" err="1" smtClean="0">
                <a:ea typeface="Cambria Math"/>
                <a:sym typeface="Symbol"/>
              </a:rPr>
              <a:t>A</a:t>
            </a:r>
            <a:r>
              <a:rPr lang="en-US" i="1" baseline="30000" dirty="0" err="1" smtClean="0"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b="1" dirty="0" smtClean="0">
                <a:ea typeface="Cambria Math"/>
                <a:sym typeface="Symbol"/>
              </a:rPr>
              <a:t>AAA</a:t>
            </a:r>
            <a:r>
              <a:rPr lang="en-US" dirty="0" smtClean="0">
                <a:ea typeface="Cambria Math"/>
                <a:sym typeface="Symbol"/>
              </a:rPr>
              <a:t>∙∙∙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endParaRPr lang="en-US" b="1" dirty="0" smtClean="0"/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1" y="2971800"/>
            <a:ext cx="1998821" cy="1367314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4482947" y="5664200"/>
            <a:ext cx="381000" cy="1295400"/>
          </a:xfrm>
          <a:prstGeom prst="leftBrace">
            <a:avLst>
              <a:gd name="adj1" fmla="val 8333"/>
              <a:gd name="adj2" fmla="val 47350"/>
            </a:avLst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49547" y="650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 times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401595" y="1989909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350088" y="3940366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Transposes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matrix. The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transpose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of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denoted by </a:t>
            </a:r>
            <a:r>
              <a:rPr lang="en-US" sz="2400" b="1" dirty="0"/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 ,</a:t>
            </a:r>
            <a:r>
              <a:rPr lang="en-US" dirty="0" smtClean="0"/>
              <a:t>is the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m</a:t>
            </a:r>
            <a:r>
              <a:rPr lang="en-US" dirty="0" smtClean="0"/>
              <a:t> matrix obtained by interchanging the rows and columns of </a:t>
            </a:r>
            <a:r>
              <a:rPr lang="en-US" b="1" dirty="0" smtClean="0"/>
              <a:t>A</a:t>
            </a:r>
            <a:r>
              <a:rPr lang="en-US" dirty="0" smtClean="0"/>
              <a:t>.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If </a:t>
            </a:r>
            <a:r>
              <a:rPr lang="en-US" sz="2200" b="1" dirty="0"/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 =</a:t>
            </a:r>
            <a:r>
              <a:rPr lang="en-US" dirty="0" smtClean="0"/>
              <a:t> [</a:t>
            </a:r>
            <a:r>
              <a:rPr lang="en-US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], then 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sym typeface="Symbol"/>
              </a:rPr>
              <a:t>ji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for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=1,2,</a:t>
            </a:r>
            <a:r>
              <a:rPr lang="en-US" dirty="0" smtClean="0">
                <a:ea typeface="Cambria Math" pitchFamily="18" charset="0"/>
                <a:sym typeface="Symbol"/>
              </a:rPr>
              <a:t>…,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              and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1,2, </a:t>
            </a:r>
            <a:r>
              <a:rPr lang="en-US" dirty="0" smtClean="0">
                <a:ea typeface="Cambria Math" pitchFamily="18" charset="0"/>
                <a:sym typeface="Symbol"/>
              </a:rPr>
              <a:t>...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</a:t>
            </a:r>
            <a:r>
              <a:rPr lang="en-US" i="1" dirty="0" smtClean="0">
                <a:ea typeface="Cambria Math" pitchFamily="18" charset="0"/>
                <a:sym typeface="Symbol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67001" y="4800601"/>
            <a:ext cx="7473315" cy="91249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68259" y="2403513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785692" y="2023432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Transposes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square matrix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called symmetric if 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</a:t>
            </a:r>
            <a:r>
              <a:rPr lang="en-US" b="1" dirty="0" smtClean="0">
                <a:ea typeface="Cambria Math"/>
                <a:sym typeface="Symbol"/>
              </a:rPr>
              <a:t> A</a:t>
            </a:r>
            <a:r>
              <a:rPr lang="en-US" baseline="30000" dirty="0" smtClean="0"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. Thus </a:t>
            </a:r>
            <a:r>
              <a:rPr lang="en-US" sz="2400" b="1" dirty="0"/>
              <a:t>A</a:t>
            </a:r>
            <a:r>
              <a:rPr lang="en-US" dirty="0" smtClean="0">
                <a:sym typeface="Symbol"/>
              </a:rPr>
              <a:t> =</a:t>
            </a:r>
            <a:r>
              <a:rPr lang="en-US" dirty="0" smtClean="0"/>
              <a:t> [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 is symmetric if  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ji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for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with  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err="1" smtClean="0">
                <a:ea typeface="Cambria Math"/>
                <a:sym typeface="Symbol"/>
              </a:rPr>
              <a:t>i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ea typeface="Cambria Math"/>
                <a:sym typeface="Symbol"/>
              </a:rPr>
              <a:t>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dirty="0" smtClean="0">
                <a:ea typeface="Cambria Math" pitchFamily="18" charset="0"/>
                <a:sym typeface="Symbol"/>
              </a:rPr>
              <a:t>   </a:t>
            </a:r>
            <a:endParaRPr lang="en-US" dirty="0" smtClean="0"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dirty="0" smtClean="0">
                <a:ea typeface="Cambria Math" pitchFamily="18" charset="0"/>
                <a:sym typeface="Symbol"/>
              </a:rPr>
              <a:t>Square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matrices do not change when their rows and columns are interchanged.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657602" y="3505201"/>
            <a:ext cx="3968115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Zero-One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matrix all of whose entries are either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called a </a:t>
            </a:r>
            <a:r>
              <a:rPr lang="en-US" i="1" dirty="0" smtClean="0"/>
              <a:t>zero-one matrix</a:t>
            </a:r>
            <a:r>
              <a:rPr lang="en-US" dirty="0" smtClean="0"/>
              <a:t>. (These will be used in Chapters 9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10.)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Algorithms operating on discrete structures represented by zero-one matrices are based on Boolean arithmetic defined by the following Boolean operations: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38401" y="5029200"/>
            <a:ext cx="3190875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096002" y="5029200"/>
            <a:ext cx="3686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Zero-One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 and </a:t>
            </a:r>
            <a:r>
              <a:rPr lang="en-US" b="1" dirty="0"/>
              <a:t>B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zero-one matrices. 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>
                <a:ea typeface="Cambria Math"/>
                <a:sym typeface="Symbol"/>
              </a:rPr>
              <a:t>is the zero-one matrix with 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 entry 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∨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ea typeface="Cambria Math"/>
                <a:sym typeface="Symbol"/>
              </a:rPr>
              <a:t>.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</a:p>
          <a:p>
            <a:pPr lvl="1"/>
            <a:r>
              <a:rPr lang="en-US" dirty="0" smtClean="0">
                <a:sym typeface="Symbol"/>
              </a:rPr>
              <a:t> T</a:t>
            </a:r>
            <a:r>
              <a:rPr lang="en-US" dirty="0" smtClean="0"/>
              <a:t>he meet of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of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the zero-one matrix with </a:t>
            </a:r>
            <a:r>
              <a:rPr lang="en-US" dirty="0" smtClean="0">
                <a:ea typeface="Cambria Math"/>
                <a:sym typeface="Symbol"/>
              </a:rPr>
              <a:t>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entry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sym typeface="Symbol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The </a:t>
            </a:r>
            <a:r>
              <a:rPr lang="en-US" i="1" dirty="0" smtClean="0">
                <a:ea typeface="Cambria Math"/>
                <a:sym typeface="Symbol"/>
              </a:rPr>
              <a:t>meet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     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Joins and Meets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Find the join and meet of the zero-one matrices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 join of 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The meet of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2" y="2895600"/>
            <a:ext cx="2047875" cy="6096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943600" y="2895600"/>
            <a:ext cx="2034540" cy="6096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962400" y="4419600"/>
            <a:ext cx="5501640" cy="6096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038600" y="5715000"/>
            <a:ext cx="550164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Product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 be an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k</a:t>
            </a:r>
            <a:r>
              <a:rPr lang="en-US" dirty="0">
                <a:latin typeface="Cambria Math"/>
                <a:ea typeface="Cambria Math"/>
                <a:sym typeface="Symbol"/>
              </a:rPr>
              <a:t> zero-one matrix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b="1" dirty="0"/>
              <a:t>B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be a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zero-one matrix. The </a:t>
            </a:r>
            <a:r>
              <a:rPr lang="en-US" i="1" dirty="0" smtClean="0">
                <a:ea typeface="Cambria Math"/>
                <a:sym typeface="Symbol"/>
              </a:rPr>
              <a:t>Boolean product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</a:t>
            </a:r>
            <a:r>
              <a:rPr lang="en-US" b="1" dirty="0" smtClean="0">
                <a:ea typeface="Cambria Math"/>
                <a:sym typeface="Symbol"/>
              </a:rPr>
              <a:t> </a:t>
            </a:r>
            <a:r>
              <a:rPr lang="en-US" dirty="0" smtClean="0"/>
              <a:t>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 is the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zero-one matrix with(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entry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</a:t>
            </a:r>
            <a:r>
              <a:rPr lang="en-US" i="1" dirty="0" err="1" smtClean="0">
                <a:ea typeface="Cambria Math"/>
                <a:sym typeface="Symbol"/>
              </a:rPr>
              <a:t>c</a:t>
            </a:r>
            <a:r>
              <a:rPr lang="en-US" i="1" baseline="-25000" dirty="0" err="1" smtClean="0">
                <a:ea typeface="Cambria Math"/>
                <a:sym typeface="Symbol"/>
              </a:rPr>
              <a:t>ij</a:t>
            </a:r>
            <a:r>
              <a:rPr lang="en-US" baseline="-25000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= (</a:t>
            </a:r>
            <a:r>
              <a:rPr lang="en-US" i="1" dirty="0" smtClean="0">
                <a:ea typeface="Cambria Math"/>
                <a:sym typeface="Symbol"/>
              </a:rPr>
              <a:t>a</a:t>
            </a:r>
            <a:r>
              <a:rPr lang="en-US" i="1" baseline="-25000" dirty="0" smtClean="0">
                <a:ea typeface="Cambria Math"/>
                <a:sym typeface="Symbol"/>
              </a:rPr>
              <a:t>i</a:t>
            </a:r>
            <a:r>
              <a:rPr lang="en-US" baseline="-25000" dirty="0" smtClean="0"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smtClean="0">
                <a:ea typeface="Cambria Math"/>
                <a:sym typeface="Symbol"/>
              </a:rPr>
              <a:t>b</a:t>
            </a:r>
            <a:r>
              <a:rPr lang="en-US" baseline="-25000" dirty="0" smtClean="0">
                <a:ea typeface="Cambria Math"/>
                <a:sym typeface="Symbol"/>
              </a:rPr>
              <a:t>1</a:t>
            </a:r>
            <a:r>
              <a:rPr lang="en-US" i="1" baseline="-25000" dirty="0" smtClean="0">
                <a:ea typeface="Cambria Math"/>
                <a:sym typeface="Symbol"/>
              </a:rPr>
              <a:t>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ea typeface="Cambria Math"/>
                <a:sym typeface="Symbol"/>
              </a:rPr>
              <a:t> (</a:t>
            </a:r>
            <a:r>
              <a:rPr lang="en-US" i="1" dirty="0" smtClean="0">
                <a:ea typeface="Cambria Math"/>
                <a:sym typeface="Symbol"/>
              </a:rPr>
              <a:t>a</a:t>
            </a:r>
            <a:r>
              <a:rPr lang="en-US" baseline="-25000" dirty="0" smtClean="0">
                <a:ea typeface="Cambria Math"/>
                <a:sym typeface="Symbol"/>
              </a:rPr>
              <a:t>i2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smtClean="0">
                <a:ea typeface="Cambria Math"/>
                <a:sym typeface="Symbol"/>
              </a:rPr>
              <a:t>b</a:t>
            </a:r>
            <a:r>
              <a:rPr lang="en-US" baseline="-25000" dirty="0" smtClean="0">
                <a:ea typeface="Cambria Math"/>
                <a:sym typeface="Symbol"/>
              </a:rPr>
              <a:t>2j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∨ … ∨ </a:t>
            </a:r>
            <a:r>
              <a:rPr lang="en-US" dirty="0" smtClean="0">
                <a:ea typeface="Cambria Math"/>
                <a:sym typeface="Symbol"/>
              </a:rPr>
              <a:t>(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i="1" baseline="-25000" dirty="0" err="1" smtClean="0">
                <a:ea typeface="Cambria Math"/>
                <a:sym typeface="Symbol"/>
              </a:rPr>
              <a:t>ik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i="1" baseline="-25000" dirty="0" err="1" smtClean="0">
                <a:ea typeface="Cambria Math"/>
                <a:sym typeface="Symbol"/>
              </a:rPr>
              <a:t>kj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ea typeface="Cambria Math"/>
                <a:sym typeface="Symbol"/>
              </a:rPr>
              <a:t>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</a:t>
            </a:r>
            <a:r>
              <a:rPr lang="en-US" dirty="0" smtClean="0">
                <a:ea typeface="Cambria Math"/>
                <a:sym typeface="Symbol"/>
              </a:rPr>
              <a:t>Find the Boolean product of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ea typeface="Cambria Math"/>
                <a:sym typeface="Symbol"/>
              </a:rPr>
              <a:t> and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 where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24201" y="4953001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5181600"/>
            <a:ext cx="203454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866209" y="1990898"/>
            <a:ext cx="154781" cy="1524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34030" y="2348429"/>
            <a:ext cx="154781" cy="1524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239878" y="2779923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Product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S</a:t>
            </a:r>
            <a:r>
              <a:rPr lang="en-US" b="1" dirty="0" smtClean="0"/>
              <a:t>olution</a:t>
            </a:r>
            <a:r>
              <a:rPr lang="en-US" dirty="0" smtClean="0"/>
              <a:t>: The Boolean product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⊙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 is given by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0" y="5029201"/>
            <a:ext cx="1821180" cy="912495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57600" y="3886201"/>
            <a:ext cx="2872740" cy="912495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19400" y="2590801"/>
            <a:ext cx="731139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Powers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b="1" dirty="0"/>
              <a:t>A</a:t>
            </a:r>
            <a:r>
              <a:rPr lang="en-US" dirty="0"/>
              <a:t> be a square </a:t>
            </a:r>
            <a:r>
              <a:rPr lang="en-US" dirty="0">
                <a:ea typeface="Cambria Math"/>
                <a:sym typeface="Symbol"/>
              </a:rPr>
              <a:t>zero-one matrix </a:t>
            </a:r>
            <a:r>
              <a:rPr lang="en-US" dirty="0">
                <a:ea typeface="Cambria Math" pitchFamily="18" charset="0"/>
              </a:rPr>
              <a:t>and let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be a positive integer. The </a:t>
            </a:r>
            <a:r>
              <a:rPr lang="en-US" i="1" dirty="0" err="1">
                <a:ea typeface="Cambria Math" pitchFamily="18" charset="0"/>
              </a:rPr>
              <a:t>r</a:t>
            </a:r>
            <a:r>
              <a:rPr lang="en-US" dirty="0" err="1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Boolean power of 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is the Boolean product of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factors of </a:t>
            </a:r>
            <a:r>
              <a:rPr lang="en-US" b="1" dirty="0"/>
              <a:t>A</a:t>
            </a:r>
            <a:r>
              <a:rPr lang="en-US" dirty="0"/>
              <a:t>, denoted by </a:t>
            </a:r>
            <a:r>
              <a:rPr lang="en-US" b="1" dirty="0"/>
              <a:t>A</a:t>
            </a:r>
            <a:r>
              <a:rPr lang="en-US" b="1" baseline="30000" dirty="0"/>
              <a:t>[</a:t>
            </a:r>
            <a:r>
              <a:rPr lang="en-US" i="1" baseline="30000" dirty="0"/>
              <a:t>r</a:t>
            </a:r>
            <a:r>
              <a:rPr lang="en-US" b="1" baseline="30000" dirty="0"/>
              <a:t>] </a:t>
            </a:r>
            <a:r>
              <a:rPr lang="en-US" dirty="0"/>
              <a:t>.  Hence,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dirty="0">
                <a:ea typeface="Cambria Math"/>
                <a:sym typeface="Symbol"/>
              </a:rPr>
              <a:t>We define </a:t>
            </a:r>
            <a:r>
              <a:rPr lang="en-US" b="1" dirty="0"/>
              <a:t>A</a:t>
            </a:r>
            <a:r>
              <a:rPr lang="en-US" b="1" baseline="30000" dirty="0"/>
              <a:t>[</a:t>
            </a:r>
            <a:r>
              <a:rPr lang="en-US" i="1" baseline="30000" dirty="0"/>
              <a:t>r</a:t>
            </a:r>
            <a:r>
              <a:rPr lang="en-US" b="1" baseline="30000" dirty="0"/>
              <a:t>] </a:t>
            </a:r>
            <a:r>
              <a:rPr lang="en-US" b="1" dirty="0"/>
              <a:t> </a:t>
            </a:r>
            <a:r>
              <a:rPr lang="en-US" dirty="0">
                <a:ea typeface="Cambria Math"/>
                <a:sym typeface="Symbol"/>
              </a:rPr>
              <a:t>to be  </a:t>
            </a:r>
            <a:r>
              <a:rPr lang="en-US" sz="3200" b="1" dirty="0">
                <a:sym typeface="Symbol"/>
              </a:rPr>
              <a:t>I</a:t>
            </a:r>
            <a:r>
              <a:rPr lang="en-US" sz="3200" i="1" baseline="-25000" dirty="0">
                <a:sym typeface="Symbol"/>
              </a:rPr>
              <a:t>n</a:t>
            </a:r>
            <a:r>
              <a:rPr lang="en-US" sz="3200" dirty="0">
                <a:sym typeface="Symbol"/>
              </a:rPr>
              <a:t>.</a:t>
            </a:r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  (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The Boolean product is  well defined because the     </a:t>
            </a:r>
            <a:r>
              <a:rPr lang="en-US" dirty="0" smtClean="0">
                <a:ea typeface="Cambria Math"/>
                <a:sym typeface="Symbol"/>
              </a:rPr>
              <a:t>Boolean product of matrices is associative.)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257801" y="3429001"/>
            <a:ext cx="2667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Powers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Let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Find </a:t>
            </a:r>
            <a:r>
              <a:rPr lang="en-US" b="1" dirty="0" smtClean="0"/>
              <a:t>A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 for all positive integers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95801" y="1905001"/>
            <a:ext cx="1481519" cy="638747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86002" y="3886202"/>
            <a:ext cx="2444591" cy="684371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562602" y="3733802"/>
            <a:ext cx="2614613" cy="68437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419602" y="4876803"/>
            <a:ext cx="2614613" cy="684371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667002" y="5715002"/>
            <a:ext cx="5975033" cy="6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a Matrix</a:t>
            </a:r>
          </a:p>
          <a:p>
            <a:r>
              <a:rPr lang="en-US" dirty="0" smtClean="0"/>
              <a:t>Matrix Arithmetic</a:t>
            </a:r>
          </a:p>
          <a:p>
            <a:r>
              <a:rPr lang="en-US" dirty="0" smtClean="0"/>
              <a:t>Transposes and Powers of Arithmetic</a:t>
            </a:r>
          </a:p>
          <a:p>
            <a:r>
              <a:rPr lang="en-US" dirty="0" smtClean="0"/>
              <a:t>Zero-One matrices</a:t>
            </a:r>
          </a:p>
        </p:txBody>
      </p:sp>
    </p:spTree>
    <p:extLst>
      <p:ext uri="{BB962C8B-B14F-4D97-AF65-F5344CB8AC3E}">
        <p14:creationId xmlns:p14="http://schemas.microsoft.com/office/powerpoint/2010/main" val="1766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Matrices are useful discrete structures that can be used in many ways. For example, they are used to:</a:t>
            </a:r>
          </a:p>
          <a:p>
            <a:pPr lvl="1"/>
            <a:r>
              <a:rPr lang="en-US" dirty="0" smtClean="0"/>
              <a:t>describe certain types of functions known as linear transformations.</a:t>
            </a:r>
          </a:p>
          <a:p>
            <a:pPr lvl="1"/>
            <a:r>
              <a:rPr lang="en-US" dirty="0" smtClean="0"/>
              <a:t>Express which vertices of a graph are connected by edges (see Chapter 10).</a:t>
            </a:r>
          </a:p>
          <a:p>
            <a:r>
              <a:rPr lang="en-US" dirty="0" smtClean="0"/>
              <a:t>In later chapters, we will see matrices used to build models of:</a:t>
            </a:r>
          </a:p>
          <a:p>
            <a:pPr lvl="1"/>
            <a:r>
              <a:rPr lang="en-US" dirty="0" smtClean="0"/>
              <a:t>Transportation systems.</a:t>
            </a:r>
          </a:p>
          <a:p>
            <a:pPr lvl="1"/>
            <a:r>
              <a:rPr lang="en-US" dirty="0" smtClean="0"/>
              <a:t>Communication networks.</a:t>
            </a:r>
          </a:p>
          <a:p>
            <a:r>
              <a:rPr lang="en-US" dirty="0" smtClean="0"/>
              <a:t>Algorithms based on matrix models will be presented in later chapters.</a:t>
            </a:r>
          </a:p>
          <a:p>
            <a:r>
              <a:rPr lang="en-US" dirty="0" smtClean="0"/>
              <a:t>Here we cover the aspect of matrix arithmetic that will be needed later.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matrix </a:t>
            </a:r>
            <a:r>
              <a:rPr lang="en-US" dirty="0" smtClean="0"/>
              <a:t>is a rectangular array of numbers. A matrix with </a:t>
            </a:r>
            <a:r>
              <a:rPr lang="en-US" i="1" dirty="0" smtClean="0"/>
              <a:t>m </a:t>
            </a:r>
            <a:r>
              <a:rPr lang="en-US" dirty="0" smtClean="0"/>
              <a:t>rows and </a:t>
            </a:r>
            <a:r>
              <a:rPr lang="en-US" i="1" dirty="0" smtClean="0"/>
              <a:t>n</a:t>
            </a:r>
            <a:r>
              <a:rPr lang="en-US" dirty="0" smtClean="0"/>
              <a:t> columns is called an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matrix. </a:t>
            </a:r>
          </a:p>
          <a:p>
            <a:pPr lvl="1"/>
            <a:r>
              <a:rPr lang="en-US" sz="2000" dirty="0"/>
              <a:t>The plural of matrix is </a:t>
            </a:r>
            <a:r>
              <a:rPr lang="en-US" sz="2000" i="1" dirty="0"/>
              <a:t>matrices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 A matrix with the same number of rows as columns is called </a:t>
            </a:r>
            <a:r>
              <a:rPr lang="en-US" sz="2000" i="1" dirty="0"/>
              <a:t>square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Two matrices are </a:t>
            </a:r>
            <a:r>
              <a:rPr lang="en-US" sz="2000" i="1" dirty="0"/>
              <a:t>equal</a:t>
            </a:r>
            <a:r>
              <a:rPr lang="en-US" sz="2000" dirty="0"/>
              <a:t> if they have the same number of rows and the same number of columns and the corresponding entries in every position are equal. 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010400" y="5181601"/>
            <a:ext cx="933450" cy="912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48640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matrix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559732" y="2346960"/>
            <a:ext cx="154781" cy="1524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19601" y="56388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be positive integers and let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of </a:t>
            </a:r>
            <a:r>
              <a:rPr lang="en-US" b="1" dirty="0" smtClean="0"/>
              <a:t>A</a:t>
            </a:r>
            <a:r>
              <a:rPr lang="en-US" dirty="0" smtClean="0"/>
              <a:t> is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matrix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[</a:t>
            </a:r>
            <a:r>
              <a:rPr lang="en-US" i="1" dirty="0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baseline="-25000" dirty="0" smtClean="0">
                <a:ea typeface="Cambria Math" pitchFamily="18" charset="0"/>
                <a:sym typeface="Symbol"/>
              </a:rPr>
              <a:t>1</a:t>
            </a:r>
            <a:r>
              <a:rPr lang="en-US" i="1" dirty="0" smtClean="0">
                <a:ea typeface="Cambria Math" pitchFamily="18" charset="0"/>
                <a:sym typeface="Symbol"/>
              </a:rPr>
              <a:t>, a</a:t>
            </a:r>
            <a:r>
              <a:rPr lang="en-US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baseline="-25000" dirty="0" smtClean="0">
                <a:ea typeface="Cambria Math" pitchFamily="18" charset="0"/>
                <a:sym typeface="Symbol"/>
              </a:rPr>
              <a:t>2</a:t>
            </a:r>
            <a:r>
              <a:rPr lang="en-US" i="1" dirty="0" smtClean="0">
                <a:ea typeface="Cambria Math" pitchFamily="18" charset="0"/>
                <a:sym typeface="Symbol"/>
              </a:rPr>
              <a:t>,…,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].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The </a:t>
            </a:r>
            <a:r>
              <a:rPr lang="en-US" i="1" dirty="0" err="1" smtClean="0">
                <a:ea typeface="Cambria Math" pitchFamily="18" charset="0"/>
                <a:sym typeface="Symbol"/>
              </a:rPr>
              <a:t>j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column of </a:t>
            </a:r>
            <a:r>
              <a:rPr lang="en-US" b="1" dirty="0" smtClean="0">
                <a:ea typeface="Cambria Math" pitchFamily="18" charset="0"/>
                <a:sym typeface="Symbol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the </a:t>
            </a:r>
            <a:r>
              <a:rPr lang="en-US" i="1" dirty="0" smtClean="0">
                <a:ea typeface="Cambria Math" pitchFamily="18" charset="0"/>
                <a:sym typeface="Symbol"/>
              </a:rPr>
              <a:t>m 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matrix:</a:t>
            </a:r>
          </a:p>
          <a:p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endParaRPr lang="en-US" dirty="0" smtClean="0"/>
          </a:p>
          <a:p>
            <a:r>
              <a:rPr lang="en-US" dirty="0" smtClean="0"/>
              <a:t>The (</a:t>
            </a:r>
            <a:r>
              <a:rPr lang="en-US" i="1" dirty="0" err="1" smtClean="0"/>
              <a:t>i,j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i="1" dirty="0" smtClean="0"/>
              <a:t>  element </a:t>
            </a:r>
            <a:r>
              <a:rPr lang="en-US" dirty="0" smtClean="0"/>
              <a:t>or</a:t>
            </a:r>
            <a:r>
              <a:rPr lang="en-US" i="1" dirty="0" smtClean="0"/>
              <a:t> entry </a:t>
            </a:r>
            <a:r>
              <a:rPr lang="en-US" dirty="0" smtClean="0"/>
              <a:t>of </a:t>
            </a:r>
            <a:r>
              <a:rPr lang="en-US" b="1" dirty="0" smtClean="0"/>
              <a:t>A </a:t>
            </a:r>
            <a:r>
              <a:rPr lang="en-US" dirty="0" smtClean="0"/>
              <a:t>is the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element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. We can use </a:t>
            </a:r>
            <a:r>
              <a:rPr lang="en-US" b="1" dirty="0" smtClean="0"/>
              <a:t>A</a:t>
            </a:r>
            <a:r>
              <a:rPr lang="en-US" dirty="0" smtClean="0"/>
              <a:t> = [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</a:t>
            </a:r>
            <a:r>
              <a:rPr lang="en-US" dirty="0" smtClean="0"/>
              <a:t>] to denote the matrix  with its (</a:t>
            </a:r>
            <a:r>
              <a:rPr lang="en-US" i="1" dirty="0" err="1" smtClean="0"/>
              <a:t>i,j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i="1" dirty="0" smtClean="0"/>
              <a:t> </a:t>
            </a:r>
            <a:r>
              <a:rPr lang="en-US" dirty="0" smtClean="0"/>
              <a:t>element equal to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540341" y="1791970"/>
            <a:ext cx="2668905" cy="114014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239000" y="4038601"/>
            <a:ext cx="635794" cy="1140143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491107" y="3484881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074818" y="3835831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Arithmetic: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Defintion</a:t>
            </a:r>
            <a:r>
              <a:rPr lang="en-US" dirty="0" smtClean="0"/>
              <a:t>: Let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[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 </a:t>
            </a:r>
            <a:r>
              <a:rPr lang="en-US" dirty="0" smtClean="0"/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[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</a:t>
            </a:r>
            <a:r>
              <a:rPr lang="en-US" i="1" dirty="0" smtClean="0"/>
              <a:t>  </a:t>
            </a:r>
            <a:r>
              <a:rPr lang="en-US" dirty="0" smtClean="0"/>
              <a:t>be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matrices. The sum of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, denoted by 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, is the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matrix that has </a:t>
            </a:r>
            <a:r>
              <a:rPr lang="en-US" i="1" dirty="0" err="1" smtClean="0">
                <a:ea typeface="Cambria Math" pitchFamily="18" charset="0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err="1" smtClean="0">
                <a:ea typeface="Cambria Math" pitchFamily="18" charset="0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as its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i,j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element. In other words, 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 = [</a:t>
            </a:r>
            <a:r>
              <a:rPr lang="en-US" i="1" dirty="0" err="1" smtClean="0">
                <a:ea typeface="Cambria Math" pitchFamily="18" charset="0"/>
              </a:rPr>
              <a:t>a</a:t>
            </a:r>
            <a:r>
              <a:rPr lang="en-US" i="1" baseline="-25000" dirty="0" err="1" smtClean="0"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err="1" smtClean="0">
                <a:ea typeface="Cambria Math" pitchFamily="18" charset="0"/>
              </a:rPr>
              <a:t>b</a:t>
            </a:r>
            <a:r>
              <a:rPr lang="en-US" i="1" baseline="-25000" dirty="0" err="1" smtClean="0"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].</a:t>
            </a:r>
          </a:p>
          <a:p>
            <a:pPr>
              <a:buNone/>
            </a:pPr>
            <a:r>
              <a:rPr lang="en-US" b="1" dirty="0" smtClean="0">
                <a:ea typeface="Cambria Math" pitchFamily="18" charset="0"/>
              </a:rPr>
              <a:t>   Example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Note that matrices of different sizes can not be added.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743201" y="4191001"/>
            <a:ext cx="6376035" cy="91249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144000" y="2514600"/>
            <a:ext cx="155972" cy="153572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382001" y="21336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    Definition</a:t>
            </a:r>
            <a:r>
              <a:rPr lang="en-US" sz="2400" dirty="0"/>
              <a:t>: Let </a:t>
            </a:r>
            <a:r>
              <a:rPr lang="en-US" sz="2400" b="1" dirty="0">
                <a:ea typeface="Cambria Math" pitchFamily="18" charset="0"/>
              </a:rPr>
              <a:t>A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be an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m 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 k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matrix and </a:t>
            </a:r>
            <a:r>
              <a:rPr lang="en-US" sz="2400" b="1" dirty="0"/>
              <a:t>B </a:t>
            </a:r>
            <a:r>
              <a:rPr lang="en-US" sz="2400" dirty="0"/>
              <a:t>be a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matrix</a:t>
            </a:r>
            <a:r>
              <a:rPr lang="en-US" sz="2400" dirty="0"/>
              <a:t>. The </a:t>
            </a:r>
            <a:r>
              <a:rPr lang="en-US" sz="2400" i="1" dirty="0"/>
              <a:t>product</a:t>
            </a:r>
            <a:r>
              <a:rPr lang="en-US" sz="2400" dirty="0"/>
              <a:t> of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, denoted by </a:t>
            </a:r>
            <a:r>
              <a:rPr lang="en-US" sz="2400" b="1" dirty="0"/>
              <a:t>AB</a:t>
            </a:r>
            <a:r>
              <a:rPr lang="en-US" sz="2400" dirty="0"/>
              <a:t>, is the       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matrix that has its (</a:t>
            </a:r>
            <a:r>
              <a:rPr lang="en-US" sz="2400" i="1" dirty="0" err="1">
                <a:ea typeface="Cambria Math" pitchFamily="18" charset="0"/>
              </a:rPr>
              <a:t>i,j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element equal to the sum of the products of the corresponding elements from the </a:t>
            </a:r>
            <a:r>
              <a:rPr lang="en-US" sz="2400" i="1" dirty="0" err="1">
                <a:ea typeface="Cambria Math" pitchFamily="18" charset="0"/>
              </a:rPr>
              <a:t>i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row of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and the </a:t>
            </a:r>
            <a:r>
              <a:rPr lang="en-US" sz="2400" i="1" dirty="0" err="1">
                <a:ea typeface="Cambria Math" pitchFamily="18" charset="0"/>
              </a:rPr>
              <a:t>j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column of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 In other words,  if </a:t>
            </a:r>
            <a:r>
              <a:rPr lang="en-US" sz="2400" b="1" dirty="0"/>
              <a:t>AB</a:t>
            </a:r>
            <a:r>
              <a:rPr lang="en-US" sz="2400" dirty="0"/>
              <a:t> = [</a:t>
            </a:r>
            <a:r>
              <a:rPr lang="en-US" sz="2400" i="1" dirty="0" err="1">
                <a:ea typeface="Cambria Math" pitchFamily="18" charset="0"/>
              </a:rPr>
              <a:t>c</a:t>
            </a:r>
            <a:r>
              <a:rPr lang="en-US" sz="2400" i="1" baseline="-25000" dirty="0" err="1">
                <a:ea typeface="Cambria Math" pitchFamily="18" charset="0"/>
              </a:rPr>
              <a:t>ij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] then </a:t>
            </a:r>
            <a:r>
              <a:rPr lang="en-US" sz="2400" i="1" dirty="0" err="1">
                <a:latin typeface="Constantia" pitchFamily="18" charset="0"/>
                <a:ea typeface="Cambria Math" pitchFamily="18" charset="0"/>
              </a:rPr>
              <a:t>c</a:t>
            </a:r>
            <a:r>
              <a:rPr lang="en-US" sz="2400" i="1" baseline="-25000" dirty="0" err="1">
                <a:latin typeface="Constantia" pitchFamily="18" charset="0"/>
                <a:ea typeface="Cambria Math" pitchFamily="18" charset="0"/>
              </a:rPr>
              <a:t>ij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i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1j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i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… +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kj</a:t>
            </a:r>
            <a:r>
              <a:rPr lang="en-US" sz="2400" i="1" dirty="0"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b="1" dirty="0">
                <a:ea typeface="Cambria Math" pitchFamily="18" charset="0"/>
              </a:rPr>
              <a:t>    Example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The product of two matrices is undefined when the number of columns in the first matrix is not the same as the number of rows in the second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62401" y="4191001"/>
            <a:ext cx="3263265" cy="91154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67498" y="1953577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448006" y="1936840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594033" y="2299063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Matrix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Product of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and </a:t>
            </a:r>
            <a:r>
              <a:rPr lang="en-US" b="1" dirty="0"/>
              <a:t>B</a:t>
            </a:r>
            <a:r>
              <a:rPr lang="en-US" dirty="0"/>
              <a:t> = [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7000" y="2514602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638800" y="2667002"/>
            <a:ext cx="3307556" cy="114014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00" y="4419600"/>
            <a:ext cx="2768918" cy="1367314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667000" y="6019800"/>
            <a:ext cx="373761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Matrix Multiplication is not Commutative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Let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Does </a:t>
            </a:r>
            <a:r>
              <a:rPr lang="en-US" b="1" dirty="0" smtClean="0"/>
              <a:t>AB</a:t>
            </a:r>
            <a:r>
              <a:rPr lang="en-US" dirty="0" smtClean="0"/>
              <a:t> = </a:t>
            </a:r>
            <a:r>
              <a:rPr lang="en-US" b="1" dirty="0" smtClean="0"/>
              <a:t>BA</a:t>
            </a:r>
            <a:r>
              <a:rPr lang="en-US" dirty="0" smtClean="0"/>
              <a:t>?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Solution:</a:t>
            </a:r>
          </a:p>
          <a:p>
            <a:pPr>
              <a:buNone/>
            </a:pPr>
            <a:r>
              <a:rPr lang="en-US" b="1" dirty="0" smtClean="0"/>
              <a:t>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AB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</a:t>
            </a:r>
            <a:r>
              <a:rPr lang="en-US" dirty="0" smtClean="0"/>
              <a:t> </a:t>
            </a:r>
            <a:r>
              <a:rPr lang="en-US" b="1" dirty="0" smtClean="0"/>
              <a:t>BA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2209800"/>
            <a:ext cx="1512570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162800" y="2133600"/>
            <a:ext cx="149733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800600" y="4114800"/>
            <a:ext cx="1718310" cy="6096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39000" y="4114800"/>
            <a:ext cx="17183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} = \left[\begin{array}{ll}&#10;1 &amp; 1\\&#10;2 &amp;1\end{array}&#10;\right]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} = \left[\begin{array}{ll}&#10;2 &amp; 1\\&#10;1 &amp;1\end{array}&#10;\right]&#10;$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B} = \left[\begin{array}{ll}&#10;2 &amp; 2\\&#10;5 &amp;3\end{array}&#10;\right]&#10;$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A} = \left[\begin{array}{ll}&#10;4 &amp; 3\\&#10;3 &amp;2\end{array}&#10;\right]&#10;$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I}_{\bf n}\; = \;\left[\begin{array}{cccc}&#10;1 &amp; 0&amp; \ldots &amp; 0\\&#10;0 &amp; 1 &amp; \ldots &amp; 0\\&#10;. &amp; . &amp;  &amp; .\\&#10;. &amp; . &amp; . &amp; .\\&#10;. &amp; . &amp;   &amp; .\\&#10;0 &amp; 0 &amp; \ldots &amp; 1&#10;\end{array}&#10;\right]&#10;$$&#10;&#10;\end{document}"/>
  <p:tag name="IGUANATEXSIZ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transpose of the matrix}\;&#10;\left[&#10;\begin{array}{rrr}&#10;1 &amp;2 &amp; 3\\&#10;4 &amp;5&amp; 6\\&#10;\end{array}&#10;\right]&#10;\;&#10;\mbox{is the matrix}&#10;\;&#10;\left[&#10;\begin{array}{rr}&#10;1 &amp; 4 \\2 &amp; 5\\&#10;3 &amp; 6&#10;\end{array}&#10;\right].&#10;$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matrix}\;&#10;\left[&#10;\begin{array}{rrr}&#10;1 &amp;1 &amp; 0\\&#10;1 &amp;0&amp; 1\\&#10;0 &amp; 1 &amp; 0&#10;\end{array}&#10;\right]&#10;\;&#10;\mbox{is square.}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{\bf A}^{[r]} =  \underbrace{{\bf A}\odot {\bf A} \odot ...\odot {\bf A}}_{r\; \mbox{\footnotesize times}}&#10;\mbox{.}\]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&#10;\left[&#10;\begin{array}{lll}&#10;0 &amp; 0 &amp; 1\\&#10;1 &amp; 0 &amp; 0\\&#10;1 &amp; 1 &amp; 0&#10;\end{array}&#10;\right].&#10;$$&#10;&#10;\end{document}"/>
  <p:tag name="IGUANATEXSIZE" val="1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2]} = {\bf A} \odot {\bf A} =&#10;\left[&#10;\begin{array}{lll}&#10;1 &amp; 1 &amp; 0\\&#10;0 &amp; 0 &amp; 1\\&#10;1 &amp; 0 &amp; 1&#10;\end{array}&#10;\right]&#10;$$&#10;&#10;\end{document}"/>
  <p:tag name="IGUANATEXSIZ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3]} = {\bf A}^{[2]} \odot {\bf A} =&#10;\left[&#10;\begin{array}{lll}&#10;1 &amp; 0 &amp; 1\\&#10;1 &amp; 1 &amp; 0\\&#10;1 &amp; 1 &amp; 1&#10;\end{array}&#10;\right]&#10;$$&#10;&#10;\end{document}"/>
  <p:tag name="IGUANATEXSIZ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4]} = {\bf A}^{[3]} \odot {\bf A} =&#10;\left[&#10;\begin{array}{lll}&#10;1 &amp; 1 &amp; 1\\&#10;1 &amp; 0 &amp; 1\\&#10;1 &amp; 1 &amp; 1&#10;\end{array}&#10;\right]&#10;$$&#10;&#10;\end{document}"/>
  <p:tag name="IGUANATEXSIZE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5]} =&#10;\left[&#10;\begin{array}{lll}&#10;1 &amp; 1 &amp; 1\\&#10;1 &amp; 1 &amp; 1\\&#10;1 &amp; 1 &amp; 1&#10;\end{array}&#10;\right]&#10;\;\;\bf{A}^{[n]} = {\bf A}^{5} \;\; \;\;\mbox{for all positive integers $n$ with $n \geq 5$}&#10;.$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rrr}&#10;1 &amp;0 &amp; -1\\&#10;2 &amp;2&amp; -3\\&#10;3&amp; 4 &amp; 0&#10;\end{array}&#10;\right]&#10;\; + \;&#10;\left[&#10;\begin{array}{rrr}&#10;3 &amp; 4 &amp; -1\\&#10;1 &amp; -3 &amp; 0\\&#10;-1 &amp; 1 &amp; 2\\&#10;\end{array}&#10;\right]&#10;\;&#10;=&#10;\;&#10;\left[&#10;\begin{array}{rrr}&#10;4 &amp; 4 &amp; -2\\3 &amp; -1 &amp; -3\\&#10;2 &amp; 5 &amp; 2&#10;\end{array}&#10;\right]&#10;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1115</Words>
  <Application>Microsoft Office PowerPoint</Application>
  <PresentationFormat>Widescreen</PresentationFormat>
  <Paragraphs>114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Constantia</vt:lpstr>
      <vt:lpstr>Symbol</vt:lpstr>
      <vt:lpstr>Wingdings</vt:lpstr>
      <vt:lpstr>Office Theme</vt:lpstr>
      <vt:lpstr>Matrices</vt:lpstr>
      <vt:lpstr>Section Summary</vt:lpstr>
      <vt:lpstr>Matrices</vt:lpstr>
      <vt:lpstr>Matrix</vt:lpstr>
      <vt:lpstr>Notation</vt:lpstr>
      <vt:lpstr>Matrix Arithmetic: Addition</vt:lpstr>
      <vt:lpstr>Matrix Multiplication</vt:lpstr>
      <vt:lpstr>Illustration of Matrix Multiplication </vt:lpstr>
      <vt:lpstr>Matrix Multiplication is not Commutative</vt:lpstr>
      <vt:lpstr>Identity Matrix and Powers of Matrices</vt:lpstr>
      <vt:lpstr>Transposes of Matrices</vt:lpstr>
      <vt:lpstr>Transposes of Matrices</vt:lpstr>
      <vt:lpstr>Zero-One Matrices</vt:lpstr>
      <vt:lpstr>Zero-One Matrices</vt:lpstr>
      <vt:lpstr>Joins and Meets of Zero-One Matrices</vt:lpstr>
      <vt:lpstr>Boolean Product of Zero-One Matrices</vt:lpstr>
      <vt:lpstr>Boolean Product of Zero-One Matrices</vt:lpstr>
      <vt:lpstr>Boolean Powers of Zero-One Matrices</vt:lpstr>
      <vt:lpstr>Boolean Powers of Zero-One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53</cp:revision>
  <dcterms:created xsi:type="dcterms:W3CDTF">2021-01-03T18:25:44Z</dcterms:created>
  <dcterms:modified xsi:type="dcterms:W3CDTF">2021-01-26T14:44:53Z</dcterms:modified>
</cp:coreProperties>
</file>