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748" r:id="rId2"/>
    <p:sldId id="749" r:id="rId3"/>
    <p:sldId id="750" r:id="rId4"/>
    <p:sldId id="751" r:id="rId5"/>
    <p:sldId id="752" r:id="rId6"/>
    <p:sldId id="753" r:id="rId7"/>
    <p:sldId id="754" r:id="rId8"/>
    <p:sldId id="755" r:id="rId9"/>
    <p:sldId id="756" r:id="rId10"/>
    <p:sldId id="757" r:id="rId11"/>
    <p:sldId id="758" r:id="rId12"/>
    <p:sldId id="759" r:id="rId13"/>
    <p:sldId id="760" r:id="rId14"/>
    <p:sldId id="761" r:id="rId15"/>
    <p:sldId id="762" r:id="rId16"/>
    <p:sldId id="763" r:id="rId17"/>
    <p:sldId id="764" r:id="rId18"/>
    <p:sldId id="781" r:id="rId19"/>
    <p:sldId id="765" r:id="rId20"/>
    <p:sldId id="766" r:id="rId21"/>
    <p:sldId id="767" r:id="rId22"/>
    <p:sldId id="768" r:id="rId23"/>
    <p:sldId id="769" r:id="rId24"/>
    <p:sldId id="770" r:id="rId25"/>
    <p:sldId id="771" r:id="rId26"/>
    <p:sldId id="772" r:id="rId27"/>
    <p:sldId id="773" r:id="rId28"/>
    <p:sldId id="774" r:id="rId29"/>
    <p:sldId id="778" r:id="rId30"/>
    <p:sldId id="779" r:id="rId31"/>
    <p:sldId id="780" r:id="rId32"/>
    <p:sldId id="775" r:id="rId33"/>
    <p:sldId id="776" r:id="rId34"/>
    <p:sldId id="777" r:id="rId3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86CDA5-BD9A-4BC0-B38F-03CBA6E0A0D5}">
          <p14:sldIdLst>
            <p14:sldId id="748"/>
            <p14:sldId id="749"/>
            <p14:sldId id="750"/>
            <p14:sldId id="751"/>
            <p14:sldId id="752"/>
            <p14:sldId id="753"/>
          </p14:sldIdLst>
        </p14:section>
        <p14:section name="Pseudocode" id="{6ED30D95-70EE-427F-B2C3-428205D30496}">
          <p14:sldIdLst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81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</p14:sldIdLst>
        </p14:section>
        <p14:section name="Halting Problem" id="{380AC003-0BA4-4EE4-ADDF-A2510FA53D76}">
          <p14:sldIdLst>
            <p14:sldId id="778"/>
            <p14:sldId id="779"/>
            <p14:sldId id="780"/>
            <p14:sldId id="775"/>
            <p14:sldId id="776"/>
            <p14:sldId id="7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979" autoAdjust="0"/>
  </p:normalViewPr>
  <p:slideViewPr>
    <p:cSldViewPr snapToGrid="0">
      <p:cViewPr varScale="1">
        <p:scale>
          <a:sx n="103" d="100"/>
          <a:sy n="103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b="1" dirty="0" smtClean="0">
                <a:solidFill>
                  <a:schemeClr val="tx1"/>
                </a:solidFill>
              </a:rPr>
              <a:t>Similar words of Arabic origin:</a:t>
            </a:r>
            <a:r>
              <a:rPr lang="lv-LV" b="1" baseline="0" dirty="0" smtClean="0">
                <a:solidFill>
                  <a:schemeClr val="tx1"/>
                </a:solidFill>
              </a:rPr>
              <a:t> </a:t>
            </a:r>
            <a:r>
              <a:rPr lang="lv-LV" dirty="0" smtClean="0">
                <a:solidFill>
                  <a:schemeClr val="tx1"/>
                </a:solidFill>
              </a:rPr>
              <a:t>alchemy, alcohol, algebra, alkali.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6136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2277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Some function in this list cannot have a computer program. </a:t>
            </a:r>
            <a:r>
              <a:rPr lang="lv-LV" baseline="0" dirty="0" smtClean="0"/>
              <a:t> The problem with this proof is that it is nonconstructive – nobody can tell, if a Python program would always output 0 and 1.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30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1399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01.02.2021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gif"/><Relationship Id="rId5" Type="http://schemas.openxmlformats.org/officeDocument/2006/relationships/hyperlink" Target="https://i.stack.imgur.com/rprMA.gif" TargetMode="External"/><Relationship Id="rId4" Type="http://schemas.openxmlformats.org/officeDocument/2006/relationships/hyperlink" Target="https://math.stackexchange.com/questions/477/cardinality-of-set-of-real-continuous-function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linear search algorithm locates an item in a list by examining elements in the sequence one at a time, starting at the beginning.</a:t>
            </a:r>
          </a:p>
          <a:p>
            <a:pPr lvl="1"/>
            <a:r>
              <a:rPr lang="en-US" sz="1800" dirty="0"/>
              <a:t>First compare </a:t>
            </a:r>
            <a:r>
              <a:rPr lang="en-US" sz="1800" i="1" dirty="0"/>
              <a:t>x</a:t>
            </a:r>
            <a:r>
              <a:rPr lang="en-US" sz="1800" dirty="0"/>
              <a:t> with </a:t>
            </a:r>
            <a:r>
              <a:rPr lang="en-US" sz="1800" i="1" dirty="0"/>
              <a:t>a</a:t>
            </a:r>
            <a:r>
              <a:rPr lang="en-US" sz="1800" baseline="-25000" dirty="0"/>
              <a:t>1</a:t>
            </a:r>
            <a:r>
              <a:rPr lang="en-US" sz="1800" dirty="0"/>
              <a:t>. If they are equal, return the position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If not, try </a:t>
            </a:r>
            <a:r>
              <a:rPr lang="en-US" sz="1800" i="1" dirty="0"/>
              <a:t>a</a:t>
            </a:r>
            <a:r>
              <a:rPr lang="en-US" sz="1800" baseline="-25000" dirty="0"/>
              <a:t>2</a:t>
            </a:r>
            <a:r>
              <a:rPr lang="en-US" sz="1800" dirty="0"/>
              <a:t>. If </a:t>
            </a:r>
            <a:r>
              <a:rPr lang="en-US" sz="1800" i="1" dirty="0"/>
              <a:t>x = a</a:t>
            </a:r>
            <a:r>
              <a:rPr lang="en-US" sz="1800" baseline="-25000" dirty="0"/>
              <a:t>2</a:t>
            </a:r>
            <a:r>
              <a:rPr lang="en-US" sz="1800" dirty="0"/>
              <a:t>, return the position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Keep going, and if no match is found when the entire list is scanned,   return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800" dirty="0"/>
              <a:t>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0" y="3810000"/>
            <a:ext cx="6781800" cy="274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linear search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:integer,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  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 </a:t>
            </a:r>
            <a:r>
              <a:rPr lang="en-US" sz="2600" i="1" dirty="0"/>
              <a:t>a</a:t>
            </a:r>
            <a:r>
              <a:rPr lang="en-US" sz="2600" baseline="-25000" dirty="0"/>
              <a:t>2</a:t>
            </a:r>
            <a:r>
              <a:rPr lang="en-US" sz="2600" dirty="0"/>
              <a:t>, …,</a:t>
            </a:r>
            <a:r>
              <a:rPr lang="en-US" sz="2600" i="1" dirty="0"/>
              <a:t>a</a:t>
            </a:r>
            <a:r>
              <a:rPr lang="en-US" sz="2600" i="1" baseline="-25000" dirty="0"/>
              <a:t>n</a:t>
            </a:r>
            <a:r>
              <a:rPr lang="en-US" sz="2600" dirty="0"/>
              <a:t>: distinct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while</a:t>
            </a:r>
            <a:r>
              <a:rPr lang="en-US" sz="2600" dirty="0"/>
              <a:t> (</a:t>
            </a:r>
            <a:r>
              <a:rPr lang="en-US" sz="2600" i="1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≤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dirty="0"/>
              <a:t> and </a:t>
            </a:r>
            <a:r>
              <a:rPr lang="en-US" sz="2600" i="1" dirty="0"/>
              <a:t>x</a:t>
            </a:r>
            <a:r>
              <a:rPr lang="en-US" sz="2600" dirty="0"/>
              <a:t> ≠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</a:t>
            </a: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i="1" dirty="0" err="1"/>
              <a:t>i</a:t>
            </a:r>
            <a:r>
              <a:rPr lang="en-US" sz="2600" dirty="0"/>
              <a:t> +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b="1" dirty="0"/>
              <a:t>if</a:t>
            </a:r>
            <a:r>
              <a:rPr lang="en-US" sz="2600" dirty="0"/>
              <a:t> </a:t>
            </a:r>
            <a:r>
              <a:rPr lang="en-US" sz="2600" i="1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≤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dirty="0"/>
              <a:t> </a:t>
            </a:r>
            <a:r>
              <a:rPr lang="en-US" sz="2600" b="1" dirty="0"/>
              <a:t>then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 := </a:t>
            </a:r>
            <a:r>
              <a:rPr lang="en-US" sz="2600" i="1" dirty="0" err="1"/>
              <a:t>i</a:t>
            </a: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else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{</a:t>
            </a:r>
            <a:r>
              <a:rPr lang="en-US" sz="2600" i="1" dirty="0"/>
              <a:t>location</a:t>
            </a:r>
            <a:r>
              <a:rPr lang="en-US" sz="2600" dirty="0"/>
              <a:t> is the subscript of the term that equals </a:t>
            </a:r>
            <a:r>
              <a:rPr lang="en-US" sz="2600" i="1" dirty="0"/>
              <a:t>x</a:t>
            </a:r>
            <a:r>
              <a:rPr lang="en-US" sz="2600" dirty="0"/>
              <a:t>, or is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 if </a:t>
            </a:r>
            <a:r>
              <a:rPr lang="en-US" sz="2600" i="1" dirty="0"/>
              <a:t>x</a:t>
            </a:r>
            <a:r>
              <a:rPr lang="en-US" sz="2600" dirty="0"/>
              <a:t> is not found}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4884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Assume the input is a  list of items  in increasing order.</a:t>
            </a:r>
          </a:p>
          <a:p>
            <a:r>
              <a:rPr lang="en-US" dirty="0" smtClean="0"/>
              <a:t>The algorithm begins by comparing the element to be found with the middle element. </a:t>
            </a:r>
          </a:p>
          <a:p>
            <a:pPr lvl="1"/>
            <a:r>
              <a:rPr lang="en-US" dirty="0" smtClean="0"/>
              <a:t>If the middle element is lower, the search proceeds with the upper half of the list.</a:t>
            </a:r>
          </a:p>
          <a:p>
            <a:pPr lvl="1"/>
            <a:r>
              <a:rPr lang="en-US" dirty="0" smtClean="0"/>
              <a:t>If it is not lower, the search proceeds with the lower half of the list (through the middle position).</a:t>
            </a:r>
          </a:p>
          <a:p>
            <a:r>
              <a:rPr lang="en-US" dirty="0" smtClean="0"/>
              <a:t>Repeat this process until we have a list of size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element we are looking for is equal to the element in the list, the position is returned.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is returned to indicate that the element was not found. </a:t>
            </a:r>
          </a:p>
          <a:p>
            <a:r>
              <a:rPr lang="en-US" dirty="0" smtClean="0"/>
              <a:t>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3.3</a:t>
            </a:r>
            <a:r>
              <a:rPr lang="en-US" dirty="0" smtClean="0"/>
              <a:t>, we show that the binary search algorithm is much more efficient than linear search.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description of the binary search algorithm in </a:t>
            </a:r>
            <a:r>
              <a:rPr lang="en-US" dirty="0" err="1" smtClean="0"/>
              <a:t>pseudocode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0" y="3200401"/>
            <a:ext cx="8153400" cy="3124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0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procedure</a:t>
            </a:r>
            <a:r>
              <a:rPr lang="en-US" sz="2600" dirty="0"/>
              <a:t> binary search(</a:t>
            </a:r>
            <a:r>
              <a:rPr lang="en-US" sz="2600" i="1" dirty="0"/>
              <a:t>x</a:t>
            </a:r>
            <a:r>
              <a:rPr lang="en-US" sz="2600" dirty="0"/>
              <a:t>: integer, 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</a:t>
            </a:r>
            <a:r>
              <a:rPr lang="en-US" sz="2600" i="1" dirty="0"/>
              <a:t>a</a:t>
            </a:r>
            <a:r>
              <a:rPr lang="en-US" sz="2600" baseline="-25000" dirty="0"/>
              <a:t>2</a:t>
            </a:r>
            <a:r>
              <a:rPr lang="en-US" sz="2600" dirty="0"/>
              <a:t>,…, </a:t>
            </a:r>
            <a:r>
              <a:rPr lang="en-US" sz="2600" i="1" dirty="0"/>
              <a:t>a</a:t>
            </a:r>
            <a:r>
              <a:rPr lang="en-US" sz="2600" i="1" baseline="-25000" dirty="0"/>
              <a:t>n</a:t>
            </a:r>
            <a:r>
              <a:rPr lang="en-US" sz="2600" dirty="0"/>
              <a:t>: increasing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</a:t>
            </a: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{</a:t>
            </a:r>
            <a:r>
              <a:rPr lang="en-US" sz="2600" i="1" dirty="0" err="1"/>
              <a:t>i</a:t>
            </a:r>
            <a:r>
              <a:rPr lang="en-US" sz="2600" dirty="0"/>
              <a:t> is the left endpoint of interval}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j</a:t>
            </a:r>
            <a:r>
              <a:rPr lang="en-US" sz="2600" dirty="0"/>
              <a:t> := </a:t>
            </a:r>
            <a:r>
              <a:rPr lang="en-US" sz="2600" i="1" dirty="0"/>
              <a:t>n</a:t>
            </a:r>
            <a:r>
              <a:rPr lang="en-US" sz="2600" dirty="0"/>
              <a:t> {</a:t>
            </a:r>
            <a:r>
              <a:rPr lang="en-US" sz="2600" i="1" dirty="0"/>
              <a:t>j</a:t>
            </a:r>
            <a:r>
              <a:rPr lang="en-US" sz="2600" dirty="0"/>
              <a:t> is right endpoint of interval}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while</a:t>
            </a:r>
            <a:r>
              <a:rPr lang="en-US" sz="2600" dirty="0"/>
              <a:t> </a:t>
            </a:r>
            <a:r>
              <a:rPr lang="en-US" sz="2600" i="1" dirty="0" err="1"/>
              <a:t>i</a:t>
            </a:r>
            <a:r>
              <a:rPr lang="en-US" sz="2600" dirty="0"/>
              <a:t> &lt; </a:t>
            </a:r>
            <a:r>
              <a:rPr lang="en-US" sz="2600" i="1" dirty="0"/>
              <a:t>j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</a:t>
            </a:r>
            <a:r>
              <a:rPr lang="en-US" sz="2600" i="1" dirty="0"/>
              <a:t>m</a:t>
            </a:r>
            <a:r>
              <a:rPr lang="en-US" sz="2600" dirty="0"/>
              <a:t> := </a:t>
            </a:r>
            <a:r>
              <a:rPr lang="en-US" sz="2600" dirty="0">
                <a:latin typeface="Cambria Math"/>
                <a:ea typeface="Cambria Math"/>
              </a:rPr>
              <a:t>⌊</a:t>
            </a:r>
            <a:r>
              <a:rPr lang="en-US" sz="2600" dirty="0"/>
              <a:t>(</a:t>
            </a:r>
            <a:r>
              <a:rPr lang="en-US" sz="2600" i="1" dirty="0" err="1"/>
              <a:t>i</a:t>
            </a:r>
            <a:r>
              <a:rPr lang="en-US" sz="2600" dirty="0"/>
              <a:t> + </a:t>
            </a:r>
            <a:r>
              <a:rPr lang="en-US" sz="2600" i="1" dirty="0"/>
              <a:t>j</a:t>
            </a:r>
            <a:r>
              <a:rPr lang="en-US" sz="2600" dirty="0"/>
              <a:t>)/2</a:t>
            </a:r>
            <a:r>
              <a:rPr lang="en-US" sz="2600" dirty="0">
                <a:latin typeface="Cambria Math"/>
                <a:ea typeface="Cambria Math"/>
              </a:rPr>
              <a:t>⌋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</a:t>
            </a:r>
            <a:r>
              <a:rPr lang="en-US" sz="2600" b="1" dirty="0"/>
              <a:t>if</a:t>
            </a:r>
            <a:r>
              <a:rPr lang="en-US" sz="2600" dirty="0"/>
              <a:t> </a:t>
            </a:r>
            <a:r>
              <a:rPr lang="en-US" sz="2600" i="1" dirty="0"/>
              <a:t>x</a:t>
            </a:r>
            <a:r>
              <a:rPr lang="en-US" sz="2600" dirty="0"/>
              <a:t> &gt; </a:t>
            </a:r>
            <a:r>
              <a:rPr lang="en-US" sz="2600" i="1" dirty="0"/>
              <a:t>a</a:t>
            </a:r>
            <a:r>
              <a:rPr lang="en-US" sz="2600" i="1" baseline="-25000" dirty="0"/>
              <a:t>m</a:t>
            </a:r>
            <a:r>
              <a:rPr lang="en-US" sz="2600" dirty="0"/>
              <a:t> then </a:t>
            </a: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i="1" dirty="0"/>
              <a:t>m</a:t>
            </a:r>
            <a:r>
              <a:rPr lang="en-US" sz="2600" dirty="0"/>
              <a:t> + 1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</a:t>
            </a:r>
            <a:r>
              <a:rPr lang="en-US" sz="2600" b="1" dirty="0"/>
              <a:t>else</a:t>
            </a:r>
            <a:r>
              <a:rPr lang="en-US" sz="2600" dirty="0"/>
              <a:t> </a:t>
            </a:r>
            <a:r>
              <a:rPr lang="en-US" sz="2600" i="1" dirty="0"/>
              <a:t>j</a:t>
            </a:r>
            <a:r>
              <a:rPr lang="en-US" sz="2600" dirty="0"/>
              <a:t> := </a:t>
            </a:r>
            <a:r>
              <a:rPr lang="en-US" sz="2600" i="1" dirty="0"/>
              <a:t>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</a:t>
            </a:r>
            <a:r>
              <a:rPr lang="en-US" sz="2600" b="1" dirty="0"/>
              <a:t>if </a:t>
            </a:r>
            <a:r>
              <a:rPr lang="en-US" sz="2600" i="1" dirty="0"/>
              <a:t>x</a:t>
            </a:r>
            <a:r>
              <a:rPr lang="en-US" sz="2600" dirty="0"/>
              <a:t> =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 </a:t>
            </a:r>
            <a:r>
              <a:rPr lang="en-US" sz="2600" b="1" dirty="0"/>
              <a:t>then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 := </a:t>
            </a:r>
            <a:r>
              <a:rPr lang="en-US" sz="2600" i="1" dirty="0" err="1"/>
              <a:t>i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</a:t>
            </a:r>
            <a:r>
              <a:rPr lang="en-US" sz="2600" b="1" dirty="0"/>
              <a:t>else </a:t>
            </a:r>
            <a:r>
              <a:rPr lang="en-US" sz="2600" i="1" dirty="0"/>
              <a:t>location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  return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{location is the subscript </a:t>
            </a:r>
            <a:r>
              <a:rPr lang="en-US" sz="2600" i="1" dirty="0" err="1"/>
              <a:t>i</a:t>
            </a:r>
            <a:r>
              <a:rPr lang="en-US" sz="2600" dirty="0"/>
              <a:t> of the term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  equal to </a:t>
            </a:r>
            <a:r>
              <a:rPr lang="en-US" sz="2600" i="1" dirty="0"/>
              <a:t>x</a:t>
            </a:r>
            <a:r>
              <a:rPr lang="en-US" sz="2600" dirty="0"/>
              <a:t>,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                                or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 if </a:t>
            </a:r>
            <a:r>
              <a:rPr lang="en-US" sz="2600" i="1" dirty="0"/>
              <a:t>x</a:t>
            </a:r>
            <a:r>
              <a:rPr lang="en-US" sz="2600" dirty="0"/>
              <a:t> is not found}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9082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Example</a:t>
            </a:r>
            <a:r>
              <a:rPr lang="en-US" dirty="0" smtClean="0"/>
              <a:t>: The steps taken by a binary search for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</a:t>
            </a:r>
            <a:r>
              <a:rPr lang="en-US" dirty="0" smtClean="0"/>
              <a:t> in the list: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1  2  3  5  6  7  8  10  12  13  15  16  18  19  20  22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The list has 16 elements, so the midpoint is 8. The value in the 8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position is 10.  Since 19 &gt; 10,  further search is restricted to  positions 9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through 16.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1  2  3  5  6  7  8  10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 12  13  15  16  18  19  20  22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midpoint of the list (positions 9 through 16)  is now  the 12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position with a value of  16.    Since 19 &gt; 16,  further search is restricted to the 13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position and above.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1  2  3  5  6  7  8  10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12  13  15  16 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18  19  20  22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midpoint  of the current list is now the 14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position with a value of 19.  Since        19 ≯ 19,  further search is restricted to the portion from  the 13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through the 14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positions 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1  2  3  5  6  7  8  10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12  13  15  16 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18  19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20  22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midpoint of the current list  is now the 13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position with a value of 18.               Since 19&gt; 18, search is restricted to the  portion from the 14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position through </a:t>
            </a:r>
            <a:r>
              <a:rPr lang="en-US" smtClean="0">
                <a:latin typeface="Cambria Math" pitchFamily="18" charset="0"/>
                <a:ea typeface="Cambria Math" pitchFamily="18" charset="0"/>
              </a:rPr>
              <a:t>the 14</a:t>
            </a:r>
            <a:r>
              <a:rPr lang="en-US" baseline="30000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1  2  3  5  6  7  8  10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12  13  15  16  18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 19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20  22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Now the list has a single element and the loop ends. Since 19=19, the location 14 is returned.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To </a:t>
            </a:r>
            <a:r>
              <a:rPr lang="en-US" sz="2400" i="1" dirty="0" smtClean="0">
                <a:solidFill>
                  <a:srgbClr val="0070C0"/>
                </a:solidFill>
              </a:rPr>
              <a:t>sort</a:t>
            </a:r>
            <a:r>
              <a:rPr lang="en-US" sz="2400" dirty="0" smtClean="0"/>
              <a:t> a list </a:t>
            </a:r>
            <a:r>
              <a:rPr lang="lv-LV" sz="2400" dirty="0" smtClean="0"/>
              <a:t>means to put in in</a:t>
            </a:r>
            <a:r>
              <a:rPr lang="en-US" sz="2400" dirty="0" smtClean="0"/>
              <a:t> increasing order (numerical</a:t>
            </a:r>
            <a:r>
              <a:rPr lang="lv-LV" sz="2400" dirty="0" smtClean="0"/>
              <a:t>ly</a:t>
            </a:r>
            <a:r>
              <a:rPr lang="en-US" sz="2400" dirty="0" smtClean="0"/>
              <a:t>, alphabetic</a:t>
            </a:r>
            <a:r>
              <a:rPr lang="lv-LV" sz="2400" dirty="0" smtClean="0"/>
              <a:t>ally, etc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Sorting is an important problem because:</a:t>
            </a:r>
          </a:p>
          <a:p>
            <a:pPr lvl="1"/>
            <a:r>
              <a:rPr lang="lv-LV" dirty="0" smtClean="0"/>
              <a:t>C</a:t>
            </a:r>
            <a:r>
              <a:rPr lang="en-US" dirty="0" err="1" smtClean="0"/>
              <a:t>omputing</a:t>
            </a:r>
            <a:r>
              <a:rPr lang="en-US" dirty="0" smtClean="0"/>
              <a:t> resources are </a:t>
            </a:r>
            <a:r>
              <a:rPr lang="lv-LV" dirty="0" smtClean="0"/>
              <a:t>used</a:t>
            </a:r>
            <a:r>
              <a:rPr lang="en-US" dirty="0" smtClean="0"/>
              <a:t> sorting lists, </a:t>
            </a:r>
            <a:r>
              <a:rPr lang="en-US" dirty="0" err="1" smtClean="0"/>
              <a:t>esp</a:t>
            </a:r>
            <a:r>
              <a:rPr lang="lv-LV" dirty="0" smtClean="0"/>
              <a:t>.</a:t>
            </a:r>
            <a:r>
              <a:rPr lang="en-US" dirty="0" smtClean="0"/>
              <a:t> large databases of information </a:t>
            </a:r>
            <a:r>
              <a:rPr lang="lv-LV" dirty="0" smtClean="0"/>
              <a:t>to present </a:t>
            </a:r>
            <a:r>
              <a:rPr lang="en-US" dirty="0" smtClean="0"/>
              <a:t>in a particular order.</a:t>
            </a:r>
          </a:p>
          <a:p>
            <a:pPr lvl="1"/>
            <a:r>
              <a:rPr lang="lv-LV" dirty="0" smtClean="0"/>
              <a:t>F</a:t>
            </a:r>
            <a:r>
              <a:rPr lang="en-US" dirty="0" err="1" smtClean="0"/>
              <a:t>undamentally</a:t>
            </a:r>
            <a:r>
              <a:rPr lang="en-US" dirty="0" smtClean="0"/>
              <a:t> different algorithms </a:t>
            </a:r>
            <a:r>
              <a:rPr lang="lv-LV" dirty="0" smtClean="0"/>
              <a:t>exist</a:t>
            </a:r>
            <a:r>
              <a:rPr lang="en-US" dirty="0" smtClean="0"/>
              <a:t> for sorting. Their relative advantages and disadvantages have been studied extensively.</a:t>
            </a:r>
          </a:p>
          <a:p>
            <a:r>
              <a:rPr lang="en-US" sz="2400" dirty="0" smtClean="0"/>
              <a:t>A variety of sorting algorithms are studied in this book; binary, insertion, bubble, selection, merge, quick, and tournament.</a:t>
            </a:r>
          </a:p>
          <a:p>
            <a:r>
              <a:rPr lang="en-US" sz="2400" dirty="0" smtClean="0"/>
              <a:t>In Section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3.3</a:t>
            </a:r>
            <a:r>
              <a:rPr lang="en-US" sz="2400" dirty="0" smtClean="0"/>
              <a:t>, we’ll study the amount of time required to sort a list using the sorting algorithms covered in this section.</a:t>
            </a:r>
          </a:p>
        </p:txBody>
      </p:sp>
    </p:spTree>
    <p:extLst>
      <p:ext uri="{BB962C8B-B14F-4D97-AF65-F5344CB8AC3E}">
        <p14:creationId xmlns:p14="http://schemas.microsoft.com/office/powerpoint/2010/main" val="11517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Bubble sort </a:t>
            </a:r>
            <a:r>
              <a:rPr lang="en-US" dirty="0" smtClean="0"/>
              <a:t>makes multiple passes through a list. Every pair of elements that are found to be out of order are interchanged.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0" y="3505200"/>
            <a:ext cx="6477000" cy="2438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92500" lnSpcReduction="1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 </a:t>
            </a:r>
            <a:r>
              <a:rPr lang="en-US" sz="2600" i="1" dirty="0" err="1"/>
              <a:t>bubblesort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</a:t>
            </a:r>
            <a:r>
              <a:rPr lang="en-US" sz="2600" i="1" dirty="0"/>
              <a:t>a</a:t>
            </a:r>
            <a:r>
              <a:rPr lang="en-US" sz="2600" i="1" baseline="-25000" dirty="0"/>
              <a:t>n</a:t>
            </a:r>
            <a:r>
              <a:rPr lang="en-US" sz="2600" dirty="0"/>
              <a:t>: real numbers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               with </a:t>
            </a:r>
            <a:r>
              <a:rPr lang="en-US" sz="2600" i="1" dirty="0"/>
              <a:t>n</a:t>
            </a:r>
            <a:r>
              <a:rPr lang="en-US" sz="2600" dirty="0"/>
              <a:t> ≥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/>
              <a:t>i </a:t>
            </a:r>
            <a:r>
              <a:rPr lang="en-US" sz="2600" dirty="0"/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  <a:r>
              <a:rPr lang="en-US" sz="2600" i="1" dirty="0">
                <a:latin typeface="Cambria Math"/>
                <a:ea typeface="Cambria Math"/>
              </a:rPr>
              <a:t>−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</a:t>
            </a:r>
            <a:r>
              <a:rPr lang="en-US" sz="2600" b="1" dirty="0"/>
              <a:t>for </a:t>
            </a:r>
            <a:r>
              <a:rPr lang="en-US" sz="2600" i="1" dirty="0"/>
              <a:t>j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  <a:r>
              <a:rPr lang="en-US" sz="2600" i="1" dirty="0">
                <a:latin typeface="Cambria Math"/>
                <a:ea typeface="Cambria Math"/>
              </a:rPr>
              <a:t> − </a:t>
            </a:r>
            <a:r>
              <a:rPr lang="en-US" sz="2600" i="1" dirty="0" err="1"/>
              <a:t>i</a:t>
            </a: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</a:t>
            </a:r>
            <a:r>
              <a:rPr lang="en-US" sz="2600" b="1" dirty="0"/>
              <a:t>if</a:t>
            </a:r>
            <a:r>
              <a:rPr lang="en-US" sz="2600" dirty="0"/>
              <a:t>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j</a:t>
            </a:r>
            <a:r>
              <a:rPr lang="en-US" sz="2600" dirty="0"/>
              <a:t> &gt;</a:t>
            </a:r>
            <a:r>
              <a:rPr lang="en-US" sz="2600" i="1" dirty="0"/>
              <a:t>a</a:t>
            </a:r>
            <a:r>
              <a:rPr lang="en-US" sz="2600" i="1" baseline="-25000" dirty="0"/>
              <a:t>j</a:t>
            </a:r>
            <a:r>
              <a:rPr lang="en-US" sz="2600" baseline="-25000" dirty="0"/>
              <a:t>+1</a:t>
            </a:r>
            <a:r>
              <a:rPr lang="en-US" sz="2600" dirty="0"/>
              <a:t> </a:t>
            </a:r>
            <a:r>
              <a:rPr lang="en-US" sz="2600" b="1" dirty="0"/>
              <a:t>then</a:t>
            </a:r>
            <a:r>
              <a:rPr lang="en-US" sz="2600" dirty="0"/>
              <a:t> interchange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j</a:t>
            </a:r>
            <a:r>
              <a:rPr lang="en-US" sz="2600" dirty="0"/>
              <a:t> and </a:t>
            </a:r>
            <a:r>
              <a:rPr lang="en-US" sz="2600" i="1" dirty="0"/>
              <a:t>a</a:t>
            </a:r>
            <a:r>
              <a:rPr lang="en-US" sz="2600" i="1" baseline="-25000" dirty="0"/>
              <a:t>j</a:t>
            </a:r>
            <a:r>
              <a:rPr lang="en-US" sz="2600" baseline="-25000" dirty="0"/>
              <a:t>+1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{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 </a:t>
            </a:r>
            <a:r>
              <a:rPr lang="en-US" sz="2600" i="1" dirty="0"/>
              <a:t>a</a:t>
            </a:r>
            <a:r>
              <a:rPr lang="en-US" sz="2600" i="1" baseline="-25000" dirty="0"/>
              <a:t>n</a:t>
            </a:r>
            <a:r>
              <a:rPr lang="en-US" sz="2600" dirty="0"/>
              <a:t> is now in increasing order}</a:t>
            </a:r>
          </a:p>
        </p:txBody>
      </p:sp>
    </p:spTree>
    <p:extLst>
      <p:ext uri="{BB962C8B-B14F-4D97-AF65-F5344CB8AC3E}">
        <p14:creationId xmlns:p14="http://schemas.microsoft.com/office/powerpoint/2010/main" val="23345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Example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 Show the steps of bubble sort with  </a:t>
            </a:r>
            <a:r>
              <a:rPr lang="en-US" sz="16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3  2  4  1  5</a:t>
            </a:r>
          </a:p>
          <a:p>
            <a:pPr>
              <a:buNone/>
            </a:pPr>
            <a:endParaRPr lang="en-US" sz="1600" dirty="0" smtClean="0"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600" dirty="0" smtClean="0"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600" dirty="0" smtClean="0"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600" dirty="0" smtClean="0"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600" dirty="0" smtClean="0"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600" dirty="0" smtClean="0"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600" dirty="0" smtClean="0"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600" dirty="0" smtClean="0"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600" dirty="0" smtClean="0"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At the first pass the largest element has been put into the correct position</a:t>
            </a:r>
          </a:p>
          <a:p>
            <a:r>
              <a:rPr lang="en-US" sz="16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At the end of the second pass, the 2</a:t>
            </a:r>
            <a:r>
              <a:rPr lang="en-US" sz="1600" baseline="300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nd</a:t>
            </a:r>
            <a:r>
              <a:rPr lang="en-US" sz="16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largest element has been put into the correct position.</a:t>
            </a:r>
          </a:p>
          <a:p>
            <a:r>
              <a:rPr lang="en-US" sz="16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In each subsequent pass, an additional element is put in the correct position.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3" descr="03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5354" y="2195112"/>
            <a:ext cx="6955668" cy="29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Insertion sort </a:t>
            </a:r>
            <a:r>
              <a:rPr lang="en-US" sz="2000" dirty="0"/>
              <a:t>begins with the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element. It compares the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element with the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and puts it before the first if it is not larger.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7000" y="2590800"/>
            <a:ext cx="4038600" cy="381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procedure</a:t>
            </a:r>
            <a:r>
              <a:rPr lang="en-US" sz="8000" dirty="0"/>
              <a:t> </a:t>
            </a:r>
            <a:r>
              <a:rPr lang="en-US" sz="8000" i="1" dirty="0"/>
              <a:t>insertion sort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i="1" dirty="0"/>
              <a:t>  </a:t>
            </a:r>
            <a:r>
              <a:rPr lang="en-US" sz="8000" dirty="0"/>
              <a:t>(</a:t>
            </a:r>
            <a:r>
              <a:rPr lang="en-US" sz="8000" i="1" dirty="0"/>
              <a:t>a</a:t>
            </a:r>
            <a:r>
              <a:rPr lang="en-US" sz="8000" baseline="-25000" dirty="0"/>
              <a:t>1</a:t>
            </a:r>
            <a:r>
              <a:rPr lang="en-US" sz="8000" dirty="0"/>
              <a:t>,…,</a:t>
            </a:r>
            <a:r>
              <a:rPr lang="en-US" sz="8000" i="1" dirty="0"/>
              <a:t>a</a:t>
            </a:r>
            <a:r>
              <a:rPr lang="en-US" sz="8000" i="1" baseline="-25000" dirty="0"/>
              <a:t>n</a:t>
            </a:r>
            <a:r>
              <a:rPr lang="en-US" sz="8000" dirty="0"/>
              <a:t>: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real numbers with </a:t>
            </a:r>
            <a:r>
              <a:rPr lang="en-US" sz="8000" i="1" dirty="0"/>
              <a:t>n</a:t>
            </a:r>
            <a:r>
              <a:rPr lang="en-US" sz="8000" dirty="0"/>
              <a:t> ≥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     for </a:t>
            </a:r>
            <a:r>
              <a:rPr lang="en-US" sz="8000" i="1" dirty="0"/>
              <a:t>j</a:t>
            </a:r>
            <a:r>
              <a:rPr lang="en-US" sz="8000" dirty="0"/>
              <a:t> :=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dirty="0"/>
              <a:t> to </a:t>
            </a:r>
            <a:r>
              <a:rPr lang="en-US" sz="80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</a:t>
            </a:r>
            <a:r>
              <a:rPr lang="en-US" sz="8000" i="1" dirty="0" err="1"/>
              <a:t>i</a:t>
            </a:r>
            <a:r>
              <a:rPr lang="en-US" sz="8000" dirty="0"/>
              <a:t> :=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</a:t>
            </a:r>
            <a:r>
              <a:rPr lang="en-US" sz="8000" b="1" dirty="0"/>
              <a:t>while</a:t>
            </a:r>
            <a:r>
              <a:rPr lang="en-US" sz="8000" dirty="0"/>
              <a:t>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j</a:t>
            </a:r>
            <a:r>
              <a:rPr lang="en-US" sz="8000" dirty="0"/>
              <a:t> &gt;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i</a:t>
            </a:r>
            <a:endParaRPr lang="en-US" sz="80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    </a:t>
            </a:r>
            <a:r>
              <a:rPr lang="en-US" sz="8000" i="1" dirty="0" err="1"/>
              <a:t>i</a:t>
            </a:r>
            <a:r>
              <a:rPr lang="en-US" sz="8000" dirty="0"/>
              <a:t> := </a:t>
            </a:r>
            <a:r>
              <a:rPr lang="en-US" sz="8000" i="1" dirty="0" err="1"/>
              <a:t>i</a:t>
            </a:r>
            <a:r>
              <a:rPr lang="en-US" sz="8000" dirty="0"/>
              <a:t> +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</a:t>
            </a:r>
            <a:r>
              <a:rPr lang="en-US" sz="8000" i="1" dirty="0"/>
              <a:t>m</a:t>
            </a:r>
            <a:r>
              <a:rPr lang="en-US" sz="8000" dirty="0"/>
              <a:t> :=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j</a:t>
            </a:r>
            <a:endParaRPr lang="en-US" sz="80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</a:t>
            </a:r>
            <a:r>
              <a:rPr lang="en-US" sz="8000" b="1" dirty="0"/>
              <a:t>for</a:t>
            </a:r>
            <a:r>
              <a:rPr lang="en-US" sz="8000" dirty="0"/>
              <a:t> </a:t>
            </a:r>
            <a:r>
              <a:rPr lang="en-US" sz="8000" i="1" dirty="0"/>
              <a:t>k</a:t>
            </a:r>
            <a:r>
              <a:rPr lang="en-US" sz="8000" dirty="0"/>
              <a:t> :=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8000" dirty="0"/>
              <a:t> to </a:t>
            </a:r>
            <a:r>
              <a:rPr lang="en-US" sz="8000" i="1" dirty="0"/>
              <a:t>j</a:t>
            </a:r>
            <a:r>
              <a:rPr lang="en-US" sz="8000" dirty="0"/>
              <a:t>  </a:t>
            </a:r>
            <a:r>
              <a:rPr lang="en-US" sz="8000" dirty="0">
                <a:latin typeface="Cambria Math"/>
                <a:ea typeface="Cambria Math"/>
              </a:rPr>
              <a:t>−</a:t>
            </a:r>
            <a:r>
              <a:rPr lang="en-US" sz="8000" dirty="0"/>
              <a:t> </a:t>
            </a:r>
            <a:r>
              <a:rPr lang="en-US" sz="8000" i="1" dirty="0" err="1"/>
              <a:t>i</a:t>
            </a:r>
            <a:r>
              <a:rPr lang="en-US" sz="8000" i="1" dirty="0"/>
              <a:t> </a:t>
            </a:r>
            <a:r>
              <a:rPr lang="en-US" sz="8000" dirty="0">
                <a:latin typeface="Cambria Math"/>
                <a:ea typeface="Cambria Math"/>
              </a:rPr>
              <a:t>−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    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j</a:t>
            </a:r>
            <a:r>
              <a:rPr lang="en-US" sz="8000" baseline="-25000" dirty="0"/>
              <a:t>-</a:t>
            </a:r>
            <a:r>
              <a:rPr lang="en-US" sz="8000" i="1" baseline="-25000" dirty="0"/>
              <a:t>k</a:t>
            </a:r>
            <a:r>
              <a:rPr lang="en-US" sz="8000" dirty="0"/>
              <a:t> := </a:t>
            </a:r>
            <a:r>
              <a:rPr lang="en-US" sz="8000" i="1" dirty="0"/>
              <a:t>a</a:t>
            </a:r>
            <a:r>
              <a:rPr lang="en-US" sz="8000" i="1" baseline="-25000" dirty="0"/>
              <a:t>j</a:t>
            </a:r>
            <a:r>
              <a:rPr lang="en-US" sz="8000" baseline="-25000" dirty="0"/>
              <a:t>-</a:t>
            </a:r>
            <a:r>
              <a:rPr lang="en-US" sz="8000" i="1" baseline="-25000" dirty="0"/>
              <a:t>k-1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i</a:t>
            </a:r>
            <a:r>
              <a:rPr lang="en-US" sz="8000" dirty="0"/>
              <a:t> := </a:t>
            </a:r>
            <a:r>
              <a:rPr lang="en-US" sz="8000" i="1" dirty="0"/>
              <a:t>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{Now </a:t>
            </a:r>
            <a:r>
              <a:rPr lang="en-US" sz="8000" i="1" dirty="0"/>
              <a:t>a</a:t>
            </a:r>
            <a:r>
              <a:rPr lang="en-US" sz="8000" baseline="-25000" dirty="0"/>
              <a:t>1</a:t>
            </a:r>
            <a:r>
              <a:rPr lang="en-US" sz="8000" dirty="0"/>
              <a:t>,…,</a:t>
            </a:r>
            <a:r>
              <a:rPr lang="en-US" sz="8000" i="1" dirty="0"/>
              <a:t>a</a:t>
            </a:r>
            <a:r>
              <a:rPr lang="en-US" sz="8000" i="1" baseline="-25000" dirty="0"/>
              <a:t>n</a:t>
            </a:r>
            <a:r>
              <a:rPr lang="en-US" sz="8000" dirty="0"/>
              <a:t> is in increasing order}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763398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Next the 3</a:t>
            </a:r>
            <a:r>
              <a:rPr lang="en-US" sz="2000" baseline="30000" dirty="0"/>
              <a:t>rd</a:t>
            </a:r>
            <a:r>
              <a:rPr lang="en-US" sz="2000" dirty="0"/>
              <a:t> element is put into the correct position among the first 3 elements.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 each subsequent pass, the </a:t>
            </a:r>
            <a:r>
              <a:rPr lang="en-US" sz="2000" i="1" dirty="0"/>
              <a:t>n</a:t>
            </a:r>
            <a:r>
              <a:rPr lang="en-US" sz="2000" dirty="0"/>
              <a:t>+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element is put into its correct position among the first </a:t>
            </a:r>
            <a:r>
              <a:rPr lang="en-US" sz="2000" i="1" dirty="0"/>
              <a:t>n</a:t>
            </a:r>
            <a:r>
              <a:rPr lang="en-US" sz="2000" dirty="0"/>
              <a:t>+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elements.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Linear search is used to find the correct position.</a:t>
            </a:r>
          </a:p>
        </p:txBody>
      </p:sp>
    </p:spTree>
    <p:extLst>
      <p:ext uri="{BB962C8B-B14F-4D97-AF65-F5344CB8AC3E}">
        <p14:creationId xmlns:p14="http://schemas.microsoft.com/office/powerpoint/2010/main" val="1974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Break: To 9:58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8481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Show all the steps of  insertion sort with the input: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3  2  4  1  5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2  3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4  1  5   (</a:t>
            </a:r>
            <a:r>
              <a:rPr lang="en-US" i="1" dirty="0" smtClean="0">
                <a:ea typeface="Cambria Math" pitchFamily="18" charset="0"/>
              </a:rPr>
              <a:t>first two positions are interchanged</a:t>
            </a:r>
            <a:r>
              <a:rPr lang="en-US" dirty="0" smtClean="0">
                <a:ea typeface="Cambria Math" pitchFamily="18" charset="0"/>
              </a:rPr>
              <a:t>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2  3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1  5 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third</a:t>
            </a:r>
            <a:r>
              <a:rPr lang="en-US" i="1" dirty="0" smtClean="0">
                <a:ea typeface="Cambria Math" pitchFamily="18" charset="0"/>
              </a:rPr>
              <a:t> element remains in its position</a:t>
            </a:r>
            <a:r>
              <a:rPr lang="en-US" dirty="0" smtClean="0">
                <a:ea typeface="Cambria Math" pitchFamily="18" charset="0"/>
              </a:rPr>
              <a:t>)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1 2  3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5    (</a:t>
            </a:r>
            <a:r>
              <a:rPr lang="en-US" i="1" dirty="0" smtClean="0">
                <a:ea typeface="Cambria Math" pitchFamily="18" charset="0"/>
              </a:rPr>
              <a:t>fourth is placed at beginning</a:t>
            </a:r>
            <a:r>
              <a:rPr lang="en-US" dirty="0" smtClean="0">
                <a:ea typeface="Cambria Math" pitchFamily="18" charset="0"/>
              </a:rPr>
              <a:t>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1 2  3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fifth </a:t>
            </a:r>
            <a:r>
              <a:rPr lang="en-US" i="1" dirty="0" smtClean="0">
                <a:ea typeface="Cambria Math" pitchFamily="18" charset="0"/>
              </a:rPr>
              <a:t> element remains in its position</a:t>
            </a:r>
            <a:r>
              <a:rPr lang="en-US" dirty="0" smtClean="0">
                <a:ea typeface="Cambria Math" pitchFamily="18" charset="0"/>
              </a:rPr>
              <a:t>)</a:t>
            </a:r>
          </a:p>
          <a:p>
            <a:pPr marL="571500" indent="-57150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Algorithms</a:t>
            </a:r>
          </a:p>
          <a:p>
            <a:r>
              <a:rPr lang="en-US" dirty="0" smtClean="0"/>
              <a:t>Algorithms for Searching and Sorting</a:t>
            </a:r>
          </a:p>
          <a:p>
            <a:r>
              <a:rPr lang="en-US" dirty="0" smtClean="0"/>
              <a:t>Greedy Algorithms</a:t>
            </a:r>
          </a:p>
          <a:p>
            <a:r>
              <a:rPr lang="en-US" dirty="0" smtClean="0"/>
              <a:t>Halting Problem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6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/>
              <a:t>Optimization problems</a:t>
            </a:r>
            <a:r>
              <a:rPr lang="en-US" sz="2400" dirty="0" smtClean="0"/>
              <a:t> minimize or maximize something over all possibilities.</a:t>
            </a:r>
          </a:p>
          <a:p>
            <a:r>
              <a:rPr lang="en-US" sz="2400" dirty="0" smtClean="0"/>
              <a:t>Among the many optimization problems we will study are:</a:t>
            </a:r>
          </a:p>
          <a:p>
            <a:pPr lvl="1"/>
            <a:r>
              <a:rPr lang="en-US" dirty="0" smtClean="0"/>
              <a:t>Finding the shortest route between two cities.</a:t>
            </a:r>
          </a:p>
          <a:p>
            <a:pPr lvl="1"/>
            <a:r>
              <a:rPr lang="en-US" dirty="0" smtClean="0"/>
              <a:t>Encode messages using the fewest possible bits.</a:t>
            </a:r>
          </a:p>
          <a:p>
            <a:r>
              <a:rPr lang="en-US" sz="2400" dirty="0" smtClean="0"/>
              <a:t>Optimization problems sometimes use a </a:t>
            </a:r>
            <a:r>
              <a:rPr lang="en-US" sz="2400" i="1" dirty="0" smtClean="0"/>
              <a:t>greedy algorithm</a:t>
            </a:r>
            <a:r>
              <a:rPr lang="en-US" sz="2400" dirty="0" smtClean="0"/>
              <a:t>, which makes the “best” choice at each step. This does not necessarily produce an optimal solution to the overall problem, but in many instances, it does. </a:t>
            </a:r>
          </a:p>
          <a:p>
            <a:r>
              <a:rPr lang="en-US" sz="2400" dirty="0" smtClean="0"/>
              <a:t>After specifying what the “best choice” at each step is, we try to prove that this approach always produces an optimal solution, or find a counterexample to show that it does not.</a:t>
            </a:r>
          </a:p>
          <a:p>
            <a:r>
              <a:rPr lang="en-US" sz="2400" dirty="0" smtClean="0"/>
              <a:t>The greedy approach to solving problems is an example of an algorithmic paradigm, which is a general approach for designing an algorithm. We return to algorithmic paradigms in Section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3.3.</a:t>
            </a:r>
            <a:endParaRPr lang="en-US" sz="2400" dirty="0" smtClean="0"/>
          </a:p>
        </p:txBody>
      </p:sp>
      <p:pic>
        <p:nvPicPr>
          <p:cNvPr id="4" name="Picture 2" descr="C:\Documents and Settings\Richard Scherl\Local Settings\Temporary Internet Files\Content.IE5\LDENBJPR\MC9004419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8585" y="533400"/>
            <a:ext cx="1891441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32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Algorithms: Making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 Design a greedy algorithm for making change (in  </a:t>
            </a:r>
            <a:r>
              <a:rPr lang="lv-LV" dirty="0" smtClean="0"/>
              <a:t>euro</a:t>
            </a:r>
            <a:r>
              <a:rPr lang="en-US" dirty="0" smtClean="0"/>
              <a:t> money) of </a:t>
            </a:r>
            <a:r>
              <a:rPr lang="en-US" i="1" dirty="0" smtClean="0"/>
              <a:t>n</a:t>
            </a:r>
            <a:r>
              <a:rPr lang="en-US" dirty="0" smtClean="0"/>
              <a:t> cents with the following coins:</a:t>
            </a:r>
            <a:r>
              <a:rPr lang="lv-LV" dirty="0" smtClean="0"/>
              <a:t> </a:t>
            </a:r>
            <a:r>
              <a:rPr lang="lv-LV" dirty="0" smtClean="0">
                <a:solidFill>
                  <a:srgbClr val="0000FF"/>
                </a:solidFill>
              </a:rPr>
              <a:t>50-cents</a:t>
            </a:r>
            <a:r>
              <a:rPr lang="lv-LV" dirty="0" smtClean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lv-LV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lv-LV" dirty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cents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lv-LV" dirty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cents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lv-LV" dirty="0" smtClean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cents</a:t>
            </a:r>
            <a:r>
              <a:rPr lang="en-US" dirty="0" smtClean="0"/>
              <a:t>,</a:t>
            </a:r>
            <a:r>
              <a:rPr lang="lv-LV" dirty="0" smtClean="0"/>
              <a:t> </a:t>
            </a:r>
            <a:r>
              <a:rPr lang="lv-LV" dirty="0" smtClean="0">
                <a:solidFill>
                  <a:srgbClr val="0000FF"/>
                </a:solidFill>
              </a:rPr>
              <a:t>2-cents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lv-LV" dirty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cent</a:t>
            </a:r>
            <a:r>
              <a:rPr lang="lv-LV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, using the least total number of coins.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Idea</a:t>
            </a:r>
            <a:r>
              <a:rPr lang="en-US" dirty="0" smtClean="0"/>
              <a:t>: At each step choose the coin with the largest possible value that does not exceed the amount of change left.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cents, first choose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 </a:t>
            </a:r>
            <a:r>
              <a:rPr lang="lv-LV" dirty="0" smtClean="0"/>
              <a:t>50-cent</a:t>
            </a:r>
            <a:r>
              <a:rPr lang="en-US" dirty="0" smtClean="0"/>
              <a:t> leaving 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7−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50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lv-LV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latin typeface="Cambria Math"/>
                <a:ea typeface="Cambria Math"/>
              </a:rPr>
              <a:t> cents. Then choose another </a:t>
            </a:r>
            <a:r>
              <a:rPr lang="lv-LV" dirty="0" smtClean="0">
                <a:latin typeface="Cambria Math"/>
                <a:ea typeface="Cambria Math"/>
              </a:rPr>
              <a:t>50-cent</a:t>
            </a:r>
            <a:r>
              <a:rPr lang="en-US" dirty="0" smtClean="0">
                <a:latin typeface="Cambria Math"/>
                <a:ea typeface="Cambria Math"/>
              </a:rPr>
              <a:t> leaving </a:t>
            </a:r>
            <a:r>
              <a:rPr lang="lv-LV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7−</a:t>
            </a:r>
            <a:r>
              <a:rPr lang="lv-LV" dirty="0">
                <a:latin typeface="Cambria Math" pitchFamily="18" charset="0"/>
                <a:ea typeface="Cambria Math" pitchFamily="18" charset="0"/>
              </a:rPr>
              <a:t>50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lv-LV" dirty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>
                <a:latin typeface="Cambria Math"/>
                <a:ea typeface="Cambria Math"/>
              </a:rPr>
              <a:t> cents</a:t>
            </a:r>
            <a:endParaRPr lang="en-US" dirty="0" smtClean="0">
              <a:latin typeface="Cambria Math"/>
              <a:ea typeface="Cambria Math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lv-LV" dirty="0" smtClean="0">
                <a:latin typeface="Cambria Math"/>
                <a:ea typeface="Cambria Math"/>
              </a:rPr>
              <a:t>C</a:t>
            </a:r>
            <a:r>
              <a:rPr lang="en-US" dirty="0" err="1" smtClean="0">
                <a:latin typeface="Cambria Math"/>
                <a:ea typeface="Cambria Math"/>
              </a:rPr>
              <a:t>hoose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lv-LV" dirty="0" smtClean="0">
                <a:latin typeface="Cambria Math"/>
                <a:ea typeface="Cambria Math"/>
              </a:rPr>
              <a:t>one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lv-LV" dirty="0" smtClean="0">
                <a:latin typeface="Cambria Math"/>
                <a:ea typeface="Cambria Math"/>
              </a:rPr>
              <a:t>20-cent</a:t>
            </a:r>
            <a:r>
              <a:rPr lang="en-US" dirty="0" smtClean="0">
                <a:latin typeface="Cambria Math"/>
                <a:ea typeface="Cambria Math"/>
              </a:rPr>
              <a:t>, leaving </a:t>
            </a:r>
            <a:r>
              <a:rPr lang="lv-LV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7 − </a:t>
            </a:r>
            <a:r>
              <a:rPr lang="lv-LV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0 = </a:t>
            </a:r>
            <a:r>
              <a:rPr lang="lv-LV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7 cents.</a:t>
            </a:r>
            <a:endParaRPr lang="lv-LV" dirty="0" smtClean="0">
              <a:latin typeface="Cambria Math"/>
              <a:ea typeface="Cambria Math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lv-LV" dirty="0" smtClean="0">
                <a:latin typeface="Cambria Math"/>
                <a:ea typeface="Cambria Math"/>
              </a:rPr>
              <a:t>Choose one 10-cent, leaving 17 – 10 = 7 cents.</a:t>
            </a:r>
            <a:endParaRPr lang="en-US" dirty="0" smtClean="0">
              <a:latin typeface="Cambria Math"/>
              <a:ea typeface="Cambria Math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Choose </a:t>
            </a:r>
            <a:r>
              <a:rPr lang="lv-LV" dirty="0" smtClean="0">
                <a:latin typeface="Cambria Math"/>
                <a:ea typeface="Cambria Math"/>
              </a:rPr>
              <a:t>one 5-cent</a:t>
            </a:r>
            <a:r>
              <a:rPr lang="en-US" dirty="0" smtClean="0">
                <a:latin typeface="Cambria Math"/>
                <a:ea typeface="Cambria Math"/>
              </a:rPr>
              <a:t>, leaving 7 – 5 = 2 cents.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Choose </a:t>
            </a:r>
            <a:r>
              <a:rPr lang="lv-LV" dirty="0" smtClean="0">
                <a:latin typeface="Cambria Math"/>
                <a:ea typeface="Cambria Math"/>
              </a:rPr>
              <a:t>one 2-cent, leaving 2 – 2 = 0 cents.</a:t>
            </a:r>
            <a:endParaRPr lang="en-US" dirty="0" smtClean="0">
              <a:latin typeface="Cambria Math"/>
              <a:ea typeface="Cambria Math"/>
            </a:endParaRP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6" name="Picture 4" descr="C:\Documents and Settings\Richard Scherl\Local Settings\Temporary Internet Files\Content.IE5\00IWHKE8\MC90018377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92089" y="438373"/>
            <a:ext cx="1143000" cy="1179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03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Change-Making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None/>
                </a:pPr>
                <a:r>
                  <a:rPr lang="en-US" b="1" dirty="0" smtClean="0"/>
                  <a:t>   Solution</a:t>
                </a:r>
                <a:r>
                  <a:rPr lang="en-US" dirty="0" smtClean="0"/>
                  <a:t>: Greedy change-making algorithm for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cents. The algorithm works with any coin denominations  </a:t>
                </a:r>
                <a:r>
                  <a:rPr lang="en-US" i="1" dirty="0" smtClean="0"/>
                  <a:t>c</a:t>
                </a:r>
                <a:r>
                  <a:rPr lang="en-US" i="1" baseline="-25000" dirty="0" smtClean="0"/>
                  <a:t>1</a:t>
                </a:r>
                <a:r>
                  <a:rPr lang="en-US" i="1" dirty="0" smtClean="0"/>
                  <a:t>, c</a:t>
                </a:r>
                <a:r>
                  <a:rPr lang="en-US" i="1" baseline="-25000" dirty="0" smtClean="0"/>
                  <a:t>2</a:t>
                </a:r>
                <a:r>
                  <a:rPr lang="en-US" i="1" dirty="0" smtClean="0"/>
                  <a:t>, …,</a:t>
                </a:r>
                <a:r>
                  <a:rPr lang="en-US" i="1" dirty="0" err="1" smtClean="0"/>
                  <a:t>c</a:t>
                </a:r>
                <a:r>
                  <a:rPr lang="en-US" i="1" baseline="-25000" dirty="0" err="1" smtClean="0"/>
                  <a:t>r</a:t>
                </a:r>
                <a:r>
                  <a:rPr lang="en-US" i="1" baseline="-25000" dirty="0" smtClean="0"/>
                  <a:t> </a:t>
                </a:r>
                <a:r>
                  <a:rPr lang="en-US" i="1" dirty="0" smtClean="0"/>
                  <a:t>.</a:t>
                </a:r>
              </a:p>
              <a:p>
                <a:pPr>
                  <a:buNone/>
                </a:pPr>
                <a:endParaRPr lang="en-US" i="1" dirty="0" smtClean="0"/>
              </a:p>
              <a:p>
                <a:pPr>
                  <a:buNone/>
                </a:pPr>
                <a:endParaRPr lang="en-US" i="1" dirty="0" smtClean="0"/>
              </a:p>
              <a:p>
                <a:pPr>
                  <a:buNone/>
                </a:pPr>
                <a:endParaRPr lang="en-US" i="1" dirty="0" smtClean="0"/>
              </a:p>
              <a:p>
                <a:pPr>
                  <a:buNone/>
                </a:pPr>
                <a:endParaRPr lang="en-US" i="1" dirty="0" smtClean="0"/>
              </a:p>
              <a:p>
                <a:pPr>
                  <a:buNone/>
                </a:pPr>
                <a:endParaRPr lang="en-US" i="1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For the example of U.S. currency, we may have quarters, dimes, nickels and pennies,  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en-US" dirty="0" smtClean="0"/>
                  <a:t>with </a:t>
                </a:r>
                <a:r>
                  <a:rPr lang="en-US" i="1" dirty="0" smtClean="0"/>
                  <a:t>c</a:t>
                </a:r>
                <a:r>
                  <a:rPr lang="en-US" baseline="-25000" dirty="0" smtClean="0"/>
                  <a:t>1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25,</a:t>
                </a:r>
                <a:r>
                  <a:rPr lang="en-US" i="1" dirty="0" smtClean="0"/>
                  <a:t> c</a:t>
                </a:r>
                <a:r>
                  <a:rPr lang="en-US" baseline="-25000" dirty="0" smtClean="0"/>
                  <a:t>2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10, </a:t>
                </a:r>
                <a:r>
                  <a:rPr lang="en-US" i="1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5, and </a:t>
                </a:r>
                <a:r>
                  <a:rPr lang="en-US" i="1" dirty="0" smtClean="0"/>
                  <a:t>c</a:t>
                </a:r>
                <a:r>
                  <a:rPr lang="en-US" baseline="-25000" dirty="0" smtClean="0"/>
                  <a:t>4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1.</a:t>
                </a:r>
                <a:endParaRPr lang="lv-LV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lvl="1"/>
                <a:r>
                  <a:rPr lang="lv-LV" dirty="0" smtClean="0">
                    <a:latin typeface="Cambria Math" pitchFamily="18" charset="0"/>
                    <a:ea typeface="Cambria Math" pitchFamily="18" charset="0"/>
                  </a:rPr>
                  <a:t>Eurocent currency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50&gt;20&gt;10&gt;5&gt;2&gt;1 </m:t>
                    </m:r>
                  </m:oMath>
                </a14:m>
                <a:r>
                  <a:rPr lang="lv-LV" dirty="0" smtClean="0">
                    <a:latin typeface="Cambria Math" pitchFamily="18" charset="0"/>
                    <a:ea typeface="Cambria Math" pitchFamily="18" charset="0"/>
                  </a:rPr>
                  <a:t>.</a:t>
                </a: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21" r="-1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2590800" y="2819400"/>
            <a:ext cx="6781800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 </a:t>
            </a:r>
            <a:r>
              <a:rPr lang="en-US" sz="7200" i="1" dirty="0"/>
              <a:t>change</a:t>
            </a:r>
            <a:r>
              <a:rPr lang="en-US" sz="7200" dirty="0"/>
              <a:t>(</a:t>
            </a:r>
            <a:r>
              <a:rPr lang="en-US" sz="7200" i="1" dirty="0"/>
              <a:t>c</a:t>
            </a:r>
            <a:r>
              <a:rPr lang="en-US" sz="7200" baseline="-25000" dirty="0"/>
              <a:t>1</a:t>
            </a:r>
            <a:r>
              <a:rPr lang="en-US" sz="7200" dirty="0"/>
              <a:t>, </a:t>
            </a:r>
            <a:r>
              <a:rPr lang="en-US" sz="7200" i="1" dirty="0"/>
              <a:t>c</a:t>
            </a:r>
            <a:r>
              <a:rPr lang="en-US" sz="7200" baseline="-25000" dirty="0"/>
              <a:t>2</a:t>
            </a:r>
            <a:r>
              <a:rPr lang="en-US" sz="7200" dirty="0"/>
              <a:t>, …, </a:t>
            </a:r>
            <a:r>
              <a:rPr lang="en-US" sz="7200" i="1" dirty="0" err="1"/>
              <a:t>c</a:t>
            </a:r>
            <a:r>
              <a:rPr lang="en-US" sz="7200" i="1" baseline="-25000" dirty="0" err="1"/>
              <a:t>r</a:t>
            </a:r>
            <a:r>
              <a:rPr lang="en-US" sz="7200" dirty="0"/>
              <a:t>: values of coins, where </a:t>
            </a:r>
            <a:r>
              <a:rPr lang="en-US" sz="7200" i="1" dirty="0"/>
              <a:t>c</a:t>
            </a:r>
            <a:r>
              <a:rPr lang="en-US" sz="7200" baseline="-25000" dirty="0"/>
              <a:t>1</a:t>
            </a:r>
            <a:r>
              <a:rPr lang="en-US" sz="7200" dirty="0"/>
              <a:t>&gt; </a:t>
            </a:r>
            <a:r>
              <a:rPr lang="en-US" sz="7200" i="1" dirty="0"/>
              <a:t>c</a:t>
            </a:r>
            <a:r>
              <a:rPr lang="en-US" sz="7200" baseline="-25000" dirty="0"/>
              <a:t>2</a:t>
            </a:r>
            <a:r>
              <a:rPr lang="en-US" sz="7200" dirty="0"/>
              <a:t>&gt; … &gt; </a:t>
            </a:r>
            <a:r>
              <a:rPr lang="en-US" sz="7200" i="1" dirty="0" err="1"/>
              <a:t>c</a:t>
            </a:r>
            <a:r>
              <a:rPr lang="en-US" sz="7200" i="1" baseline="-25000" dirty="0" err="1"/>
              <a:t>r</a:t>
            </a:r>
            <a:r>
              <a:rPr lang="en-US" sz="7200" i="1" baseline="-25000" dirty="0"/>
              <a:t> </a:t>
            </a:r>
            <a:r>
              <a:rPr lang="en-US" sz="7200" i="1" dirty="0"/>
              <a:t>;       n</a:t>
            </a:r>
            <a:r>
              <a:rPr lang="en-US" sz="7200" dirty="0"/>
              <a:t>:</a:t>
            </a:r>
            <a:r>
              <a:rPr lang="en-US" sz="7200" i="1" dirty="0"/>
              <a:t> </a:t>
            </a:r>
            <a:r>
              <a:rPr lang="en-US" sz="7200" dirty="0"/>
              <a:t>a positive integer)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for </a:t>
            </a:r>
            <a:r>
              <a:rPr lang="en-US" sz="7200" dirty="0"/>
              <a:t> </a:t>
            </a:r>
            <a:r>
              <a:rPr lang="en-US" sz="7200" i="1" dirty="0" err="1"/>
              <a:t>i</a:t>
            </a:r>
            <a:r>
              <a:rPr lang="en-US" sz="7200" dirty="0"/>
              <a:t> :=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 to </a:t>
            </a:r>
            <a:r>
              <a:rPr lang="en-US" sz="7200" i="1" dirty="0">
                <a:latin typeface="Cambria Math" pitchFamily="18" charset="0"/>
                <a:ea typeface="Cambria Math" pitchFamily="18" charset="0"/>
              </a:rPr>
              <a:t>r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7200" i="1" dirty="0" err="1"/>
              <a:t>d</a:t>
            </a:r>
            <a:r>
              <a:rPr lang="en-US" sz="7200" i="1" baseline="-25000" dirty="0" err="1"/>
              <a:t>i</a:t>
            </a:r>
            <a:r>
              <a:rPr lang="en-US" sz="7200" i="1" dirty="0"/>
              <a:t> </a:t>
            </a:r>
            <a:r>
              <a:rPr lang="en-US" sz="7200" dirty="0"/>
              <a:t>:=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 [</a:t>
            </a:r>
            <a:r>
              <a:rPr lang="en-US" sz="7200" i="1" dirty="0" err="1"/>
              <a:t>d</a:t>
            </a:r>
            <a:r>
              <a:rPr lang="en-US" sz="7200" i="1" baseline="-25000" dirty="0" err="1"/>
              <a:t>i</a:t>
            </a:r>
            <a:r>
              <a:rPr lang="en-US" sz="7200" i="1" baseline="-25000" dirty="0"/>
              <a:t> </a:t>
            </a:r>
            <a:r>
              <a:rPr lang="en-US" sz="7200" i="1" dirty="0"/>
              <a:t>  </a:t>
            </a:r>
            <a:r>
              <a:rPr lang="en-US" sz="7200" dirty="0"/>
              <a:t>counts the coins of denomination </a:t>
            </a:r>
            <a:r>
              <a:rPr lang="en-US" sz="7200" i="1" dirty="0" err="1"/>
              <a:t>c</a:t>
            </a:r>
            <a:r>
              <a:rPr lang="en-US" sz="7200" i="1" baseline="-25000" dirty="0" err="1"/>
              <a:t>i</a:t>
            </a:r>
            <a:r>
              <a:rPr lang="en-US" sz="7200" dirty="0"/>
              <a:t>] </a:t>
            </a:r>
            <a:r>
              <a:rPr lang="en-US" sz="7200" i="1" baseline="-25000" dirty="0"/>
              <a:t> </a:t>
            </a:r>
            <a:endParaRPr lang="en-US" sz="7200" i="1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/>
              <a:t>      </a:t>
            </a:r>
            <a:r>
              <a:rPr lang="en-US" sz="7200" b="1" dirty="0"/>
              <a:t>while</a:t>
            </a:r>
            <a:r>
              <a:rPr lang="en-US" sz="7200" dirty="0"/>
              <a:t> </a:t>
            </a:r>
            <a:r>
              <a:rPr lang="en-US" sz="7200" i="1" dirty="0"/>
              <a:t>n </a:t>
            </a:r>
            <a:r>
              <a:rPr lang="en-US" sz="7200" i="1" dirty="0">
                <a:latin typeface="Cambria Math"/>
                <a:ea typeface="Cambria Math"/>
              </a:rPr>
              <a:t>≥</a:t>
            </a:r>
            <a:r>
              <a:rPr lang="en-US" sz="7200" dirty="0"/>
              <a:t> </a:t>
            </a:r>
            <a:r>
              <a:rPr lang="en-US" sz="7200" i="1" dirty="0"/>
              <a:t>c</a:t>
            </a:r>
            <a:r>
              <a:rPr lang="en-US" sz="7200" i="1" baseline="-25000" dirty="0" err="1"/>
              <a:t>i</a:t>
            </a:r>
            <a:endParaRPr lang="en-US" sz="72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/>
              <a:t>          </a:t>
            </a:r>
            <a:r>
              <a:rPr lang="en-US" sz="7200" i="1" dirty="0" err="1"/>
              <a:t>d</a:t>
            </a:r>
            <a:r>
              <a:rPr lang="en-US" sz="7200" i="1" baseline="-25000" dirty="0" err="1"/>
              <a:t>i</a:t>
            </a:r>
            <a:r>
              <a:rPr lang="en-US" sz="7200" dirty="0"/>
              <a:t> :=  </a:t>
            </a:r>
            <a:r>
              <a:rPr lang="en-US" sz="7200" i="1" dirty="0" err="1"/>
              <a:t>d</a:t>
            </a:r>
            <a:r>
              <a:rPr lang="en-US" sz="7200" i="1" baseline="-25000" dirty="0" err="1"/>
              <a:t>i</a:t>
            </a:r>
            <a:r>
              <a:rPr lang="en-US" sz="7200" dirty="0"/>
              <a:t> +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 [add a coin of denomination </a:t>
            </a:r>
            <a:r>
              <a:rPr lang="en-US" sz="7200" i="1" dirty="0" err="1"/>
              <a:t>c</a:t>
            </a:r>
            <a:r>
              <a:rPr lang="en-US" sz="7200" i="1" baseline="-25000" dirty="0" err="1"/>
              <a:t>i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]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7200" dirty="0"/>
              <a:t>         </a:t>
            </a:r>
            <a:r>
              <a:rPr lang="en-US" sz="7200" i="1" dirty="0"/>
              <a:t>n</a:t>
            </a:r>
            <a:r>
              <a:rPr lang="en-US" sz="7200" dirty="0"/>
              <a:t> </a:t>
            </a:r>
            <a:r>
              <a:rPr lang="en-US" sz="7200" dirty="0">
                <a:latin typeface="Cambria Math"/>
                <a:ea typeface="Cambria Math"/>
              </a:rPr>
              <a:t>=</a:t>
            </a:r>
            <a:r>
              <a:rPr lang="en-US" sz="7200" dirty="0"/>
              <a:t> </a:t>
            </a:r>
            <a:r>
              <a:rPr lang="en-US" sz="7200" i="1" dirty="0"/>
              <a:t>n -</a:t>
            </a:r>
            <a:r>
              <a:rPr lang="en-US" sz="7200" dirty="0"/>
              <a:t> </a:t>
            </a:r>
            <a:r>
              <a:rPr lang="en-US" sz="7200" i="1" dirty="0" err="1"/>
              <a:t>c</a:t>
            </a:r>
            <a:r>
              <a:rPr lang="en-US" sz="7200" i="1" baseline="-25000" dirty="0" err="1"/>
              <a:t>i</a:t>
            </a:r>
            <a:r>
              <a:rPr lang="en-US" sz="7200" i="1" baseline="-25000" dirty="0"/>
              <a:t>    </a:t>
            </a:r>
            <a:endParaRPr lang="en-US" sz="72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7200" i="1" dirty="0" err="1"/>
              <a:t>d</a:t>
            </a:r>
            <a:r>
              <a:rPr lang="en-US" sz="7200" i="1" baseline="-25000" dirty="0" err="1"/>
              <a:t>i</a:t>
            </a:r>
            <a:r>
              <a:rPr lang="en-US" sz="7200" i="1" baseline="-25000" dirty="0"/>
              <a:t> </a:t>
            </a:r>
            <a:r>
              <a:rPr lang="en-US" sz="7200" i="1" dirty="0"/>
              <a:t>  </a:t>
            </a:r>
            <a:r>
              <a:rPr lang="en-US" sz="7200" dirty="0"/>
              <a:t>counts the coins </a:t>
            </a:r>
            <a:r>
              <a:rPr lang="en-US" sz="7200" i="1" dirty="0" err="1"/>
              <a:t>c</a:t>
            </a:r>
            <a:r>
              <a:rPr lang="en-US" sz="7200" i="1" baseline="-25000" dirty="0" err="1"/>
              <a:t>i</a:t>
            </a:r>
            <a:r>
              <a:rPr lang="en-US" sz="7200" dirty="0"/>
              <a:t>]</a:t>
            </a:r>
            <a:endParaRPr lang="en-US" sz="72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381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Proving Optimality for </a:t>
            </a:r>
            <a:r>
              <a:rPr lang="lv-LV" dirty="0" smtClean="0"/>
              <a:t>Eurocent </a:t>
            </a:r>
            <a:r>
              <a:rPr lang="en-US" dirty="0" smtClean="0"/>
              <a:t>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Show that the change making algorithm for </a:t>
            </a:r>
            <a:r>
              <a:rPr lang="lv-LV" dirty="0" smtClean="0"/>
              <a:t>Eurocent</a:t>
            </a:r>
            <a:r>
              <a:rPr lang="en-US" i="1" dirty="0" smtClean="0"/>
              <a:t> </a:t>
            </a:r>
            <a:r>
              <a:rPr lang="en-US" dirty="0" smtClean="0"/>
              <a:t>coins is optimal.</a:t>
            </a:r>
          </a:p>
          <a:p>
            <a:pPr>
              <a:buNone/>
            </a:pPr>
            <a:r>
              <a:rPr lang="en-US" b="1" dirty="0" smtClean="0"/>
              <a:t>   Lemma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</a:t>
            </a:r>
            <a:r>
              <a:rPr lang="lv-LV" dirty="0" smtClean="0"/>
              <a:t>(A) </a:t>
            </a:r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is a positive integer, then </a:t>
            </a:r>
            <a:r>
              <a:rPr lang="en-US" i="1" dirty="0" smtClean="0"/>
              <a:t>n</a:t>
            </a:r>
            <a:r>
              <a:rPr lang="en-US" dirty="0" smtClean="0"/>
              <a:t> cents in change using </a:t>
            </a:r>
            <a:r>
              <a:rPr lang="lv-LV" dirty="0" smtClean="0"/>
              <a:t>50-cent</a:t>
            </a:r>
            <a:r>
              <a:rPr lang="en-US" dirty="0" smtClean="0"/>
              <a:t>, </a:t>
            </a:r>
            <a:r>
              <a:rPr lang="lv-LV" dirty="0" smtClean="0"/>
              <a:t>20-cent, 10-cent</a:t>
            </a:r>
            <a:r>
              <a:rPr lang="en-US" dirty="0" smtClean="0"/>
              <a:t>,</a:t>
            </a:r>
            <a:r>
              <a:rPr lang="lv-LV" dirty="0" smtClean="0"/>
              <a:t> 5-cent</a:t>
            </a:r>
            <a:r>
              <a:rPr lang="en-US" dirty="0" smtClean="0"/>
              <a:t>, </a:t>
            </a:r>
            <a:r>
              <a:rPr lang="lv-LV" dirty="0" smtClean="0"/>
              <a:t>2-cent and 1-cent</a:t>
            </a:r>
            <a:r>
              <a:rPr lang="en-US" dirty="0" smtClean="0"/>
              <a:t>, using the fewest coins possible has </a:t>
            </a:r>
            <a:r>
              <a:rPr lang="en-US" dirty="0" smtClean="0">
                <a:solidFill>
                  <a:srgbClr val="FF0000"/>
                </a:solidFill>
              </a:rPr>
              <a:t>at most 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two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lv-LV" dirty="0" smtClean="0"/>
              <a:t>20-cents</a:t>
            </a:r>
            <a:r>
              <a:rPr lang="en-US" dirty="0" smtClean="0"/>
              <a:t>, 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one</a:t>
            </a:r>
            <a:r>
              <a:rPr lang="en-US" dirty="0" smtClean="0"/>
              <a:t> </a:t>
            </a:r>
            <a:r>
              <a:rPr lang="lv-LV" dirty="0" smtClean="0"/>
              <a:t>10-cent</a:t>
            </a:r>
            <a:r>
              <a:rPr lang="en-US" dirty="0" smtClean="0"/>
              <a:t>, </a:t>
            </a:r>
            <a:r>
              <a:rPr lang="lv-LV" dirty="0" smtClean="0"/>
              <a:t>one 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5-cent</a:t>
            </a:r>
            <a:r>
              <a:rPr lang="en-US" dirty="0" smtClean="0"/>
              <a:t>, </a:t>
            </a:r>
            <a:r>
              <a:rPr lang="lv-LV" dirty="0" smtClean="0"/>
              <a:t>two 2-cent,and one 1-cent</a:t>
            </a:r>
            <a:r>
              <a:rPr lang="en-US" dirty="0" smtClean="0"/>
              <a:t>. 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(B) </a:t>
            </a:r>
            <a:r>
              <a:rPr lang="en-US" dirty="0" smtClean="0"/>
              <a:t>The total amount of change in </a:t>
            </a:r>
            <a:r>
              <a:rPr lang="lv-LV" dirty="0"/>
              <a:t>20-cent, 10-cent</a:t>
            </a:r>
            <a:r>
              <a:rPr lang="en-US" dirty="0"/>
              <a:t>,</a:t>
            </a:r>
            <a:r>
              <a:rPr lang="lv-LV" dirty="0"/>
              <a:t> 5-cent</a:t>
            </a:r>
            <a:r>
              <a:rPr lang="en-US" dirty="0"/>
              <a:t>, </a:t>
            </a:r>
            <a:r>
              <a:rPr lang="lv-LV" dirty="0"/>
              <a:t>2-cent and </a:t>
            </a:r>
            <a:r>
              <a:rPr lang="lv-LV" dirty="0" smtClean="0"/>
              <a:t>1-cent coins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must not exceed 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49</a:t>
            </a:r>
            <a:r>
              <a:rPr lang="en-US" dirty="0" smtClean="0"/>
              <a:t> cents.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</a:t>
            </a:r>
            <a:r>
              <a:rPr lang="lv-LV" dirty="0" smtClean="0"/>
              <a:t>(A) </a:t>
            </a:r>
            <a:r>
              <a:rPr lang="en-US" dirty="0" smtClean="0"/>
              <a:t>By contradiction</a:t>
            </a:r>
          </a:p>
          <a:p>
            <a:pPr lvl="1"/>
            <a:r>
              <a:rPr lang="en-US" dirty="0" smtClean="0"/>
              <a:t>If we had 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three</a:t>
            </a:r>
            <a:r>
              <a:rPr lang="en-US" dirty="0" smtClean="0"/>
              <a:t> </a:t>
            </a:r>
            <a:r>
              <a:rPr lang="lv-LV" dirty="0" smtClean="0"/>
              <a:t>20-cents</a:t>
            </a:r>
            <a:r>
              <a:rPr lang="en-US" dirty="0" smtClean="0"/>
              <a:t>, we could replace</a:t>
            </a:r>
            <a:r>
              <a:rPr lang="lv-LV" dirty="0"/>
              <a:t> </a:t>
            </a:r>
            <a:r>
              <a:rPr lang="lv-LV" dirty="0" smtClean="0"/>
              <a:t>20+20+20 by 50+10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we had </a:t>
            </a:r>
            <a:r>
              <a:rPr lang="lv-LV" dirty="0" smtClean="0"/>
              <a:t>two 10-cents, we would replace 10+10 by 20.</a:t>
            </a:r>
            <a:endParaRPr lang="en-US" dirty="0" smtClean="0"/>
          </a:p>
          <a:p>
            <a:pPr lvl="1"/>
            <a:r>
              <a:rPr lang="en-US" dirty="0" smtClean="0"/>
              <a:t>If we had </a:t>
            </a:r>
            <a:r>
              <a:rPr lang="lv-LV" dirty="0" smtClean="0"/>
              <a:t>two 5-cents, we would replace 5+5 by 10. </a:t>
            </a:r>
          </a:p>
          <a:p>
            <a:pPr lvl="1"/>
            <a:r>
              <a:rPr lang="lv-LV" dirty="0" smtClean="0"/>
              <a:t>If we had three 2-cents, we would replace 2+2+2 by 5+1</a:t>
            </a:r>
          </a:p>
          <a:p>
            <a:pPr lvl="1"/>
            <a:r>
              <a:rPr lang="lv-LV" dirty="0" smtClean="0"/>
              <a:t>If we had two 1-cents, we would replace 1+1 by 2.</a:t>
            </a:r>
            <a:endParaRPr lang="lv-LV" dirty="0"/>
          </a:p>
          <a:p>
            <a:pPr marL="0" indent="0">
              <a:buNone/>
            </a:pPr>
            <a:r>
              <a:rPr lang="lv-LV" dirty="0" smtClean="0"/>
              <a:t>(B) Picking two 20-cents and one 10-cent is also impossible as 20+20+10 we could replace by 50. The maximum is 20+20+5+2+2</a:t>
            </a:r>
            <a:r>
              <a:rPr lang="lv-LV" dirty="0"/>
              <a:t> </a:t>
            </a:r>
            <a:r>
              <a:rPr lang="lv-LV" dirty="0" smtClean="0"/>
              <a:t>= 49. 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Proving Optimality for </a:t>
            </a:r>
            <a:r>
              <a:rPr lang="lv-LV" dirty="0" smtClean="0"/>
              <a:t>Eurocent</a:t>
            </a:r>
            <a:r>
              <a:rPr lang="en-US" dirty="0" smtClean="0"/>
              <a:t> 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Theorem</a:t>
            </a:r>
            <a:r>
              <a:rPr lang="en-US" dirty="0" smtClean="0"/>
              <a:t>: The greedy change-making algorithm for </a:t>
            </a:r>
            <a:r>
              <a:rPr lang="lv-LV" dirty="0" smtClean="0"/>
              <a:t>Eurocent</a:t>
            </a:r>
            <a:r>
              <a:rPr lang="en-US" dirty="0" smtClean="0"/>
              <a:t> coins produces change using the fewest coins possible.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Proof</a:t>
            </a:r>
            <a:r>
              <a:rPr lang="en-US" dirty="0" smtClean="0"/>
              <a:t>: By contradiction.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Assume there is a positive integer </a:t>
            </a:r>
            <a:r>
              <a:rPr lang="en-US" i="1" dirty="0" smtClean="0"/>
              <a:t>n</a:t>
            </a:r>
            <a:r>
              <a:rPr lang="en-US" dirty="0" smtClean="0"/>
              <a:t> such that change can be made for  </a:t>
            </a:r>
            <a:r>
              <a:rPr lang="en-US" i="1" dirty="0" smtClean="0"/>
              <a:t>n</a:t>
            </a:r>
            <a:r>
              <a:rPr lang="en-US" dirty="0" smtClean="0"/>
              <a:t> cents using quarters, dimes, nickels, and pennies, with a fewer total number of coins than given by the </a:t>
            </a:r>
            <a:r>
              <a:rPr lang="lv-LV" dirty="0" smtClean="0"/>
              <a:t>greedy </a:t>
            </a:r>
            <a:r>
              <a:rPr lang="en-US" dirty="0" smtClean="0"/>
              <a:t>algorithm.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Then, </a:t>
            </a:r>
            <a:r>
              <a:rPr lang="en-US" i="1" dirty="0" smtClean="0"/>
              <a:t>q</a:t>
            </a:r>
            <a:r>
              <a:rPr lang="en-US" i="1" dirty="0" smtClean="0">
                <a:latin typeface="Cambria Math"/>
                <a:ea typeface="Cambria Math"/>
              </a:rPr>
              <a:t>̍</a:t>
            </a:r>
            <a:r>
              <a:rPr lang="en-US" dirty="0" smtClean="0"/>
              <a:t> 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 where 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i="1" dirty="0" smtClean="0">
                <a:latin typeface="Cambria Math"/>
                <a:ea typeface="Cambria Math"/>
              </a:rPr>
              <a:t>̍</a:t>
            </a:r>
            <a:r>
              <a:rPr lang="en-US" dirty="0" smtClean="0"/>
              <a:t>  is the number of </a:t>
            </a:r>
            <a:r>
              <a:rPr lang="lv-LV" dirty="0" smtClean="0">
                <a:solidFill>
                  <a:srgbClr val="0000FF"/>
                </a:solidFill>
              </a:rPr>
              <a:t>50-cent coins</a:t>
            </a:r>
            <a:r>
              <a:rPr lang="en-US" dirty="0" smtClean="0"/>
              <a:t> used in this optimal way and </a:t>
            </a:r>
            <a:r>
              <a:rPr lang="en-US" i="1" dirty="0" smtClean="0"/>
              <a:t>q</a:t>
            </a:r>
            <a:r>
              <a:rPr lang="en-US" dirty="0" smtClean="0"/>
              <a:t> is the number of </a:t>
            </a:r>
            <a:r>
              <a:rPr lang="lv-LV" dirty="0">
                <a:solidFill>
                  <a:srgbClr val="0000FF"/>
                </a:solidFill>
              </a:rPr>
              <a:t>50-cent coins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the greedy algorithm’s solution. But this is not possible by Lemma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since the value of the coins other than </a:t>
            </a:r>
            <a:r>
              <a:rPr lang="lv-LV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50-cents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can not be greater than 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49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cents.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Similarly, by Lemma 1, the two algorithms must have the same number of dimes, nickels, and quarters.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Change-Making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Optimality depends on the denominations available.</a:t>
            </a:r>
          </a:p>
          <a:p>
            <a:r>
              <a:rPr lang="en-US" dirty="0" smtClean="0"/>
              <a:t>For U.S. coins, optimality still holds if we add half dollar coins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</a:t>
            </a:r>
            <a:r>
              <a:rPr lang="en-US" dirty="0" smtClean="0"/>
              <a:t> cents) and dollar coins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 cents).</a:t>
            </a:r>
          </a:p>
          <a:p>
            <a:r>
              <a:rPr lang="en-US" dirty="0" smtClean="0"/>
              <a:t>But if we allow only quarters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 cents), dimes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cents), and pennies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cent), the algorithm no longer produces the minimum number of coins.</a:t>
            </a:r>
          </a:p>
          <a:p>
            <a:pPr lvl="1"/>
            <a:r>
              <a:rPr lang="en-US" dirty="0" smtClean="0"/>
              <a:t>Consider the example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31</a:t>
            </a:r>
            <a:r>
              <a:rPr lang="en-US" dirty="0" smtClean="0"/>
              <a:t> cents. The optimal number of coins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i.e.,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dimes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penny. What does the algorithm 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We have a group of proposed talks with start and end times. Construct a greedy algorithm to schedule as many as possible in a lecture hall, under the following assumptions:</a:t>
            </a:r>
          </a:p>
          <a:p>
            <a:pPr lvl="1"/>
            <a:r>
              <a:rPr lang="en-US" dirty="0" smtClean="0"/>
              <a:t>When a talk starts, it continues till the end.</a:t>
            </a:r>
          </a:p>
          <a:p>
            <a:pPr lvl="1"/>
            <a:r>
              <a:rPr lang="en-US" dirty="0" smtClean="0"/>
              <a:t>No two talks can occur at the same time.</a:t>
            </a:r>
          </a:p>
          <a:p>
            <a:pPr lvl="1"/>
            <a:r>
              <a:rPr lang="en-US" dirty="0" smtClean="0"/>
              <a:t>A talk can begin at the same time that another ends.</a:t>
            </a:r>
          </a:p>
          <a:p>
            <a:pPr lvl="1"/>
            <a:r>
              <a:rPr lang="en-US" dirty="0" smtClean="0"/>
              <a:t>Once we have selected some of the talks, we cannot add a talk which is incompatible with those already selected because it overlaps at least one of these previously selected talks.</a:t>
            </a:r>
          </a:p>
          <a:p>
            <a:pPr lvl="1"/>
            <a:r>
              <a:rPr lang="en-US" dirty="0" smtClean="0"/>
              <a:t>How should we make the “best choice” at  each step of the algorithm? That is, which talk do we pick ?</a:t>
            </a:r>
          </a:p>
          <a:p>
            <a:pPr lvl="2"/>
            <a:r>
              <a:rPr lang="en-US" dirty="0" smtClean="0"/>
              <a:t>The talk that starts earliest among those compatible with already chosen talks?</a:t>
            </a:r>
          </a:p>
          <a:p>
            <a:pPr lvl="2"/>
            <a:r>
              <a:rPr lang="en-US" dirty="0" smtClean="0"/>
              <a:t>The talk that is shortest among those already compatible?</a:t>
            </a:r>
          </a:p>
          <a:p>
            <a:pPr lvl="2"/>
            <a:r>
              <a:rPr lang="en-US" dirty="0" smtClean="0"/>
              <a:t>The talk that ends earliest among those compatible with already chosen talks?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Picking the shortest talk doesn’t work.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you find a counterexample here?</a:t>
            </a:r>
          </a:p>
          <a:p>
            <a:r>
              <a:rPr lang="en-US" dirty="0" smtClean="0"/>
              <a:t>But picking the one that ends soonest does work. The algorithm is specified on the next page. 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334000" y="3200400"/>
            <a:ext cx="838200" cy="685800"/>
            <a:chOff x="4038600" y="3657600"/>
            <a:chExt cx="838200" cy="685800"/>
          </a:xfrm>
        </p:grpSpPr>
        <p:sp>
          <p:nvSpPr>
            <p:cNvPr id="11" name="Rectangle 10"/>
            <p:cNvSpPr/>
            <p:nvPr/>
          </p:nvSpPr>
          <p:spPr>
            <a:xfrm>
              <a:off x="4114800" y="3733800"/>
              <a:ext cx="6858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8600" y="3657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Talk </a:t>
              </a:r>
              <a:r>
                <a:rPr lang="en-US" dirty="0">
                  <a:latin typeface="Cambria Math" pitchFamily="18" charset="0"/>
                  <a:ea typeface="Cambria Math" pitchFamily="18" charset="0"/>
                </a:rPr>
                <a:t>2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57800" y="29718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Start</a:t>
            </a:r>
            <a:r>
              <a:rPr lang="en-US" sz="1100" dirty="0">
                <a:latin typeface="Cambria Math" pitchFamily="18" charset="0"/>
                <a:ea typeface="Cambria Math" pitchFamily="18" charset="0"/>
              </a:rPr>
              <a:t>:  9:00 </a:t>
            </a:r>
            <a:r>
              <a:rPr lang="en-US" sz="1100" dirty="0"/>
              <a:t>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39624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End</a:t>
            </a:r>
            <a:r>
              <a:rPr lang="en-US" sz="1100" dirty="0">
                <a:latin typeface="Cambria Math" pitchFamily="18" charset="0"/>
                <a:ea typeface="Cambria Math" pitchFamily="18" charset="0"/>
              </a:rPr>
              <a:t>: 10:00 </a:t>
            </a:r>
            <a:r>
              <a:rPr lang="en-US" sz="1100" dirty="0"/>
              <a:t>AM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38600" y="2438400"/>
            <a:ext cx="1752600" cy="1633210"/>
            <a:chOff x="2514600" y="2971800"/>
            <a:chExt cx="1752600" cy="1633210"/>
          </a:xfrm>
        </p:grpSpPr>
        <p:sp>
          <p:nvSpPr>
            <p:cNvPr id="7" name="Rectangle 6"/>
            <p:cNvSpPr/>
            <p:nvPr/>
          </p:nvSpPr>
          <p:spPr>
            <a:xfrm>
              <a:off x="2590800" y="3276600"/>
              <a:ext cx="762000" cy="990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4600" y="3505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Talk </a:t>
              </a:r>
              <a:r>
                <a:rPr lang="en-US" dirty="0">
                  <a:latin typeface="Cambria Math" pitchFamily="18" charset="0"/>
                  <a:ea typeface="Cambria Math" pitchFamily="18" charset="0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90800" y="2971800"/>
              <a:ext cx="1676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Cambria Math" pitchFamily="18" charset="0"/>
                  <a:ea typeface="Cambria Math" pitchFamily="18" charset="0"/>
                </a:rPr>
                <a:t>Start</a:t>
              </a:r>
              <a:r>
                <a:rPr lang="en-US" sz="1100" dirty="0">
                  <a:latin typeface="Cambria Math" pitchFamily="18" charset="0"/>
                  <a:ea typeface="Cambria Math" pitchFamily="18" charset="0"/>
                </a:rPr>
                <a:t>: 8:00 </a:t>
              </a:r>
              <a:r>
                <a:rPr lang="en-US" sz="1100" dirty="0"/>
                <a:t>AM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90800" y="4343400"/>
              <a:ext cx="1676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Cambria Math" pitchFamily="18" charset="0"/>
                  <a:ea typeface="Cambria Math" pitchFamily="18" charset="0"/>
                </a:rPr>
                <a:t>End</a:t>
              </a:r>
              <a:r>
                <a:rPr lang="en-US" sz="1100" dirty="0">
                  <a:latin typeface="Cambria Math" pitchFamily="18" charset="0"/>
                  <a:ea typeface="Cambria Math" pitchFamily="18" charset="0"/>
                </a:rPr>
                <a:t> :9:45 </a:t>
              </a:r>
              <a:r>
                <a:rPr lang="en-US" sz="1100" dirty="0"/>
                <a:t> AM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34200" y="3429000"/>
            <a:ext cx="1676400" cy="1404610"/>
            <a:chOff x="5410200" y="3352800"/>
            <a:chExt cx="1676400" cy="1404610"/>
          </a:xfrm>
        </p:grpSpPr>
        <p:sp>
          <p:nvSpPr>
            <p:cNvPr id="14" name="Rectangle 13"/>
            <p:cNvSpPr/>
            <p:nvPr/>
          </p:nvSpPr>
          <p:spPr>
            <a:xfrm>
              <a:off x="5410200" y="3733800"/>
              <a:ext cx="6858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38100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Talk </a:t>
              </a:r>
              <a:r>
                <a:rPr lang="en-US" dirty="0">
                  <a:latin typeface="Cambria Math" pitchFamily="18" charset="0"/>
                  <a:ea typeface="Cambria Math" pitchFamily="18" charset="0"/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0200" y="4495800"/>
              <a:ext cx="1676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Cambria Math" pitchFamily="18" charset="0"/>
                  <a:ea typeface="Cambria Math" pitchFamily="18" charset="0"/>
                </a:rPr>
                <a:t>End</a:t>
              </a:r>
              <a:r>
                <a:rPr lang="en-US" sz="1100" dirty="0">
                  <a:latin typeface="Cambria Math" pitchFamily="18" charset="0"/>
                  <a:ea typeface="Cambria Math" pitchFamily="18" charset="0"/>
                </a:rPr>
                <a:t>: 11:00 </a:t>
              </a:r>
              <a:r>
                <a:rPr lang="en-US" sz="1100" dirty="0"/>
                <a:t>AM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0200" y="3352800"/>
              <a:ext cx="1676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Cambria Math" pitchFamily="18" charset="0"/>
                  <a:ea typeface="Cambria Math" pitchFamily="18" charset="0"/>
                </a:rPr>
                <a:t>Start</a:t>
              </a:r>
              <a:r>
                <a:rPr lang="en-US" sz="1100" dirty="0">
                  <a:latin typeface="Cambria Math" pitchFamily="18" charset="0"/>
                  <a:ea typeface="Cambria Math" pitchFamily="18" charset="0"/>
                </a:rPr>
                <a:t>: 9:45 </a:t>
              </a:r>
              <a:r>
                <a:rPr lang="en-US" sz="1100" dirty="0"/>
                <a:t>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77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Scheduling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At each step, choose the talks with the earliest ending time among the talks compatible with those selected.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Will be proven correct by induction in Chapter 5.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59515" y="2858294"/>
            <a:ext cx="6781800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 </a:t>
            </a:r>
            <a:r>
              <a:rPr lang="en-US" sz="7200" i="1" dirty="0"/>
              <a:t>schedule</a:t>
            </a:r>
            <a:r>
              <a:rPr lang="en-US" sz="7200" dirty="0"/>
              <a:t>(</a:t>
            </a:r>
            <a:r>
              <a:rPr lang="en-US" sz="7200" i="1" dirty="0"/>
              <a:t>s</a:t>
            </a:r>
            <a:r>
              <a:rPr lang="en-US" sz="7200" baseline="-25000" dirty="0"/>
              <a:t>1</a:t>
            </a:r>
            <a:r>
              <a:rPr lang="en-US" sz="7200" dirty="0"/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i="1" dirty="0"/>
              <a:t>s</a:t>
            </a:r>
            <a:r>
              <a:rPr lang="en-US" sz="7200" baseline="-25000" dirty="0"/>
              <a:t>2</a:t>
            </a:r>
            <a:r>
              <a:rPr lang="en-US" sz="7200" dirty="0"/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dirty="0"/>
              <a:t>…</a:t>
            </a:r>
            <a:r>
              <a:rPr lang="en-US" sz="7200" dirty="0">
                <a:latin typeface="Cambria Math"/>
                <a:ea typeface="Cambria Math"/>
              </a:rPr>
              <a:t> ≤ </a:t>
            </a:r>
            <a:r>
              <a:rPr lang="en-US" sz="7200" i="1" dirty="0" err="1"/>
              <a:t>s</a:t>
            </a:r>
            <a:r>
              <a:rPr lang="en-US" sz="7200" i="1" baseline="-25000" dirty="0" err="1"/>
              <a:t>n</a:t>
            </a:r>
            <a:r>
              <a:rPr lang="en-US" sz="7200" i="1" baseline="-25000" dirty="0"/>
              <a:t> </a:t>
            </a:r>
            <a:r>
              <a:rPr lang="en-US" sz="7200" dirty="0"/>
              <a:t>:</a:t>
            </a:r>
            <a:r>
              <a:rPr lang="en-US" sz="7200" i="1" dirty="0"/>
              <a:t> </a:t>
            </a:r>
            <a:r>
              <a:rPr lang="en-US" sz="7200" dirty="0"/>
              <a:t>start times</a:t>
            </a:r>
            <a:r>
              <a:rPr lang="en-US" sz="7200" i="1" dirty="0"/>
              <a:t>, e</a:t>
            </a:r>
            <a:r>
              <a:rPr lang="en-US" sz="7200" baseline="-25000" dirty="0"/>
              <a:t>1</a:t>
            </a:r>
            <a:r>
              <a:rPr lang="en-US" sz="7200" dirty="0"/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i="1" dirty="0"/>
              <a:t>e</a:t>
            </a:r>
            <a:r>
              <a:rPr lang="en-US" sz="7200" baseline="-25000" dirty="0"/>
              <a:t>2</a:t>
            </a:r>
            <a:r>
              <a:rPr lang="en-US" sz="7200" dirty="0"/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dirty="0"/>
              <a:t>…</a:t>
            </a:r>
            <a:r>
              <a:rPr lang="en-US" sz="7200" dirty="0">
                <a:latin typeface="Cambria Math"/>
                <a:ea typeface="Cambria Math"/>
              </a:rPr>
              <a:t> ≤ </a:t>
            </a:r>
            <a:r>
              <a:rPr lang="en-US" sz="7200" i="1" dirty="0"/>
              <a:t>e</a:t>
            </a:r>
            <a:r>
              <a:rPr lang="en-US" sz="7200" i="1" baseline="-25000" dirty="0"/>
              <a:t>n </a:t>
            </a:r>
            <a:r>
              <a:rPr lang="en-US" sz="7200" dirty="0"/>
              <a:t>:</a:t>
            </a:r>
            <a:r>
              <a:rPr lang="en-US" sz="7200" i="1" dirty="0"/>
              <a:t> </a:t>
            </a:r>
            <a:r>
              <a:rPr lang="en-US" sz="7200" dirty="0"/>
              <a:t>end times)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/>
              <a:t>sort talks by finish time and reorder so that </a:t>
            </a:r>
            <a:r>
              <a:rPr lang="en-US" sz="7200" i="1" dirty="0"/>
              <a:t>e</a:t>
            </a:r>
            <a:r>
              <a:rPr lang="en-US" sz="7200" baseline="-25000" dirty="0"/>
              <a:t>1</a:t>
            </a:r>
            <a:r>
              <a:rPr lang="en-US" sz="7200" dirty="0"/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i="1" dirty="0"/>
              <a:t>e</a:t>
            </a:r>
            <a:r>
              <a:rPr lang="en-US" sz="7200" baseline="-25000" dirty="0"/>
              <a:t>2</a:t>
            </a:r>
            <a:r>
              <a:rPr lang="en-US" sz="7200" dirty="0"/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dirty="0"/>
              <a:t>…</a:t>
            </a:r>
            <a:r>
              <a:rPr lang="en-US" sz="7200" dirty="0">
                <a:latin typeface="Cambria Math"/>
                <a:ea typeface="Cambria Math"/>
              </a:rPr>
              <a:t> ≤ </a:t>
            </a:r>
            <a:r>
              <a:rPr lang="en-US" sz="7200" i="1" dirty="0"/>
              <a:t>e</a:t>
            </a:r>
            <a:r>
              <a:rPr lang="en-US" sz="7200" i="1" baseline="-25000" dirty="0"/>
              <a:t>n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/>
              <a:t>S</a:t>
            </a:r>
            <a:r>
              <a:rPr lang="en-US" sz="7200" dirty="0"/>
              <a:t> :=  </a:t>
            </a:r>
            <a:r>
              <a:rPr lang="en-US" sz="7200" dirty="0">
                <a:latin typeface="Cambria Math"/>
                <a:ea typeface="Cambria Math"/>
              </a:rPr>
              <a:t>∅</a:t>
            </a:r>
            <a:endParaRPr lang="en-US" sz="72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for </a:t>
            </a:r>
            <a:r>
              <a:rPr lang="en-US" sz="7200" dirty="0"/>
              <a:t> </a:t>
            </a:r>
            <a:r>
              <a:rPr lang="en-US" sz="7200" i="1" dirty="0"/>
              <a:t>j</a:t>
            </a:r>
            <a:r>
              <a:rPr lang="en-US" sz="7200" dirty="0"/>
              <a:t> :=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 to </a:t>
            </a:r>
            <a:r>
              <a:rPr lang="en-US" sz="7200" i="1" dirty="0">
                <a:latin typeface="Cambria Math" pitchFamily="18" charset="0"/>
                <a:ea typeface="Cambria Math" pitchFamily="18" charset="0"/>
              </a:rPr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    if </a:t>
            </a:r>
            <a:r>
              <a:rPr lang="en-US" sz="7200" dirty="0"/>
              <a:t>talk </a:t>
            </a:r>
            <a:r>
              <a:rPr lang="en-US" sz="7200" i="1" dirty="0"/>
              <a:t>j</a:t>
            </a:r>
            <a:r>
              <a:rPr lang="en-US" sz="7200" dirty="0"/>
              <a:t> is compatible with </a:t>
            </a:r>
            <a:r>
              <a:rPr lang="en-US" sz="7200" i="1" dirty="0"/>
              <a:t>S</a:t>
            </a:r>
            <a:r>
              <a:rPr lang="en-US" sz="7200" dirty="0"/>
              <a:t> then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/>
              <a:t>        S := S </a:t>
            </a:r>
            <a:r>
              <a:rPr lang="en-US" sz="7200" dirty="0">
                <a:latin typeface="Cambria Math"/>
                <a:ea typeface="Cambria Math"/>
              </a:rPr>
              <a:t>∅∪</a:t>
            </a:r>
            <a:r>
              <a:rPr lang="en-US" sz="7200" dirty="0"/>
              <a:t>{talk </a:t>
            </a:r>
            <a:r>
              <a:rPr lang="en-US" sz="7200" i="1" dirty="0"/>
              <a:t>j</a:t>
            </a:r>
            <a:r>
              <a:rPr lang="en-US" sz="7200" dirty="0"/>
              <a:t>}</a:t>
            </a:r>
            <a:endParaRPr lang="en-US" sz="72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7200" b="1" dirty="0" err="1">
                <a:latin typeface="Cambria Math" pitchFamily="18" charset="0"/>
                <a:ea typeface="Cambria Math" pitchFamily="18" charset="0"/>
              </a:rPr>
              <a:t>eturn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 S [ S is the set of talks scheduled]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3049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Classical Argument with Set Cardinalities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Cantor’s Theorem</a:t>
                </a:r>
                <a:r>
                  <a:rPr lang="lv-LV" b="1" dirty="0" smtClean="0"/>
                  <a:t>.</a:t>
                </a:r>
                <a:r>
                  <a:rPr lang="lv-LV" dirty="0" smtClean="0"/>
                  <a:t> For </a:t>
                </a:r>
                <a:r>
                  <a:rPr lang="en-US" dirty="0" smtClean="0"/>
                  <a:t>every </a:t>
                </a:r>
                <a:r>
                  <a:rPr lang="en-US" dirty="0"/>
                  <a:t>set S, the power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a larger cardinality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lv-LV" dirty="0" smtClean="0"/>
                  <a:t>Namely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)|&gt;|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pPr marL="0" indent="0">
                  <a:buNone/>
                </a:pPr>
                <a:r>
                  <a:rPr lang="lv-LV" b="1" dirty="0" smtClean="0"/>
                  <a:t>Proof: </a:t>
                </a:r>
                <a:r>
                  <a:rPr lang="lv-LV" dirty="0" smtClean="0"/>
                  <a:t>B</a:t>
                </a:r>
                <a:r>
                  <a:rPr lang="en-US" dirty="0" smtClean="0"/>
                  <a:t>y contradiction</a:t>
                </a:r>
                <a:r>
                  <a:rPr lang="lv-LV" dirty="0"/>
                  <a:t> </a:t>
                </a:r>
                <a:r>
                  <a:rPr lang="lv-LV" dirty="0" smtClean="0"/>
                  <a:t>assume that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)|≤|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lv-LV" dirty="0"/>
                  <a:t>.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/>
                  <a:t>U</a:t>
                </a:r>
                <a:r>
                  <a:rPr lang="en-US" dirty="0" smtClean="0"/>
                  <a:t>se </a:t>
                </a:r>
                <a:r>
                  <a:rPr lang="en-US" dirty="0"/>
                  <a:t>the definition of cardinality as a one-to-one map between sets, so consider </a:t>
                </a:r>
                <a:r>
                  <a:rPr lang="lv-LV" dirty="0" smtClean="0"/>
                  <a:t>a function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from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lv-LV" dirty="0" smtClean="0"/>
                  <a:t> to the powerset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. Assume by contradiction that f is a bijection, namely, every element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lv-LV" dirty="0" smtClean="0"/>
                  <a:t> maps to some element in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 (in other words,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)⊆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lv-LV" dirty="0" smtClean="0"/>
                  <a:t>).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 ∉ 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Since </a:t>
                </a:r>
              </a:p>
              <a:p>
                <a:pPr marL="0" indent="0">
                  <a:buNone/>
                </a:pP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9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many domains there are key general problems that ask for output with specific properties when given valid input.</a:t>
            </a:r>
          </a:p>
          <a:p>
            <a:r>
              <a:rPr lang="en-US" dirty="0" smtClean="0"/>
              <a:t>The first step is to precisely state the problem, using the appropriate structures to specify the input and the desired output.</a:t>
            </a:r>
          </a:p>
          <a:p>
            <a:r>
              <a:rPr lang="en-US" dirty="0" smtClean="0"/>
              <a:t>We then solve the general problem by specifying the steps  of a procedure that takes a valid input and produces the desired output.  This procedure is called an </a:t>
            </a:r>
            <a:r>
              <a:rPr lang="en-US" i="1" dirty="0" smtClean="0"/>
              <a:t>algorithm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 smtClean="0"/>
                  <a:t>Indicator Functions on </a:t>
                </a:r>
                <a14:m>
                  <m:oMath xmlns:m="http://schemas.openxmlformats.org/officeDocument/2006/math">
                    <m:r>
                      <a:rPr lang="lv-LV" b="1" i="0" dirty="0" smtClean="0"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lv-LV" dirty="0" smtClean="0"/>
                  <a:t> are uncountable</a:t>
                </a:r>
                <a:endParaRPr lang="lv-LV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7277"/>
                <a:ext cx="10515600" cy="20250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lv-LV" b="1" dirty="0" smtClean="0"/>
                  <a:t>Example:</a:t>
                </a:r>
                <a:r>
                  <a:rPr lang="lv-LV" dirty="0" smtClean="0"/>
                  <a:t> Let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lv-LV" dirty="0" smtClean="0"/>
                  <a:t> be a function that equals 1 iff argument is in the set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 smtClean="0"/>
                  <a:t>. Otherwise the value is 0. (Called indicator function on the set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 smtClean="0"/>
                  <a:t>.)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,  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m:rPr>
                                    <m:sty m:val="p"/>
                                  </m:rPr>
                                  <a:rPr lang="lv-LV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7277"/>
                <a:ext cx="10515600" cy="2025053"/>
              </a:xfrm>
              <a:blipFill>
                <a:blip r:embed="rId4"/>
                <a:stretch>
                  <a:fillRect l="-1217" t="-512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21505"/>
                  </p:ext>
                </p:extLst>
              </p:nvPr>
            </p:nvGraphicFramePr>
            <p:xfrm>
              <a:off x="925417" y="3536903"/>
              <a:ext cx="10659740" cy="2966720"/>
            </p:xfrm>
            <a:graphic>
              <a:graphicData uri="http://schemas.openxmlformats.org/drawingml/2006/table">
                <a:tbl>
                  <a:tblPr firstRow="1" firstCol="1" bandCol="1">
                    <a:tableStyleId>{5C22544A-7EE6-4342-B048-85BDC9FD1C3A}</a:tableStyleId>
                  </a:tblPr>
                  <a:tblGrid>
                    <a:gridCol w="2071174">
                      <a:extLst>
                        <a:ext uri="{9D8B030D-6E8A-4147-A177-3AD203B41FA5}">
                          <a16:colId xmlns:a16="http://schemas.microsoft.com/office/drawing/2014/main" val="3011981220"/>
                        </a:ext>
                      </a:extLst>
                    </a:gridCol>
                    <a:gridCol w="683046">
                      <a:extLst>
                        <a:ext uri="{9D8B030D-6E8A-4147-A177-3AD203B41FA5}">
                          <a16:colId xmlns:a16="http://schemas.microsoft.com/office/drawing/2014/main" val="1807677201"/>
                        </a:ext>
                      </a:extLst>
                    </a:gridCol>
                    <a:gridCol w="672028">
                      <a:extLst>
                        <a:ext uri="{9D8B030D-6E8A-4147-A177-3AD203B41FA5}">
                          <a16:colId xmlns:a16="http://schemas.microsoft.com/office/drawing/2014/main" val="1342022002"/>
                        </a:ext>
                      </a:extLst>
                    </a:gridCol>
                    <a:gridCol w="694063">
                      <a:extLst>
                        <a:ext uri="{9D8B030D-6E8A-4147-A177-3AD203B41FA5}">
                          <a16:colId xmlns:a16="http://schemas.microsoft.com/office/drawing/2014/main" val="1789410531"/>
                        </a:ext>
                      </a:extLst>
                    </a:gridCol>
                    <a:gridCol w="738130">
                      <a:extLst>
                        <a:ext uri="{9D8B030D-6E8A-4147-A177-3AD203B41FA5}">
                          <a16:colId xmlns:a16="http://schemas.microsoft.com/office/drawing/2014/main" val="3086931399"/>
                        </a:ext>
                      </a:extLst>
                    </a:gridCol>
                    <a:gridCol w="727113">
                      <a:extLst>
                        <a:ext uri="{9D8B030D-6E8A-4147-A177-3AD203B41FA5}">
                          <a16:colId xmlns:a16="http://schemas.microsoft.com/office/drawing/2014/main" val="2864141216"/>
                        </a:ext>
                      </a:extLst>
                    </a:gridCol>
                    <a:gridCol w="804232">
                      <a:extLst>
                        <a:ext uri="{9D8B030D-6E8A-4147-A177-3AD203B41FA5}">
                          <a16:colId xmlns:a16="http://schemas.microsoft.com/office/drawing/2014/main" val="2799671548"/>
                        </a:ext>
                      </a:extLst>
                    </a:gridCol>
                    <a:gridCol w="771181">
                      <a:extLst>
                        <a:ext uri="{9D8B030D-6E8A-4147-A177-3AD203B41FA5}">
                          <a16:colId xmlns:a16="http://schemas.microsoft.com/office/drawing/2014/main" val="967174013"/>
                        </a:ext>
                      </a:extLst>
                    </a:gridCol>
                    <a:gridCol w="727113">
                      <a:extLst>
                        <a:ext uri="{9D8B030D-6E8A-4147-A177-3AD203B41FA5}">
                          <a16:colId xmlns:a16="http://schemas.microsoft.com/office/drawing/2014/main" val="1582718100"/>
                        </a:ext>
                      </a:extLst>
                    </a:gridCol>
                    <a:gridCol w="749147">
                      <a:extLst>
                        <a:ext uri="{9D8B030D-6E8A-4147-A177-3AD203B41FA5}">
                          <a16:colId xmlns:a16="http://schemas.microsoft.com/office/drawing/2014/main" val="512580544"/>
                        </a:ext>
                      </a:extLst>
                    </a:gridCol>
                    <a:gridCol w="649995">
                      <a:extLst>
                        <a:ext uri="{9D8B030D-6E8A-4147-A177-3AD203B41FA5}">
                          <a16:colId xmlns:a16="http://schemas.microsoft.com/office/drawing/2014/main" val="59762375"/>
                        </a:ext>
                      </a:extLst>
                    </a:gridCol>
                    <a:gridCol w="694063">
                      <a:extLst>
                        <a:ext uri="{9D8B030D-6E8A-4147-A177-3AD203B41FA5}">
                          <a16:colId xmlns:a16="http://schemas.microsoft.com/office/drawing/2014/main" val="507624422"/>
                        </a:ext>
                      </a:extLst>
                    </a:gridCol>
                    <a:gridCol w="678455">
                      <a:extLst>
                        <a:ext uri="{9D8B030D-6E8A-4147-A177-3AD203B41FA5}">
                          <a16:colId xmlns:a16="http://schemas.microsoft.com/office/drawing/2014/main" val="12797448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Set </a:t>
                          </a:r>
                          <a14:m>
                            <m:oMath xmlns:m="http://schemas.openxmlformats.org/officeDocument/2006/math">
                              <m:r>
                                <a:rPr lang="lv-LV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2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3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4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5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6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7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8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9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11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1008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b="1" i="0" dirty="0" smtClean="0">
                                    <a:latin typeface="Cambria Math" panose="02040503050406030204" pitchFamily="18" charset="0"/>
                                  </a:rPr>
                                  <m:t>𝐍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0511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3681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lv-LV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𝐙</m:t>
                                </m:r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714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lv-LV" b="1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lv-LV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lv-LV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𝐙</m:t>
                                </m:r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9308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Primes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06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Non-Primes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828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Squares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495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21505"/>
                  </p:ext>
                </p:extLst>
              </p:nvPr>
            </p:nvGraphicFramePr>
            <p:xfrm>
              <a:off x="925417" y="3536903"/>
              <a:ext cx="10659740" cy="2966720"/>
            </p:xfrm>
            <a:graphic>
              <a:graphicData uri="http://schemas.openxmlformats.org/drawingml/2006/table">
                <a:tbl>
                  <a:tblPr firstRow="1" firstCol="1" bandCol="1">
                    <a:tableStyleId>{5C22544A-7EE6-4342-B048-85BDC9FD1C3A}</a:tableStyleId>
                  </a:tblPr>
                  <a:tblGrid>
                    <a:gridCol w="2071174">
                      <a:extLst>
                        <a:ext uri="{9D8B030D-6E8A-4147-A177-3AD203B41FA5}">
                          <a16:colId xmlns:a16="http://schemas.microsoft.com/office/drawing/2014/main" val="3011981220"/>
                        </a:ext>
                      </a:extLst>
                    </a:gridCol>
                    <a:gridCol w="683046">
                      <a:extLst>
                        <a:ext uri="{9D8B030D-6E8A-4147-A177-3AD203B41FA5}">
                          <a16:colId xmlns:a16="http://schemas.microsoft.com/office/drawing/2014/main" val="1807677201"/>
                        </a:ext>
                      </a:extLst>
                    </a:gridCol>
                    <a:gridCol w="672028">
                      <a:extLst>
                        <a:ext uri="{9D8B030D-6E8A-4147-A177-3AD203B41FA5}">
                          <a16:colId xmlns:a16="http://schemas.microsoft.com/office/drawing/2014/main" val="1342022002"/>
                        </a:ext>
                      </a:extLst>
                    </a:gridCol>
                    <a:gridCol w="694063">
                      <a:extLst>
                        <a:ext uri="{9D8B030D-6E8A-4147-A177-3AD203B41FA5}">
                          <a16:colId xmlns:a16="http://schemas.microsoft.com/office/drawing/2014/main" val="1789410531"/>
                        </a:ext>
                      </a:extLst>
                    </a:gridCol>
                    <a:gridCol w="738130">
                      <a:extLst>
                        <a:ext uri="{9D8B030D-6E8A-4147-A177-3AD203B41FA5}">
                          <a16:colId xmlns:a16="http://schemas.microsoft.com/office/drawing/2014/main" val="3086931399"/>
                        </a:ext>
                      </a:extLst>
                    </a:gridCol>
                    <a:gridCol w="727113">
                      <a:extLst>
                        <a:ext uri="{9D8B030D-6E8A-4147-A177-3AD203B41FA5}">
                          <a16:colId xmlns:a16="http://schemas.microsoft.com/office/drawing/2014/main" val="2864141216"/>
                        </a:ext>
                      </a:extLst>
                    </a:gridCol>
                    <a:gridCol w="804232">
                      <a:extLst>
                        <a:ext uri="{9D8B030D-6E8A-4147-A177-3AD203B41FA5}">
                          <a16:colId xmlns:a16="http://schemas.microsoft.com/office/drawing/2014/main" val="2799671548"/>
                        </a:ext>
                      </a:extLst>
                    </a:gridCol>
                    <a:gridCol w="771181">
                      <a:extLst>
                        <a:ext uri="{9D8B030D-6E8A-4147-A177-3AD203B41FA5}">
                          <a16:colId xmlns:a16="http://schemas.microsoft.com/office/drawing/2014/main" val="967174013"/>
                        </a:ext>
                      </a:extLst>
                    </a:gridCol>
                    <a:gridCol w="727113">
                      <a:extLst>
                        <a:ext uri="{9D8B030D-6E8A-4147-A177-3AD203B41FA5}">
                          <a16:colId xmlns:a16="http://schemas.microsoft.com/office/drawing/2014/main" val="1582718100"/>
                        </a:ext>
                      </a:extLst>
                    </a:gridCol>
                    <a:gridCol w="749147">
                      <a:extLst>
                        <a:ext uri="{9D8B030D-6E8A-4147-A177-3AD203B41FA5}">
                          <a16:colId xmlns:a16="http://schemas.microsoft.com/office/drawing/2014/main" val="512580544"/>
                        </a:ext>
                      </a:extLst>
                    </a:gridCol>
                    <a:gridCol w="649995">
                      <a:extLst>
                        <a:ext uri="{9D8B030D-6E8A-4147-A177-3AD203B41FA5}">
                          <a16:colId xmlns:a16="http://schemas.microsoft.com/office/drawing/2014/main" val="59762375"/>
                        </a:ext>
                      </a:extLst>
                    </a:gridCol>
                    <a:gridCol w="694063">
                      <a:extLst>
                        <a:ext uri="{9D8B030D-6E8A-4147-A177-3AD203B41FA5}">
                          <a16:colId xmlns:a16="http://schemas.microsoft.com/office/drawing/2014/main" val="507624422"/>
                        </a:ext>
                      </a:extLst>
                    </a:gridCol>
                    <a:gridCol w="678455">
                      <a:extLst>
                        <a:ext uri="{9D8B030D-6E8A-4147-A177-3AD203B41FA5}">
                          <a16:colId xmlns:a16="http://schemas.microsoft.com/office/drawing/2014/main" val="12797448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294" t="-8197" r="-415882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2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3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4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5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6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7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8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9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11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1008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294" t="-108197" r="-41588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0511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294" t="-208197" r="-41588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3681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294" t="-308197" r="-41588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714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5"/>
                          <a:stretch>
                            <a:fillRect l="-294" t="-415000" r="-415882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9308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Primes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06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Non-Primes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828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Squares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0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495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2696" y="3933022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6" y="3933022"/>
                <a:ext cx="43550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92" y="4261694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92" y="4261694"/>
                <a:ext cx="43550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892" y="4650931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92" y="4650931"/>
                <a:ext cx="435504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308" y="5030963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8" y="5030963"/>
                <a:ext cx="43550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6403" y="5400295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03" y="5400295"/>
                <a:ext cx="43550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2884" y="5769627"/>
                <a:ext cx="587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84" y="5769627"/>
                <a:ext cx="58790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539" y="6119791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9" y="6119791"/>
                <a:ext cx="435504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620448" y="3184363"/>
            <a:ext cx="0" cy="70507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245" y="2315922"/>
            <a:ext cx="244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Various</a:t>
            </a:r>
          </a:p>
          <a:p>
            <a:r>
              <a:rPr lang="lv-LV" dirty="0" smtClean="0"/>
              <a:t>Python programs that </a:t>
            </a:r>
            <a:r>
              <a:rPr lang="lv-LV" dirty="0" smtClean="0">
                <a:solidFill>
                  <a:srgbClr val="FF0000"/>
                </a:solidFill>
              </a:rPr>
              <a:t>always output 0 and 1</a:t>
            </a:r>
            <a:endParaRPr lang="lv-LV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 smtClean="0"/>
                  <a:t>Indicator functions on </a:t>
                </a:r>
                <a14:m>
                  <m:oMath xmlns:m="http://schemas.openxmlformats.org/officeDocument/2006/math">
                    <m:r>
                      <a:rPr lang="lv-LV" b="1" i="0" dirty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endParaRPr lang="lv-LV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4065223"/>
                <a:ext cx="5181600" cy="211173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lv-LV" dirty="0" smtClean="0"/>
                  <a:t>Dirichlet function (1, if argument is rational; 0 otherwise). </a:t>
                </a:r>
              </a:p>
              <a:p>
                <a:r>
                  <a:rPr lang="lv-LV" dirty="0" smtClean="0"/>
                  <a:t>All indicator functions on </a:t>
                </a:r>
                <a14:m>
                  <m:oMath xmlns:m="http://schemas.openxmlformats.org/officeDocument/2006/math">
                    <m:r>
                      <a:rPr lang="lv-LV" b="1" i="0" dirty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lv-LV" dirty="0" smtClean="0"/>
                  <a:t> are same as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b="1" i="0" dirty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lv-LV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1" i="0" dirty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lv-LV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𝐍</m:t>
                            </m:r>
                          </m:e>
                        </m:d>
                      </m:e>
                    </m:d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lv-LV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|&lt;|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</m:d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4065223"/>
                <a:ext cx="5181600" cy="2111739"/>
              </a:xfrm>
              <a:blipFill>
                <a:blip r:embed="rId3"/>
                <a:stretch>
                  <a:fillRect l="-1882" t="-5780" r="-141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v-LV" dirty="0" smtClean="0"/>
              <a:t>There are more predicates on R than real numbers. There are even more predicates on predicates on R. And so on. </a:t>
            </a:r>
          </a:p>
          <a:p>
            <a:r>
              <a:rPr lang="lv-LV" dirty="0" smtClean="0"/>
              <a:t>There are infinitely many infinities – every is the powerset of the previous one.</a:t>
            </a:r>
            <a:endParaRPr lang="lv-LV" dirty="0">
              <a:hlinkClick r:id="rId4"/>
            </a:endParaRPr>
          </a:p>
          <a:p>
            <a:endParaRPr lang="lv-LV" dirty="0" smtClean="0">
              <a:hlinkClick r:id="rId4"/>
            </a:endParaRPr>
          </a:p>
          <a:p>
            <a:endParaRPr lang="lv-LV" dirty="0">
              <a:hlinkClick r:id="rId4"/>
            </a:endParaRPr>
          </a:p>
          <a:p>
            <a:r>
              <a:rPr lang="en-US" dirty="0" smtClean="0">
                <a:hlinkClick r:id="rId4"/>
              </a:rPr>
              <a:t>Cardinality </a:t>
            </a:r>
            <a:r>
              <a:rPr lang="en-US" dirty="0">
                <a:hlinkClick r:id="rId4"/>
              </a:rPr>
              <a:t>of set of real continuous </a:t>
            </a:r>
            <a:r>
              <a:rPr lang="en-US" dirty="0" smtClean="0">
                <a:hlinkClick r:id="rId4"/>
              </a:rPr>
              <a:t>functions</a:t>
            </a:r>
            <a:endParaRPr lang="en-US" b="1" dirty="0"/>
          </a:p>
          <a:p>
            <a:endParaRPr lang="lv-LV" dirty="0"/>
          </a:p>
        </p:txBody>
      </p:sp>
      <p:pic>
        <p:nvPicPr>
          <p:cNvPr id="1026" name="Picture 2" descr="Dirichlet function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73085"/>
            <a:ext cx="2990613" cy="234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7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Problem</a:t>
            </a:r>
            <a:r>
              <a:rPr lang="lv-LV" dirty="0" smtClean="0"/>
              <a:t> – 1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Can we develop a procedure that takes as input a computer program along with its input and determines whether the program will eventually halt with that input.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: Proof by contradiction.</a:t>
            </a:r>
          </a:p>
          <a:p>
            <a:r>
              <a:rPr lang="en-US" dirty="0" smtClean="0"/>
              <a:t>Assume that there is such a procedure and call it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,</a:t>
            </a:r>
            <a:r>
              <a:rPr lang="en-US" i="1" dirty="0" smtClean="0"/>
              <a:t>I</a:t>
            </a:r>
            <a:r>
              <a:rPr lang="en-US" dirty="0" smtClean="0"/>
              <a:t>). The procedure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,</a:t>
            </a:r>
            <a:r>
              <a:rPr lang="en-US" i="1" dirty="0" smtClean="0"/>
              <a:t>I</a:t>
            </a:r>
            <a:r>
              <a:rPr lang="en-US" dirty="0" smtClean="0"/>
              <a:t>) takes as input a program </a:t>
            </a:r>
            <a:r>
              <a:rPr lang="en-US" i="1" dirty="0" smtClean="0"/>
              <a:t>P</a:t>
            </a:r>
            <a:r>
              <a:rPr lang="en-US" dirty="0" smtClean="0"/>
              <a:t> and the input </a:t>
            </a:r>
            <a:r>
              <a:rPr lang="en-US" i="1" dirty="0" smtClean="0"/>
              <a:t>I</a:t>
            </a:r>
            <a:r>
              <a:rPr lang="en-US" dirty="0" smtClean="0"/>
              <a:t> to </a:t>
            </a:r>
            <a:r>
              <a:rPr lang="en-US" i="1" dirty="0" smtClean="0"/>
              <a:t>P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H outputs “halt” if it is the case that </a:t>
            </a:r>
            <a:r>
              <a:rPr lang="en-US" i="1" dirty="0" smtClean="0"/>
              <a:t>P</a:t>
            </a:r>
            <a:r>
              <a:rPr lang="en-US" dirty="0" smtClean="0"/>
              <a:t> will stop when run with input </a:t>
            </a:r>
            <a:r>
              <a:rPr lang="en-US" i="1" dirty="0" smtClean="0"/>
              <a:t>I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Otherwise, </a:t>
            </a:r>
            <a:r>
              <a:rPr lang="en-US" i="1" dirty="0" smtClean="0"/>
              <a:t>H</a:t>
            </a:r>
            <a:r>
              <a:rPr lang="en-US" dirty="0" smtClean="0"/>
              <a:t> outputs “loops forever.”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Problem</a:t>
            </a:r>
            <a:r>
              <a:rPr lang="lv-LV" dirty="0" smtClean="0"/>
              <a:t>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a program is a string of characters,  we can call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,</a:t>
            </a:r>
            <a:r>
              <a:rPr lang="en-US" i="1" dirty="0" smtClean="0"/>
              <a:t>P</a:t>
            </a:r>
            <a:r>
              <a:rPr lang="en-US" dirty="0" smtClean="0"/>
              <a:t>). Construct a procedure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), which works as follows. 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,</a:t>
            </a:r>
            <a:r>
              <a:rPr lang="en-US" i="1" dirty="0" smtClean="0"/>
              <a:t>P</a:t>
            </a:r>
            <a:r>
              <a:rPr lang="en-US" dirty="0" smtClean="0"/>
              <a:t>) outputs “loops forever” then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) halts.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,</a:t>
            </a:r>
            <a:r>
              <a:rPr lang="en-US" i="1" dirty="0" smtClean="0"/>
              <a:t>P</a:t>
            </a:r>
            <a:r>
              <a:rPr lang="en-US" dirty="0" smtClean="0"/>
              <a:t>) outputs “halt” then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) goes into an infinite loop printing “ha” on each iteration.</a:t>
            </a:r>
          </a:p>
        </p:txBody>
      </p:sp>
      <p:pic>
        <p:nvPicPr>
          <p:cNvPr id="4" name="Content Placeholder 3" descr="03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5602" y="4153359"/>
            <a:ext cx="8740796" cy="18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Problem</a:t>
            </a:r>
            <a:r>
              <a:rPr lang="lv-LV" dirty="0" smtClean="0"/>
              <a:t> –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call </a:t>
            </a:r>
            <a:r>
              <a:rPr lang="en-US" i="1" dirty="0" smtClean="0"/>
              <a:t>K</a:t>
            </a:r>
            <a:r>
              <a:rPr lang="en-US" dirty="0" smtClean="0"/>
              <a:t> with </a:t>
            </a:r>
            <a:r>
              <a:rPr lang="en-US" i="1" dirty="0" smtClean="0"/>
              <a:t>K</a:t>
            </a:r>
            <a:r>
              <a:rPr lang="en-US" dirty="0" smtClean="0"/>
              <a:t> as input, i.e.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If the output of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,</a:t>
            </a:r>
            <a:r>
              <a:rPr lang="en-US" i="1" dirty="0" smtClean="0"/>
              <a:t>K</a:t>
            </a:r>
            <a:r>
              <a:rPr lang="en-US" dirty="0" smtClean="0"/>
              <a:t>) is “loops forever” then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halts. </a:t>
            </a:r>
            <a:r>
              <a:rPr lang="en-US" dirty="0" smtClean="0">
                <a:solidFill>
                  <a:srgbClr val="FF0000"/>
                </a:solidFill>
              </a:rPr>
              <a:t>A C</a:t>
            </a:r>
            <a:r>
              <a:rPr lang="en-US" dirty="0" smtClean="0">
                <a:solidFill>
                  <a:srgbClr val="C00000"/>
                </a:solidFill>
              </a:rPr>
              <a:t>ontradiction.</a:t>
            </a:r>
          </a:p>
          <a:p>
            <a:pPr lvl="1"/>
            <a:r>
              <a:rPr lang="en-US" dirty="0" smtClean="0"/>
              <a:t>If the output of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,</a:t>
            </a:r>
            <a:r>
              <a:rPr lang="en-US" i="1" dirty="0" smtClean="0"/>
              <a:t>K</a:t>
            </a:r>
            <a:r>
              <a:rPr lang="en-US" dirty="0" smtClean="0"/>
              <a:t>) is “halts” then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loops forever. </a:t>
            </a:r>
            <a:r>
              <a:rPr lang="en-US" dirty="0" smtClean="0">
                <a:solidFill>
                  <a:srgbClr val="FF0000"/>
                </a:solidFill>
              </a:rPr>
              <a:t>A Contradiction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dirty="0" smtClean="0"/>
              <a:t>Therefore, there can not be a procedure that can decide whether or not an arbitrary program halts. The halting problem is unsolvable.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An </a:t>
            </a:r>
            <a:r>
              <a:rPr lang="en-US" i="1" dirty="0" smtClean="0"/>
              <a:t>algorithm</a:t>
            </a:r>
            <a:r>
              <a:rPr lang="en-US" dirty="0" smtClean="0"/>
              <a:t> is a finite set of precise instructions for performing a computation or for solving a problem.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Describe an algorithm for finding the maximum value in a finite sequence of integers.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Solution: </a:t>
            </a:r>
            <a:r>
              <a:rPr lang="en-US" dirty="0" smtClean="0"/>
              <a:t>Perform the following steps: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 smtClean="0"/>
              <a:t>Set the temporary maximum equal to the first integer in the sequence.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 smtClean="0"/>
              <a:t>Compare the next integer in the sequence to the temporary maximum.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en-US" dirty="0" smtClean="0"/>
              <a:t>If it is larger than the temporary maximum, set the temporary maximum equal to this integer.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 smtClean="0"/>
              <a:t>Repeat the previous step if there are more integers. If not, stop.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 smtClean="0"/>
              <a:t>When the algorithm terminates, the temporary maximum is the largest integer in the sequence.</a:t>
            </a:r>
            <a:endParaRPr lang="en-US" dirty="0"/>
          </a:p>
        </p:txBody>
      </p:sp>
      <p:pic>
        <p:nvPicPr>
          <p:cNvPr id="4" name="Picture 3" descr="03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228600"/>
            <a:ext cx="886968" cy="1027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7800" y="1219201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Abu </a:t>
            </a:r>
            <a:r>
              <a:rPr lang="en-US" dirty="0" err="1"/>
              <a:t>Ja’far</a:t>
            </a:r>
            <a:r>
              <a:rPr lang="en-US" dirty="0"/>
              <a:t> Mohammed </a:t>
            </a:r>
            <a:r>
              <a:rPr lang="en-US" dirty="0" err="1"/>
              <a:t>Ibin</a:t>
            </a:r>
            <a:r>
              <a:rPr lang="en-US" dirty="0"/>
              <a:t> Musa Al-</a:t>
            </a:r>
            <a:r>
              <a:rPr lang="en-US" dirty="0" err="1"/>
              <a:t>Khowarizmi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780-850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65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Algorithms can be specified in different ways. Their steps can be described in English or in  </a:t>
            </a:r>
            <a:r>
              <a:rPr lang="en-US" sz="2400" i="1" dirty="0" err="1"/>
              <a:t>pseudocode</a:t>
            </a:r>
            <a:r>
              <a:rPr lang="en-US" sz="2400" i="1" dirty="0"/>
              <a:t>.</a:t>
            </a:r>
            <a:endParaRPr lang="en-US" sz="2400" dirty="0"/>
          </a:p>
          <a:p>
            <a:r>
              <a:rPr lang="en-US" sz="2400" dirty="0" err="1"/>
              <a:t>Pseudocode</a:t>
            </a:r>
            <a:r>
              <a:rPr lang="en-US" sz="2400" dirty="0"/>
              <a:t> is an intermediate step between an English language description of the steps and a coding of these steps using a programming language. </a:t>
            </a:r>
          </a:p>
          <a:p>
            <a:r>
              <a:rPr lang="en-US" sz="2400" dirty="0"/>
              <a:t>The form of </a:t>
            </a:r>
            <a:r>
              <a:rPr lang="en-US" sz="2400" dirty="0" err="1"/>
              <a:t>pseudocode</a:t>
            </a:r>
            <a:r>
              <a:rPr lang="en-US" sz="2400" dirty="0"/>
              <a:t>  we use is specified in Appendix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. It uses some of the structures found in popular languages such as C++ and Java.</a:t>
            </a:r>
          </a:p>
          <a:p>
            <a:r>
              <a:rPr lang="en-US" sz="2400" dirty="0"/>
              <a:t>Programmers can use the description of an algorithm in </a:t>
            </a:r>
            <a:r>
              <a:rPr lang="en-US" sz="2400" dirty="0" err="1"/>
              <a:t>pseudocode</a:t>
            </a:r>
            <a:r>
              <a:rPr lang="en-US" sz="2400" dirty="0"/>
              <a:t> to construct a program in a particular language. </a:t>
            </a:r>
          </a:p>
          <a:p>
            <a:r>
              <a:rPr lang="en-US" sz="2400" dirty="0"/>
              <a:t>Pseudocode helps us analyze the time required to solve a problem using an algorithm, independent of the actual programming language used to implement algorithm. </a:t>
            </a:r>
          </a:p>
        </p:txBody>
      </p:sp>
    </p:spTree>
    <p:extLst>
      <p:ext uri="{BB962C8B-B14F-4D97-AF65-F5344CB8AC3E}">
        <p14:creationId xmlns:p14="http://schemas.microsoft.com/office/powerpoint/2010/main" val="3590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i="1" dirty="0" smtClean="0">
                <a:solidFill>
                  <a:srgbClr val="0070C0"/>
                </a:solidFill>
              </a:rPr>
              <a:t>String </a:t>
            </a:r>
            <a:r>
              <a:rPr lang="en-US" i="1" dirty="0" smtClean="0">
                <a:solidFill>
                  <a:srgbClr val="0070C0"/>
                </a:solidFill>
              </a:rPr>
              <a:t>Input</a:t>
            </a:r>
            <a:r>
              <a:rPr lang="lv-LV" i="1" dirty="0" smtClean="0"/>
              <a:t> to </a:t>
            </a:r>
            <a:r>
              <a:rPr lang="lv-LV" i="1" dirty="0" smtClean="0">
                <a:solidFill>
                  <a:srgbClr val="0070C0"/>
                </a:solidFill>
              </a:rPr>
              <a:t>String Output</a:t>
            </a:r>
            <a:r>
              <a:rPr lang="en-US" dirty="0" smtClean="0"/>
              <a:t>: An algorithm has input</a:t>
            </a:r>
            <a:r>
              <a:rPr lang="lv-LV" dirty="0" smtClean="0"/>
              <a:t>s </a:t>
            </a:r>
            <a:r>
              <a:rPr lang="en-US" dirty="0" smtClean="0"/>
              <a:t>from a specified set</a:t>
            </a:r>
            <a:r>
              <a:rPr lang="lv-LV" dirty="0" smtClean="0"/>
              <a:t> (input format); </a:t>
            </a:r>
            <a:r>
              <a:rPr lang="en-US" dirty="0" smtClean="0"/>
              <a:t>produces the output values from a specified set. </a:t>
            </a:r>
            <a:endParaRPr lang="lv-LV" dirty="0" smtClean="0"/>
          </a:p>
          <a:p>
            <a:r>
              <a:rPr lang="en-US" i="1" dirty="0" smtClean="0">
                <a:solidFill>
                  <a:srgbClr val="0070C0"/>
                </a:solidFill>
              </a:rPr>
              <a:t>Correctness</a:t>
            </a:r>
            <a:r>
              <a:rPr lang="en-US" dirty="0" smtClean="0"/>
              <a:t>: An algorithm should produce the correct output values for each set of input values.</a:t>
            </a:r>
            <a:r>
              <a:rPr lang="lv-LV" dirty="0" smtClean="0"/>
              <a:t> (+if necessary, recognizes invalid inputs.)</a:t>
            </a:r>
            <a:endParaRPr lang="en-US" dirty="0" smtClean="0"/>
          </a:p>
          <a:p>
            <a:r>
              <a:rPr lang="en-US" i="1" dirty="0" smtClean="0">
                <a:solidFill>
                  <a:srgbClr val="0070C0"/>
                </a:solidFill>
              </a:rPr>
              <a:t>Finiteness</a:t>
            </a:r>
            <a:r>
              <a:rPr lang="en-US" dirty="0" smtClean="0"/>
              <a:t>: An algorithm should produce the output after a finite number of steps for any input.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Effectiveness</a:t>
            </a:r>
            <a:r>
              <a:rPr lang="en-US" dirty="0" smtClean="0"/>
              <a:t>: It must be possible to perform each step of the algorithm </a:t>
            </a:r>
            <a:r>
              <a:rPr lang="lv-LV" dirty="0" smtClean="0"/>
              <a:t>deterministically, </a:t>
            </a:r>
            <a:r>
              <a:rPr lang="en-US" dirty="0" smtClean="0"/>
              <a:t>and in a finite amount of time.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Generality</a:t>
            </a:r>
            <a:r>
              <a:rPr lang="en-US" dirty="0" smtClean="0"/>
              <a:t>: The </a:t>
            </a:r>
            <a:r>
              <a:rPr lang="lv-LV" dirty="0" smtClean="0"/>
              <a:t>same </a:t>
            </a:r>
            <a:r>
              <a:rPr lang="en-US" dirty="0" smtClean="0"/>
              <a:t>algorithm should work for all </a:t>
            </a:r>
            <a:r>
              <a:rPr lang="lv-LV" dirty="0" smtClean="0"/>
              <a:t>valid inputs.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the Maximum Element in a Finite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905001"/>
            <a:ext cx="8229600" cy="4525963"/>
          </a:xfrm>
        </p:spPr>
        <p:txBody>
          <a:bodyPr/>
          <a:lstStyle/>
          <a:p>
            <a:r>
              <a:rPr lang="en-US" dirty="0" smtClean="0"/>
              <a:t>The algorithm in pseudocode: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this algorithm have all the properties listed on the previous slide?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67000" y="2971800"/>
            <a:ext cx="4572000" cy="18288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>
            <a:normAutofit fontScale="70000" lnSpcReduction="20000"/>
          </a:bodyPr>
          <a:lstStyle/>
          <a:p>
            <a:pPr marL="274320" indent="-274320"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max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 </a:t>
            </a:r>
            <a:r>
              <a:rPr lang="en-US" sz="2600" i="1" dirty="0"/>
              <a:t>a</a:t>
            </a:r>
            <a:r>
              <a:rPr lang="en-US" sz="2600" baseline="-25000" dirty="0"/>
              <a:t>2</a:t>
            </a:r>
            <a:r>
              <a:rPr lang="en-US" sz="2600" dirty="0"/>
              <a:t>, …., </a:t>
            </a:r>
            <a:r>
              <a:rPr lang="en-US" sz="2600" i="1" dirty="0"/>
              <a:t>a</a:t>
            </a:r>
            <a:r>
              <a:rPr lang="en-US" sz="2600" baseline="-25000" dirty="0"/>
              <a:t>n</a:t>
            </a:r>
            <a:r>
              <a:rPr lang="en-US" sz="2600" dirty="0"/>
              <a:t>: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i="1" dirty="0"/>
              <a:t>max</a:t>
            </a:r>
            <a:r>
              <a:rPr lang="en-US" sz="2600" dirty="0"/>
              <a:t> := 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         if </a:t>
            </a:r>
            <a:r>
              <a:rPr lang="en-US" sz="2600" i="1" dirty="0"/>
              <a:t>max</a:t>
            </a:r>
            <a:r>
              <a:rPr lang="en-US" sz="2600" dirty="0"/>
              <a:t> &lt;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 then </a:t>
            </a:r>
            <a:r>
              <a:rPr lang="en-US" sz="2600" i="1" dirty="0"/>
              <a:t>max</a:t>
            </a:r>
            <a:r>
              <a:rPr lang="en-US" sz="2600" dirty="0"/>
              <a:t> :=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    return </a:t>
            </a:r>
            <a:r>
              <a:rPr lang="en-US" sz="2600" i="1" dirty="0"/>
              <a:t>max</a:t>
            </a:r>
            <a:r>
              <a:rPr lang="en-US" sz="2600" dirty="0"/>
              <a:t>{</a:t>
            </a:r>
            <a:r>
              <a:rPr lang="en-US" sz="2600" i="1" dirty="0"/>
              <a:t>max </a:t>
            </a:r>
            <a:r>
              <a:rPr lang="en-US" sz="2600" dirty="0"/>
              <a:t>is the largest element}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196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Example Algorithm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classes of problems will be studied in this section.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i="1" dirty="0" smtClean="0"/>
              <a:t>Searching Problems</a:t>
            </a:r>
            <a:r>
              <a:rPr lang="en-US" dirty="0" smtClean="0"/>
              <a:t>: finding the position of a particular element in a  list.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i="1" dirty="0" smtClean="0"/>
              <a:t>Sorting problems</a:t>
            </a:r>
            <a:r>
              <a:rPr lang="en-US" dirty="0" smtClean="0"/>
              <a:t>: putting the elements of a list into increasing order.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i="1" dirty="0" smtClean="0"/>
              <a:t>Optimization Problems</a:t>
            </a:r>
            <a:r>
              <a:rPr lang="en-US" dirty="0" smtClean="0"/>
              <a:t>: determining the optimal value (maximum or minimum) of a particular quantity over all possible inputs.</a:t>
            </a:r>
          </a:p>
        </p:txBody>
      </p:sp>
    </p:spTree>
    <p:extLst>
      <p:ext uri="{BB962C8B-B14F-4D97-AF65-F5344CB8AC3E}">
        <p14:creationId xmlns:p14="http://schemas.microsoft.com/office/powerpoint/2010/main" val="20752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The general </a:t>
            </a:r>
            <a:r>
              <a:rPr lang="en-US" i="1" dirty="0" smtClean="0"/>
              <a:t>searching problem </a:t>
            </a:r>
            <a:r>
              <a:rPr lang="en-US" dirty="0" smtClean="0"/>
              <a:t>is to locate an element </a:t>
            </a:r>
            <a:r>
              <a:rPr lang="en-US" i="1" dirty="0" smtClean="0"/>
              <a:t>x </a:t>
            </a:r>
            <a:r>
              <a:rPr lang="en-US" dirty="0" smtClean="0"/>
              <a:t>in the list of distinct elements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i="1" dirty="0" smtClean="0"/>
              <a:t>,a</a:t>
            </a:r>
            <a:r>
              <a:rPr lang="en-US" baseline="-25000" dirty="0" smtClean="0"/>
              <a:t>2</a:t>
            </a:r>
            <a:r>
              <a:rPr lang="en-US" i="1" dirty="0" smtClean="0"/>
              <a:t>,...,a</a:t>
            </a:r>
            <a:r>
              <a:rPr lang="en-US" i="1" baseline="-25000" dirty="0" smtClean="0"/>
              <a:t>n</a:t>
            </a:r>
            <a:r>
              <a:rPr lang="en-US" dirty="0" smtClean="0"/>
              <a:t>, or determine that it is not in the list.</a:t>
            </a:r>
          </a:p>
          <a:p>
            <a:pPr lvl="1"/>
            <a:r>
              <a:rPr lang="en-US" dirty="0" smtClean="0"/>
              <a:t>The solution to a searching problem is the location of the term in the list that equals </a:t>
            </a:r>
            <a:r>
              <a:rPr lang="en-US" i="1" dirty="0" smtClean="0"/>
              <a:t>x </a:t>
            </a:r>
            <a:r>
              <a:rPr lang="en-US" dirty="0" smtClean="0"/>
              <a:t>(that is,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the solution if  </a:t>
            </a:r>
            <a:r>
              <a:rPr lang="en-US" i="1" dirty="0" smtClean="0"/>
              <a:t>x =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)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</a:t>
            </a:r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is not in the list.</a:t>
            </a:r>
          </a:p>
          <a:p>
            <a:pPr lvl="1"/>
            <a:r>
              <a:rPr lang="en-US" dirty="0" smtClean="0"/>
              <a:t>For example, a library might want to check to see if a patron is on a list of those with overdue books before allowing him/her to checkout another book.</a:t>
            </a:r>
          </a:p>
          <a:p>
            <a:pPr lvl="1"/>
            <a:r>
              <a:rPr lang="en-US" dirty="0" smtClean="0"/>
              <a:t>We will study two different searching algorithms; linear search and binary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3511</Words>
  <Application>Microsoft Office PowerPoint</Application>
  <PresentationFormat>Widescreen</PresentationFormat>
  <Paragraphs>422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Algorithms</vt:lpstr>
      <vt:lpstr>Section Summary</vt:lpstr>
      <vt:lpstr>Problems and Algorithms</vt:lpstr>
      <vt:lpstr>Algorithms</vt:lpstr>
      <vt:lpstr>Specifying Algorithms</vt:lpstr>
      <vt:lpstr>Properties of Algorithms</vt:lpstr>
      <vt:lpstr>Finding the Maximum Element in a Finite Sequence</vt:lpstr>
      <vt:lpstr>Some Example Algorithm Problems</vt:lpstr>
      <vt:lpstr>Searching Problems</vt:lpstr>
      <vt:lpstr>Linear Search Algorithm</vt:lpstr>
      <vt:lpstr>Binary Search</vt:lpstr>
      <vt:lpstr>Binary Search</vt:lpstr>
      <vt:lpstr>Binary Search</vt:lpstr>
      <vt:lpstr>Sorting</vt:lpstr>
      <vt:lpstr>Bubble Sort</vt:lpstr>
      <vt:lpstr>Bubble Sort</vt:lpstr>
      <vt:lpstr>Insertion Sort</vt:lpstr>
      <vt:lpstr>Break: To 9:58</vt:lpstr>
      <vt:lpstr>Insertion Sort</vt:lpstr>
      <vt:lpstr>Greedy Algorithms</vt:lpstr>
      <vt:lpstr>Greedy Algorithms: Making Change</vt:lpstr>
      <vt:lpstr>Greedy Change-Making Algorithm</vt:lpstr>
      <vt:lpstr>Proving Optimality for Eurocent Coins</vt:lpstr>
      <vt:lpstr>Proving Optimality for Eurocent Coins</vt:lpstr>
      <vt:lpstr>Greedy Change-Making Algorithm </vt:lpstr>
      <vt:lpstr>Greedy Scheduling</vt:lpstr>
      <vt:lpstr>Greedy Scheduling</vt:lpstr>
      <vt:lpstr>Greedy Scheduling algorithm</vt:lpstr>
      <vt:lpstr>Classical Argument with Set Cardinalities</vt:lpstr>
      <vt:lpstr>Indicator Functions on N are uncountable</vt:lpstr>
      <vt:lpstr>Indicator functions on R</vt:lpstr>
      <vt:lpstr>Halting Problem – 1  </vt:lpstr>
      <vt:lpstr>Halting Problem – 2 </vt:lpstr>
      <vt:lpstr>Halting Problem –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76</cp:revision>
  <dcterms:created xsi:type="dcterms:W3CDTF">2021-01-03T18:25:44Z</dcterms:created>
  <dcterms:modified xsi:type="dcterms:W3CDTF">2021-02-02T00:52:59Z</dcterms:modified>
</cp:coreProperties>
</file>