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835" r:id="rId2"/>
    <p:sldId id="836" r:id="rId3"/>
    <p:sldId id="837" r:id="rId4"/>
    <p:sldId id="838" r:id="rId5"/>
    <p:sldId id="839" r:id="rId6"/>
    <p:sldId id="854" r:id="rId7"/>
    <p:sldId id="840" r:id="rId8"/>
    <p:sldId id="841" r:id="rId9"/>
    <p:sldId id="842" r:id="rId10"/>
    <p:sldId id="843" r:id="rId11"/>
    <p:sldId id="844" r:id="rId12"/>
    <p:sldId id="845" r:id="rId13"/>
    <p:sldId id="846" r:id="rId14"/>
    <p:sldId id="855" r:id="rId15"/>
    <p:sldId id="849" r:id="rId16"/>
    <p:sldId id="851" r:id="rId17"/>
    <p:sldId id="852" r:id="rId18"/>
    <p:sldId id="853" r:id="rId19"/>
    <p:sldId id="856" r:id="rId20"/>
    <p:sldId id="857" r:id="rId21"/>
    <p:sldId id="850" r:id="rId22"/>
  </p:sldIdLst>
  <p:sldSz cx="12192000" cy="6858000"/>
  <p:notesSz cx="6858000" cy="9144000"/>
  <p:defaultTextStyle>
    <a:defPPr>
      <a:defRPr lang="lv-L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BAC7B69C-FEB9-465F-A65F-0411546F60A8}">
          <p14:sldIdLst>
            <p14:sldId id="835"/>
            <p14:sldId id="836"/>
            <p14:sldId id="837"/>
            <p14:sldId id="838"/>
            <p14:sldId id="839"/>
            <p14:sldId id="854"/>
          </p14:sldIdLst>
        </p14:section>
        <p14:section name="Modular Arithmetic" id="{6F37E9BD-C32B-4ED4-A7B6-708F7005F09B}">
          <p14:sldIdLst>
            <p14:sldId id="840"/>
            <p14:sldId id="841"/>
            <p14:sldId id="842"/>
            <p14:sldId id="843"/>
            <p14:sldId id="844"/>
            <p14:sldId id="845"/>
            <p14:sldId id="846"/>
            <p14:sldId id="855"/>
            <p14:sldId id="849"/>
          </p14:sldIdLst>
        </p14:section>
        <p14:section name="Knowledge Checks" id="{0D903418-9C19-4D3A-BBA4-ACC4DCF66418}">
          <p14:sldIdLst>
            <p14:sldId id="851"/>
            <p14:sldId id="852"/>
            <p14:sldId id="853"/>
            <p14:sldId id="856"/>
            <p14:sldId id="857"/>
            <p14:sldId id="85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99"/>
    <a:srgbClr val="66CCFF"/>
    <a:srgbClr val="66FFFF"/>
    <a:srgbClr val="FFFF99"/>
    <a:srgbClr val="FF9999"/>
    <a:srgbClr val="0000FF"/>
    <a:srgbClr val="FFFFCC"/>
    <a:srgbClr val="CC99FF"/>
    <a:srgbClr val="FFCC99"/>
    <a:srgbClr val="C6C6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5870" autoAdjust="0"/>
  </p:normalViewPr>
  <p:slideViewPr>
    <p:cSldViewPr snapToGrid="0">
      <p:cViewPr varScale="1">
        <p:scale>
          <a:sx n="87" d="100"/>
          <a:sy n="87" d="100"/>
        </p:scale>
        <p:origin x="14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v-LV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C6C08E-8AD4-46C5-BAC9-3D04C6463705}" type="datetimeFigureOut">
              <a:rPr lang="lv-LV" smtClean="0"/>
              <a:t>07.02.2021</a:t>
            </a:fld>
            <a:endParaRPr lang="lv-LV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v-LV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566039-0D76-41FD-AC12-640C7F3A8E52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206760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876B2B-4BAF-43E6-B118-D588ADE2078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5759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sz="1200" i="1" dirty="0" smtClean="0">
                <a:latin typeface="Cambria Math" pitchFamily="18" charset="0"/>
                <a:ea typeface="Cambria Math" pitchFamily="18" charset="0"/>
              </a:rPr>
              <a:t>optional</a:t>
            </a:r>
            <a:r>
              <a:rPr lang="en-US" sz="1200" dirty="0" smtClean="0">
                <a:latin typeface="Cambria Math" pitchFamily="18" charset="0"/>
                <a:ea typeface="Cambria Math" pitchFamily="18" charset="0"/>
              </a:rPr>
              <a:t>) Using the terminology of  abstract algebra,  </a:t>
            </a:r>
            <a:r>
              <a:rPr lang="en-US" sz="1200" b="1" dirty="0" err="1" smtClean="0"/>
              <a:t>Z</a:t>
            </a:r>
            <a:r>
              <a:rPr lang="en-US" sz="1200" i="1" baseline="-25000" dirty="0" err="1" smtClean="0"/>
              <a:t>m</a:t>
            </a:r>
            <a:r>
              <a:rPr lang="en-US" sz="1200" i="1" baseline="-25000" dirty="0" smtClean="0"/>
              <a:t>  </a:t>
            </a:r>
            <a:r>
              <a:rPr lang="en-US" sz="1200" dirty="0" smtClean="0">
                <a:latin typeface="Cambria Math" pitchFamily="18" charset="0"/>
                <a:ea typeface="Cambria Math" pitchFamily="18" charset="0"/>
              </a:rPr>
              <a:t>with </a:t>
            </a:r>
            <a:r>
              <a:rPr lang="en-US" sz="1200" dirty="0" smtClean="0">
                <a:ea typeface="Cambria Math"/>
              </a:rPr>
              <a:t>+</a:t>
            </a:r>
            <a:r>
              <a:rPr lang="en-US" sz="1200" i="1" baseline="-25000" dirty="0" smtClean="0">
                <a:ea typeface="Cambria Math"/>
              </a:rPr>
              <a:t>m</a:t>
            </a:r>
            <a:r>
              <a:rPr lang="en-US" sz="1200" dirty="0" smtClean="0">
                <a:latin typeface="Cambria Math" pitchFamily="18" charset="0"/>
                <a:ea typeface="Cambria Math" pitchFamily="18" charset="0"/>
              </a:rPr>
              <a:t> is a commutative group and  </a:t>
            </a:r>
            <a:r>
              <a:rPr lang="en-US" sz="1200" b="1" dirty="0" err="1" smtClean="0"/>
              <a:t>Z</a:t>
            </a:r>
            <a:r>
              <a:rPr lang="en-US" sz="1200" i="1" baseline="-25000" dirty="0" err="1" smtClean="0"/>
              <a:t>m</a:t>
            </a:r>
            <a:r>
              <a:rPr lang="en-US" sz="1200" i="1" baseline="-25000" dirty="0" smtClean="0"/>
              <a:t>  </a:t>
            </a:r>
            <a:r>
              <a:rPr lang="en-US" sz="1200" dirty="0" smtClean="0">
                <a:latin typeface="Cambria Math" pitchFamily="18" charset="0"/>
                <a:ea typeface="Cambria Math" pitchFamily="18" charset="0"/>
              </a:rPr>
              <a:t>with </a:t>
            </a:r>
            <a:r>
              <a:rPr lang="en-US" sz="1200" dirty="0" smtClean="0">
                <a:ea typeface="Cambria Math"/>
              </a:rPr>
              <a:t>+</a:t>
            </a:r>
            <a:r>
              <a:rPr lang="en-US" sz="1200" i="1" baseline="-25000" dirty="0" smtClean="0">
                <a:ea typeface="Cambria Math"/>
              </a:rPr>
              <a:t>m</a:t>
            </a:r>
            <a:r>
              <a:rPr lang="en-US" sz="1200" dirty="0" smtClean="0">
                <a:latin typeface="Cambria Math" pitchFamily="18" charset="0"/>
                <a:ea typeface="Cambria Math" pitchFamily="18" charset="0"/>
              </a:rPr>
              <a:t>  and </a:t>
            </a:r>
            <a:r>
              <a:rPr lang="en-US" sz="1200" dirty="0" smtClean="0">
                <a:latin typeface="Cambria Math"/>
                <a:ea typeface="Cambria Math"/>
              </a:rPr>
              <a:t>∙</a:t>
            </a:r>
            <a:r>
              <a:rPr lang="en-US" sz="1200" i="1" baseline="-25000" dirty="0" smtClean="0">
                <a:ea typeface="Cambria Math"/>
              </a:rPr>
              <a:t>m</a:t>
            </a:r>
            <a:r>
              <a:rPr lang="en-US" sz="1200" dirty="0" smtClean="0">
                <a:latin typeface="Cambria Math" pitchFamily="18" charset="0"/>
                <a:ea typeface="Cambria Math" pitchFamily="18" charset="0"/>
              </a:rPr>
              <a:t> is a commutative ring.  </a:t>
            </a:r>
            <a:endParaRPr lang="en-US" dirty="0" smtClean="0"/>
          </a:p>
          <a:p>
            <a:endParaRPr lang="lv-LV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566039-0D76-41FD-AC12-640C7F3A8E52}" type="slidenum">
              <a:rPr lang="lv-LV" smtClean="0"/>
              <a:t>20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3077086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Star polygon – how fast does it return back to its origin? </a:t>
            </a:r>
          </a:p>
          <a:p>
            <a:r>
              <a:rPr lang="en-US" dirty="0" smtClean="0"/>
              <a:t>Divide one </a:t>
            </a:r>
            <a:r>
              <a:rPr lang="en-US" dirty="0" err="1" smtClean="0"/>
              <a:t>polynome</a:t>
            </a:r>
            <a:r>
              <a:rPr lang="en-US" dirty="0" smtClean="0"/>
              <a:t> with another; find the remainder. </a:t>
            </a:r>
          </a:p>
          <a:p>
            <a:endParaRPr lang="lv-LV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566039-0D76-41FD-AC12-640C7F3A8E52}" type="slidenum">
              <a:rPr lang="lv-LV" smtClean="0"/>
              <a:t>21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498211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07.02.2021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418955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07.02.2021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405580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07.02.2021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10866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07.02.2021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630225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07.02.2021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587113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07.02.2021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30448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07.02.2021</a:t>
            </a:fld>
            <a:endParaRPr lang="lv-LV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07247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07.02.2021</a:t>
            </a:fld>
            <a:endParaRPr lang="lv-LV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066702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07.02.2021</a:t>
            </a:fld>
            <a:endParaRPr lang="lv-LV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955979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07.02.2021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006456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v-LV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07.02.2021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080133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EB7B1-3A76-4692-AABD-C23989DC5F71}" type="datetimeFigureOut">
              <a:rPr lang="lv-LV" smtClean="0"/>
              <a:t>07.02.2021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400531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v-L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Divisibility and Modular Arithmetic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Section 4.1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571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Congruences</a:t>
            </a:r>
            <a:r>
              <a:rPr lang="en-US" dirty="0" smtClean="0"/>
              <a:t> of Sums and Products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b="1" dirty="0" smtClean="0"/>
              <a:t>Theorem </a:t>
            </a:r>
            <a:r>
              <a:rPr lang="en-US" sz="2000" b="1" dirty="0" smtClean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sz="2000" dirty="0" smtClean="0"/>
              <a:t>: Let m be a positive integer. If  </a:t>
            </a:r>
            <a:r>
              <a:rPr lang="en-US" sz="2000" i="1" dirty="0" smtClean="0"/>
              <a:t>a  </a:t>
            </a:r>
            <a:r>
              <a:rPr lang="en-US" sz="2000" b="1" dirty="0" smtClean="0">
                <a:latin typeface="Cambria Math"/>
                <a:ea typeface="Cambria Math"/>
              </a:rPr>
              <a:t>≡</a:t>
            </a:r>
            <a:r>
              <a:rPr lang="en-US" sz="2000" b="1" dirty="0" smtClean="0"/>
              <a:t>  </a:t>
            </a:r>
            <a:r>
              <a:rPr lang="en-US" sz="2000" i="1" dirty="0" smtClean="0"/>
              <a:t>b </a:t>
            </a:r>
            <a:r>
              <a:rPr lang="en-US" sz="2000" dirty="0" smtClean="0"/>
              <a:t>(mod</a:t>
            </a:r>
            <a:r>
              <a:rPr lang="en-US" sz="2000" i="1" dirty="0" smtClean="0"/>
              <a:t> m</a:t>
            </a:r>
            <a:r>
              <a:rPr lang="en-US" sz="2000" dirty="0" smtClean="0"/>
              <a:t>) and  </a:t>
            </a:r>
            <a:r>
              <a:rPr lang="en-US" sz="2000" i="1" dirty="0" smtClean="0"/>
              <a:t>c  </a:t>
            </a:r>
            <a:r>
              <a:rPr lang="en-US" sz="2000" b="1" dirty="0" smtClean="0">
                <a:latin typeface="Cambria Math"/>
                <a:ea typeface="Cambria Math"/>
              </a:rPr>
              <a:t>≡</a:t>
            </a:r>
            <a:r>
              <a:rPr lang="en-US" sz="2000" b="1" dirty="0" smtClean="0"/>
              <a:t>  </a:t>
            </a:r>
            <a:r>
              <a:rPr lang="en-US" sz="2000" i="1" dirty="0" smtClean="0"/>
              <a:t>d </a:t>
            </a:r>
            <a:r>
              <a:rPr lang="en-US" sz="2000" dirty="0" smtClean="0"/>
              <a:t>(mod</a:t>
            </a:r>
            <a:r>
              <a:rPr lang="en-US" sz="2000" i="1" dirty="0" smtClean="0"/>
              <a:t> m</a:t>
            </a:r>
            <a:r>
              <a:rPr lang="en-US" sz="2000" dirty="0" smtClean="0"/>
              <a:t>), then </a:t>
            </a:r>
            <a:br>
              <a:rPr lang="en-US" sz="2000" dirty="0" smtClean="0"/>
            </a:br>
            <a:r>
              <a:rPr lang="en-US" sz="2000" i="1" dirty="0" smtClean="0"/>
              <a:t>a + c  </a:t>
            </a:r>
            <a:r>
              <a:rPr lang="en-US" sz="2000" b="1" dirty="0" smtClean="0">
                <a:latin typeface="Cambria Math"/>
                <a:ea typeface="Cambria Math"/>
              </a:rPr>
              <a:t>≡</a:t>
            </a:r>
            <a:r>
              <a:rPr lang="en-US" sz="2000" b="1" dirty="0" smtClean="0"/>
              <a:t>  </a:t>
            </a:r>
            <a:r>
              <a:rPr lang="en-US" sz="2000" i="1" dirty="0" smtClean="0"/>
              <a:t>b + d </a:t>
            </a:r>
            <a:r>
              <a:rPr lang="en-US" sz="2000" dirty="0" smtClean="0"/>
              <a:t>(mod</a:t>
            </a:r>
            <a:r>
              <a:rPr lang="en-US" sz="2000" i="1" dirty="0" smtClean="0"/>
              <a:t> m</a:t>
            </a:r>
            <a:r>
              <a:rPr lang="en-US" sz="2000" dirty="0" smtClean="0"/>
              <a:t>) and </a:t>
            </a:r>
            <a:r>
              <a:rPr lang="en-US" sz="2000" i="1" dirty="0" smtClean="0"/>
              <a:t>ac  </a:t>
            </a:r>
            <a:r>
              <a:rPr lang="en-US" sz="2000" b="1" dirty="0" smtClean="0">
                <a:latin typeface="Cambria Math"/>
                <a:ea typeface="Cambria Math"/>
              </a:rPr>
              <a:t>≡</a:t>
            </a:r>
            <a:r>
              <a:rPr lang="en-US" sz="2000" b="1" dirty="0" smtClean="0"/>
              <a:t>  </a:t>
            </a:r>
            <a:r>
              <a:rPr lang="en-US" sz="2000" i="1" dirty="0" err="1" smtClean="0"/>
              <a:t>bd</a:t>
            </a:r>
            <a:r>
              <a:rPr lang="en-US" sz="2000" i="1" dirty="0" smtClean="0"/>
              <a:t> </a:t>
            </a:r>
            <a:r>
              <a:rPr lang="en-US" sz="2000" dirty="0" smtClean="0"/>
              <a:t>(mod</a:t>
            </a:r>
            <a:r>
              <a:rPr lang="en-US" sz="2000" i="1" dirty="0" smtClean="0"/>
              <a:t> m</a:t>
            </a:r>
            <a:r>
              <a:rPr lang="en-US" sz="2000" dirty="0" smtClean="0"/>
              <a:t>) </a:t>
            </a:r>
          </a:p>
          <a:p>
            <a:pPr>
              <a:buNone/>
            </a:pPr>
            <a:r>
              <a:rPr lang="en-US" sz="2000" b="1" dirty="0" smtClean="0"/>
              <a:t>Proof</a:t>
            </a:r>
            <a:r>
              <a:rPr lang="en-US" sz="2000" dirty="0" smtClean="0"/>
              <a:t>: </a:t>
            </a:r>
          </a:p>
          <a:p>
            <a:r>
              <a:rPr lang="en-US" sz="2000" dirty="0" smtClean="0"/>
              <a:t>By Theorem 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sz="2000" dirty="0" smtClean="0"/>
              <a:t> there are integers </a:t>
            </a:r>
            <a:r>
              <a:rPr lang="en-US" sz="2000" i="1" dirty="0" smtClean="0"/>
              <a:t>s</a:t>
            </a:r>
            <a:r>
              <a:rPr lang="en-US" sz="2000" dirty="0" smtClean="0"/>
              <a:t> and </a:t>
            </a:r>
            <a:r>
              <a:rPr lang="en-US" sz="2000" i="1" dirty="0" smtClean="0"/>
              <a:t>t</a:t>
            </a:r>
            <a:r>
              <a:rPr lang="en-US" sz="2000" dirty="0" smtClean="0"/>
              <a:t> with </a:t>
            </a:r>
            <a:r>
              <a:rPr lang="en-US" sz="2000" i="1" dirty="0" smtClean="0"/>
              <a:t>b</a:t>
            </a:r>
            <a:r>
              <a:rPr lang="en-US" sz="2000" dirty="0" smtClean="0"/>
              <a:t> = </a:t>
            </a:r>
            <a:r>
              <a:rPr lang="en-US" sz="2000" i="1" dirty="0" smtClean="0"/>
              <a:t>a</a:t>
            </a:r>
            <a:r>
              <a:rPr lang="en-US" sz="2000" dirty="0" smtClean="0"/>
              <a:t> + </a:t>
            </a:r>
            <a:r>
              <a:rPr lang="en-US" sz="2000" i="1" dirty="0" err="1" smtClean="0"/>
              <a:t>sm</a:t>
            </a:r>
            <a:r>
              <a:rPr lang="en-US" sz="2000" dirty="0" smtClean="0"/>
              <a:t> and </a:t>
            </a:r>
            <a:r>
              <a:rPr lang="en-US" sz="2000" i="1" dirty="0" smtClean="0"/>
              <a:t>d</a:t>
            </a:r>
            <a:r>
              <a:rPr lang="en-US" sz="2000" dirty="0" smtClean="0"/>
              <a:t> = </a:t>
            </a:r>
            <a:r>
              <a:rPr lang="en-US" sz="2000" i="1" dirty="0" smtClean="0"/>
              <a:t>c </a:t>
            </a:r>
            <a:r>
              <a:rPr lang="en-US" sz="2000" dirty="0" smtClean="0"/>
              <a:t>+ </a:t>
            </a:r>
            <a:r>
              <a:rPr lang="en-US" sz="2000" i="1" dirty="0" smtClean="0"/>
              <a:t>tm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Therefore,  </a:t>
            </a:r>
          </a:p>
          <a:p>
            <a:pPr lvl="1"/>
            <a:r>
              <a:rPr lang="en-US" sz="2000" i="1" dirty="0" smtClean="0"/>
              <a:t>b + d = </a:t>
            </a:r>
            <a:r>
              <a:rPr lang="en-US" sz="2000" dirty="0" smtClean="0"/>
              <a:t>(</a:t>
            </a:r>
            <a:r>
              <a:rPr lang="en-US" sz="2000" i="1" dirty="0" smtClean="0"/>
              <a:t>a  </a:t>
            </a:r>
            <a:r>
              <a:rPr lang="en-US" sz="2000" dirty="0" smtClean="0"/>
              <a:t>+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sm</a:t>
            </a:r>
            <a:r>
              <a:rPr lang="en-US" sz="2000" dirty="0" smtClean="0"/>
              <a:t>)</a:t>
            </a:r>
            <a:r>
              <a:rPr lang="en-US" sz="2000" i="1" dirty="0" smtClean="0"/>
              <a:t> + </a:t>
            </a:r>
            <a:r>
              <a:rPr lang="en-US" sz="2000" dirty="0" smtClean="0"/>
              <a:t>(</a:t>
            </a:r>
            <a:r>
              <a:rPr lang="en-US" sz="2000" i="1" dirty="0" smtClean="0"/>
              <a:t>c + tm</a:t>
            </a:r>
            <a:r>
              <a:rPr lang="en-US" sz="2000" dirty="0" smtClean="0"/>
              <a:t>)</a:t>
            </a:r>
            <a:r>
              <a:rPr lang="en-US" sz="2000" i="1" dirty="0" smtClean="0"/>
              <a:t> </a:t>
            </a:r>
            <a:r>
              <a:rPr lang="en-US" sz="2000" dirty="0" smtClean="0"/>
              <a:t>=</a:t>
            </a:r>
            <a:r>
              <a:rPr lang="en-US" sz="2000" i="1" dirty="0" smtClean="0"/>
              <a:t> </a:t>
            </a:r>
            <a:r>
              <a:rPr lang="en-US" sz="2000" dirty="0" smtClean="0"/>
              <a:t>(</a:t>
            </a:r>
            <a:r>
              <a:rPr lang="en-US" sz="2000" i="1" dirty="0" smtClean="0"/>
              <a:t>a + c</a:t>
            </a:r>
            <a:r>
              <a:rPr lang="en-US" sz="2000" dirty="0" smtClean="0"/>
              <a:t>)</a:t>
            </a:r>
            <a:r>
              <a:rPr lang="en-US" sz="2000" i="1" dirty="0" smtClean="0"/>
              <a:t> + m</a:t>
            </a:r>
            <a:r>
              <a:rPr lang="en-US" sz="2000" dirty="0" smtClean="0"/>
              <a:t>(</a:t>
            </a:r>
            <a:r>
              <a:rPr lang="en-US" sz="2000" i="1" dirty="0" smtClean="0"/>
              <a:t>s + t</a:t>
            </a:r>
            <a:r>
              <a:rPr lang="en-US" sz="2000" dirty="0" smtClean="0"/>
              <a:t>) and</a:t>
            </a:r>
          </a:p>
          <a:p>
            <a:pPr lvl="1"/>
            <a:r>
              <a:rPr lang="en-US" sz="2000" i="1" dirty="0" smtClean="0"/>
              <a:t>b d = </a:t>
            </a:r>
            <a:r>
              <a:rPr lang="en-US" sz="2000" dirty="0" smtClean="0"/>
              <a:t>(</a:t>
            </a:r>
            <a:r>
              <a:rPr lang="en-US" sz="2000" i="1" dirty="0" smtClean="0"/>
              <a:t>a  </a:t>
            </a:r>
            <a:r>
              <a:rPr lang="en-US" sz="2000" dirty="0" smtClean="0"/>
              <a:t>+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sm</a:t>
            </a:r>
            <a:r>
              <a:rPr lang="en-US" sz="2000" dirty="0" smtClean="0"/>
              <a:t>)</a:t>
            </a:r>
            <a:r>
              <a:rPr lang="en-US" sz="2000" i="1" dirty="0" smtClean="0"/>
              <a:t> </a:t>
            </a:r>
            <a:r>
              <a:rPr lang="en-US" sz="2000" dirty="0" smtClean="0"/>
              <a:t>(</a:t>
            </a:r>
            <a:r>
              <a:rPr lang="en-US" sz="2000" i="1" dirty="0" smtClean="0"/>
              <a:t>c + tm</a:t>
            </a:r>
            <a:r>
              <a:rPr lang="en-US" sz="2000" dirty="0" smtClean="0"/>
              <a:t>)</a:t>
            </a:r>
            <a:r>
              <a:rPr lang="en-US" sz="2000" i="1" dirty="0" smtClean="0"/>
              <a:t> </a:t>
            </a:r>
            <a:r>
              <a:rPr lang="en-US" sz="2000" dirty="0" smtClean="0"/>
              <a:t>=</a:t>
            </a:r>
            <a:r>
              <a:rPr lang="en-US" sz="2000" i="1" dirty="0" smtClean="0"/>
              <a:t> ac + m</a:t>
            </a:r>
            <a:r>
              <a:rPr lang="en-US" sz="2000" dirty="0" smtClean="0"/>
              <a:t>(</a:t>
            </a:r>
            <a:r>
              <a:rPr lang="en-US" sz="2000" i="1" dirty="0" smtClean="0"/>
              <a:t>at + </a:t>
            </a:r>
            <a:r>
              <a:rPr lang="en-US" sz="2000" i="1" dirty="0" err="1" smtClean="0"/>
              <a:t>cs</a:t>
            </a:r>
            <a:r>
              <a:rPr lang="en-US" sz="2000" i="1" dirty="0" smtClean="0"/>
              <a:t> + </a:t>
            </a:r>
            <a:r>
              <a:rPr lang="en-US" sz="2000" i="1" dirty="0" err="1" smtClean="0"/>
              <a:t>stm</a:t>
            </a:r>
            <a:r>
              <a:rPr lang="en-US" sz="2000" dirty="0" smtClean="0"/>
              <a:t>).</a:t>
            </a:r>
          </a:p>
          <a:p>
            <a:r>
              <a:rPr lang="en-US" sz="2000" dirty="0" smtClean="0"/>
              <a:t>Hence, </a:t>
            </a:r>
            <a:r>
              <a:rPr lang="en-US" sz="2000" i="1" dirty="0" smtClean="0"/>
              <a:t>a + c  </a:t>
            </a:r>
            <a:r>
              <a:rPr lang="en-US" sz="2000" b="1" dirty="0" smtClean="0">
                <a:latin typeface="Cambria Math"/>
                <a:ea typeface="Cambria Math"/>
              </a:rPr>
              <a:t>≡</a:t>
            </a:r>
            <a:r>
              <a:rPr lang="en-US" sz="2000" b="1" dirty="0" smtClean="0"/>
              <a:t>  </a:t>
            </a:r>
            <a:r>
              <a:rPr lang="en-US" sz="2000" i="1" dirty="0" smtClean="0"/>
              <a:t>b + d </a:t>
            </a:r>
            <a:r>
              <a:rPr lang="en-US" sz="2000" dirty="0" smtClean="0"/>
              <a:t>(mod</a:t>
            </a:r>
            <a:r>
              <a:rPr lang="en-US" sz="2000" i="1" dirty="0" smtClean="0"/>
              <a:t> m</a:t>
            </a:r>
            <a:r>
              <a:rPr lang="en-US" sz="2000" dirty="0" smtClean="0"/>
              <a:t>) and </a:t>
            </a:r>
            <a:r>
              <a:rPr lang="en-US" sz="2000" i="1" dirty="0" smtClean="0"/>
              <a:t>ac  </a:t>
            </a:r>
            <a:r>
              <a:rPr lang="en-US" sz="2000" b="1" dirty="0" smtClean="0">
                <a:latin typeface="Cambria Math"/>
                <a:ea typeface="Cambria Math"/>
              </a:rPr>
              <a:t>≡</a:t>
            </a:r>
            <a:r>
              <a:rPr lang="en-US" sz="2000" b="1" dirty="0" smtClean="0"/>
              <a:t>  </a:t>
            </a:r>
            <a:r>
              <a:rPr lang="en-US" sz="2000" i="1" dirty="0" err="1" smtClean="0"/>
              <a:t>bd</a:t>
            </a:r>
            <a:r>
              <a:rPr lang="en-US" sz="2000" i="1" dirty="0" smtClean="0"/>
              <a:t> </a:t>
            </a:r>
            <a:r>
              <a:rPr lang="en-US" sz="2000" dirty="0" smtClean="0"/>
              <a:t>(mod</a:t>
            </a:r>
            <a:r>
              <a:rPr lang="en-US" sz="2000" i="1" dirty="0" smtClean="0"/>
              <a:t> m</a:t>
            </a:r>
            <a:r>
              <a:rPr lang="en-US" sz="2000" dirty="0" smtClean="0"/>
              <a:t>). </a:t>
            </a:r>
          </a:p>
          <a:p>
            <a:pPr>
              <a:buNone/>
            </a:pPr>
            <a:r>
              <a:rPr lang="en-US" sz="2000" b="1" dirty="0" smtClean="0"/>
              <a:t>Example</a:t>
            </a:r>
            <a:r>
              <a:rPr lang="en-US" sz="2000" dirty="0" smtClean="0"/>
              <a:t>: Because 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sz="2000" i="1" dirty="0" smtClean="0"/>
              <a:t>  </a:t>
            </a:r>
            <a:r>
              <a:rPr lang="en-US" sz="2000" b="1" dirty="0" smtClean="0">
                <a:latin typeface="Cambria Math"/>
                <a:ea typeface="Cambria Math"/>
              </a:rPr>
              <a:t>≡</a:t>
            </a:r>
            <a:r>
              <a:rPr lang="en-US" sz="2000" b="1" dirty="0" smtClean="0"/>
              <a:t>  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000" i="1" dirty="0" smtClean="0"/>
              <a:t> </a:t>
            </a:r>
            <a:r>
              <a:rPr lang="en-US" sz="2000" dirty="0" smtClean="0"/>
              <a:t>(mod</a:t>
            </a:r>
            <a:r>
              <a:rPr lang="en-US" sz="2000" i="1" dirty="0" smtClean="0"/>
              <a:t> 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sz="2000" dirty="0" smtClean="0"/>
              <a:t>) and  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11</a:t>
            </a:r>
            <a:r>
              <a:rPr lang="en-US" sz="2000" i="1" dirty="0" smtClean="0"/>
              <a:t>  </a:t>
            </a:r>
            <a:r>
              <a:rPr lang="en-US" sz="2000" b="1" dirty="0" smtClean="0">
                <a:latin typeface="Cambria Math"/>
                <a:ea typeface="Cambria Math"/>
              </a:rPr>
              <a:t>≡</a:t>
            </a:r>
            <a:r>
              <a:rPr lang="en-US" sz="2000" b="1" dirty="0" smtClean="0"/>
              <a:t>  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000" i="1" dirty="0" smtClean="0"/>
              <a:t> </a:t>
            </a:r>
            <a:r>
              <a:rPr lang="en-US" sz="2000" dirty="0" smtClean="0"/>
              <a:t>(mod</a:t>
            </a:r>
            <a:r>
              <a:rPr lang="en-US" sz="2000" i="1" dirty="0" smtClean="0"/>
              <a:t> 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sz="2000" dirty="0" smtClean="0"/>
              <a:t>) , it follows from Theorem 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sz="2000" dirty="0" smtClean="0"/>
              <a:t> that</a:t>
            </a:r>
          </a:p>
          <a:p>
            <a:pPr lvl="1">
              <a:buNone/>
            </a:pPr>
            <a:r>
              <a:rPr lang="en-US" sz="2000" dirty="0" smtClean="0"/>
              <a:t> 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18 = 7 + 11</a:t>
            </a:r>
            <a:r>
              <a:rPr lang="en-US" sz="2000" i="1" dirty="0" smtClean="0"/>
              <a:t>  </a:t>
            </a:r>
            <a:r>
              <a:rPr lang="en-US" sz="2000" b="1" dirty="0" smtClean="0">
                <a:latin typeface="Cambria Math"/>
                <a:ea typeface="Cambria Math"/>
              </a:rPr>
              <a:t>≡</a:t>
            </a:r>
            <a:r>
              <a:rPr lang="en-US" sz="2000" b="1" dirty="0" smtClean="0"/>
              <a:t>  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2 + 1 = 3</a:t>
            </a:r>
            <a:r>
              <a:rPr lang="en-US" sz="2000" i="1" dirty="0" smtClean="0"/>
              <a:t> </a:t>
            </a:r>
            <a:r>
              <a:rPr lang="en-US" sz="2000" dirty="0" smtClean="0"/>
              <a:t>(mod</a:t>
            </a:r>
            <a:r>
              <a:rPr lang="en-US" sz="2000" i="1" dirty="0" smtClean="0"/>
              <a:t> 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sz="2000" dirty="0" smtClean="0"/>
              <a:t>)  </a:t>
            </a:r>
          </a:p>
          <a:p>
            <a:pPr lvl="1">
              <a:buNone/>
            </a:pPr>
            <a:r>
              <a:rPr lang="en-US" sz="2000" dirty="0" smtClean="0"/>
              <a:t> 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77 = 7 </a:t>
            </a:r>
            <a:r>
              <a:rPr lang="en-US" sz="2000" dirty="0" smtClean="0">
                <a:latin typeface="Cambria Math"/>
                <a:ea typeface="Cambria Math"/>
              </a:rPr>
              <a:t>∙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 11</a:t>
            </a:r>
            <a:r>
              <a:rPr lang="en-US" sz="2000" i="1" dirty="0" smtClean="0"/>
              <a:t>  </a:t>
            </a:r>
            <a:r>
              <a:rPr lang="en-US" sz="2000" b="1" dirty="0" smtClean="0">
                <a:latin typeface="Cambria Math"/>
                <a:ea typeface="Cambria Math"/>
              </a:rPr>
              <a:t>≡</a:t>
            </a:r>
            <a:r>
              <a:rPr lang="en-US" sz="2000" b="1" dirty="0" smtClean="0"/>
              <a:t>  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sz="2000" dirty="0" smtClean="0">
                <a:latin typeface="Cambria Math"/>
                <a:ea typeface="Cambria Math"/>
              </a:rPr>
              <a:t>∙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 1 = 2</a:t>
            </a:r>
            <a:r>
              <a:rPr lang="en-US" sz="2000" i="1" dirty="0" smtClean="0"/>
              <a:t> </a:t>
            </a:r>
            <a:r>
              <a:rPr lang="en-US" sz="2000" dirty="0" smtClean="0"/>
              <a:t>(mod</a:t>
            </a:r>
            <a:r>
              <a:rPr lang="en-US" sz="2000" i="1" dirty="0" smtClean="0"/>
              <a:t> 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sz="2000" dirty="0" smtClean="0"/>
              <a:t>)</a:t>
            </a:r>
          </a:p>
        </p:txBody>
      </p:sp>
      <p:sp>
        <p:nvSpPr>
          <p:cNvPr id="4" name="Isosceles Triangle 3"/>
          <p:cNvSpPr/>
          <p:nvPr/>
        </p:nvSpPr>
        <p:spPr>
          <a:xfrm rot="5400000" flipV="1">
            <a:off x="7086600" y="4469177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169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Algebraic Manipulation of </a:t>
            </a:r>
            <a:r>
              <a:rPr lang="en-US" sz="4000" dirty="0" err="1"/>
              <a:t>Congruences</a:t>
            </a:r>
            <a:r>
              <a:rPr lang="en-US" sz="4000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Multiplying both sides of a valid congruence by an integer preserves validity. </a:t>
            </a:r>
          </a:p>
          <a:p>
            <a:pPr lvl="1">
              <a:buNone/>
            </a:pPr>
            <a:r>
              <a:rPr lang="en-US" dirty="0" smtClean="0"/>
              <a:t>    If  </a:t>
            </a:r>
            <a:r>
              <a:rPr lang="en-US" i="1" dirty="0" smtClean="0"/>
              <a:t>a  </a:t>
            </a:r>
            <a:r>
              <a:rPr lang="en-US" b="1" dirty="0" smtClean="0">
                <a:latin typeface="Cambria Math"/>
                <a:ea typeface="Cambria Math"/>
              </a:rPr>
              <a:t>≡</a:t>
            </a:r>
            <a:r>
              <a:rPr lang="en-US" b="1" dirty="0" smtClean="0"/>
              <a:t>  </a:t>
            </a:r>
            <a:r>
              <a:rPr lang="en-US" i="1" dirty="0" smtClean="0"/>
              <a:t>b </a:t>
            </a:r>
            <a:r>
              <a:rPr lang="en-US" dirty="0" smtClean="0"/>
              <a:t>(mod</a:t>
            </a:r>
            <a:r>
              <a:rPr lang="en-US" i="1" dirty="0" smtClean="0"/>
              <a:t> m</a:t>
            </a:r>
            <a:r>
              <a:rPr lang="en-US" dirty="0" smtClean="0"/>
              <a:t>) holds then </a:t>
            </a:r>
            <a:r>
              <a:rPr lang="en-US" i="1" dirty="0" err="1" smtClean="0"/>
              <a:t>c</a:t>
            </a:r>
            <a:r>
              <a:rPr lang="en-US" dirty="0" err="1" smtClean="0">
                <a:ea typeface="Cambria Math"/>
              </a:rPr>
              <a:t>∙</a:t>
            </a:r>
            <a:r>
              <a:rPr lang="en-US" i="1" dirty="0" err="1" smtClean="0"/>
              <a:t>a</a:t>
            </a:r>
            <a:r>
              <a:rPr lang="en-US" i="1" dirty="0" smtClean="0"/>
              <a:t>  </a:t>
            </a:r>
            <a:r>
              <a:rPr lang="en-US" b="1" dirty="0" smtClean="0">
                <a:latin typeface="Cambria Math"/>
                <a:ea typeface="Cambria Math"/>
              </a:rPr>
              <a:t>≡</a:t>
            </a:r>
            <a:r>
              <a:rPr lang="en-US" b="1" dirty="0" smtClean="0"/>
              <a:t> </a:t>
            </a:r>
            <a:r>
              <a:rPr lang="en-US" i="1" dirty="0" err="1" smtClean="0"/>
              <a:t>c</a:t>
            </a:r>
            <a:r>
              <a:rPr lang="en-US" dirty="0" err="1" smtClean="0">
                <a:ea typeface="Cambria Math"/>
              </a:rPr>
              <a:t>∙</a:t>
            </a:r>
            <a:r>
              <a:rPr lang="en-US" i="1" dirty="0" err="1" smtClean="0"/>
              <a:t>b</a:t>
            </a:r>
            <a:r>
              <a:rPr lang="en-US" i="1" dirty="0" smtClean="0"/>
              <a:t> </a:t>
            </a:r>
            <a:r>
              <a:rPr lang="en-US" dirty="0" smtClean="0"/>
              <a:t>(mod</a:t>
            </a:r>
            <a:r>
              <a:rPr lang="en-US" i="1" dirty="0" smtClean="0"/>
              <a:t> m</a:t>
            </a:r>
            <a:r>
              <a:rPr lang="en-US" dirty="0" smtClean="0"/>
              <a:t>), where </a:t>
            </a:r>
            <a:r>
              <a:rPr lang="en-US" i="1" dirty="0" smtClean="0"/>
              <a:t>c</a:t>
            </a:r>
            <a:r>
              <a:rPr lang="en-US" dirty="0" smtClean="0"/>
              <a:t> is any integer, holds by Theorem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 smtClean="0"/>
              <a:t> with </a:t>
            </a:r>
            <a:r>
              <a:rPr lang="en-US" i="1" dirty="0" smtClean="0"/>
              <a:t>d</a:t>
            </a:r>
            <a:r>
              <a:rPr lang="en-US" dirty="0" smtClean="0"/>
              <a:t> = </a:t>
            </a:r>
            <a:r>
              <a:rPr lang="en-US" i="1" dirty="0" smtClean="0"/>
              <a:t>c</a:t>
            </a:r>
            <a:r>
              <a:rPr lang="en-US" dirty="0" smtClean="0"/>
              <a:t>.</a:t>
            </a:r>
          </a:p>
          <a:p>
            <a:r>
              <a:rPr lang="en-US" dirty="0" smtClean="0"/>
              <a:t>Adding an integer to both sides of a valid congruence preserves validity.</a:t>
            </a:r>
          </a:p>
          <a:p>
            <a:pPr lvl="1">
              <a:buNone/>
            </a:pPr>
            <a:r>
              <a:rPr lang="en-US" dirty="0" smtClean="0"/>
              <a:t>    If  </a:t>
            </a:r>
            <a:r>
              <a:rPr lang="en-US" i="1" dirty="0" smtClean="0"/>
              <a:t>a  </a:t>
            </a:r>
            <a:r>
              <a:rPr lang="en-US" b="1" dirty="0" smtClean="0">
                <a:latin typeface="Cambria Math"/>
                <a:ea typeface="Cambria Math"/>
              </a:rPr>
              <a:t>≡</a:t>
            </a:r>
            <a:r>
              <a:rPr lang="en-US" b="1" dirty="0" smtClean="0"/>
              <a:t>  </a:t>
            </a:r>
            <a:r>
              <a:rPr lang="en-US" i="1" dirty="0" smtClean="0"/>
              <a:t>b </a:t>
            </a:r>
            <a:r>
              <a:rPr lang="en-US" dirty="0" smtClean="0"/>
              <a:t>(mod</a:t>
            </a:r>
            <a:r>
              <a:rPr lang="en-US" i="1" dirty="0" smtClean="0"/>
              <a:t> m</a:t>
            </a:r>
            <a:r>
              <a:rPr lang="en-US" dirty="0" smtClean="0"/>
              <a:t>) holds then </a:t>
            </a:r>
            <a:r>
              <a:rPr lang="en-US" i="1" dirty="0" smtClean="0"/>
              <a:t>c</a:t>
            </a:r>
            <a:r>
              <a:rPr lang="en-US" dirty="0" smtClean="0">
                <a:ea typeface="Cambria Math"/>
              </a:rPr>
              <a:t> + </a:t>
            </a:r>
            <a:r>
              <a:rPr lang="en-US" i="1" dirty="0" smtClean="0"/>
              <a:t>a  </a:t>
            </a:r>
            <a:r>
              <a:rPr lang="en-US" b="1" dirty="0" smtClean="0">
                <a:latin typeface="Cambria Math"/>
                <a:ea typeface="Cambria Math"/>
              </a:rPr>
              <a:t>≡</a:t>
            </a:r>
            <a:r>
              <a:rPr lang="en-US" b="1" dirty="0" smtClean="0"/>
              <a:t> </a:t>
            </a:r>
            <a:r>
              <a:rPr lang="en-US" i="1" dirty="0" smtClean="0"/>
              <a:t>c</a:t>
            </a:r>
            <a:r>
              <a:rPr lang="en-US" dirty="0" smtClean="0">
                <a:ea typeface="Cambria Math"/>
              </a:rPr>
              <a:t> + </a:t>
            </a:r>
            <a:r>
              <a:rPr lang="en-US" i="1" dirty="0" smtClean="0"/>
              <a:t>b </a:t>
            </a:r>
            <a:r>
              <a:rPr lang="en-US" dirty="0" smtClean="0"/>
              <a:t>(mod</a:t>
            </a:r>
            <a:r>
              <a:rPr lang="en-US" i="1" dirty="0" smtClean="0"/>
              <a:t> m</a:t>
            </a:r>
            <a:r>
              <a:rPr lang="en-US" dirty="0" smtClean="0"/>
              <a:t>), where </a:t>
            </a:r>
            <a:r>
              <a:rPr lang="en-US" i="1" dirty="0" smtClean="0"/>
              <a:t>c</a:t>
            </a:r>
            <a:r>
              <a:rPr lang="en-US" dirty="0" smtClean="0"/>
              <a:t> is any integer, holds by Theorem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 smtClean="0"/>
              <a:t>  with </a:t>
            </a:r>
            <a:r>
              <a:rPr lang="en-US" i="1" dirty="0" smtClean="0"/>
              <a:t>d</a:t>
            </a:r>
            <a:r>
              <a:rPr lang="en-US" dirty="0" smtClean="0"/>
              <a:t> = </a:t>
            </a:r>
            <a:r>
              <a:rPr lang="en-US" i="1" dirty="0" smtClean="0"/>
              <a:t>c</a:t>
            </a:r>
            <a:r>
              <a:rPr lang="en-US" dirty="0" smtClean="0"/>
              <a:t>.</a:t>
            </a:r>
          </a:p>
          <a:p>
            <a:r>
              <a:rPr lang="en-US" dirty="0" smtClean="0"/>
              <a:t>Dividing a congruence by an integer does not always produce a valid congruence.</a:t>
            </a:r>
          </a:p>
          <a:p>
            <a:pPr>
              <a:buNone/>
            </a:pPr>
            <a:r>
              <a:rPr lang="en-US" b="1" dirty="0" smtClean="0"/>
              <a:t>Example</a:t>
            </a:r>
            <a:r>
              <a:rPr lang="en-US" dirty="0" smtClean="0"/>
              <a:t>: The congruence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14</a:t>
            </a:r>
            <a:r>
              <a:rPr lang="en-US" dirty="0" smtClean="0">
                <a:latin typeface="Cambria Math"/>
                <a:ea typeface="Cambria Math"/>
              </a:rPr>
              <a:t>≡</a:t>
            </a:r>
            <a:r>
              <a:rPr lang="en-US" dirty="0" smtClean="0"/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8</a:t>
            </a:r>
            <a:r>
              <a:rPr lang="en-US" dirty="0" smtClean="0"/>
              <a:t> (mod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6</a:t>
            </a:r>
            <a:r>
              <a:rPr lang="en-US" dirty="0" smtClean="0"/>
              <a:t>) holds. But dividing both sides by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dirty="0" smtClean="0"/>
              <a:t>does not produce a valid congruence since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14/2 = 7 and 8/2 = 4, but     7</a:t>
            </a:r>
            <a:r>
              <a:rPr lang="en-US" dirty="0" smtClean="0">
                <a:latin typeface="Cambria Math"/>
                <a:ea typeface="Cambria Math"/>
              </a:rPr>
              <a:t>≢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4 (mod 6). </a:t>
            </a:r>
          </a:p>
          <a:p>
            <a:pPr>
              <a:buNone/>
            </a:pP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   See Section 4.3 for conditions when division is ok.</a:t>
            </a:r>
          </a:p>
        </p:txBody>
      </p:sp>
    </p:spTree>
    <p:extLst>
      <p:ext uri="{BB962C8B-B14F-4D97-AF65-F5344CB8AC3E}">
        <p14:creationId xmlns:p14="http://schemas.microsoft.com/office/powerpoint/2010/main" val="2972843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mod</a:t>
            </a:r>
            <a:r>
              <a:rPr lang="en-US" dirty="0" smtClean="0"/>
              <a:t> </a:t>
            </a:r>
            <a:r>
              <a:rPr lang="en-US" i="1" dirty="0" smtClean="0"/>
              <a:t>m </a:t>
            </a:r>
            <a:r>
              <a:rPr lang="en-US" dirty="0" smtClean="0"/>
              <a:t>Function of Products and Sums</a:t>
            </a:r>
            <a:r>
              <a:rPr lang="en-US" i="1" dirty="0" smtClean="0"/>
              <a:t> 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use the  following corollary to Theorem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5  to  compute the remainder of the product or sum of two integers when divided by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m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from the remainders when each is divided by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m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.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   Corollary</a:t>
            </a:r>
            <a:r>
              <a:rPr lang="en-US" dirty="0" smtClean="0"/>
              <a:t>: Let </a:t>
            </a:r>
            <a:r>
              <a:rPr lang="en-US" i="1" dirty="0" smtClean="0"/>
              <a:t>m</a:t>
            </a:r>
            <a:r>
              <a:rPr lang="en-US" dirty="0" smtClean="0"/>
              <a:t> be a positive integer and let </a:t>
            </a:r>
            <a:r>
              <a:rPr lang="en-US" i="1" dirty="0" smtClean="0"/>
              <a:t>a</a:t>
            </a:r>
            <a:r>
              <a:rPr lang="en-US" b="1" dirty="0" smtClean="0"/>
              <a:t> </a:t>
            </a:r>
            <a:r>
              <a:rPr lang="en-US" dirty="0" smtClean="0"/>
              <a:t>and</a:t>
            </a:r>
            <a:r>
              <a:rPr lang="en-US" b="1" dirty="0" smtClean="0"/>
              <a:t> </a:t>
            </a:r>
            <a:r>
              <a:rPr lang="en-US" i="1" dirty="0" smtClean="0"/>
              <a:t>b</a:t>
            </a:r>
            <a:r>
              <a:rPr lang="en-US" dirty="0" smtClean="0"/>
              <a:t>  be integers. Then</a:t>
            </a:r>
          </a:p>
          <a:p>
            <a:pPr>
              <a:buNone/>
            </a:pPr>
            <a:r>
              <a:rPr lang="en-US" dirty="0" smtClean="0"/>
              <a:t>   (</a:t>
            </a:r>
            <a:r>
              <a:rPr lang="en-US" i="1" dirty="0" smtClean="0"/>
              <a:t>a + b) </a:t>
            </a:r>
            <a:r>
              <a:rPr lang="en-US" dirty="0" smtClean="0"/>
              <a:t>(</a:t>
            </a:r>
            <a:r>
              <a:rPr lang="en-US" b="1" dirty="0" smtClean="0"/>
              <a:t>mod</a:t>
            </a:r>
            <a:r>
              <a:rPr lang="en-US" i="1" dirty="0" smtClean="0"/>
              <a:t> m</a:t>
            </a:r>
            <a:r>
              <a:rPr lang="en-US" dirty="0" smtClean="0"/>
              <a:t>) =  </a:t>
            </a:r>
            <a:r>
              <a:rPr lang="en-US" i="1" dirty="0" smtClean="0"/>
              <a:t> </a:t>
            </a:r>
            <a:r>
              <a:rPr lang="en-US" dirty="0" smtClean="0"/>
              <a:t>((</a:t>
            </a:r>
            <a:r>
              <a:rPr lang="en-US" i="1" dirty="0" smtClean="0"/>
              <a:t>a </a:t>
            </a:r>
            <a:r>
              <a:rPr lang="en-US" b="1" dirty="0" smtClean="0"/>
              <a:t>mod</a:t>
            </a:r>
            <a:r>
              <a:rPr lang="en-US" i="1" dirty="0" smtClean="0"/>
              <a:t> m</a:t>
            </a:r>
            <a:r>
              <a:rPr lang="en-US" dirty="0" smtClean="0"/>
              <a:t>) + (</a:t>
            </a:r>
            <a:r>
              <a:rPr lang="en-US" i="1" dirty="0" smtClean="0"/>
              <a:t>b </a:t>
            </a:r>
            <a:r>
              <a:rPr lang="en-US" b="1" dirty="0" smtClean="0"/>
              <a:t>mod</a:t>
            </a:r>
            <a:r>
              <a:rPr lang="en-US" i="1" dirty="0" smtClean="0"/>
              <a:t> m</a:t>
            </a:r>
            <a:r>
              <a:rPr lang="en-US" dirty="0" smtClean="0"/>
              <a:t>)) </a:t>
            </a:r>
            <a:r>
              <a:rPr lang="en-US" b="1" dirty="0" smtClean="0"/>
              <a:t>mod</a:t>
            </a:r>
            <a:r>
              <a:rPr lang="en-US" i="1" dirty="0" smtClean="0"/>
              <a:t> m</a:t>
            </a:r>
          </a:p>
          <a:p>
            <a:pPr>
              <a:buNone/>
            </a:pPr>
            <a:r>
              <a:rPr lang="en-US" i="1" dirty="0" smtClean="0"/>
              <a:t>    </a:t>
            </a:r>
            <a:r>
              <a:rPr lang="en-US" dirty="0" smtClean="0"/>
              <a:t>and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i="1" dirty="0" err="1" smtClean="0"/>
              <a:t>ab</a:t>
            </a:r>
            <a:r>
              <a:rPr lang="en-US" i="1" dirty="0" smtClean="0"/>
              <a:t> </a:t>
            </a:r>
            <a:r>
              <a:rPr lang="en-US" b="1" dirty="0" smtClean="0"/>
              <a:t>mod</a:t>
            </a:r>
            <a:r>
              <a:rPr lang="en-US" i="1" dirty="0" smtClean="0"/>
              <a:t> m</a:t>
            </a:r>
            <a:r>
              <a:rPr lang="en-US" dirty="0" smtClean="0"/>
              <a:t> </a:t>
            </a:r>
            <a:r>
              <a:rPr lang="en-US" i="1" dirty="0" smtClean="0"/>
              <a:t>= </a:t>
            </a:r>
            <a:r>
              <a:rPr lang="en-US" dirty="0" smtClean="0"/>
              <a:t>((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b="1" dirty="0" smtClean="0"/>
              <a:t>mod</a:t>
            </a:r>
            <a:r>
              <a:rPr lang="en-US" i="1" dirty="0" smtClean="0"/>
              <a:t> m</a:t>
            </a:r>
            <a:r>
              <a:rPr lang="en-US" dirty="0" smtClean="0"/>
              <a:t>)</a:t>
            </a:r>
            <a:r>
              <a:rPr lang="en-US" i="1" dirty="0" smtClean="0"/>
              <a:t> </a:t>
            </a:r>
            <a:r>
              <a:rPr lang="en-US" dirty="0" smtClean="0"/>
              <a:t>(</a:t>
            </a:r>
            <a:r>
              <a:rPr lang="en-US" i="1" dirty="0" smtClean="0"/>
              <a:t>b</a:t>
            </a:r>
            <a:r>
              <a:rPr lang="en-US" dirty="0" smtClean="0"/>
              <a:t> </a:t>
            </a:r>
            <a:r>
              <a:rPr lang="en-US" b="1" dirty="0" smtClean="0"/>
              <a:t>mod</a:t>
            </a:r>
            <a:r>
              <a:rPr lang="en-US" i="1" dirty="0" smtClean="0"/>
              <a:t> m</a:t>
            </a:r>
            <a:r>
              <a:rPr lang="en-US" dirty="0" smtClean="0"/>
              <a:t>)) </a:t>
            </a:r>
            <a:r>
              <a:rPr lang="en-US" b="1" dirty="0" smtClean="0"/>
              <a:t>mod</a:t>
            </a:r>
            <a:r>
              <a:rPr lang="en-US" i="1" dirty="0" smtClean="0"/>
              <a:t> m</a:t>
            </a:r>
            <a:r>
              <a:rPr lang="en-US" dirty="0" smtClean="0"/>
              <a:t>. </a:t>
            </a:r>
          </a:p>
          <a:p>
            <a:pPr>
              <a:buNone/>
            </a:pPr>
            <a:r>
              <a:rPr lang="en-US" dirty="0" smtClean="0"/>
              <a:t>        (</a:t>
            </a:r>
            <a:r>
              <a:rPr lang="en-US" i="1" dirty="0" smtClean="0"/>
              <a:t>proof  in text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64533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Modulo </a:t>
            </a:r>
            <a:r>
              <a:rPr lang="en-US" i="1" dirty="0" smtClean="0"/>
              <a:t>m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/>
              <a:t>Definitions</a:t>
            </a:r>
            <a:r>
              <a:rPr lang="en-US" dirty="0" smtClean="0"/>
              <a:t>: Let </a:t>
            </a:r>
            <a:r>
              <a:rPr lang="en-US" b="1" dirty="0" err="1" smtClean="0"/>
              <a:t>Z</a:t>
            </a:r>
            <a:r>
              <a:rPr lang="en-US" i="1" baseline="-25000" dirty="0" err="1" smtClean="0"/>
              <a:t>m</a:t>
            </a:r>
            <a:r>
              <a:rPr lang="en-US" i="1" baseline="-25000" dirty="0" smtClean="0"/>
              <a:t> </a:t>
            </a:r>
            <a:r>
              <a:rPr lang="en-US" dirty="0" smtClean="0"/>
              <a:t> be nonnegative integers less than </a:t>
            </a:r>
            <a:r>
              <a:rPr lang="en-US" i="1" dirty="0" smtClean="0"/>
              <a:t>m</a:t>
            </a:r>
            <a:r>
              <a:rPr lang="en-US" dirty="0" smtClean="0"/>
              <a:t>: {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,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, …., </a:t>
            </a:r>
            <a:r>
              <a:rPr lang="en-US" i="1" dirty="0" smtClean="0"/>
              <a:t>m</a:t>
            </a:r>
            <a:r>
              <a:rPr lang="en-US" dirty="0" smtClean="0">
                <a:latin typeface="Cambria Math"/>
                <a:ea typeface="Cambria Math"/>
              </a:rPr>
              <a:t>−1</a:t>
            </a:r>
            <a:r>
              <a:rPr lang="en-US" dirty="0" smtClean="0">
                <a:ea typeface="Cambria Math"/>
              </a:rPr>
              <a:t>}</a:t>
            </a:r>
          </a:p>
          <a:p>
            <a:r>
              <a:rPr lang="en-US" dirty="0" smtClean="0">
                <a:ea typeface="Cambria Math"/>
              </a:rPr>
              <a:t>The operation +</a:t>
            </a:r>
            <a:r>
              <a:rPr lang="en-US" i="1" baseline="-25000" dirty="0" smtClean="0">
                <a:ea typeface="Cambria Math"/>
              </a:rPr>
              <a:t>m</a:t>
            </a:r>
            <a:r>
              <a:rPr lang="en-US" baseline="-25000" dirty="0" smtClean="0">
                <a:ea typeface="Cambria Math"/>
              </a:rPr>
              <a:t> </a:t>
            </a:r>
            <a:r>
              <a:rPr lang="en-US" dirty="0" smtClean="0">
                <a:ea typeface="Cambria Math"/>
              </a:rPr>
              <a:t> is defined as </a:t>
            </a:r>
            <a:r>
              <a:rPr lang="en-US" i="1" dirty="0" smtClean="0">
                <a:ea typeface="Cambria Math"/>
              </a:rPr>
              <a:t>a</a:t>
            </a:r>
            <a:r>
              <a:rPr lang="en-US" dirty="0" smtClean="0">
                <a:ea typeface="Cambria Math"/>
              </a:rPr>
              <a:t> +</a:t>
            </a:r>
            <a:r>
              <a:rPr lang="en-US" i="1" baseline="-25000" dirty="0" smtClean="0">
                <a:ea typeface="Cambria Math"/>
              </a:rPr>
              <a:t>m </a:t>
            </a:r>
            <a:r>
              <a:rPr lang="en-US" i="1" dirty="0" smtClean="0">
                <a:ea typeface="Cambria Math"/>
              </a:rPr>
              <a:t>b</a:t>
            </a:r>
            <a:r>
              <a:rPr lang="en-US" dirty="0" smtClean="0">
                <a:ea typeface="Cambria Math"/>
              </a:rPr>
              <a:t> = (</a:t>
            </a:r>
            <a:r>
              <a:rPr lang="en-US" i="1" dirty="0" smtClean="0">
                <a:ea typeface="Cambria Math"/>
              </a:rPr>
              <a:t>a</a:t>
            </a:r>
            <a:r>
              <a:rPr lang="en-US" dirty="0" smtClean="0">
                <a:ea typeface="Cambria Math"/>
              </a:rPr>
              <a:t> + </a:t>
            </a:r>
            <a:r>
              <a:rPr lang="en-US" i="1" dirty="0" smtClean="0">
                <a:ea typeface="Cambria Math"/>
              </a:rPr>
              <a:t>b</a:t>
            </a:r>
            <a:r>
              <a:rPr lang="en-US" dirty="0" smtClean="0">
                <a:ea typeface="Cambria Math"/>
              </a:rPr>
              <a:t>) </a:t>
            </a:r>
            <a:r>
              <a:rPr lang="en-US" b="1" dirty="0" smtClean="0">
                <a:ea typeface="Cambria Math"/>
              </a:rPr>
              <a:t>mod</a:t>
            </a:r>
            <a:r>
              <a:rPr lang="en-US" dirty="0" smtClean="0">
                <a:ea typeface="Cambria Math"/>
              </a:rPr>
              <a:t> </a:t>
            </a:r>
            <a:r>
              <a:rPr lang="en-US" i="1" dirty="0" smtClean="0">
                <a:ea typeface="Cambria Math"/>
              </a:rPr>
              <a:t>m</a:t>
            </a:r>
            <a:r>
              <a:rPr lang="en-US" dirty="0" smtClean="0">
                <a:ea typeface="Cambria Math"/>
              </a:rPr>
              <a:t>. This is </a:t>
            </a:r>
            <a:r>
              <a:rPr lang="en-US" i="1" dirty="0" smtClean="0">
                <a:ea typeface="Cambria Math"/>
              </a:rPr>
              <a:t>addition modulo m</a:t>
            </a:r>
            <a:r>
              <a:rPr lang="en-US" dirty="0" smtClean="0">
                <a:ea typeface="Cambria Math"/>
              </a:rPr>
              <a:t>.</a:t>
            </a:r>
          </a:p>
          <a:p>
            <a:r>
              <a:rPr lang="en-US" dirty="0" smtClean="0">
                <a:ea typeface="Cambria Math"/>
              </a:rPr>
              <a:t>The operation </a:t>
            </a:r>
            <a:r>
              <a:rPr lang="en-US" dirty="0" smtClean="0">
                <a:latin typeface="Cambria Math"/>
                <a:ea typeface="Cambria Math"/>
              </a:rPr>
              <a:t>∙</a:t>
            </a:r>
            <a:r>
              <a:rPr lang="en-US" i="1" baseline="-25000" dirty="0" smtClean="0">
                <a:ea typeface="Cambria Math"/>
              </a:rPr>
              <a:t>m</a:t>
            </a:r>
            <a:r>
              <a:rPr lang="en-US" baseline="-25000" dirty="0" smtClean="0">
                <a:ea typeface="Cambria Math"/>
              </a:rPr>
              <a:t> </a:t>
            </a:r>
            <a:r>
              <a:rPr lang="en-US" dirty="0" smtClean="0">
                <a:ea typeface="Cambria Math"/>
              </a:rPr>
              <a:t> is defined as </a:t>
            </a:r>
            <a:r>
              <a:rPr lang="en-US" i="1" dirty="0" smtClean="0">
                <a:ea typeface="Cambria Math"/>
              </a:rPr>
              <a:t>a</a:t>
            </a:r>
            <a:r>
              <a:rPr lang="en-US" dirty="0" smtClean="0">
                <a:latin typeface="Cambria Math"/>
                <a:ea typeface="Cambria Math"/>
              </a:rPr>
              <a:t> ∙</a:t>
            </a:r>
            <a:r>
              <a:rPr lang="en-US" i="1" baseline="-25000" dirty="0" smtClean="0">
                <a:ea typeface="Cambria Math"/>
              </a:rPr>
              <a:t>m</a:t>
            </a:r>
            <a:r>
              <a:rPr lang="en-US" dirty="0" smtClean="0">
                <a:ea typeface="Cambria Math"/>
              </a:rPr>
              <a:t> </a:t>
            </a:r>
            <a:r>
              <a:rPr lang="en-US" i="1" dirty="0" smtClean="0">
                <a:ea typeface="Cambria Math"/>
              </a:rPr>
              <a:t>b</a:t>
            </a:r>
            <a:r>
              <a:rPr lang="en-US" dirty="0" smtClean="0">
                <a:ea typeface="Cambria Math"/>
              </a:rPr>
              <a:t> = (</a:t>
            </a:r>
            <a:r>
              <a:rPr lang="en-US" i="1" dirty="0" smtClean="0">
                <a:ea typeface="Cambria Math"/>
              </a:rPr>
              <a:t>a</a:t>
            </a:r>
            <a:r>
              <a:rPr lang="en-US" dirty="0" smtClean="0">
                <a:ea typeface="Cambria Math"/>
              </a:rPr>
              <a:t> </a:t>
            </a:r>
            <a:r>
              <a:rPr lang="en-US" dirty="0" smtClean="0">
                <a:latin typeface="Cambria Math"/>
                <a:ea typeface="Cambria Math"/>
              </a:rPr>
              <a:t>∙</a:t>
            </a:r>
            <a:r>
              <a:rPr lang="en-US" dirty="0" smtClean="0">
                <a:ea typeface="Cambria Math"/>
              </a:rPr>
              <a:t> </a:t>
            </a:r>
            <a:r>
              <a:rPr lang="en-US" i="1" dirty="0" smtClean="0">
                <a:ea typeface="Cambria Math"/>
              </a:rPr>
              <a:t>b</a:t>
            </a:r>
            <a:r>
              <a:rPr lang="en-US" dirty="0" smtClean="0">
                <a:ea typeface="Cambria Math"/>
              </a:rPr>
              <a:t>) </a:t>
            </a:r>
            <a:r>
              <a:rPr lang="en-US" b="1" dirty="0" smtClean="0">
                <a:ea typeface="Cambria Math"/>
              </a:rPr>
              <a:t>mod</a:t>
            </a:r>
            <a:r>
              <a:rPr lang="en-US" dirty="0" smtClean="0">
                <a:ea typeface="Cambria Math"/>
              </a:rPr>
              <a:t> </a:t>
            </a:r>
            <a:r>
              <a:rPr lang="en-US" i="1" dirty="0" smtClean="0">
                <a:ea typeface="Cambria Math"/>
              </a:rPr>
              <a:t>m</a:t>
            </a:r>
            <a:r>
              <a:rPr lang="en-US" dirty="0" smtClean="0">
                <a:ea typeface="Cambria Math"/>
              </a:rPr>
              <a:t>. This is </a:t>
            </a:r>
            <a:r>
              <a:rPr lang="en-US" i="1" dirty="0" smtClean="0">
                <a:ea typeface="Cambria Math"/>
              </a:rPr>
              <a:t>multiplication modulo m</a:t>
            </a:r>
            <a:r>
              <a:rPr lang="en-US" dirty="0" smtClean="0">
                <a:ea typeface="Cambria Math"/>
              </a:rPr>
              <a:t>.</a:t>
            </a:r>
          </a:p>
          <a:p>
            <a:r>
              <a:rPr lang="en-US" dirty="0" smtClean="0">
                <a:ea typeface="Cambria Math"/>
              </a:rPr>
              <a:t>Using these operations is said to be doing </a:t>
            </a:r>
            <a:r>
              <a:rPr lang="en-US" i="1" dirty="0" smtClean="0">
                <a:ea typeface="Cambria Math"/>
              </a:rPr>
              <a:t>arithmetic modulo m</a:t>
            </a:r>
            <a:r>
              <a:rPr lang="en-US" dirty="0" smtClean="0">
                <a:ea typeface="Cambria Math"/>
              </a:rPr>
              <a:t>.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  Example</a:t>
            </a:r>
            <a:r>
              <a:rPr lang="en-US" dirty="0" smtClean="0"/>
              <a:t>: Find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7 </a:t>
            </a:r>
            <a:r>
              <a:rPr lang="en-US" dirty="0" smtClean="0">
                <a:ea typeface="Cambria Math"/>
              </a:rPr>
              <a:t>+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11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9</a:t>
            </a:r>
            <a:r>
              <a:rPr lang="en-US" dirty="0" smtClean="0"/>
              <a:t>    and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7 </a:t>
            </a:r>
            <a:r>
              <a:rPr lang="en-US" dirty="0" smtClean="0">
                <a:ea typeface="Cambria Math"/>
              </a:rPr>
              <a:t>∙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11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9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b="1" dirty="0" smtClean="0"/>
              <a:t>Solution</a:t>
            </a:r>
            <a:r>
              <a:rPr lang="en-US" dirty="0" smtClean="0"/>
              <a:t>: Using the definitions above:</a:t>
            </a:r>
          </a:p>
          <a:p>
            <a:pPr lvl="1"/>
            <a:r>
              <a:rPr lang="en-US" dirty="0" smtClean="0">
                <a:latin typeface="Cambria Math" pitchFamily="18" charset="0"/>
                <a:ea typeface="Cambria Math" pitchFamily="18" charset="0"/>
              </a:rPr>
              <a:t>7 </a:t>
            </a:r>
            <a:r>
              <a:rPr lang="en-US" dirty="0" smtClean="0">
                <a:ea typeface="Cambria Math"/>
              </a:rPr>
              <a:t>+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11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9 = (7 + 9) 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mod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11 = 16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mod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11 = 5</a:t>
            </a:r>
          </a:p>
          <a:p>
            <a:pPr lvl="1"/>
            <a:r>
              <a:rPr lang="en-US" dirty="0" smtClean="0">
                <a:latin typeface="Cambria Math" pitchFamily="18" charset="0"/>
                <a:ea typeface="Cambria Math" pitchFamily="18" charset="0"/>
              </a:rPr>
              <a:t>7 </a:t>
            </a:r>
            <a:r>
              <a:rPr lang="en-US" dirty="0" smtClean="0">
                <a:ea typeface="Cambria Math"/>
              </a:rPr>
              <a:t>∙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11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9 = (7 </a:t>
            </a:r>
            <a:r>
              <a:rPr lang="en-US" dirty="0" smtClean="0">
                <a:latin typeface="Cambria Math"/>
                <a:ea typeface="Cambria Math"/>
              </a:rPr>
              <a:t>∙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9) 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mod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11 = 63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mod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11 = 8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92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lv-LV" dirty="0" smtClean="0"/>
                  <a:t>Addition, Multiplication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lv-LV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lv-LV"/>
                          <m:t>ℤ</m:t>
                        </m:r>
                      </m:e>
                      <m:sub>
                        <m:r>
                          <a:rPr lang="lv-LV" i="1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endParaRPr lang="lv-LV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5836522"/>
              </p:ext>
            </p:extLst>
          </p:nvPr>
        </p:nvGraphicFramePr>
        <p:xfrm>
          <a:off x="1647461" y="2378863"/>
          <a:ext cx="4257672" cy="37947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322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2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22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22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22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22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220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220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743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66416" marR="166416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lv-LV" dirty="0"/>
                        <a:t>0</a:t>
                      </a:r>
                      <a:endParaRPr lang="en-US" dirty="0"/>
                    </a:p>
                  </a:txBody>
                  <a:tcPr marL="166416" marR="166416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lv-LV" dirty="0"/>
                        <a:t>1</a:t>
                      </a:r>
                      <a:endParaRPr lang="en-US" dirty="0"/>
                    </a:p>
                  </a:txBody>
                  <a:tcPr marL="166416" marR="166416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lv-LV" dirty="0"/>
                        <a:t>2</a:t>
                      </a:r>
                      <a:endParaRPr lang="en-US" dirty="0"/>
                    </a:p>
                  </a:txBody>
                  <a:tcPr marL="166416" marR="166416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lv-LV" dirty="0"/>
                        <a:t>3</a:t>
                      </a:r>
                      <a:endParaRPr lang="en-US" dirty="0"/>
                    </a:p>
                  </a:txBody>
                  <a:tcPr marL="166416" marR="166416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lv-LV" dirty="0"/>
                        <a:t>4</a:t>
                      </a:r>
                      <a:endParaRPr lang="en-US" dirty="0"/>
                    </a:p>
                  </a:txBody>
                  <a:tcPr marL="166416" marR="166416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lv-LV" dirty="0"/>
                        <a:t>5</a:t>
                      </a:r>
                      <a:endParaRPr lang="en-US" dirty="0"/>
                    </a:p>
                  </a:txBody>
                  <a:tcPr marL="166416" marR="166416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lv-LV" dirty="0"/>
                        <a:t>6</a:t>
                      </a:r>
                      <a:endParaRPr lang="en-US" dirty="0"/>
                    </a:p>
                  </a:txBody>
                  <a:tcPr marL="166416" marR="166416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338">
                <a:tc>
                  <a:txBody>
                    <a:bodyPr/>
                    <a:lstStyle/>
                    <a:p>
                      <a:r>
                        <a:rPr lang="lv-LV" dirty="0"/>
                        <a:t>0</a:t>
                      </a:r>
                      <a:endParaRPr lang="en-US" dirty="0"/>
                    </a:p>
                  </a:txBody>
                  <a:tcPr marL="166416" marR="166416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dirty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L="166416" marR="166416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dirty="0">
                          <a:solidFill>
                            <a:schemeClr val="tx2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L="166416" marR="166416"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dirty="0">
                          <a:solidFill>
                            <a:schemeClr val="tx2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L="166416" marR="166416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dirty="0">
                          <a:solidFill>
                            <a:schemeClr val="tx2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L="166416" marR="166416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dirty="0">
                          <a:solidFill>
                            <a:schemeClr val="tx2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L="166416" marR="166416"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dirty="0">
                          <a:solidFill>
                            <a:schemeClr val="tx2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L="166416" marR="166416"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dirty="0">
                          <a:solidFill>
                            <a:schemeClr val="tx2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L="166416" marR="166416">
                    <a:solidFill>
                      <a:srgbClr val="CC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338">
                <a:tc>
                  <a:txBody>
                    <a:bodyPr/>
                    <a:lstStyle/>
                    <a:p>
                      <a:r>
                        <a:rPr lang="lv-LV" dirty="0"/>
                        <a:t>1</a:t>
                      </a:r>
                      <a:endParaRPr lang="en-US" dirty="0"/>
                    </a:p>
                  </a:txBody>
                  <a:tcPr marL="166416" marR="166416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dirty="0">
                          <a:solidFill>
                            <a:schemeClr val="tx2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L="166416" marR="166416"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dirty="0">
                          <a:solidFill>
                            <a:schemeClr val="tx2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L="166416" marR="166416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dirty="0">
                          <a:solidFill>
                            <a:schemeClr val="tx2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L="166416" marR="166416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dirty="0">
                          <a:solidFill>
                            <a:schemeClr val="tx2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L="166416" marR="166416"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dirty="0">
                          <a:solidFill>
                            <a:schemeClr val="tx2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L="166416" marR="166416"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dirty="0">
                          <a:solidFill>
                            <a:schemeClr val="tx2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L="166416" marR="166416"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dirty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L="166416" marR="166416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338">
                <a:tc>
                  <a:txBody>
                    <a:bodyPr/>
                    <a:lstStyle/>
                    <a:p>
                      <a:r>
                        <a:rPr lang="lv-LV" dirty="0"/>
                        <a:t>2</a:t>
                      </a:r>
                      <a:endParaRPr lang="en-US" dirty="0"/>
                    </a:p>
                  </a:txBody>
                  <a:tcPr marL="166416" marR="166416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dirty="0">
                          <a:solidFill>
                            <a:schemeClr val="tx2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L="166416" marR="166416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dirty="0">
                          <a:solidFill>
                            <a:schemeClr val="tx2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L="166416" marR="166416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dirty="0">
                          <a:solidFill>
                            <a:schemeClr val="tx2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L="166416" marR="166416"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dirty="0">
                          <a:solidFill>
                            <a:schemeClr val="tx2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L="166416" marR="166416"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dirty="0">
                          <a:solidFill>
                            <a:schemeClr val="tx2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L="166416" marR="166416"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dirty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L="166416" marR="166416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dirty="0">
                          <a:solidFill>
                            <a:schemeClr val="tx2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L="166416" marR="166416"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4338">
                <a:tc>
                  <a:txBody>
                    <a:bodyPr/>
                    <a:lstStyle/>
                    <a:p>
                      <a:r>
                        <a:rPr lang="lv-LV" dirty="0"/>
                        <a:t>3</a:t>
                      </a:r>
                      <a:endParaRPr lang="en-US" dirty="0"/>
                    </a:p>
                  </a:txBody>
                  <a:tcPr marL="166416" marR="166416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dirty="0">
                          <a:solidFill>
                            <a:schemeClr val="tx2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L="166416" marR="166416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dirty="0">
                          <a:solidFill>
                            <a:schemeClr val="tx2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L="166416" marR="166416"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dirty="0">
                          <a:solidFill>
                            <a:schemeClr val="tx2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L="166416" marR="166416"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dirty="0">
                          <a:solidFill>
                            <a:schemeClr val="tx2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L="166416" marR="166416"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dirty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L="166416" marR="166416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dirty="0">
                          <a:solidFill>
                            <a:schemeClr val="tx2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L="166416" marR="166416"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dirty="0">
                          <a:solidFill>
                            <a:schemeClr val="tx2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L="166416" marR="166416"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4338">
                <a:tc>
                  <a:txBody>
                    <a:bodyPr/>
                    <a:lstStyle/>
                    <a:p>
                      <a:r>
                        <a:rPr lang="lv-LV" dirty="0"/>
                        <a:t>4</a:t>
                      </a:r>
                      <a:endParaRPr lang="en-US" dirty="0"/>
                    </a:p>
                  </a:txBody>
                  <a:tcPr marL="166416" marR="166416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dirty="0">
                          <a:solidFill>
                            <a:schemeClr val="tx2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L="166416" marR="166416"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dirty="0">
                          <a:solidFill>
                            <a:schemeClr val="tx2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L="166416" marR="166416"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dirty="0">
                          <a:solidFill>
                            <a:schemeClr val="tx2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L="166416" marR="166416"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dirty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L="166416" marR="166416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dirty="0">
                          <a:solidFill>
                            <a:schemeClr val="tx2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L="166416" marR="166416"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dirty="0">
                          <a:solidFill>
                            <a:schemeClr val="tx2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L="166416" marR="166416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dirty="0">
                          <a:solidFill>
                            <a:schemeClr val="tx2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L="166416" marR="166416"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4338">
                <a:tc>
                  <a:txBody>
                    <a:bodyPr/>
                    <a:lstStyle/>
                    <a:p>
                      <a:r>
                        <a:rPr lang="lv-LV" dirty="0"/>
                        <a:t>5</a:t>
                      </a:r>
                      <a:endParaRPr lang="en-US" dirty="0"/>
                    </a:p>
                  </a:txBody>
                  <a:tcPr marL="166416" marR="166416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dirty="0">
                          <a:solidFill>
                            <a:schemeClr val="tx2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L="166416" marR="166416"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dirty="0">
                          <a:solidFill>
                            <a:schemeClr val="tx2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L="166416" marR="166416"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dirty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L="166416" marR="166416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dirty="0">
                          <a:solidFill>
                            <a:schemeClr val="tx2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L="166416" marR="166416"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dirty="0">
                          <a:solidFill>
                            <a:schemeClr val="tx2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L="166416" marR="166416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dirty="0">
                          <a:solidFill>
                            <a:schemeClr val="tx2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L="166416" marR="166416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dirty="0">
                          <a:solidFill>
                            <a:schemeClr val="tx2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L="166416" marR="166416">
                    <a:solidFill>
                      <a:srgbClr val="66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4338">
                <a:tc>
                  <a:txBody>
                    <a:bodyPr/>
                    <a:lstStyle/>
                    <a:p>
                      <a:r>
                        <a:rPr lang="lv-LV" dirty="0"/>
                        <a:t>6</a:t>
                      </a:r>
                      <a:endParaRPr lang="en-US" dirty="0"/>
                    </a:p>
                  </a:txBody>
                  <a:tcPr marL="166416" marR="166416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dirty="0">
                          <a:solidFill>
                            <a:schemeClr val="tx2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L="166416" marR="166416"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dirty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L="166416" marR="166416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dirty="0">
                          <a:solidFill>
                            <a:schemeClr val="tx2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L="166416" marR="166416"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dirty="0">
                          <a:solidFill>
                            <a:schemeClr val="tx2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L="166416" marR="166416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dirty="0">
                          <a:solidFill>
                            <a:schemeClr val="tx2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L="166416" marR="166416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dirty="0">
                          <a:solidFill>
                            <a:schemeClr val="tx2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L="166416" marR="166416"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dirty="0">
                          <a:solidFill>
                            <a:schemeClr val="tx2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L="166416" marR="166416"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" name="Content Placeholder 5"/>
          <p:cNvGraphicFramePr/>
          <p:nvPr>
            <p:extLst>
              <p:ext uri="{D42A27DB-BD31-4B8C-83A1-F6EECF244321}">
                <p14:modId xmlns:p14="http://schemas.microsoft.com/office/powerpoint/2010/main" val="2630645205"/>
              </p:ext>
            </p:extLst>
          </p:nvPr>
        </p:nvGraphicFramePr>
        <p:xfrm>
          <a:off x="6248770" y="2378863"/>
          <a:ext cx="3895728" cy="37947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86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69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69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69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69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69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696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696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743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66416" marR="166416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lv-LV" dirty="0"/>
                        <a:t>0</a:t>
                      </a:r>
                      <a:endParaRPr lang="en-US" dirty="0"/>
                    </a:p>
                  </a:txBody>
                  <a:tcPr marL="166416" marR="166416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lv-LV" dirty="0"/>
                        <a:t>1</a:t>
                      </a:r>
                      <a:endParaRPr lang="en-US" dirty="0"/>
                    </a:p>
                  </a:txBody>
                  <a:tcPr marL="166416" marR="166416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lv-LV" dirty="0"/>
                        <a:t>2</a:t>
                      </a:r>
                      <a:endParaRPr lang="en-US" dirty="0"/>
                    </a:p>
                  </a:txBody>
                  <a:tcPr marL="166416" marR="166416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lv-LV" dirty="0"/>
                        <a:t>3</a:t>
                      </a:r>
                      <a:endParaRPr lang="en-US" dirty="0"/>
                    </a:p>
                  </a:txBody>
                  <a:tcPr marL="166416" marR="166416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lv-LV" dirty="0"/>
                        <a:t>4</a:t>
                      </a:r>
                      <a:endParaRPr lang="en-US" dirty="0"/>
                    </a:p>
                  </a:txBody>
                  <a:tcPr marL="166416" marR="166416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lv-LV" dirty="0"/>
                        <a:t>5</a:t>
                      </a:r>
                      <a:endParaRPr lang="en-US" dirty="0"/>
                    </a:p>
                  </a:txBody>
                  <a:tcPr marL="166416" marR="166416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lv-LV" dirty="0"/>
                        <a:t>6</a:t>
                      </a:r>
                      <a:endParaRPr lang="en-US" dirty="0"/>
                    </a:p>
                  </a:txBody>
                  <a:tcPr marL="166416" marR="166416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338">
                <a:tc>
                  <a:txBody>
                    <a:bodyPr/>
                    <a:lstStyle/>
                    <a:p>
                      <a:r>
                        <a:rPr lang="lv-LV" dirty="0"/>
                        <a:t>0</a:t>
                      </a:r>
                      <a:endParaRPr lang="en-US" dirty="0"/>
                    </a:p>
                  </a:txBody>
                  <a:tcPr marL="166416" marR="166416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dirty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L="166416" marR="166416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dirty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L="166416" marR="166416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dirty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L="166416" marR="166416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dirty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L="166416" marR="166416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dirty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L="166416" marR="166416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dirty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L="166416" marR="166416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dirty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L="166416" marR="166416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338">
                <a:tc>
                  <a:txBody>
                    <a:bodyPr/>
                    <a:lstStyle/>
                    <a:p>
                      <a:r>
                        <a:rPr lang="lv-LV" dirty="0"/>
                        <a:t>1</a:t>
                      </a:r>
                      <a:endParaRPr lang="en-US" dirty="0"/>
                    </a:p>
                  </a:txBody>
                  <a:tcPr marL="166416" marR="166416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dirty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L="166416" marR="166416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dirty="0">
                          <a:solidFill>
                            <a:schemeClr val="tx2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L="166416" marR="166416"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dirty="0">
                          <a:solidFill>
                            <a:schemeClr val="tx2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L="166416" marR="166416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dirty="0">
                          <a:solidFill>
                            <a:schemeClr val="tx2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L="166416" marR="166416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dirty="0">
                          <a:solidFill>
                            <a:schemeClr val="tx2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L="166416" marR="166416"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dirty="0">
                          <a:solidFill>
                            <a:schemeClr val="tx2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L="166416" marR="166416"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dirty="0">
                          <a:solidFill>
                            <a:schemeClr val="tx2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L="166416" marR="166416">
                    <a:solidFill>
                      <a:srgbClr val="CC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338">
                <a:tc>
                  <a:txBody>
                    <a:bodyPr/>
                    <a:lstStyle/>
                    <a:p>
                      <a:r>
                        <a:rPr lang="lv-LV" dirty="0"/>
                        <a:t>2</a:t>
                      </a:r>
                      <a:endParaRPr lang="en-US" dirty="0"/>
                    </a:p>
                  </a:txBody>
                  <a:tcPr marL="166416" marR="166416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dirty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L="166416" marR="166416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dirty="0">
                          <a:solidFill>
                            <a:schemeClr val="tx2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L="166416" marR="166416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dirty="0">
                          <a:solidFill>
                            <a:schemeClr val="tx2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L="166416" marR="166416"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dirty="0">
                          <a:solidFill>
                            <a:schemeClr val="tx2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L="166416" marR="166416"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dirty="0">
                          <a:solidFill>
                            <a:schemeClr val="tx2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L="166416" marR="166416"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dirty="0">
                          <a:solidFill>
                            <a:schemeClr val="tx2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L="166416" marR="166416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dirty="0">
                          <a:solidFill>
                            <a:schemeClr val="tx2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L="166416" marR="166416">
                    <a:solidFill>
                      <a:srgbClr val="66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4338">
                <a:tc>
                  <a:txBody>
                    <a:bodyPr/>
                    <a:lstStyle/>
                    <a:p>
                      <a:r>
                        <a:rPr lang="lv-LV" dirty="0"/>
                        <a:t>3</a:t>
                      </a:r>
                      <a:endParaRPr lang="en-US" dirty="0"/>
                    </a:p>
                  </a:txBody>
                  <a:tcPr marL="166416" marR="166416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dirty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L="166416" marR="166416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dirty="0">
                          <a:solidFill>
                            <a:schemeClr val="tx2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L="166416" marR="166416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dirty="0">
                          <a:solidFill>
                            <a:schemeClr val="tx2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L="166416" marR="166416"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dirty="0">
                          <a:solidFill>
                            <a:schemeClr val="tx2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L="166416" marR="166416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dirty="0">
                          <a:solidFill>
                            <a:schemeClr val="tx2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L="166416" marR="166416"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dirty="0">
                          <a:solidFill>
                            <a:schemeClr val="tx2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L="166416" marR="166416"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dirty="0">
                          <a:solidFill>
                            <a:schemeClr val="tx2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L="166416" marR="166416">
                    <a:solidFill>
                      <a:srgbClr val="66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4338">
                <a:tc>
                  <a:txBody>
                    <a:bodyPr/>
                    <a:lstStyle/>
                    <a:p>
                      <a:r>
                        <a:rPr lang="lv-LV" dirty="0"/>
                        <a:t>4</a:t>
                      </a:r>
                      <a:endParaRPr lang="en-US" dirty="0"/>
                    </a:p>
                  </a:txBody>
                  <a:tcPr marL="166416" marR="166416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dirty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L="166416" marR="166416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dirty="0">
                          <a:solidFill>
                            <a:schemeClr val="tx2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L="166416" marR="166416"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dirty="0">
                          <a:solidFill>
                            <a:schemeClr val="tx2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L="166416" marR="166416"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dirty="0">
                          <a:solidFill>
                            <a:schemeClr val="tx2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L="166416" marR="166416"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dirty="0">
                          <a:solidFill>
                            <a:schemeClr val="tx2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L="166416" marR="166416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dirty="0">
                          <a:solidFill>
                            <a:schemeClr val="tx2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L="166416" marR="166416"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dirty="0">
                          <a:solidFill>
                            <a:schemeClr val="tx2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L="166416" marR="166416"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4338">
                <a:tc>
                  <a:txBody>
                    <a:bodyPr/>
                    <a:lstStyle/>
                    <a:p>
                      <a:r>
                        <a:rPr lang="lv-LV" dirty="0"/>
                        <a:t>5</a:t>
                      </a:r>
                      <a:endParaRPr lang="en-US" dirty="0"/>
                    </a:p>
                  </a:txBody>
                  <a:tcPr marL="166416" marR="166416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dirty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L="166416" marR="166416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dirty="0">
                          <a:solidFill>
                            <a:schemeClr val="tx2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L="166416" marR="166416"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dirty="0">
                          <a:solidFill>
                            <a:schemeClr val="tx2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L="166416" marR="166416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dirty="0">
                          <a:solidFill>
                            <a:schemeClr val="tx2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L="166416" marR="166416"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dirty="0">
                          <a:solidFill>
                            <a:schemeClr val="tx2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L="166416" marR="166416"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dirty="0">
                          <a:solidFill>
                            <a:schemeClr val="tx2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L="166416" marR="166416"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dirty="0">
                          <a:solidFill>
                            <a:schemeClr val="tx2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L="166416" marR="166416"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4338">
                <a:tc>
                  <a:txBody>
                    <a:bodyPr/>
                    <a:lstStyle/>
                    <a:p>
                      <a:r>
                        <a:rPr lang="lv-LV" dirty="0"/>
                        <a:t>6</a:t>
                      </a:r>
                      <a:endParaRPr lang="en-US" dirty="0"/>
                    </a:p>
                  </a:txBody>
                  <a:tcPr marL="166416" marR="166416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dirty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L="166416" marR="166416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dirty="0">
                          <a:solidFill>
                            <a:schemeClr val="tx2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L="166416" marR="166416"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dirty="0">
                          <a:solidFill>
                            <a:schemeClr val="tx2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L="166416" marR="166416">
                    <a:solidFill>
                      <a:srgbClr val="66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dirty="0">
                          <a:solidFill>
                            <a:schemeClr val="tx2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L="166416" marR="166416">
                    <a:solidFill>
                      <a:srgbClr val="66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dirty="0">
                          <a:solidFill>
                            <a:schemeClr val="tx2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L="166416" marR="166416"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dirty="0">
                          <a:solidFill>
                            <a:schemeClr val="tx2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L="166416" marR="166416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dirty="0">
                          <a:solidFill>
                            <a:schemeClr val="tx2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L="166416" marR="166416"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49930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21057"/>
                <a:ext cx="10515600" cy="1325563"/>
              </a:xfrm>
            </p:spPr>
            <p:txBody>
              <a:bodyPr/>
              <a:lstStyle/>
              <a:p>
                <a:r>
                  <a:rPr lang="en-US" dirty="0" smtClean="0"/>
                  <a:t>Class</a:t>
                </a:r>
                <a:r>
                  <a:rPr lang="lv-LV" dirty="0" smtClean="0"/>
                  <a:t>es in</a:t>
                </a:r>
                <a:r>
                  <a:rPr lang="en-US" dirty="0" smtClean="0"/>
                  <a:t> infinite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lv-LV"/>
                      <m:t>ℤ</m:t>
                    </m:r>
                  </m:oMath>
                </a14:m>
                <a:r>
                  <a:rPr lang="en-US" dirty="0" smtClean="0"/>
                  <a:t> vs. Clock-Face Arithmetic</a:t>
                </a:r>
                <a:endParaRPr lang="lv-LV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21057"/>
                <a:ext cx="10515600" cy="1325563"/>
              </a:xfrm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/>
          <p:cNvSpPr>
            <a:spLocks noChangeAspect="1"/>
          </p:cNvSpPr>
          <p:nvPr/>
        </p:nvSpPr>
        <p:spPr>
          <a:xfrm>
            <a:off x="9964388" y="3474689"/>
            <a:ext cx="365760" cy="365760"/>
          </a:xfrm>
          <a:prstGeom prst="ellipse">
            <a:avLst/>
          </a:prstGeom>
          <a:solidFill>
            <a:srgbClr val="FF99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lv-LV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5393850" y="2038328"/>
            <a:ext cx="365760" cy="365760"/>
          </a:xfrm>
          <a:prstGeom prst="ellipse">
            <a:avLst/>
          </a:prstGeom>
          <a:solidFill>
            <a:srgbClr val="FF99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v-LV" dirty="0" smtClean="0">
                <a:solidFill>
                  <a:schemeClr val="tx1"/>
                </a:solidFill>
              </a:rPr>
              <a:t>0</a:t>
            </a:r>
            <a:endParaRPr lang="lv-LV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11169816" y="4174105"/>
            <a:ext cx="365760" cy="365760"/>
          </a:xfrm>
          <a:prstGeom prst="ellipse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lv-LV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11169816" y="5496134"/>
            <a:ext cx="365760" cy="365760"/>
          </a:xfrm>
          <a:prstGeom prst="ellipse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lv-LV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9964388" y="6239775"/>
            <a:ext cx="365760" cy="365760"/>
          </a:xfrm>
          <a:prstGeom prst="ellipse">
            <a:avLst/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lv-LV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8779156" y="4174105"/>
            <a:ext cx="365760" cy="365760"/>
          </a:xfrm>
          <a:prstGeom prst="ellipse">
            <a:avLst/>
          </a:prstGeom>
          <a:solidFill>
            <a:srgbClr val="66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lv-LV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8779156" y="5496134"/>
            <a:ext cx="365760" cy="365760"/>
          </a:xfrm>
          <a:prstGeom prst="ellipse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lv-LV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/>
          <p:cNvCxnSpPr>
            <a:stCxn id="5" idx="6"/>
            <a:endCxn id="8" idx="1"/>
          </p:cNvCxnSpPr>
          <p:nvPr/>
        </p:nvCxnSpPr>
        <p:spPr>
          <a:xfrm>
            <a:off x="10330148" y="3657569"/>
            <a:ext cx="893232" cy="5701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8" idx="4"/>
            <a:endCxn id="9" idx="0"/>
          </p:cNvCxnSpPr>
          <p:nvPr/>
        </p:nvCxnSpPr>
        <p:spPr>
          <a:xfrm>
            <a:off x="11352696" y="4539865"/>
            <a:ext cx="0" cy="95626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9" idx="3"/>
            <a:endCxn id="10" idx="6"/>
          </p:cNvCxnSpPr>
          <p:nvPr/>
        </p:nvCxnSpPr>
        <p:spPr>
          <a:xfrm flipH="1">
            <a:off x="10330148" y="5808330"/>
            <a:ext cx="893232" cy="6143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2" idx="5"/>
            <a:endCxn id="10" idx="2"/>
          </p:cNvCxnSpPr>
          <p:nvPr/>
        </p:nvCxnSpPr>
        <p:spPr>
          <a:xfrm>
            <a:off x="9091352" y="5808330"/>
            <a:ext cx="873036" cy="6143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8962036" y="4539865"/>
            <a:ext cx="0" cy="95626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5" idx="2"/>
            <a:endCxn id="11" idx="7"/>
          </p:cNvCxnSpPr>
          <p:nvPr/>
        </p:nvCxnSpPr>
        <p:spPr>
          <a:xfrm flipH="1">
            <a:off x="9091352" y="3657569"/>
            <a:ext cx="873036" cy="5701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>
            <a:spLocks noChangeAspect="1"/>
          </p:cNvSpPr>
          <p:nvPr/>
        </p:nvSpPr>
        <p:spPr>
          <a:xfrm>
            <a:off x="6143556" y="3435170"/>
            <a:ext cx="365760" cy="365760"/>
          </a:xfrm>
          <a:prstGeom prst="ellipse">
            <a:avLst/>
          </a:prstGeom>
          <a:solidFill>
            <a:srgbClr val="FF99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lv-LV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>
            <a:spLocks noChangeAspect="1"/>
          </p:cNvSpPr>
          <p:nvPr/>
        </p:nvSpPr>
        <p:spPr>
          <a:xfrm>
            <a:off x="7191245" y="3914231"/>
            <a:ext cx="365760" cy="365760"/>
          </a:xfrm>
          <a:prstGeom prst="ellipse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lv-LV" dirty="0">
              <a:solidFill>
                <a:schemeClr val="tx1"/>
              </a:solidFill>
            </a:endParaRPr>
          </a:p>
        </p:txBody>
      </p:sp>
      <p:sp>
        <p:nvSpPr>
          <p:cNvPr id="34" name="Oval 33"/>
          <p:cNvSpPr>
            <a:spLocks noChangeAspect="1"/>
          </p:cNvSpPr>
          <p:nvPr/>
        </p:nvSpPr>
        <p:spPr>
          <a:xfrm>
            <a:off x="7486144" y="5165771"/>
            <a:ext cx="365760" cy="365760"/>
          </a:xfrm>
          <a:prstGeom prst="ellipse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lv-LV" dirty="0">
              <a:solidFill>
                <a:schemeClr val="tx1"/>
              </a:solidFill>
            </a:endParaRPr>
          </a:p>
        </p:txBody>
      </p:sp>
      <p:sp>
        <p:nvSpPr>
          <p:cNvPr id="35" name="Oval 34"/>
          <p:cNvSpPr>
            <a:spLocks noChangeAspect="1"/>
          </p:cNvSpPr>
          <p:nvPr/>
        </p:nvSpPr>
        <p:spPr>
          <a:xfrm>
            <a:off x="6738465" y="6068053"/>
            <a:ext cx="365760" cy="365760"/>
          </a:xfrm>
          <a:prstGeom prst="ellipse">
            <a:avLst/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lv-LV" dirty="0">
              <a:solidFill>
                <a:schemeClr val="tx1"/>
              </a:solidFill>
            </a:endParaRPr>
          </a:p>
        </p:txBody>
      </p:sp>
      <p:sp>
        <p:nvSpPr>
          <p:cNvPr id="36" name="Oval 35"/>
          <p:cNvSpPr>
            <a:spLocks noChangeAspect="1"/>
          </p:cNvSpPr>
          <p:nvPr/>
        </p:nvSpPr>
        <p:spPr>
          <a:xfrm>
            <a:off x="4870189" y="5236271"/>
            <a:ext cx="365760" cy="365760"/>
          </a:xfrm>
          <a:prstGeom prst="ellipse">
            <a:avLst/>
          </a:prstGeom>
          <a:solidFill>
            <a:srgbClr val="66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lv-LV" dirty="0">
              <a:solidFill>
                <a:schemeClr val="tx1"/>
              </a:solidFill>
            </a:endParaRPr>
          </a:p>
        </p:txBody>
      </p:sp>
      <p:sp>
        <p:nvSpPr>
          <p:cNvPr id="37" name="Oval 36"/>
          <p:cNvSpPr>
            <a:spLocks noChangeAspect="1"/>
          </p:cNvSpPr>
          <p:nvPr/>
        </p:nvSpPr>
        <p:spPr>
          <a:xfrm>
            <a:off x="5597301" y="6073559"/>
            <a:ext cx="365760" cy="365760"/>
          </a:xfrm>
          <a:prstGeom prst="ellipse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lv-LV" dirty="0">
              <a:solidFill>
                <a:schemeClr val="tx1"/>
              </a:solidFill>
            </a:endParaRPr>
          </a:p>
        </p:txBody>
      </p:sp>
      <p:cxnSp>
        <p:nvCxnSpPr>
          <p:cNvPr id="38" name="Straight Connector 37"/>
          <p:cNvCxnSpPr>
            <a:stCxn id="32" idx="6"/>
            <a:endCxn id="33" idx="1"/>
          </p:cNvCxnSpPr>
          <p:nvPr/>
        </p:nvCxnSpPr>
        <p:spPr>
          <a:xfrm>
            <a:off x="6509316" y="3618050"/>
            <a:ext cx="735493" cy="34974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3" idx="5"/>
            <a:endCxn id="34" idx="0"/>
          </p:cNvCxnSpPr>
          <p:nvPr/>
        </p:nvCxnSpPr>
        <p:spPr>
          <a:xfrm>
            <a:off x="7503441" y="4226427"/>
            <a:ext cx="165583" cy="93934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4" idx="3"/>
            <a:endCxn id="35" idx="7"/>
          </p:cNvCxnSpPr>
          <p:nvPr/>
        </p:nvCxnSpPr>
        <p:spPr>
          <a:xfrm flipH="1">
            <a:off x="7050661" y="5477967"/>
            <a:ext cx="489047" cy="6436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7" idx="6"/>
            <a:endCxn id="35" idx="2"/>
          </p:cNvCxnSpPr>
          <p:nvPr/>
        </p:nvCxnSpPr>
        <p:spPr>
          <a:xfrm flipV="1">
            <a:off x="5963061" y="6250933"/>
            <a:ext cx="775404" cy="550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7" idx="1"/>
            <a:endCxn id="36" idx="5"/>
          </p:cNvCxnSpPr>
          <p:nvPr/>
        </p:nvCxnSpPr>
        <p:spPr>
          <a:xfrm flipH="1" flipV="1">
            <a:off x="5182385" y="5548467"/>
            <a:ext cx="468480" cy="57865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52" idx="3"/>
            <a:endCxn id="36" idx="0"/>
          </p:cNvCxnSpPr>
          <p:nvPr/>
        </p:nvCxnSpPr>
        <p:spPr>
          <a:xfrm flipH="1">
            <a:off x="5053069" y="4257670"/>
            <a:ext cx="97636" cy="97860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>
            <a:spLocks noChangeAspect="1"/>
          </p:cNvSpPr>
          <p:nvPr/>
        </p:nvSpPr>
        <p:spPr>
          <a:xfrm>
            <a:off x="5097141" y="3945474"/>
            <a:ext cx="365760" cy="365760"/>
          </a:xfrm>
          <a:prstGeom prst="ellipse">
            <a:avLst/>
          </a:prstGeom>
          <a:solidFill>
            <a:srgbClr val="CC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  <a:endParaRPr lang="lv-LV" dirty="0">
              <a:solidFill>
                <a:schemeClr val="tx1"/>
              </a:solidFill>
            </a:endParaRPr>
          </a:p>
        </p:txBody>
      </p:sp>
      <p:cxnSp>
        <p:nvCxnSpPr>
          <p:cNvPr id="63" name="Straight Connector 62"/>
          <p:cNvCxnSpPr>
            <a:stCxn id="52" idx="7"/>
            <a:endCxn id="32" idx="2"/>
          </p:cNvCxnSpPr>
          <p:nvPr/>
        </p:nvCxnSpPr>
        <p:spPr>
          <a:xfrm flipV="1">
            <a:off x="5409337" y="3618050"/>
            <a:ext cx="734219" cy="3809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/>
          <p:cNvSpPr>
            <a:spLocks noChangeAspect="1"/>
          </p:cNvSpPr>
          <p:nvPr/>
        </p:nvSpPr>
        <p:spPr>
          <a:xfrm>
            <a:off x="5902270" y="2038328"/>
            <a:ext cx="365760" cy="365760"/>
          </a:xfrm>
          <a:prstGeom prst="ellipse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v-LV" dirty="0" smtClean="0">
                <a:solidFill>
                  <a:schemeClr val="tx1"/>
                </a:solidFill>
              </a:rPr>
              <a:t>1</a:t>
            </a:r>
            <a:endParaRPr lang="lv-LV" dirty="0">
              <a:solidFill>
                <a:schemeClr val="tx1"/>
              </a:solidFill>
            </a:endParaRPr>
          </a:p>
        </p:txBody>
      </p:sp>
      <p:sp>
        <p:nvSpPr>
          <p:cNvPr id="75" name="Oval 74"/>
          <p:cNvSpPr>
            <a:spLocks noChangeAspect="1"/>
          </p:cNvSpPr>
          <p:nvPr/>
        </p:nvSpPr>
        <p:spPr>
          <a:xfrm>
            <a:off x="6410690" y="2038328"/>
            <a:ext cx="365760" cy="365760"/>
          </a:xfrm>
          <a:prstGeom prst="ellipse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v-LV" dirty="0" smtClean="0">
                <a:solidFill>
                  <a:schemeClr val="tx1"/>
                </a:solidFill>
              </a:rPr>
              <a:t>2</a:t>
            </a:r>
            <a:endParaRPr lang="lv-LV" dirty="0">
              <a:solidFill>
                <a:schemeClr val="tx1"/>
              </a:solidFill>
            </a:endParaRPr>
          </a:p>
        </p:txBody>
      </p:sp>
      <p:sp>
        <p:nvSpPr>
          <p:cNvPr id="76" name="Oval 75"/>
          <p:cNvSpPr>
            <a:spLocks noChangeAspect="1"/>
          </p:cNvSpPr>
          <p:nvPr/>
        </p:nvSpPr>
        <p:spPr>
          <a:xfrm>
            <a:off x="6919110" y="2038328"/>
            <a:ext cx="365760" cy="365760"/>
          </a:xfrm>
          <a:prstGeom prst="ellipse">
            <a:avLst/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v-LV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7" name="Oval 76"/>
          <p:cNvSpPr>
            <a:spLocks noChangeAspect="1"/>
          </p:cNvSpPr>
          <p:nvPr/>
        </p:nvSpPr>
        <p:spPr>
          <a:xfrm>
            <a:off x="7427530" y="2038328"/>
            <a:ext cx="365760" cy="365760"/>
          </a:xfrm>
          <a:prstGeom prst="ellipse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v-LV" dirty="0" smtClean="0">
                <a:solidFill>
                  <a:schemeClr val="tx1"/>
                </a:solidFill>
              </a:rPr>
              <a:t>4</a:t>
            </a:r>
            <a:endParaRPr lang="lv-LV" dirty="0">
              <a:solidFill>
                <a:schemeClr val="tx1"/>
              </a:solidFill>
            </a:endParaRPr>
          </a:p>
        </p:txBody>
      </p:sp>
      <p:sp>
        <p:nvSpPr>
          <p:cNvPr id="78" name="Oval 77"/>
          <p:cNvSpPr>
            <a:spLocks noChangeAspect="1"/>
          </p:cNvSpPr>
          <p:nvPr/>
        </p:nvSpPr>
        <p:spPr>
          <a:xfrm>
            <a:off x="7935950" y="2038328"/>
            <a:ext cx="365760" cy="365760"/>
          </a:xfrm>
          <a:prstGeom prst="ellipse">
            <a:avLst/>
          </a:prstGeom>
          <a:solidFill>
            <a:srgbClr val="66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v-LV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9" name="Oval 78"/>
          <p:cNvSpPr>
            <a:spLocks noChangeAspect="1"/>
          </p:cNvSpPr>
          <p:nvPr/>
        </p:nvSpPr>
        <p:spPr>
          <a:xfrm>
            <a:off x="8444370" y="2038328"/>
            <a:ext cx="365760" cy="365760"/>
          </a:xfrm>
          <a:prstGeom prst="ellipse">
            <a:avLst/>
          </a:prstGeom>
          <a:solidFill>
            <a:srgbClr val="CC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v-LV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80" name="Oval 79"/>
          <p:cNvSpPr>
            <a:spLocks noChangeAspect="1"/>
          </p:cNvSpPr>
          <p:nvPr/>
        </p:nvSpPr>
        <p:spPr>
          <a:xfrm>
            <a:off x="8952790" y="2038328"/>
            <a:ext cx="365760" cy="365760"/>
          </a:xfrm>
          <a:prstGeom prst="ellipse">
            <a:avLst/>
          </a:prstGeom>
          <a:solidFill>
            <a:srgbClr val="FF99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v-LV" dirty="0" smtClean="0">
                <a:solidFill>
                  <a:schemeClr val="tx1"/>
                </a:solidFill>
              </a:rPr>
              <a:t>7</a:t>
            </a:r>
            <a:endParaRPr lang="lv-LV" dirty="0">
              <a:solidFill>
                <a:schemeClr val="tx1"/>
              </a:solidFill>
            </a:endParaRPr>
          </a:p>
        </p:txBody>
      </p:sp>
      <p:sp>
        <p:nvSpPr>
          <p:cNvPr id="81" name="Oval 80"/>
          <p:cNvSpPr>
            <a:spLocks noChangeAspect="1"/>
          </p:cNvSpPr>
          <p:nvPr/>
        </p:nvSpPr>
        <p:spPr>
          <a:xfrm>
            <a:off x="9461210" y="2038328"/>
            <a:ext cx="365760" cy="365760"/>
          </a:xfrm>
          <a:prstGeom prst="ellipse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v-LV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82" name="Oval 81"/>
          <p:cNvSpPr>
            <a:spLocks noChangeAspect="1"/>
          </p:cNvSpPr>
          <p:nvPr/>
        </p:nvSpPr>
        <p:spPr>
          <a:xfrm>
            <a:off x="9969630" y="2038328"/>
            <a:ext cx="365760" cy="365760"/>
          </a:xfrm>
          <a:prstGeom prst="ellipse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v-LV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83" name="Oval 82"/>
          <p:cNvSpPr>
            <a:spLocks noChangeAspect="1"/>
          </p:cNvSpPr>
          <p:nvPr/>
        </p:nvSpPr>
        <p:spPr>
          <a:xfrm>
            <a:off x="10478050" y="2038328"/>
            <a:ext cx="365760" cy="365760"/>
          </a:xfrm>
          <a:prstGeom prst="ellipse">
            <a:avLst/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lv-LV" dirty="0" smtClean="0">
                <a:solidFill>
                  <a:schemeClr val="tx1"/>
                </a:solidFill>
              </a:rPr>
              <a:t>10</a:t>
            </a:r>
            <a:endParaRPr lang="lv-LV" dirty="0">
              <a:solidFill>
                <a:schemeClr val="tx1"/>
              </a:solidFill>
            </a:endParaRPr>
          </a:p>
        </p:txBody>
      </p:sp>
      <p:sp>
        <p:nvSpPr>
          <p:cNvPr id="84" name="Oval 83"/>
          <p:cNvSpPr>
            <a:spLocks noChangeAspect="1"/>
          </p:cNvSpPr>
          <p:nvPr/>
        </p:nvSpPr>
        <p:spPr>
          <a:xfrm>
            <a:off x="10986470" y="2038328"/>
            <a:ext cx="365760" cy="365760"/>
          </a:xfrm>
          <a:prstGeom prst="ellipse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lv-LV" dirty="0" smtClean="0">
                <a:solidFill>
                  <a:schemeClr val="tx1"/>
                </a:solidFill>
              </a:rPr>
              <a:t>11</a:t>
            </a:r>
            <a:endParaRPr lang="lv-LV" dirty="0">
              <a:solidFill>
                <a:schemeClr val="tx1"/>
              </a:solidFill>
            </a:endParaRPr>
          </a:p>
        </p:txBody>
      </p:sp>
      <p:sp>
        <p:nvSpPr>
          <p:cNvPr id="85" name="Oval 84"/>
          <p:cNvSpPr>
            <a:spLocks noChangeAspect="1"/>
          </p:cNvSpPr>
          <p:nvPr/>
        </p:nvSpPr>
        <p:spPr>
          <a:xfrm>
            <a:off x="11494885" y="2038328"/>
            <a:ext cx="365760" cy="365760"/>
          </a:xfrm>
          <a:prstGeom prst="ellipse">
            <a:avLst/>
          </a:prstGeom>
          <a:solidFill>
            <a:srgbClr val="66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lv-LV" dirty="0" smtClean="0">
                <a:solidFill>
                  <a:schemeClr val="tx1"/>
                </a:solidFill>
              </a:rPr>
              <a:t>12</a:t>
            </a:r>
            <a:endParaRPr lang="lv-LV" dirty="0">
              <a:solidFill>
                <a:schemeClr val="tx1"/>
              </a:solidFill>
            </a:endParaRPr>
          </a:p>
        </p:txBody>
      </p:sp>
      <p:sp>
        <p:nvSpPr>
          <p:cNvPr id="113" name="Oval 112"/>
          <p:cNvSpPr>
            <a:spLocks noChangeAspect="1"/>
          </p:cNvSpPr>
          <p:nvPr/>
        </p:nvSpPr>
        <p:spPr>
          <a:xfrm>
            <a:off x="1834910" y="2038328"/>
            <a:ext cx="365760" cy="365760"/>
          </a:xfrm>
          <a:prstGeom prst="ellipse">
            <a:avLst/>
          </a:prstGeom>
          <a:solidFill>
            <a:srgbClr val="FF99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lv-LV" dirty="0" smtClean="0">
                <a:solidFill>
                  <a:schemeClr val="tx1"/>
                </a:solidFill>
              </a:rPr>
              <a:t>-7</a:t>
            </a:r>
            <a:endParaRPr lang="lv-LV" dirty="0">
              <a:solidFill>
                <a:schemeClr val="tx1"/>
              </a:solidFill>
            </a:endParaRPr>
          </a:p>
        </p:txBody>
      </p:sp>
      <p:sp>
        <p:nvSpPr>
          <p:cNvPr id="114" name="Oval 113"/>
          <p:cNvSpPr>
            <a:spLocks noChangeAspect="1"/>
          </p:cNvSpPr>
          <p:nvPr/>
        </p:nvSpPr>
        <p:spPr>
          <a:xfrm>
            <a:off x="2343330" y="2038328"/>
            <a:ext cx="365760" cy="365760"/>
          </a:xfrm>
          <a:prstGeom prst="ellipse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lv-LV" dirty="0" smtClean="0">
                <a:solidFill>
                  <a:schemeClr val="tx1"/>
                </a:solidFill>
              </a:rPr>
              <a:t>-6</a:t>
            </a:r>
            <a:endParaRPr lang="lv-LV" dirty="0">
              <a:solidFill>
                <a:schemeClr val="tx1"/>
              </a:solidFill>
            </a:endParaRPr>
          </a:p>
        </p:txBody>
      </p:sp>
      <p:sp>
        <p:nvSpPr>
          <p:cNvPr id="115" name="Oval 114"/>
          <p:cNvSpPr>
            <a:spLocks noChangeAspect="1"/>
          </p:cNvSpPr>
          <p:nvPr/>
        </p:nvSpPr>
        <p:spPr>
          <a:xfrm>
            <a:off x="2851750" y="2038328"/>
            <a:ext cx="365760" cy="365760"/>
          </a:xfrm>
          <a:prstGeom prst="ellipse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lv-LV" dirty="0" smtClean="0">
                <a:solidFill>
                  <a:schemeClr val="tx1"/>
                </a:solidFill>
              </a:rPr>
              <a:t>-5</a:t>
            </a:r>
            <a:endParaRPr lang="lv-LV" dirty="0">
              <a:solidFill>
                <a:schemeClr val="tx1"/>
              </a:solidFill>
            </a:endParaRPr>
          </a:p>
        </p:txBody>
      </p:sp>
      <p:sp>
        <p:nvSpPr>
          <p:cNvPr id="116" name="Oval 115"/>
          <p:cNvSpPr>
            <a:spLocks noChangeAspect="1"/>
          </p:cNvSpPr>
          <p:nvPr/>
        </p:nvSpPr>
        <p:spPr>
          <a:xfrm>
            <a:off x="3360170" y="2038328"/>
            <a:ext cx="365760" cy="365760"/>
          </a:xfrm>
          <a:prstGeom prst="ellipse">
            <a:avLst/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lv-LV" dirty="0" smtClean="0">
                <a:solidFill>
                  <a:schemeClr val="tx1"/>
                </a:solidFill>
              </a:rPr>
              <a:t>-4</a:t>
            </a:r>
            <a:endParaRPr lang="lv-LV" dirty="0">
              <a:solidFill>
                <a:schemeClr val="tx1"/>
              </a:solidFill>
            </a:endParaRPr>
          </a:p>
        </p:txBody>
      </p:sp>
      <p:sp>
        <p:nvSpPr>
          <p:cNvPr id="117" name="Oval 116"/>
          <p:cNvSpPr>
            <a:spLocks noChangeAspect="1"/>
          </p:cNvSpPr>
          <p:nvPr/>
        </p:nvSpPr>
        <p:spPr>
          <a:xfrm>
            <a:off x="3868590" y="2038328"/>
            <a:ext cx="365760" cy="365760"/>
          </a:xfrm>
          <a:prstGeom prst="ellipse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lv-LV" dirty="0" smtClean="0">
                <a:solidFill>
                  <a:schemeClr val="tx1"/>
                </a:solidFill>
              </a:rPr>
              <a:t>-3</a:t>
            </a:r>
            <a:endParaRPr lang="lv-LV" dirty="0">
              <a:solidFill>
                <a:schemeClr val="tx1"/>
              </a:solidFill>
            </a:endParaRPr>
          </a:p>
        </p:txBody>
      </p:sp>
      <p:sp>
        <p:nvSpPr>
          <p:cNvPr id="118" name="Oval 117"/>
          <p:cNvSpPr>
            <a:spLocks noChangeAspect="1"/>
          </p:cNvSpPr>
          <p:nvPr/>
        </p:nvSpPr>
        <p:spPr>
          <a:xfrm>
            <a:off x="4377010" y="2038328"/>
            <a:ext cx="365760" cy="365760"/>
          </a:xfrm>
          <a:prstGeom prst="ellipse">
            <a:avLst/>
          </a:prstGeom>
          <a:solidFill>
            <a:srgbClr val="66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lv-LV" dirty="0" smtClean="0">
                <a:solidFill>
                  <a:schemeClr val="tx1"/>
                </a:solidFill>
              </a:rPr>
              <a:t>-2</a:t>
            </a:r>
            <a:endParaRPr lang="lv-LV" dirty="0">
              <a:solidFill>
                <a:schemeClr val="tx1"/>
              </a:solidFill>
            </a:endParaRPr>
          </a:p>
        </p:txBody>
      </p:sp>
      <p:sp>
        <p:nvSpPr>
          <p:cNvPr id="119" name="Oval 118"/>
          <p:cNvSpPr>
            <a:spLocks noChangeAspect="1"/>
          </p:cNvSpPr>
          <p:nvPr/>
        </p:nvSpPr>
        <p:spPr>
          <a:xfrm>
            <a:off x="4885430" y="2038328"/>
            <a:ext cx="365760" cy="365760"/>
          </a:xfrm>
          <a:prstGeom prst="ellipse">
            <a:avLst/>
          </a:prstGeom>
          <a:solidFill>
            <a:srgbClr val="CC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lv-LV" dirty="0" smtClean="0">
                <a:solidFill>
                  <a:schemeClr val="tx1"/>
                </a:solidFill>
              </a:rPr>
              <a:t>-1</a:t>
            </a:r>
            <a:endParaRPr lang="lv-LV" dirty="0">
              <a:solidFill>
                <a:schemeClr val="tx1"/>
              </a:solidFill>
            </a:endParaRPr>
          </a:p>
        </p:txBody>
      </p:sp>
      <p:sp>
        <p:nvSpPr>
          <p:cNvPr id="120" name="Oval 119"/>
          <p:cNvSpPr>
            <a:spLocks noChangeAspect="1"/>
          </p:cNvSpPr>
          <p:nvPr/>
        </p:nvSpPr>
        <p:spPr>
          <a:xfrm>
            <a:off x="1337312" y="2036490"/>
            <a:ext cx="365760" cy="365760"/>
          </a:xfrm>
          <a:prstGeom prst="ellipse">
            <a:avLst/>
          </a:prstGeom>
          <a:solidFill>
            <a:srgbClr val="CC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lv-LV" dirty="0" smtClean="0">
                <a:solidFill>
                  <a:schemeClr val="tx1"/>
                </a:solidFill>
              </a:rPr>
              <a:t>-8</a:t>
            </a:r>
            <a:endParaRPr lang="lv-LV" dirty="0">
              <a:solidFill>
                <a:schemeClr val="tx1"/>
              </a:solidFill>
            </a:endParaRPr>
          </a:p>
        </p:txBody>
      </p:sp>
      <p:cxnSp>
        <p:nvCxnSpPr>
          <p:cNvPr id="121" name="Straight Connector 120"/>
          <p:cNvCxnSpPr>
            <a:stCxn id="120" idx="6"/>
            <a:endCxn id="113" idx="2"/>
          </p:cNvCxnSpPr>
          <p:nvPr/>
        </p:nvCxnSpPr>
        <p:spPr>
          <a:xfrm>
            <a:off x="1703072" y="2219370"/>
            <a:ext cx="131838" cy="183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stCxn id="113" idx="6"/>
            <a:endCxn id="114" idx="2"/>
          </p:cNvCxnSpPr>
          <p:nvPr/>
        </p:nvCxnSpPr>
        <p:spPr>
          <a:xfrm>
            <a:off x="2200670" y="2221208"/>
            <a:ext cx="14266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>
            <a:stCxn id="114" idx="6"/>
            <a:endCxn id="115" idx="2"/>
          </p:cNvCxnSpPr>
          <p:nvPr/>
        </p:nvCxnSpPr>
        <p:spPr>
          <a:xfrm>
            <a:off x="2709090" y="2221208"/>
            <a:ext cx="14266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>
            <a:stCxn id="115" idx="6"/>
            <a:endCxn id="116" idx="2"/>
          </p:cNvCxnSpPr>
          <p:nvPr/>
        </p:nvCxnSpPr>
        <p:spPr>
          <a:xfrm>
            <a:off x="3217510" y="2221208"/>
            <a:ext cx="14266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>
            <a:stCxn id="116" idx="6"/>
            <a:endCxn id="117" idx="2"/>
          </p:cNvCxnSpPr>
          <p:nvPr/>
        </p:nvCxnSpPr>
        <p:spPr>
          <a:xfrm>
            <a:off x="3725930" y="2221208"/>
            <a:ext cx="14266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>
            <a:stCxn id="117" idx="6"/>
            <a:endCxn id="118" idx="2"/>
          </p:cNvCxnSpPr>
          <p:nvPr/>
        </p:nvCxnSpPr>
        <p:spPr>
          <a:xfrm>
            <a:off x="4234350" y="2221208"/>
            <a:ext cx="14266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118" idx="6"/>
            <a:endCxn id="119" idx="2"/>
          </p:cNvCxnSpPr>
          <p:nvPr/>
        </p:nvCxnSpPr>
        <p:spPr>
          <a:xfrm>
            <a:off x="4742770" y="2221208"/>
            <a:ext cx="14266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119" idx="6"/>
            <a:endCxn id="6" idx="2"/>
          </p:cNvCxnSpPr>
          <p:nvPr/>
        </p:nvCxnSpPr>
        <p:spPr>
          <a:xfrm>
            <a:off x="5251190" y="2221208"/>
            <a:ext cx="14266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stCxn id="6" idx="6"/>
            <a:endCxn id="74" idx="2"/>
          </p:cNvCxnSpPr>
          <p:nvPr/>
        </p:nvCxnSpPr>
        <p:spPr>
          <a:xfrm>
            <a:off x="5759610" y="2221208"/>
            <a:ext cx="14266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>
            <a:stCxn id="74" idx="6"/>
            <a:endCxn id="75" idx="2"/>
          </p:cNvCxnSpPr>
          <p:nvPr/>
        </p:nvCxnSpPr>
        <p:spPr>
          <a:xfrm>
            <a:off x="6268030" y="2221208"/>
            <a:ext cx="14266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>
            <a:stCxn id="75" idx="6"/>
            <a:endCxn id="76" idx="2"/>
          </p:cNvCxnSpPr>
          <p:nvPr/>
        </p:nvCxnSpPr>
        <p:spPr>
          <a:xfrm>
            <a:off x="6776450" y="2221208"/>
            <a:ext cx="14266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>
            <a:stCxn id="76" idx="6"/>
            <a:endCxn id="77" idx="2"/>
          </p:cNvCxnSpPr>
          <p:nvPr/>
        </p:nvCxnSpPr>
        <p:spPr>
          <a:xfrm>
            <a:off x="7284870" y="2221208"/>
            <a:ext cx="14266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>
            <a:stCxn id="77" idx="6"/>
            <a:endCxn id="78" idx="2"/>
          </p:cNvCxnSpPr>
          <p:nvPr/>
        </p:nvCxnSpPr>
        <p:spPr>
          <a:xfrm>
            <a:off x="7793290" y="2221208"/>
            <a:ext cx="14266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stCxn id="78" idx="6"/>
            <a:endCxn id="79" idx="2"/>
          </p:cNvCxnSpPr>
          <p:nvPr/>
        </p:nvCxnSpPr>
        <p:spPr>
          <a:xfrm>
            <a:off x="8301710" y="2221208"/>
            <a:ext cx="14266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>
            <a:stCxn id="79" idx="6"/>
            <a:endCxn id="80" idx="2"/>
          </p:cNvCxnSpPr>
          <p:nvPr/>
        </p:nvCxnSpPr>
        <p:spPr>
          <a:xfrm>
            <a:off x="8810130" y="2221208"/>
            <a:ext cx="14266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/>
          <p:cNvCxnSpPr>
            <a:stCxn id="80" idx="6"/>
            <a:endCxn id="81" idx="2"/>
          </p:cNvCxnSpPr>
          <p:nvPr/>
        </p:nvCxnSpPr>
        <p:spPr>
          <a:xfrm>
            <a:off x="9318550" y="2221208"/>
            <a:ext cx="14266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>
            <a:stCxn id="81" idx="6"/>
            <a:endCxn id="82" idx="2"/>
          </p:cNvCxnSpPr>
          <p:nvPr/>
        </p:nvCxnSpPr>
        <p:spPr>
          <a:xfrm>
            <a:off x="9826970" y="2221208"/>
            <a:ext cx="14266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>
            <a:stCxn id="82" idx="6"/>
            <a:endCxn id="83" idx="2"/>
          </p:cNvCxnSpPr>
          <p:nvPr/>
        </p:nvCxnSpPr>
        <p:spPr>
          <a:xfrm>
            <a:off x="10335390" y="2221208"/>
            <a:ext cx="14266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>
            <a:stCxn id="83" idx="6"/>
            <a:endCxn id="84" idx="2"/>
          </p:cNvCxnSpPr>
          <p:nvPr/>
        </p:nvCxnSpPr>
        <p:spPr>
          <a:xfrm>
            <a:off x="10843810" y="2221208"/>
            <a:ext cx="14266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>
            <a:stCxn id="84" idx="6"/>
            <a:endCxn id="85" idx="2"/>
          </p:cNvCxnSpPr>
          <p:nvPr/>
        </p:nvCxnSpPr>
        <p:spPr>
          <a:xfrm>
            <a:off x="11352230" y="2221208"/>
            <a:ext cx="14265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Oval 182"/>
          <p:cNvSpPr>
            <a:spLocks noChangeAspect="1"/>
          </p:cNvSpPr>
          <p:nvPr/>
        </p:nvSpPr>
        <p:spPr>
          <a:xfrm>
            <a:off x="5368450" y="2825728"/>
            <a:ext cx="365760" cy="365760"/>
          </a:xfrm>
          <a:prstGeom prst="ellipse">
            <a:avLst/>
          </a:prstGeom>
          <a:solidFill>
            <a:srgbClr val="FF99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v-LV" dirty="0" smtClean="0">
                <a:solidFill>
                  <a:schemeClr val="tx1"/>
                </a:solidFill>
              </a:rPr>
              <a:t>0</a:t>
            </a:r>
            <a:endParaRPr lang="lv-LV" dirty="0">
              <a:solidFill>
                <a:schemeClr val="tx1"/>
              </a:solidFill>
            </a:endParaRPr>
          </a:p>
        </p:txBody>
      </p:sp>
      <p:sp>
        <p:nvSpPr>
          <p:cNvPr id="184" name="Oval 183"/>
          <p:cNvSpPr>
            <a:spLocks noChangeAspect="1"/>
          </p:cNvSpPr>
          <p:nvPr/>
        </p:nvSpPr>
        <p:spPr>
          <a:xfrm>
            <a:off x="5876870" y="2825728"/>
            <a:ext cx="365760" cy="365760"/>
          </a:xfrm>
          <a:prstGeom prst="ellipse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v-LV" dirty="0" smtClean="0">
                <a:solidFill>
                  <a:schemeClr val="tx1"/>
                </a:solidFill>
              </a:rPr>
              <a:t>1</a:t>
            </a:r>
            <a:endParaRPr lang="lv-LV" dirty="0">
              <a:solidFill>
                <a:schemeClr val="tx1"/>
              </a:solidFill>
            </a:endParaRPr>
          </a:p>
        </p:txBody>
      </p:sp>
      <p:sp>
        <p:nvSpPr>
          <p:cNvPr id="185" name="Oval 184"/>
          <p:cNvSpPr>
            <a:spLocks noChangeAspect="1"/>
          </p:cNvSpPr>
          <p:nvPr/>
        </p:nvSpPr>
        <p:spPr>
          <a:xfrm>
            <a:off x="6385290" y="2825728"/>
            <a:ext cx="365760" cy="365760"/>
          </a:xfrm>
          <a:prstGeom prst="ellipse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v-LV" dirty="0" smtClean="0">
                <a:solidFill>
                  <a:schemeClr val="tx1"/>
                </a:solidFill>
              </a:rPr>
              <a:t>2</a:t>
            </a:r>
            <a:endParaRPr lang="lv-LV" dirty="0">
              <a:solidFill>
                <a:schemeClr val="tx1"/>
              </a:solidFill>
            </a:endParaRPr>
          </a:p>
        </p:txBody>
      </p:sp>
      <p:sp>
        <p:nvSpPr>
          <p:cNvPr id="186" name="Oval 185"/>
          <p:cNvSpPr>
            <a:spLocks noChangeAspect="1"/>
          </p:cNvSpPr>
          <p:nvPr/>
        </p:nvSpPr>
        <p:spPr>
          <a:xfrm>
            <a:off x="6893710" y="2825728"/>
            <a:ext cx="365760" cy="365760"/>
          </a:xfrm>
          <a:prstGeom prst="ellipse">
            <a:avLst/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v-LV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87" name="Oval 186"/>
          <p:cNvSpPr>
            <a:spLocks noChangeAspect="1"/>
          </p:cNvSpPr>
          <p:nvPr/>
        </p:nvSpPr>
        <p:spPr>
          <a:xfrm>
            <a:off x="7402130" y="2825728"/>
            <a:ext cx="365760" cy="365760"/>
          </a:xfrm>
          <a:prstGeom prst="ellipse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v-LV" dirty="0" smtClean="0">
                <a:solidFill>
                  <a:schemeClr val="tx1"/>
                </a:solidFill>
              </a:rPr>
              <a:t>4</a:t>
            </a:r>
            <a:endParaRPr lang="lv-LV" dirty="0">
              <a:solidFill>
                <a:schemeClr val="tx1"/>
              </a:solidFill>
            </a:endParaRPr>
          </a:p>
        </p:txBody>
      </p:sp>
      <p:sp>
        <p:nvSpPr>
          <p:cNvPr id="188" name="Oval 187"/>
          <p:cNvSpPr>
            <a:spLocks noChangeAspect="1"/>
          </p:cNvSpPr>
          <p:nvPr/>
        </p:nvSpPr>
        <p:spPr>
          <a:xfrm>
            <a:off x="7910550" y="2825728"/>
            <a:ext cx="365760" cy="365760"/>
          </a:xfrm>
          <a:prstGeom prst="ellipse">
            <a:avLst/>
          </a:prstGeom>
          <a:solidFill>
            <a:srgbClr val="66CCFF"/>
          </a:solidFill>
          <a:ln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v-LV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89" name="Oval 188"/>
          <p:cNvSpPr>
            <a:spLocks noChangeAspect="1"/>
          </p:cNvSpPr>
          <p:nvPr/>
        </p:nvSpPr>
        <p:spPr>
          <a:xfrm>
            <a:off x="8418970" y="2825728"/>
            <a:ext cx="365760" cy="365760"/>
          </a:xfrm>
          <a:prstGeom prst="ellipse">
            <a:avLst/>
          </a:prstGeom>
          <a:solidFill>
            <a:srgbClr val="FF99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v-LV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90" name="Oval 189"/>
          <p:cNvSpPr>
            <a:spLocks noChangeAspect="1"/>
          </p:cNvSpPr>
          <p:nvPr/>
        </p:nvSpPr>
        <p:spPr>
          <a:xfrm>
            <a:off x="8927390" y="2825728"/>
            <a:ext cx="365760" cy="365760"/>
          </a:xfrm>
          <a:prstGeom prst="ellipse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v-LV" dirty="0" smtClean="0">
                <a:solidFill>
                  <a:schemeClr val="tx1"/>
                </a:solidFill>
              </a:rPr>
              <a:t>7</a:t>
            </a:r>
            <a:endParaRPr lang="lv-LV" dirty="0">
              <a:solidFill>
                <a:schemeClr val="tx1"/>
              </a:solidFill>
            </a:endParaRPr>
          </a:p>
        </p:txBody>
      </p:sp>
      <p:sp>
        <p:nvSpPr>
          <p:cNvPr id="191" name="Oval 190"/>
          <p:cNvSpPr>
            <a:spLocks noChangeAspect="1"/>
          </p:cNvSpPr>
          <p:nvPr/>
        </p:nvSpPr>
        <p:spPr>
          <a:xfrm>
            <a:off x="9435810" y="2825728"/>
            <a:ext cx="365760" cy="365760"/>
          </a:xfrm>
          <a:prstGeom prst="ellipse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v-LV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92" name="Oval 191"/>
          <p:cNvSpPr>
            <a:spLocks noChangeAspect="1"/>
          </p:cNvSpPr>
          <p:nvPr/>
        </p:nvSpPr>
        <p:spPr>
          <a:xfrm>
            <a:off x="9944230" y="2825728"/>
            <a:ext cx="365760" cy="365760"/>
          </a:xfrm>
          <a:prstGeom prst="ellipse">
            <a:avLst/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v-LV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93" name="Oval 192"/>
          <p:cNvSpPr>
            <a:spLocks noChangeAspect="1"/>
          </p:cNvSpPr>
          <p:nvPr/>
        </p:nvSpPr>
        <p:spPr>
          <a:xfrm>
            <a:off x="10452650" y="2825728"/>
            <a:ext cx="365760" cy="365760"/>
          </a:xfrm>
          <a:prstGeom prst="ellipse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lv-LV" dirty="0" smtClean="0">
                <a:solidFill>
                  <a:schemeClr val="tx1"/>
                </a:solidFill>
              </a:rPr>
              <a:t>10</a:t>
            </a:r>
            <a:endParaRPr lang="lv-LV" dirty="0">
              <a:solidFill>
                <a:schemeClr val="tx1"/>
              </a:solidFill>
            </a:endParaRPr>
          </a:p>
        </p:txBody>
      </p:sp>
      <p:sp>
        <p:nvSpPr>
          <p:cNvPr id="194" name="Oval 193"/>
          <p:cNvSpPr>
            <a:spLocks noChangeAspect="1"/>
          </p:cNvSpPr>
          <p:nvPr/>
        </p:nvSpPr>
        <p:spPr>
          <a:xfrm>
            <a:off x="10961070" y="2825728"/>
            <a:ext cx="365760" cy="365760"/>
          </a:xfrm>
          <a:prstGeom prst="ellipse">
            <a:avLst/>
          </a:prstGeom>
          <a:solidFill>
            <a:srgbClr val="66CCFF"/>
          </a:solidFill>
          <a:ln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lv-LV" dirty="0" smtClean="0">
                <a:solidFill>
                  <a:schemeClr val="tx1"/>
                </a:solidFill>
              </a:rPr>
              <a:t>11</a:t>
            </a:r>
            <a:endParaRPr lang="lv-LV" dirty="0">
              <a:solidFill>
                <a:schemeClr val="tx1"/>
              </a:solidFill>
            </a:endParaRPr>
          </a:p>
        </p:txBody>
      </p:sp>
      <p:sp>
        <p:nvSpPr>
          <p:cNvPr id="195" name="Oval 194"/>
          <p:cNvSpPr>
            <a:spLocks noChangeAspect="1"/>
          </p:cNvSpPr>
          <p:nvPr/>
        </p:nvSpPr>
        <p:spPr>
          <a:xfrm>
            <a:off x="11469485" y="2825728"/>
            <a:ext cx="365760" cy="365760"/>
          </a:xfrm>
          <a:prstGeom prst="ellipse">
            <a:avLst/>
          </a:prstGeom>
          <a:solidFill>
            <a:srgbClr val="FF99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lv-LV" dirty="0" smtClean="0">
                <a:solidFill>
                  <a:schemeClr val="tx1"/>
                </a:solidFill>
              </a:rPr>
              <a:t>12</a:t>
            </a:r>
            <a:endParaRPr lang="lv-LV" dirty="0">
              <a:solidFill>
                <a:schemeClr val="tx1"/>
              </a:solidFill>
            </a:endParaRPr>
          </a:p>
        </p:txBody>
      </p:sp>
      <p:sp>
        <p:nvSpPr>
          <p:cNvPr id="196" name="Oval 195"/>
          <p:cNvSpPr>
            <a:spLocks noChangeAspect="1"/>
          </p:cNvSpPr>
          <p:nvPr/>
        </p:nvSpPr>
        <p:spPr>
          <a:xfrm>
            <a:off x="1809510" y="2825728"/>
            <a:ext cx="365760" cy="365760"/>
          </a:xfrm>
          <a:prstGeom prst="ellipse">
            <a:avLst/>
          </a:prstGeom>
          <a:solidFill>
            <a:srgbClr val="66CCFF"/>
          </a:solidFill>
          <a:ln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lv-LV" dirty="0" smtClean="0">
                <a:solidFill>
                  <a:schemeClr val="tx1"/>
                </a:solidFill>
              </a:rPr>
              <a:t>-7</a:t>
            </a:r>
            <a:endParaRPr lang="lv-LV" dirty="0">
              <a:solidFill>
                <a:schemeClr val="tx1"/>
              </a:solidFill>
            </a:endParaRPr>
          </a:p>
        </p:txBody>
      </p:sp>
      <p:sp>
        <p:nvSpPr>
          <p:cNvPr id="197" name="Oval 196"/>
          <p:cNvSpPr>
            <a:spLocks noChangeAspect="1"/>
          </p:cNvSpPr>
          <p:nvPr/>
        </p:nvSpPr>
        <p:spPr>
          <a:xfrm>
            <a:off x="2317930" y="2825728"/>
            <a:ext cx="365760" cy="365760"/>
          </a:xfrm>
          <a:prstGeom prst="ellipse">
            <a:avLst/>
          </a:prstGeom>
          <a:solidFill>
            <a:srgbClr val="FF99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lv-LV" dirty="0" smtClean="0">
                <a:solidFill>
                  <a:schemeClr val="tx1"/>
                </a:solidFill>
              </a:rPr>
              <a:t>-6</a:t>
            </a:r>
            <a:endParaRPr lang="lv-LV" dirty="0">
              <a:solidFill>
                <a:schemeClr val="tx1"/>
              </a:solidFill>
            </a:endParaRPr>
          </a:p>
        </p:txBody>
      </p:sp>
      <p:sp>
        <p:nvSpPr>
          <p:cNvPr id="198" name="Oval 197"/>
          <p:cNvSpPr>
            <a:spLocks noChangeAspect="1"/>
          </p:cNvSpPr>
          <p:nvPr/>
        </p:nvSpPr>
        <p:spPr>
          <a:xfrm>
            <a:off x="2826350" y="2825728"/>
            <a:ext cx="365760" cy="365760"/>
          </a:xfrm>
          <a:prstGeom prst="ellipse">
            <a:avLst/>
          </a:prstGeom>
          <a:solidFill>
            <a:srgbClr val="FFCC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lv-LV" dirty="0" smtClean="0">
                <a:solidFill>
                  <a:schemeClr val="tx1"/>
                </a:solidFill>
              </a:rPr>
              <a:t>-5</a:t>
            </a:r>
            <a:endParaRPr lang="lv-LV" dirty="0">
              <a:solidFill>
                <a:schemeClr val="tx1"/>
              </a:solidFill>
            </a:endParaRPr>
          </a:p>
        </p:txBody>
      </p:sp>
      <p:sp>
        <p:nvSpPr>
          <p:cNvPr id="199" name="Oval 198"/>
          <p:cNvSpPr>
            <a:spLocks noChangeAspect="1"/>
          </p:cNvSpPr>
          <p:nvPr/>
        </p:nvSpPr>
        <p:spPr>
          <a:xfrm>
            <a:off x="3334770" y="2825728"/>
            <a:ext cx="365760" cy="365760"/>
          </a:xfrm>
          <a:prstGeom prst="ellipse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lv-LV" dirty="0" smtClean="0">
                <a:solidFill>
                  <a:schemeClr val="tx1"/>
                </a:solidFill>
              </a:rPr>
              <a:t>-4</a:t>
            </a:r>
            <a:endParaRPr lang="lv-LV" dirty="0">
              <a:solidFill>
                <a:schemeClr val="tx1"/>
              </a:solidFill>
            </a:endParaRPr>
          </a:p>
        </p:txBody>
      </p:sp>
      <p:sp>
        <p:nvSpPr>
          <p:cNvPr id="200" name="Oval 199"/>
          <p:cNvSpPr>
            <a:spLocks noChangeAspect="1"/>
          </p:cNvSpPr>
          <p:nvPr/>
        </p:nvSpPr>
        <p:spPr>
          <a:xfrm>
            <a:off x="3843190" y="2825728"/>
            <a:ext cx="365760" cy="365760"/>
          </a:xfrm>
          <a:prstGeom prst="ellipse">
            <a:avLst/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lv-LV" dirty="0" smtClean="0">
                <a:solidFill>
                  <a:schemeClr val="tx1"/>
                </a:solidFill>
              </a:rPr>
              <a:t>-3</a:t>
            </a:r>
            <a:endParaRPr lang="lv-LV" dirty="0">
              <a:solidFill>
                <a:schemeClr val="tx1"/>
              </a:solidFill>
            </a:endParaRPr>
          </a:p>
        </p:txBody>
      </p:sp>
      <p:sp>
        <p:nvSpPr>
          <p:cNvPr id="201" name="Oval 200"/>
          <p:cNvSpPr>
            <a:spLocks noChangeAspect="1"/>
          </p:cNvSpPr>
          <p:nvPr/>
        </p:nvSpPr>
        <p:spPr>
          <a:xfrm>
            <a:off x="4351610" y="2825728"/>
            <a:ext cx="365760" cy="365760"/>
          </a:xfrm>
          <a:prstGeom prst="ellipse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lv-LV" dirty="0" smtClean="0">
                <a:solidFill>
                  <a:schemeClr val="tx1"/>
                </a:solidFill>
              </a:rPr>
              <a:t>-2</a:t>
            </a:r>
            <a:endParaRPr lang="lv-LV" dirty="0">
              <a:solidFill>
                <a:schemeClr val="tx1"/>
              </a:solidFill>
            </a:endParaRPr>
          </a:p>
        </p:txBody>
      </p:sp>
      <p:sp>
        <p:nvSpPr>
          <p:cNvPr id="202" name="Oval 201"/>
          <p:cNvSpPr>
            <a:spLocks noChangeAspect="1"/>
          </p:cNvSpPr>
          <p:nvPr/>
        </p:nvSpPr>
        <p:spPr>
          <a:xfrm>
            <a:off x="4860030" y="2825728"/>
            <a:ext cx="365760" cy="365760"/>
          </a:xfrm>
          <a:prstGeom prst="ellipse">
            <a:avLst/>
          </a:prstGeom>
          <a:solidFill>
            <a:srgbClr val="66CCFF"/>
          </a:solidFill>
          <a:ln>
            <a:solidFill>
              <a:srgbClr val="C6C6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lv-LV" dirty="0" smtClean="0">
                <a:solidFill>
                  <a:schemeClr val="tx1"/>
                </a:solidFill>
              </a:rPr>
              <a:t>-1</a:t>
            </a:r>
            <a:endParaRPr lang="lv-LV" dirty="0">
              <a:solidFill>
                <a:schemeClr val="tx1"/>
              </a:solidFill>
            </a:endParaRPr>
          </a:p>
        </p:txBody>
      </p:sp>
      <p:sp>
        <p:nvSpPr>
          <p:cNvPr id="203" name="Oval 202"/>
          <p:cNvSpPr>
            <a:spLocks noChangeAspect="1"/>
          </p:cNvSpPr>
          <p:nvPr/>
        </p:nvSpPr>
        <p:spPr>
          <a:xfrm>
            <a:off x="1311912" y="2823890"/>
            <a:ext cx="365760" cy="365760"/>
          </a:xfrm>
          <a:prstGeom prst="ellipse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lv-LV" dirty="0" smtClean="0">
                <a:solidFill>
                  <a:schemeClr val="tx1"/>
                </a:solidFill>
              </a:rPr>
              <a:t>-8</a:t>
            </a:r>
            <a:endParaRPr lang="lv-LV" dirty="0">
              <a:solidFill>
                <a:schemeClr val="tx1"/>
              </a:solidFill>
            </a:endParaRPr>
          </a:p>
        </p:txBody>
      </p:sp>
      <p:cxnSp>
        <p:nvCxnSpPr>
          <p:cNvPr id="204" name="Straight Connector 203"/>
          <p:cNvCxnSpPr>
            <a:stCxn id="203" idx="6"/>
            <a:endCxn id="196" idx="2"/>
          </p:cNvCxnSpPr>
          <p:nvPr/>
        </p:nvCxnSpPr>
        <p:spPr>
          <a:xfrm>
            <a:off x="1677672" y="3006770"/>
            <a:ext cx="131838" cy="183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>
            <a:stCxn id="196" idx="6"/>
            <a:endCxn id="197" idx="2"/>
          </p:cNvCxnSpPr>
          <p:nvPr/>
        </p:nvCxnSpPr>
        <p:spPr>
          <a:xfrm>
            <a:off x="2175270" y="3008608"/>
            <a:ext cx="14266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>
            <a:stCxn id="197" idx="6"/>
            <a:endCxn id="198" idx="2"/>
          </p:cNvCxnSpPr>
          <p:nvPr/>
        </p:nvCxnSpPr>
        <p:spPr>
          <a:xfrm>
            <a:off x="2683690" y="3008608"/>
            <a:ext cx="14266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>
            <a:stCxn id="198" idx="6"/>
            <a:endCxn id="199" idx="2"/>
          </p:cNvCxnSpPr>
          <p:nvPr/>
        </p:nvCxnSpPr>
        <p:spPr>
          <a:xfrm>
            <a:off x="3192110" y="3008608"/>
            <a:ext cx="14266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>
            <a:stCxn id="199" idx="6"/>
            <a:endCxn id="200" idx="2"/>
          </p:cNvCxnSpPr>
          <p:nvPr/>
        </p:nvCxnSpPr>
        <p:spPr>
          <a:xfrm>
            <a:off x="3700530" y="3008608"/>
            <a:ext cx="14266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>
            <a:stCxn id="200" idx="6"/>
            <a:endCxn id="201" idx="2"/>
          </p:cNvCxnSpPr>
          <p:nvPr/>
        </p:nvCxnSpPr>
        <p:spPr>
          <a:xfrm>
            <a:off x="4208950" y="3008608"/>
            <a:ext cx="14266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>
            <a:stCxn id="201" idx="6"/>
            <a:endCxn id="202" idx="2"/>
          </p:cNvCxnSpPr>
          <p:nvPr/>
        </p:nvCxnSpPr>
        <p:spPr>
          <a:xfrm>
            <a:off x="4717370" y="3008608"/>
            <a:ext cx="14266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>
            <a:stCxn id="202" idx="6"/>
            <a:endCxn id="183" idx="2"/>
          </p:cNvCxnSpPr>
          <p:nvPr/>
        </p:nvCxnSpPr>
        <p:spPr>
          <a:xfrm>
            <a:off x="5225790" y="3008608"/>
            <a:ext cx="14266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>
            <a:stCxn id="183" idx="6"/>
            <a:endCxn id="184" idx="2"/>
          </p:cNvCxnSpPr>
          <p:nvPr/>
        </p:nvCxnSpPr>
        <p:spPr>
          <a:xfrm>
            <a:off x="5734210" y="3008608"/>
            <a:ext cx="14266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>
            <a:stCxn id="184" idx="6"/>
            <a:endCxn id="185" idx="2"/>
          </p:cNvCxnSpPr>
          <p:nvPr/>
        </p:nvCxnSpPr>
        <p:spPr>
          <a:xfrm>
            <a:off x="6242630" y="3008608"/>
            <a:ext cx="14266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>
            <a:stCxn id="185" idx="6"/>
            <a:endCxn id="186" idx="2"/>
          </p:cNvCxnSpPr>
          <p:nvPr/>
        </p:nvCxnSpPr>
        <p:spPr>
          <a:xfrm>
            <a:off x="6751050" y="3008608"/>
            <a:ext cx="14266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>
            <a:stCxn id="186" idx="6"/>
            <a:endCxn id="187" idx="2"/>
          </p:cNvCxnSpPr>
          <p:nvPr/>
        </p:nvCxnSpPr>
        <p:spPr>
          <a:xfrm>
            <a:off x="7259470" y="3008608"/>
            <a:ext cx="14266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>
            <a:stCxn id="187" idx="6"/>
            <a:endCxn id="188" idx="2"/>
          </p:cNvCxnSpPr>
          <p:nvPr/>
        </p:nvCxnSpPr>
        <p:spPr>
          <a:xfrm>
            <a:off x="7767890" y="3008608"/>
            <a:ext cx="14266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>
            <a:stCxn id="188" idx="6"/>
            <a:endCxn id="189" idx="2"/>
          </p:cNvCxnSpPr>
          <p:nvPr/>
        </p:nvCxnSpPr>
        <p:spPr>
          <a:xfrm>
            <a:off x="8276310" y="3008608"/>
            <a:ext cx="14266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/>
          <p:cNvCxnSpPr>
            <a:stCxn id="189" idx="6"/>
            <a:endCxn id="190" idx="2"/>
          </p:cNvCxnSpPr>
          <p:nvPr/>
        </p:nvCxnSpPr>
        <p:spPr>
          <a:xfrm>
            <a:off x="8784730" y="3008608"/>
            <a:ext cx="14266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>
            <a:stCxn id="190" idx="6"/>
            <a:endCxn id="191" idx="2"/>
          </p:cNvCxnSpPr>
          <p:nvPr/>
        </p:nvCxnSpPr>
        <p:spPr>
          <a:xfrm>
            <a:off x="9293150" y="3008608"/>
            <a:ext cx="14266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>
            <a:stCxn id="191" idx="6"/>
            <a:endCxn id="192" idx="2"/>
          </p:cNvCxnSpPr>
          <p:nvPr/>
        </p:nvCxnSpPr>
        <p:spPr>
          <a:xfrm>
            <a:off x="9801570" y="3008608"/>
            <a:ext cx="14266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>
            <a:stCxn id="192" idx="6"/>
            <a:endCxn id="193" idx="2"/>
          </p:cNvCxnSpPr>
          <p:nvPr/>
        </p:nvCxnSpPr>
        <p:spPr>
          <a:xfrm>
            <a:off x="10309990" y="3008608"/>
            <a:ext cx="14266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>
            <a:stCxn id="193" idx="6"/>
            <a:endCxn id="194" idx="2"/>
          </p:cNvCxnSpPr>
          <p:nvPr/>
        </p:nvCxnSpPr>
        <p:spPr>
          <a:xfrm>
            <a:off x="10818410" y="3008608"/>
            <a:ext cx="14266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>
            <a:stCxn id="194" idx="6"/>
            <a:endCxn id="195" idx="2"/>
          </p:cNvCxnSpPr>
          <p:nvPr/>
        </p:nvCxnSpPr>
        <p:spPr>
          <a:xfrm>
            <a:off x="11326830" y="3008608"/>
            <a:ext cx="14265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4" name="TextBox 223"/>
              <p:cNvSpPr txBox="1"/>
              <p:nvPr/>
            </p:nvSpPr>
            <p:spPr>
              <a:xfrm>
                <a:off x="469900" y="1498600"/>
                <a:ext cx="7010445" cy="5132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lv-LV" sz="2800"/>
                      <m:t>ℤ</m:t>
                    </m:r>
                  </m:oMath>
                </a14:m>
                <a:r>
                  <a:rPr lang="lv-LV" sz="2400" dirty="0" smtClean="0"/>
                  <a:t>, where congruent numbers (mod 7) have same color</a:t>
                </a:r>
                <a:endParaRPr lang="lv-LV" sz="2400" dirty="0"/>
              </a:p>
            </p:txBody>
          </p:sp>
        </mc:Choice>
        <mc:Fallback xmlns="">
          <p:sp>
            <p:nvSpPr>
              <p:cNvPr id="224" name="TextBox 2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900" y="1498600"/>
                <a:ext cx="7010445" cy="513282"/>
              </a:xfrm>
              <a:prstGeom prst="rect">
                <a:avLst/>
              </a:prstGeom>
              <a:blipFill>
                <a:blip r:embed="rId3"/>
                <a:stretch>
                  <a:fillRect r="-348" b="-26190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5" name="TextBox 224"/>
              <p:cNvSpPr txBox="1"/>
              <p:nvPr/>
            </p:nvSpPr>
            <p:spPr>
              <a:xfrm>
                <a:off x="482600" y="2336800"/>
                <a:ext cx="7010445" cy="5132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lv-LV" sz="2800"/>
                      <m:t>ℤ</m:t>
                    </m:r>
                  </m:oMath>
                </a14:m>
                <a:r>
                  <a:rPr lang="lv-LV" sz="2400" dirty="0" smtClean="0"/>
                  <a:t>, where congruent numbers (mod 6) have same color</a:t>
                </a:r>
                <a:endParaRPr lang="lv-LV" sz="2400" dirty="0"/>
              </a:p>
            </p:txBody>
          </p:sp>
        </mc:Choice>
        <mc:Fallback xmlns="">
          <p:sp>
            <p:nvSpPr>
              <p:cNvPr id="225" name="TextBox 2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00" y="2336800"/>
                <a:ext cx="7010445" cy="513282"/>
              </a:xfrm>
              <a:prstGeom prst="rect">
                <a:avLst/>
              </a:prstGeom>
              <a:blipFill>
                <a:blip r:embed="rId4"/>
                <a:stretch>
                  <a:fillRect r="-348" b="-24706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2" name="TextBox 251"/>
              <p:cNvSpPr txBox="1"/>
              <p:nvPr/>
            </p:nvSpPr>
            <p:spPr>
              <a:xfrm>
                <a:off x="6008290" y="4611102"/>
                <a:ext cx="78252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lv-LV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lv-LV" sz="3600"/>
                            <m:t>ℤ</m:t>
                          </m:r>
                        </m:e>
                        <m:sub>
                          <m:r>
                            <a:rPr lang="lv-LV" sz="36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lv-LV" sz="3600" dirty="0"/>
              </a:p>
            </p:txBody>
          </p:sp>
        </mc:Choice>
        <mc:Fallback xmlns="">
          <p:sp>
            <p:nvSpPr>
              <p:cNvPr id="252" name="TextBox 2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8290" y="4611102"/>
                <a:ext cx="782522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3" name="TextBox 252"/>
              <p:cNvSpPr txBox="1"/>
              <p:nvPr/>
            </p:nvSpPr>
            <p:spPr>
              <a:xfrm>
                <a:off x="9872900" y="4682736"/>
                <a:ext cx="78252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lv-LV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lv-LV" sz="3600"/>
                            <m:t>ℤ</m:t>
                          </m:r>
                        </m:e>
                        <m:sub>
                          <m:r>
                            <a:rPr lang="lv-LV" sz="36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lv-LV" sz="3600" dirty="0"/>
              </a:p>
            </p:txBody>
          </p:sp>
        </mc:Choice>
        <mc:Fallback xmlns="">
          <p:sp>
            <p:nvSpPr>
              <p:cNvPr id="253" name="TextBox 2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2900" y="4682736"/>
                <a:ext cx="782522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5" name="Arc 254"/>
          <p:cNvSpPr>
            <a:spLocks noChangeAspect="1"/>
          </p:cNvSpPr>
          <p:nvPr/>
        </p:nvSpPr>
        <p:spPr>
          <a:xfrm>
            <a:off x="9049988" y="3914144"/>
            <a:ext cx="2194560" cy="2194560"/>
          </a:xfrm>
          <a:prstGeom prst="arc">
            <a:avLst>
              <a:gd name="adj1" fmla="val 16200000"/>
              <a:gd name="adj2" fmla="val 3742224"/>
            </a:avLst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sp>
        <p:nvSpPr>
          <p:cNvPr id="256" name="Arc 255"/>
          <p:cNvSpPr>
            <a:spLocks noChangeAspect="1"/>
          </p:cNvSpPr>
          <p:nvPr/>
        </p:nvSpPr>
        <p:spPr>
          <a:xfrm>
            <a:off x="5200144" y="3889030"/>
            <a:ext cx="2194560" cy="2194560"/>
          </a:xfrm>
          <a:prstGeom prst="arc">
            <a:avLst>
              <a:gd name="adj1" fmla="val 16200000"/>
              <a:gd name="adj2" fmla="val 3742224"/>
            </a:avLst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8419485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r>
              <a:rPr lang="en-US" dirty="0" smtClean="0"/>
              <a:t>: Arithmetic Progressions</a:t>
            </a:r>
            <a:endParaRPr lang="lv-LV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 smtClean="0">
                    <a:ea typeface="Cambria Math" panose="02040503050406030204" pitchFamily="18" charset="0"/>
                    <a:cs typeface="Arial" panose="020B0604020202020204" pitchFamily="34" charset="0"/>
                  </a:rPr>
                  <a:t>Arithmetic Progression </a:t>
                </a:r>
                <a:br>
                  <a:rPr lang="en-US" b="1" dirty="0" smtClean="0">
                    <a:ea typeface="Cambria Math" panose="02040503050406030204" pitchFamily="18" charset="0"/>
                    <a:cs typeface="Arial" panose="020B0604020202020204" pitchFamily="34" charset="0"/>
                  </a:rPr>
                </a:br>
                <a:r>
                  <a:rPr lang="en-US" b="1" dirty="0" smtClean="0">
                    <a:ea typeface="Cambria Math" panose="02040503050406030204" pitchFamily="18" charset="0"/>
                    <a:cs typeface="Arial" panose="020B0604020202020204" pitchFamily="34" charset="0"/>
                  </a:rPr>
                  <a:t>(mutual primes 4 and 7):</a:t>
                </a:r>
                <a:endParaRPr lang="ru-RU" b="1" dirty="0" smtClean="0"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lv-LV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lv-LV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0</m:t>
                    </m:r>
                  </m:oMath>
                </a14:m>
                <a:r>
                  <a:rPr lang="en-US" dirty="0">
                    <a:cs typeface="Arial" panose="020B0604020202020204" pitchFamily="34" charset="0"/>
                  </a:rPr>
                  <a:t>,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lv-LV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sub>
                        </m:sSub>
                        <m:r>
                          <a:rPr lang="ru-R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+4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mod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lv-LV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7</m:t>
                    </m:r>
                  </m:oMath>
                </a14:m>
                <a:r>
                  <a:rPr lang="en-US" dirty="0">
                    <a:cs typeface="Arial" panose="020B0604020202020204" pitchFamily="34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b="1" dirty="0">
                    <a:ea typeface="Cambria Math" panose="02040503050406030204" pitchFamily="18" charset="0"/>
                    <a:cs typeface="Arial" panose="020B0604020202020204" pitchFamily="34" charset="0"/>
                  </a:rPr>
                  <a:t>Arithmetic </a:t>
                </a:r>
                <a:r>
                  <a:rPr lang="en-US" b="1" dirty="0" smtClean="0">
                    <a:ea typeface="Cambria Math" panose="02040503050406030204" pitchFamily="18" charset="0"/>
                    <a:cs typeface="Arial" panose="020B0604020202020204" pitchFamily="34" charset="0"/>
                  </a:rPr>
                  <a:t>Progression</a:t>
                </a:r>
                <a:br>
                  <a:rPr lang="en-US" b="1" dirty="0" smtClean="0">
                    <a:ea typeface="Cambria Math" panose="02040503050406030204" pitchFamily="18" charset="0"/>
                    <a:cs typeface="Arial" panose="020B0604020202020204" pitchFamily="34" charset="0"/>
                  </a:rPr>
                </a:br>
                <a:r>
                  <a:rPr lang="en-US" b="1" dirty="0" smtClean="0">
                    <a:ea typeface="Cambria Math" panose="02040503050406030204" pitchFamily="18" charset="0"/>
                    <a:cs typeface="Arial" panose="020B0604020202020204" pitchFamily="34" charset="0"/>
                  </a:rPr>
                  <a:t>(numbers 6 and 8):</a:t>
                </a:r>
                <a:endParaRPr lang="ru-RU" b="1" dirty="0"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lv-LV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lv-LV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0</m:t>
                    </m:r>
                  </m:oMath>
                </a14:m>
                <a:r>
                  <a:rPr lang="en-US" dirty="0">
                    <a:cs typeface="Arial" panose="020B0604020202020204" pitchFamily="34" charset="0"/>
                  </a:rPr>
                  <a:t>,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lv-LV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sub>
                        </m:sSub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6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mod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8</m:t>
                    </m:r>
                  </m:oMath>
                </a14:m>
                <a:r>
                  <a:rPr lang="en-US" dirty="0" smtClean="0">
                    <a:cs typeface="Arial" panose="020B0604020202020204" pitchFamily="34" charset="0"/>
                  </a:rPr>
                  <a:t>.</a:t>
                </a:r>
                <a:endParaRPr lang="en-US" dirty="0"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lv-LV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2471" t="-2241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/>
          <p:cNvSpPr>
            <a:spLocks noChangeAspect="1"/>
          </p:cNvSpPr>
          <p:nvPr/>
        </p:nvSpPr>
        <p:spPr>
          <a:xfrm>
            <a:off x="1641324" y="1508307"/>
            <a:ext cx="303525" cy="30352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lv-LV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2510747" y="1905855"/>
            <a:ext cx="303525" cy="30352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lv-LV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2755468" y="2944443"/>
            <a:ext cx="303525" cy="30352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lv-LV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2135008" y="3693200"/>
            <a:ext cx="303525" cy="30352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lv-LV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584623" y="3002947"/>
            <a:ext cx="303525" cy="30352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lv-LV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1188015" y="3697769"/>
            <a:ext cx="303525" cy="30352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lv-LV" dirty="0">
              <a:solidFill>
                <a:schemeClr val="tx1"/>
              </a:solidFill>
            </a:endParaRPr>
          </a:p>
        </p:txBody>
      </p:sp>
      <p:sp>
        <p:nvSpPr>
          <p:cNvPr id="18" name="Oval 17"/>
          <p:cNvSpPr>
            <a:spLocks noChangeAspect="1"/>
          </p:cNvSpPr>
          <p:nvPr/>
        </p:nvSpPr>
        <p:spPr>
          <a:xfrm>
            <a:off x="772959" y="1931782"/>
            <a:ext cx="303525" cy="30352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  <a:endParaRPr lang="lv-LV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6" idx="3"/>
            <a:endCxn id="11" idx="0"/>
          </p:cNvCxnSpPr>
          <p:nvPr/>
        </p:nvCxnSpPr>
        <p:spPr>
          <a:xfrm flipH="1">
            <a:off x="1339778" y="1767382"/>
            <a:ext cx="345996" cy="1930387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1" idx="7"/>
            <a:endCxn id="7" idx="3"/>
          </p:cNvCxnSpPr>
          <p:nvPr/>
        </p:nvCxnSpPr>
        <p:spPr>
          <a:xfrm flipV="1">
            <a:off x="1447091" y="2164930"/>
            <a:ext cx="1108106" cy="1577289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7" idx="2"/>
            <a:endCxn id="10" idx="7"/>
          </p:cNvCxnSpPr>
          <p:nvPr/>
        </p:nvCxnSpPr>
        <p:spPr>
          <a:xfrm flipH="1">
            <a:off x="843698" y="2057617"/>
            <a:ext cx="1667048" cy="98978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0" idx="6"/>
            <a:endCxn id="8" idx="2"/>
          </p:cNvCxnSpPr>
          <p:nvPr/>
        </p:nvCxnSpPr>
        <p:spPr>
          <a:xfrm flipV="1">
            <a:off x="888148" y="3096205"/>
            <a:ext cx="1867320" cy="58504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8" idx="1"/>
            <a:endCxn id="18" idx="6"/>
          </p:cNvCxnSpPr>
          <p:nvPr/>
        </p:nvCxnSpPr>
        <p:spPr>
          <a:xfrm flipH="1" flipV="1">
            <a:off x="1076484" y="2083544"/>
            <a:ext cx="1723434" cy="905348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8" idx="5"/>
            <a:endCxn id="9" idx="1"/>
          </p:cNvCxnSpPr>
          <p:nvPr/>
        </p:nvCxnSpPr>
        <p:spPr>
          <a:xfrm>
            <a:off x="1032034" y="2190857"/>
            <a:ext cx="1147424" cy="1546793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9" idx="0"/>
            <a:endCxn id="6" idx="5"/>
          </p:cNvCxnSpPr>
          <p:nvPr/>
        </p:nvCxnSpPr>
        <p:spPr>
          <a:xfrm flipH="1" flipV="1">
            <a:off x="1900399" y="1767382"/>
            <a:ext cx="386371" cy="1925817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>
            <a:spLocks noChangeAspect="1"/>
          </p:cNvSpPr>
          <p:nvPr/>
        </p:nvSpPr>
        <p:spPr>
          <a:xfrm>
            <a:off x="4077723" y="3916999"/>
            <a:ext cx="303525" cy="30352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lv-LV" dirty="0">
              <a:solidFill>
                <a:schemeClr val="tx1"/>
              </a:solidFill>
            </a:endParaRPr>
          </a:p>
        </p:txBody>
      </p:sp>
      <p:sp>
        <p:nvSpPr>
          <p:cNvPr id="45" name="Oval 44"/>
          <p:cNvSpPr>
            <a:spLocks noChangeAspect="1"/>
          </p:cNvSpPr>
          <p:nvPr/>
        </p:nvSpPr>
        <p:spPr>
          <a:xfrm>
            <a:off x="4909630" y="4293278"/>
            <a:ext cx="303525" cy="30352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lv-LV" dirty="0">
              <a:solidFill>
                <a:schemeClr val="tx1"/>
              </a:solidFill>
            </a:endParaRPr>
          </a:p>
        </p:txBody>
      </p:sp>
      <p:sp>
        <p:nvSpPr>
          <p:cNvPr id="46" name="Oval 45"/>
          <p:cNvSpPr>
            <a:spLocks noChangeAspect="1"/>
          </p:cNvSpPr>
          <p:nvPr/>
        </p:nvSpPr>
        <p:spPr>
          <a:xfrm>
            <a:off x="5249689" y="5088138"/>
            <a:ext cx="303525" cy="30352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lv-LV" dirty="0">
              <a:solidFill>
                <a:schemeClr val="tx1"/>
              </a:solidFill>
            </a:endParaRPr>
          </a:p>
        </p:txBody>
      </p:sp>
      <p:sp>
        <p:nvSpPr>
          <p:cNvPr id="47" name="Oval 46"/>
          <p:cNvSpPr>
            <a:spLocks noChangeAspect="1"/>
          </p:cNvSpPr>
          <p:nvPr/>
        </p:nvSpPr>
        <p:spPr>
          <a:xfrm>
            <a:off x="4909630" y="5877976"/>
            <a:ext cx="303525" cy="30352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lv-LV" dirty="0">
              <a:solidFill>
                <a:schemeClr val="tx1"/>
              </a:solidFill>
            </a:endParaRPr>
          </a:p>
        </p:txBody>
      </p:sp>
      <p:sp>
        <p:nvSpPr>
          <p:cNvPr id="48" name="Oval 47"/>
          <p:cNvSpPr>
            <a:spLocks noChangeAspect="1"/>
          </p:cNvSpPr>
          <p:nvPr/>
        </p:nvSpPr>
        <p:spPr>
          <a:xfrm>
            <a:off x="3250508" y="5877976"/>
            <a:ext cx="303525" cy="30352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lv-LV" dirty="0">
              <a:solidFill>
                <a:schemeClr val="tx1"/>
              </a:solidFill>
            </a:endParaRPr>
          </a:p>
        </p:txBody>
      </p:sp>
      <p:sp>
        <p:nvSpPr>
          <p:cNvPr id="49" name="Oval 48"/>
          <p:cNvSpPr>
            <a:spLocks noChangeAspect="1"/>
          </p:cNvSpPr>
          <p:nvPr/>
        </p:nvSpPr>
        <p:spPr>
          <a:xfrm>
            <a:off x="4075899" y="6243914"/>
            <a:ext cx="303525" cy="30352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lv-LV" dirty="0">
              <a:solidFill>
                <a:schemeClr val="tx1"/>
              </a:solidFill>
            </a:endParaRPr>
          </a:p>
        </p:txBody>
      </p:sp>
      <p:sp>
        <p:nvSpPr>
          <p:cNvPr id="50" name="Oval 49"/>
          <p:cNvSpPr>
            <a:spLocks noChangeAspect="1"/>
          </p:cNvSpPr>
          <p:nvPr/>
        </p:nvSpPr>
        <p:spPr>
          <a:xfrm>
            <a:off x="2934722" y="5088137"/>
            <a:ext cx="303525" cy="30352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  <a:endParaRPr lang="lv-LV" dirty="0">
              <a:solidFill>
                <a:schemeClr val="tx1"/>
              </a:solidFill>
            </a:endParaRPr>
          </a:p>
        </p:txBody>
      </p:sp>
      <p:sp>
        <p:nvSpPr>
          <p:cNvPr id="70" name="Oval 69"/>
          <p:cNvSpPr>
            <a:spLocks noChangeAspect="1"/>
          </p:cNvSpPr>
          <p:nvPr/>
        </p:nvSpPr>
        <p:spPr>
          <a:xfrm>
            <a:off x="3250508" y="4293278"/>
            <a:ext cx="303525" cy="30352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</a:t>
            </a:r>
            <a:endParaRPr lang="lv-LV" dirty="0">
              <a:solidFill>
                <a:schemeClr val="tx1"/>
              </a:solidFill>
            </a:endParaRPr>
          </a:p>
        </p:txBody>
      </p:sp>
      <p:cxnSp>
        <p:nvCxnSpPr>
          <p:cNvPr id="72" name="Straight Arrow Connector 71"/>
          <p:cNvCxnSpPr>
            <a:stCxn id="44" idx="3"/>
            <a:endCxn id="50" idx="7"/>
          </p:cNvCxnSpPr>
          <p:nvPr/>
        </p:nvCxnSpPr>
        <p:spPr>
          <a:xfrm flipH="1">
            <a:off x="3193797" y="4176074"/>
            <a:ext cx="928376" cy="956513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50" idx="5"/>
            <a:endCxn id="49" idx="1"/>
          </p:cNvCxnSpPr>
          <p:nvPr/>
        </p:nvCxnSpPr>
        <p:spPr>
          <a:xfrm>
            <a:off x="3193797" y="5347212"/>
            <a:ext cx="926552" cy="941152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49" idx="7"/>
            <a:endCxn id="46" idx="3"/>
          </p:cNvCxnSpPr>
          <p:nvPr/>
        </p:nvCxnSpPr>
        <p:spPr>
          <a:xfrm flipV="1">
            <a:off x="4334974" y="5347213"/>
            <a:ext cx="959165" cy="941151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46" idx="1"/>
            <a:endCxn id="44" idx="5"/>
          </p:cNvCxnSpPr>
          <p:nvPr/>
        </p:nvCxnSpPr>
        <p:spPr>
          <a:xfrm flipH="1" flipV="1">
            <a:off x="4336798" y="4176074"/>
            <a:ext cx="957341" cy="956514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H="1">
            <a:off x="3554033" y="4445040"/>
            <a:ext cx="1363935" cy="0"/>
          </a:xfrm>
          <a:prstGeom prst="straightConnector1">
            <a:avLst/>
          </a:prstGeom>
          <a:ln w="25400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70" idx="4"/>
            <a:endCxn id="48" idx="0"/>
          </p:cNvCxnSpPr>
          <p:nvPr/>
        </p:nvCxnSpPr>
        <p:spPr>
          <a:xfrm>
            <a:off x="3402271" y="4596803"/>
            <a:ext cx="0" cy="1281173"/>
          </a:xfrm>
          <a:prstGeom prst="straightConnector1">
            <a:avLst/>
          </a:prstGeom>
          <a:ln w="25400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48" idx="6"/>
            <a:endCxn id="47" idx="2"/>
          </p:cNvCxnSpPr>
          <p:nvPr/>
        </p:nvCxnSpPr>
        <p:spPr>
          <a:xfrm>
            <a:off x="3554033" y="6029739"/>
            <a:ext cx="1355597" cy="0"/>
          </a:xfrm>
          <a:prstGeom prst="straightConnector1">
            <a:avLst/>
          </a:prstGeom>
          <a:ln w="25400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47" idx="0"/>
            <a:endCxn id="45" idx="4"/>
          </p:cNvCxnSpPr>
          <p:nvPr/>
        </p:nvCxnSpPr>
        <p:spPr>
          <a:xfrm flipV="1">
            <a:off x="5061393" y="4596803"/>
            <a:ext cx="0" cy="1281173"/>
          </a:xfrm>
          <a:prstGeom prst="straightConnector1">
            <a:avLst/>
          </a:prstGeom>
          <a:ln w="25400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51199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r>
              <a:rPr lang="en-US" dirty="0" smtClean="0"/>
              <a:t>: </a:t>
            </a:r>
            <a:r>
              <a:rPr lang="en-US" dirty="0" smtClean="0"/>
              <a:t>Multiplication</a:t>
            </a:r>
            <a:r>
              <a:rPr lang="lv-LV" dirty="0" smtClean="0"/>
              <a:t> is Bijective</a:t>
            </a:r>
            <a:endParaRPr lang="lv-LV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half" idx="2"/>
              </p:nvPr>
            </p:nvSpPr>
            <p:spPr>
              <a:xfrm>
                <a:off x="7678757" y="1825625"/>
                <a:ext cx="4373695" cy="4351338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lv-LV" sz="2400" b="1" dirty="0" smtClean="0"/>
                  <a:t>Statement: </a:t>
                </a:r>
              </a:p>
              <a:p>
                <a:pPr marL="0" indent="0">
                  <a:buNone/>
                </a:pPr>
                <a:r>
                  <a:rPr lang="lv-LV" sz="2400" dirty="0" smtClean="0"/>
                  <a:t>Multiplying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lv-LV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lv-LV" sz="2400"/>
                          <m:t>ℤ</m:t>
                        </m:r>
                      </m:e>
                      <m:sub>
                        <m:r>
                          <a:rPr lang="lv-LV" sz="24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lv-LV" sz="2400" dirty="0" smtClean="0"/>
                  <a:t>.</a:t>
                </a:r>
              </a:p>
              <a:p>
                <a:pPr marL="0" indent="0">
                  <a:buNone/>
                </a:pPr>
                <a:r>
                  <a:rPr lang="lv-LV" sz="2400" dirty="0" smtClean="0"/>
                  <a:t>If </a:t>
                </a:r>
                <a14:m>
                  <m:oMath xmlns:m="http://schemas.openxmlformats.org/officeDocument/2006/math">
                    <m:r>
                      <a:rPr lang="lv-LV" sz="24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lv-LV" sz="2400" dirty="0" smtClean="0"/>
                  <a:t> is prime, then multiplication by </a:t>
                </a:r>
                <a14:m>
                  <m:oMath xmlns:m="http://schemas.openxmlformats.org/officeDocument/2006/math">
                    <m:r>
                      <a:rPr lang="lv-LV" sz="24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lv-LV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lv-LV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lv-LV" sz="2400" dirty="0" smtClean="0"/>
                  <a:t> is a bijection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lv-LV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lv-LV" sz="2400"/>
                          <m:t>ℤ</m:t>
                        </m:r>
                      </m:e>
                      <m:sub>
                        <m:r>
                          <a:rPr lang="lv-LV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lv-LV" sz="2400" dirty="0" smtClean="0"/>
                  <a:t>.</a:t>
                </a:r>
              </a:p>
              <a:p>
                <a:pPr marL="0" indent="0">
                  <a:buNone/>
                </a:pPr>
                <a:endParaRPr lang="lv-LV" sz="2400" dirty="0"/>
              </a:p>
              <a:p>
                <a:pPr marL="0" indent="0">
                  <a:buNone/>
                </a:pPr>
                <a:r>
                  <a:rPr lang="lv-LV" sz="2400" b="1" dirty="0" smtClean="0"/>
                  <a:t>Example: </a:t>
                </a:r>
                <a:r>
                  <a:rPr lang="lv-LV" sz="2400" dirty="0" smtClean="0"/>
                  <a:t>Let </a:t>
                </a:r>
                <a14:m>
                  <m:oMath xmlns:m="http://schemas.openxmlformats.org/officeDocument/2006/math">
                    <m:r>
                      <a:rPr lang="lv-LV" sz="24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lv-LV" sz="2400" i="1" dirty="0" smtClean="0"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r>
                  <a:rPr lang="lv-LV" sz="2400" dirty="0" smtClean="0"/>
                  <a:t>.</a:t>
                </a:r>
                <a:endParaRPr lang="lv-LV" sz="24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lv-LV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lv-LV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lv-LV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lv-LV" sz="24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lv-LV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lv-LV" sz="24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lv-LV" sz="2400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lv-LV" sz="2400" b="0" i="1" smtClean="0">
                        <a:latin typeface="Cambria Math" panose="02040503050406030204" pitchFamily="18" charset="0"/>
                      </a:rPr>
                      <m:t> 7)</m:t>
                    </m:r>
                  </m:oMath>
                </a14:m>
                <a:r>
                  <a:rPr lang="lv-LV" sz="2400" dirty="0" smtClean="0"/>
                  <a:t>, then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lv-LV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lv-LV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lv-LV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lv-LV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lv-LV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lv-LV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lv-LV" sz="2400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lv-LV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lv-LV" sz="24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lv-LV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lv-LV" sz="240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lv-LV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lv-LV" sz="2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</m:oMath>
                </a14:m>
                <a:r>
                  <a:rPr lang="lv-LV" sz="2400" dirty="0" smtClean="0"/>
                  <a:t>.</a:t>
                </a:r>
              </a:p>
              <a:p>
                <a:pPr marL="0" indent="0">
                  <a:buNone/>
                </a:pPr>
                <a:endParaRPr lang="lv-LV" sz="2400" dirty="0" smtClean="0"/>
              </a:p>
              <a:p>
                <a:pPr marL="0" indent="0">
                  <a:buNone/>
                </a:pPr>
                <a:r>
                  <a:rPr lang="lv-LV" sz="2400" dirty="0" smtClean="0"/>
                  <a:t>If </a:t>
                </a:r>
                <a14:m>
                  <m:oMath xmlns:m="http://schemas.openxmlformats.org/officeDocument/2006/math">
                    <m:r>
                      <a:rPr lang="lv-LV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lv-LV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lv-LV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lv-LV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lv-LV" sz="24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lv-LV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lv-LV" sz="2400" i="1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lv-LV" sz="2400">
                        <a:latin typeface="Cambria Math" panose="02040503050406030204" pitchFamily="18" charset="0"/>
                      </a:rPr>
                      <m:t>mod</m:t>
                    </m:r>
                    <m:r>
                      <a:rPr lang="lv-LV" sz="2400" i="1">
                        <a:latin typeface="Cambria Math" panose="02040503050406030204" pitchFamily="18" charset="0"/>
                      </a:rPr>
                      <m:t> 7)</m:t>
                    </m:r>
                  </m:oMath>
                </a14:m>
                <a:r>
                  <a:rPr lang="lv-LV" sz="2400" dirty="0"/>
                  <a:t>, then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lv-LV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lv-LV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lv-LV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lv-LV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lv-LV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lv-LV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lv-LV" sz="2400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lv-LV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lv-LV" sz="2400" i="1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lv-LV" sz="2400">
                        <a:latin typeface="Cambria Math" panose="02040503050406030204" pitchFamily="18" charset="0"/>
                      </a:rPr>
                      <m:t>mod</m:t>
                    </m:r>
                    <m:r>
                      <a:rPr lang="lv-LV" sz="2400" i="1">
                        <a:latin typeface="Cambria Math" panose="02040503050406030204" pitchFamily="18" charset="0"/>
                      </a:rPr>
                      <m:t> 7)</m:t>
                    </m:r>
                  </m:oMath>
                </a14:m>
                <a:r>
                  <a:rPr lang="lv-LV" sz="2400" dirty="0"/>
                  <a:t>, </a:t>
                </a:r>
              </a:p>
              <a:p>
                <a:pPr marL="0" indent="0">
                  <a:buNone/>
                </a:pPr>
                <a:endParaRPr lang="lv-LV" sz="2400" dirty="0"/>
              </a:p>
              <a:p>
                <a:pPr marL="0" indent="0">
                  <a:buNone/>
                </a:pPr>
                <a:endParaRPr lang="lv-LV" sz="2400" dirty="0" smtClean="0"/>
              </a:p>
              <a:p>
                <a:pPr marL="0" indent="0">
                  <a:buNone/>
                </a:pPr>
                <a:endParaRPr lang="lv-LV" sz="2400" dirty="0"/>
              </a:p>
              <a:p>
                <a:pPr marL="0" indent="0">
                  <a:buNone/>
                </a:pPr>
                <a:endParaRPr lang="lv-LV" sz="2400" dirty="0" smtClean="0"/>
              </a:p>
              <a:p>
                <a:pPr marL="0" indent="0">
                  <a:buNone/>
                </a:pPr>
                <a:endParaRPr lang="lv-LV" sz="2400" dirty="0" smtClean="0"/>
              </a:p>
              <a:p>
                <a:pPr marL="0" indent="0">
                  <a:buNone/>
                </a:pPr>
                <a:endParaRPr lang="lv-LV" sz="2400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7678757" y="1825625"/>
                <a:ext cx="4373695" cy="4351338"/>
              </a:xfrm>
              <a:blipFill>
                <a:blip r:embed="rId2"/>
                <a:stretch>
                  <a:fillRect l="-1813" t="-2241" b="-140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Reizināšana mod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518" y="1825625"/>
            <a:ext cx="6953250" cy="3190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29831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3: Geometric Progression with ratio 10</a:t>
            </a:r>
            <a:endParaRPr lang="lv-LV" dirty="0"/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2929666" y="1837869"/>
            <a:ext cx="457453" cy="457453"/>
          </a:xfrm>
          <a:prstGeom prst="ellipse">
            <a:avLst/>
          </a:prstGeom>
          <a:noFill/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v-LV" sz="2000" dirty="0" smtClean="0">
                <a:solidFill>
                  <a:schemeClr val="tx2"/>
                </a:solidFill>
              </a:rPr>
              <a:t>0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3792420" y="2075744"/>
            <a:ext cx="457453" cy="457453"/>
          </a:xfrm>
          <a:prstGeom prst="ellipse">
            <a:avLst/>
          </a:prstGeom>
          <a:noFill/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v-LV" sz="2000" dirty="0" smtClean="0">
                <a:solidFill>
                  <a:schemeClr val="tx2"/>
                </a:solidFill>
              </a:rPr>
              <a:t>1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4512749" y="2646890"/>
            <a:ext cx="457453" cy="457453"/>
          </a:xfrm>
          <a:prstGeom prst="ellipse">
            <a:avLst/>
          </a:prstGeom>
          <a:noFill/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v-LV" sz="2000" dirty="0" smtClean="0">
                <a:solidFill>
                  <a:schemeClr val="tx2"/>
                </a:solidFill>
              </a:rPr>
              <a:t>2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4901846" y="3454746"/>
            <a:ext cx="457453" cy="457453"/>
          </a:xfrm>
          <a:prstGeom prst="ellipse">
            <a:avLst/>
          </a:prstGeom>
          <a:noFill/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v-LV" sz="2000" dirty="0" smtClean="0">
                <a:solidFill>
                  <a:schemeClr val="tx2"/>
                </a:solidFill>
              </a:rPr>
              <a:t>3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4842710" y="4445413"/>
            <a:ext cx="457453" cy="457453"/>
          </a:xfrm>
          <a:prstGeom prst="ellipse">
            <a:avLst/>
          </a:prstGeom>
          <a:noFill/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v-LV" sz="2000" dirty="0" smtClean="0">
                <a:solidFill>
                  <a:schemeClr val="tx2"/>
                </a:solidFill>
              </a:rPr>
              <a:t>4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4385257" y="5207353"/>
            <a:ext cx="457453" cy="457453"/>
          </a:xfrm>
          <a:prstGeom prst="ellipse">
            <a:avLst/>
          </a:prstGeom>
          <a:noFill/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v-LV" sz="2000" dirty="0" smtClean="0">
                <a:solidFill>
                  <a:schemeClr val="tx2"/>
                </a:solidFill>
              </a:rPr>
              <a:t>5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3501454" y="5664806"/>
            <a:ext cx="457453" cy="457453"/>
          </a:xfrm>
          <a:prstGeom prst="ellipse">
            <a:avLst/>
          </a:prstGeom>
          <a:noFill/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v-LV" sz="2000" dirty="0" smtClean="0">
                <a:solidFill>
                  <a:schemeClr val="tx2"/>
                </a:solidFill>
              </a:rPr>
              <a:t>6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2407753" y="5702670"/>
            <a:ext cx="457453" cy="457453"/>
          </a:xfrm>
          <a:prstGeom prst="ellipse">
            <a:avLst/>
          </a:prstGeom>
          <a:noFill/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v-LV" sz="2000" dirty="0" smtClean="0">
                <a:solidFill>
                  <a:schemeClr val="tx2"/>
                </a:solidFill>
              </a:rPr>
              <a:t>7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14" name="Oval 13"/>
          <p:cNvSpPr>
            <a:spLocks noChangeAspect="1"/>
          </p:cNvSpPr>
          <p:nvPr/>
        </p:nvSpPr>
        <p:spPr>
          <a:xfrm>
            <a:off x="1542778" y="5245217"/>
            <a:ext cx="457453" cy="457453"/>
          </a:xfrm>
          <a:prstGeom prst="ellipse">
            <a:avLst/>
          </a:prstGeom>
          <a:noFill/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v-LV" sz="2000" dirty="0" smtClean="0">
                <a:solidFill>
                  <a:schemeClr val="tx2"/>
                </a:solidFill>
              </a:rPr>
              <a:t>8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15" name="Oval 14"/>
          <p:cNvSpPr>
            <a:spLocks noChangeAspect="1"/>
          </p:cNvSpPr>
          <p:nvPr/>
        </p:nvSpPr>
        <p:spPr>
          <a:xfrm>
            <a:off x="1063571" y="4482112"/>
            <a:ext cx="457453" cy="457453"/>
          </a:xfrm>
          <a:prstGeom prst="ellipse">
            <a:avLst/>
          </a:prstGeom>
          <a:noFill/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v-LV" sz="2000" dirty="0" smtClean="0">
                <a:solidFill>
                  <a:schemeClr val="tx2"/>
                </a:solidFill>
              </a:rPr>
              <a:t>9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16" name="Oval 15"/>
          <p:cNvSpPr>
            <a:spLocks noChangeAspect="1"/>
          </p:cNvSpPr>
          <p:nvPr/>
        </p:nvSpPr>
        <p:spPr>
          <a:xfrm>
            <a:off x="956106" y="3454746"/>
            <a:ext cx="457453" cy="457453"/>
          </a:xfrm>
          <a:prstGeom prst="ellipse">
            <a:avLst/>
          </a:prstGeom>
          <a:noFill/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lv-LV" sz="2000" dirty="0" smtClean="0">
                <a:solidFill>
                  <a:schemeClr val="tx2"/>
                </a:solidFill>
              </a:rPr>
              <a:t>10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17" name="Oval 16"/>
          <p:cNvSpPr>
            <a:spLocks noChangeAspect="1"/>
          </p:cNvSpPr>
          <p:nvPr/>
        </p:nvSpPr>
        <p:spPr>
          <a:xfrm>
            <a:off x="1314051" y="2653621"/>
            <a:ext cx="457453" cy="457453"/>
          </a:xfrm>
          <a:prstGeom prst="ellipse">
            <a:avLst/>
          </a:prstGeom>
          <a:noFill/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lv-LV" sz="2000" dirty="0" smtClean="0">
                <a:solidFill>
                  <a:schemeClr val="tx2"/>
                </a:solidFill>
              </a:rPr>
              <a:t>11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18" name="Oval 17"/>
          <p:cNvSpPr>
            <a:spLocks noChangeAspect="1"/>
          </p:cNvSpPr>
          <p:nvPr/>
        </p:nvSpPr>
        <p:spPr>
          <a:xfrm>
            <a:off x="2066912" y="2038263"/>
            <a:ext cx="457453" cy="457453"/>
          </a:xfrm>
          <a:prstGeom prst="ellipse">
            <a:avLst/>
          </a:prstGeom>
          <a:noFill/>
          <a:ln w="190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lv-LV" sz="2000" dirty="0" smtClean="0">
                <a:solidFill>
                  <a:schemeClr val="tx2"/>
                </a:solidFill>
              </a:rPr>
              <a:t>12</a:t>
            </a:r>
            <a:endParaRPr lang="en-US" sz="2000" dirty="0">
              <a:solidFill>
                <a:schemeClr val="tx2"/>
              </a:solidFill>
            </a:endParaRPr>
          </a:p>
        </p:txBody>
      </p:sp>
      <p:cxnSp>
        <p:nvCxnSpPr>
          <p:cNvPr id="19" name="Straight Arrow Connector 18"/>
          <p:cNvCxnSpPr>
            <a:stCxn id="7" idx="3"/>
            <a:endCxn id="16" idx="7"/>
          </p:cNvCxnSpPr>
          <p:nvPr/>
        </p:nvCxnSpPr>
        <p:spPr>
          <a:xfrm flipH="1">
            <a:off x="1346567" y="2466205"/>
            <a:ext cx="2512845" cy="1055533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6" idx="5"/>
            <a:endCxn id="15" idx="7"/>
          </p:cNvCxnSpPr>
          <p:nvPr/>
        </p:nvCxnSpPr>
        <p:spPr>
          <a:xfrm>
            <a:off x="1346567" y="3845207"/>
            <a:ext cx="107465" cy="703897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5" idx="7"/>
            <a:endCxn id="18" idx="4"/>
          </p:cNvCxnSpPr>
          <p:nvPr/>
        </p:nvCxnSpPr>
        <p:spPr>
          <a:xfrm flipV="1">
            <a:off x="1454032" y="2495716"/>
            <a:ext cx="841607" cy="2053388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8" idx="4"/>
            <a:endCxn id="9" idx="2"/>
          </p:cNvCxnSpPr>
          <p:nvPr/>
        </p:nvCxnSpPr>
        <p:spPr>
          <a:xfrm>
            <a:off x="2295639" y="2495716"/>
            <a:ext cx="2606207" cy="1187757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4"/>
            <a:endCxn id="10" idx="0"/>
          </p:cNvCxnSpPr>
          <p:nvPr/>
        </p:nvCxnSpPr>
        <p:spPr>
          <a:xfrm flipH="1">
            <a:off x="5071437" y="3912199"/>
            <a:ext cx="59136" cy="533214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1"/>
          </p:cNvCxnSpPr>
          <p:nvPr/>
        </p:nvCxnSpPr>
        <p:spPr>
          <a:xfrm flipH="1" flipV="1">
            <a:off x="4140236" y="2533197"/>
            <a:ext cx="769466" cy="1979208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Arc 24"/>
          <p:cNvSpPr/>
          <p:nvPr/>
        </p:nvSpPr>
        <p:spPr>
          <a:xfrm rot="16200000">
            <a:off x="2974363" y="1495240"/>
            <a:ext cx="368058" cy="336381"/>
          </a:xfrm>
          <a:prstGeom prst="arc">
            <a:avLst>
              <a:gd name="adj1" fmla="val 12961650"/>
              <a:gd name="adj2" fmla="val 10007962"/>
            </a:avLst>
          </a:prstGeom>
          <a:ln w="25400">
            <a:solidFill>
              <a:schemeClr val="tx2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26" name="Straight Arrow Connector 25"/>
          <p:cNvCxnSpPr>
            <a:stCxn id="8" idx="3"/>
            <a:endCxn id="13" idx="7"/>
          </p:cNvCxnSpPr>
          <p:nvPr/>
        </p:nvCxnSpPr>
        <p:spPr>
          <a:xfrm flipH="1">
            <a:off x="2798214" y="3037351"/>
            <a:ext cx="1781527" cy="2732311"/>
          </a:xfrm>
          <a:prstGeom prst="straightConnector1">
            <a:avLst/>
          </a:prstGeom>
          <a:ln w="25400">
            <a:solidFill>
              <a:srgbClr val="0000FF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3" idx="7"/>
            <a:endCxn id="11" idx="1"/>
          </p:cNvCxnSpPr>
          <p:nvPr/>
        </p:nvCxnSpPr>
        <p:spPr>
          <a:xfrm flipV="1">
            <a:off x="2798214" y="5274345"/>
            <a:ext cx="1654035" cy="495317"/>
          </a:xfrm>
          <a:prstGeom prst="straightConnector1">
            <a:avLst/>
          </a:prstGeom>
          <a:ln w="25400">
            <a:solidFill>
              <a:srgbClr val="0000FF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" idx="1"/>
            <a:endCxn id="17" idx="5"/>
          </p:cNvCxnSpPr>
          <p:nvPr/>
        </p:nvCxnSpPr>
        <p:spPr>
          <a:xfrm flipH="1" flipV="1">
            <a:off x="1704512" y="3044082"/>
            <a:ext cx="2747737" cy="2230263"/>
          </a:xfrm>
          <a:prstGeom prst="straightConnector1">
            <a:avLst/>
          </a:prstGeom>
          <a:ln w="25400">
            <a:solidFill>
              <a:srgbClr val="0000FF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7" idx="5"/>
            <a:endCxn id="12" idx="1"/>
          </p:cNvCxnSpPr>
          <p:nvPr/>
        </p:nvCxnSpPr>
        <p:spPr>
          <a:xfrm>
            <a:off x="1704512" y="3044082"/>
            <a:ext cx="1863934" cy="2687716"/>
          </a:xfrm>
          <a:prstGeom prst="straightConnector1">
            <a:avLst/>
          </a:prstGeom>
          <a:ln w="25400">
            <a:solidFill>
              <a:srgbClr val="0000FF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2" idx="1"/>
            <a:endCxn id="14" idx="7"/>
          </p:cNvCxnSpPr>
          <p:nvPr/>
        </p:nvCxnSpPr>
        <p:spPr>
          <a:xfrm flipH="1" flipV="1">
            <a:off x="1933239" y="5312209"/>
            <a:ext cx="1635207" cy="419589"/>
          </a:xfrm>
          <a:prstGeom prst="straightConnector1">
            <a:avLst/>
          </a:prstGeom>
          <a:ln w="25400">
            <a:solidFill>
              <a:srgbClr val="0000FF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4" idx="7"/>
            <a:endCxn id="8" idx="3"/>
          </p:cNvCxnSpPr>
          <p:nvPr/>
        </p:nvCxnSpPr>
        <p:spPr>
          <a:xfrm flipV="1">
            <a:off x="1933239" y="3037351"/>
            <a:ext cx="2646502" cy="2274858"/>
          </a:xfrm>
          <a:prstGeom prst="straightConnector1">
            <a:avLst/>
          </a:prstGeom>
          <a:ln w="25400">
            <a:solidFill>
              <a:srgbClr val="0000FF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Content Placeholder 8"/>
          <p:cNvSpPr>
            <a:spLocks noGrp="1"/>
          </p:cNvSpPr>
          <p:nvPr>
            <p:ph sz="half" idx="2"/>
          </p:nvPr>
        </p:nvSpPr>
        <p:spPr>
          <a:xfrm>
            <a:off x="5726513" y="1479400"/>
            <a:ext cx="3335831" cy="4866315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lv-LV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1:13=0.076923...</a:t>
            </a:r>
            <a:br>
              <a:rPr lang="lv-LV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lv-LV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lv-LV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br>
              <a:rPr lang="lv-LV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lv-LV" sz="2400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  <a:r>
              <a:rPr lang="lv-LV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lv-LV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lv-LV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lv-LV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br>
              <a:rPr lang="lv-LV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lv-LV" sz="2400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91</a:t>
            </a:r>
            <a:r>
              <a:rPr lang="lv-LV" sz="2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lv-LV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lv-LV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lv-LV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lang="lv-LV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br>
              <a:rPr lang="lv-LV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lv-LV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lv-LV" sz="2400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78</a:t>
            </a:r>
            <a:endParaRPr lang="lv-LV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lv-LV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lv-LV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lang="lv-LV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lv-LV" sz="24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lv-LV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lv-LV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lv-LV" sz="2400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117</a:t>
            </a:r>
            <a:br>
              <a:rPr lang="lv-LV" sz="2400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lv-LV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lv-LV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lv-LV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lv-LV" sz="2400" u="sng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lv-LV" sz="2400" u="sng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lv-LV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lv-LV" sz="2400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26</a:t>
            </a:r>
            <a:r>
              <a:rPr lang="lv-LV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lv-LV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lv-LV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lv-LV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lv-LV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br>
              <a:rPr lang="lv-LV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lv-LV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lv-LV" sz="2400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39</a:t>
            </a:r>
            <a:br>
              <a:rPr lang="lv-LV" sz="2400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lv-LV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lv-LV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lv-LV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ontent Placeholder 8"/>
              <p:cNvSpPr>
                <a:spLocks noGrp="1"/>
              </p:cNvSpPr>
              <p:nvPr>
                <p:ph sz="half" idx="2"/>
              </p:nvPr>
            </p:nvSpPr>
            <p:spPr>
              <a:xfrm>
                <a:off x="7991880" y="2152691"/>
                <a:ext cx="4054207" cy="4044177"/>
              </a:xfrm>
              <a:prstGeom prst="rect">
                <a:avLst/>
              </a:prstGeo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lv-LV" sz="24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=1</m:t>
                    </m:r>
                  </m:oMath>
                </a14:m>
                <a:r>
                  <a:rPr lang="en-US" sz="2400" dirty="0" smtClean="0">
                    <a:cs typeface="Arial" panose="020B0604020202020204" pitchFamily="34" charset="0"/>
                  </a:rPr>
                  <a:t>,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lv-LV" sz="24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10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mod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13</m:t>
                    </m:r>
                  </m:oMath>
                </a14:m>
                <a:r>
                  <a:rPr lang="en-US" sz="2400" dirty="0" smtClean="0">
                    <a:cs typeface="Arial" panose="020B0604020202020204" pitchFamily="34" charset="0"/>
                  </a:rPr>
                  <a:t>.</a:t>
                </a:r>
              </a:p>
              <a:p>
                <a:pPr marL="0" indent="0">
                  <a:buNone/>
                </a:pPr>
                <a:endParaRPr lang="en-US" sz="2400" dirty="0" smtClean="0"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u="sng" dirty="0" smtClean="0">
                    <a:cs typeface="Arial" panose="020B0604020202020204" pitchFamily="34" charset="0"/>
                  </a:rPr>
                  <a:t>Sequence of remainders:</a:t>
                </a:r>
                <a:endParaRPr lang="en-US" sz="2400" u="sng" dirty="0"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 smtClean="0">
                    <a:cs typeface="Arial" panose="020B0604020202020204" pitchFamily="34" charset="0"/>
                  </a:rPr>
                  <a:t>1, 10, 9, 12, 3, 4, 1, …</a:t>
                </a:r>
              </a:p>
              <a:p>
                <a:pPr marL="0" indent="0">
                  <a:buNone/>
                </a:pPr>
                <a:endParaRPr lang="en-US" sz="2400" dirty="0" smtClean="0"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 smtClean="0">
                    <a:cs typeface="Arial" panose="020B0604020202020204" pitchFamily="34" charset="0"/>
                  </a:rPr>
                  <a:t>Any rational number p/q is periodic fraction. E.g. 1/13 =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0.</m:t>
                      </m:r>
                      <m:d>
                        <m:d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240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076923</m:t>
                          </m:r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076923</m:t>
                          </m:r>
                        </m:num>
                        <m:den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999999</m:t>
                          </m:r>
                        </m:den>
                      </m:f>
                    </m:oMath>
                  </m:oMathPara>
                </a14:m>
                <a:endParaRPr lang="en-US" sz="2400" dirty="0" smtClean="0"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sz="2400" dirty="0" smtClean="0"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3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7991880" y="2152691"/>
                <a:ext cx="4054207" cy="4044177"/>
              </a:xfrm>
              <a:prstGeom prst="rect">
                <a:avLst/>
              </a:prstGeom>
              <a:blipFill>
                <a:blip r:embed="rId2"/>
                <a:stretch>
                  <a:fillRect l="-2256" t="-2108" b="-753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Left Brace 33"/>
          <p:cNvSpPr/>
          <p:nvPr/>
        </p:nvSpPr>
        <p:spPr>
          <a:xfrm rot="16200000">
            <a:off x="9027859" y="3375918"/>
            <a:ext cx="179166" cy="2093807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4319406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Modulo </a:t>
            </a:r>
            <a:r>
              <a:rPr lang="en-US" i="1" dirty="0" smtClean="0"/>
              <a:t>m</a:t>
            </a:r>
            <a:r>
              <a:rPr lang="lv-LV" i="1" dirty="0" smtClean="0"/>
              <a:t>  </a:t>
            </a:r>
            <a:r>
              <a:rPr lang="lv-LV" dirty="0" smtClean="0"/>
              <a:t>(Ring Axioms – 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ea typeface="Cambria Math"/>
              </a:rPr>
              <a:t>The operations +</a:t>
            </a:r>
            <a:r>
              <a:rPr lang="en-US" sz="2400" i="1" baseline="-25000" dirty="0">
                <a:ea typeface="Cambria Math"/>
              </a:rPr>
              <a:t>m</a:t>
            </a:r>
            <a:r>
              <a:rPr lang="en-US" sz="2400" dirty="0">
                <a:ea typeface="Cambria Math"/>
              </a:rPr>
              <a:t> and  </a:t>
            </a:r>
            <a:r>
              <a:rPr lang="en-US" sz="2400" dirty="0">
                <a:latin typeface="Cambria Math"/>
                <a:ea typeface="Cambria Math"/>
              </a:rPr>
              <a:t>∙</a:t>
            </a:r>
            <a:r>
              <a:rPr lang="en-US" sz="2400" i="1" baseline="-25000" dirty="0">
                <a:ea typeface="Cambria Math"/>
              </a:rPr>
              <a:t>m    </a:t>
            </a:r>
            <a:r>
              <a:rPr lang="en-US" sz="2400" dirty="0">
                <a:ea typeface="Cambria Math"/>
              </a:rPr>
              <a:t>satisfy many of the same properties as ordinary addition and multiplication.</a:t>
            </a:r>
          </a:p>
          <a:p>
            <a:pPr lvl="1"/>
            <a:r>
              <a:rPr lang="en-US" i="1" dirty="0">
                <a:ea typeface="Cambria Math"/>
              </a:rPr>
              <a:t>Closure</a:t>
            </a:r>
            <a:r>
              <a:rPr lang="en-US" dirty="0">
                <a:ea typeface="Cambria Math"/>
              </a:rPr>
              <a:t>: If </a:t>
            </a:r>
            <a:r>
              <a:rPr lang="en-US" i="1" dirty="0">
                <a:ea typeface="Cambria Math"/>
              </a:rPr>
              <a:t>a</a:t>
            </a:r>
            <a:r>
              <a:rPr lang="en-US" dirty="0">
                <a:ea typeface="Cambria Math"/>
              </a:rPr>
              <a:t> and </a:t>
            </a:r>
            <a:r>
              <a:rPr lang="en-US" i="1" dirty="0">
                <a:ea typeface="Cambria Math"/>
              </a:rPr>
              <a:t>b </a:t>
            </a:r>
            <a:r>
              <a:rPr lang="en-US" dirty="0">
                <a:ea typeface="Cambria Math"/>
              </a:rPr>
              <a:t>belong to </a:t>
            </a:r>
            <a:r>
              <a:rPr lang="en-US" b="1" dirty="0" err="1"/>
              <a:t>Z</a:t>
            </a:r>
            <a:r>
              <a:rPr lang="en-US" i="1" baseline="-25000" dirty="0" err="1"/>
              <a:t>m</a:t>
            </a:r>
            <a:r>
              <a:rPr lang="en-US" i="1" baseline="-25000" dirty="0"/>
              <a:t> </a:t>
            </a:r>
            <a:r>
              <a:rPr lang="en-US" dirty="0">
                <a:ea typeface="Cambria Math"/>
              </a:rPr>
              <a:t>, then</a:t>
            </a:r>
            <a:r>
              <a:rPr lang="en-US" i="1" baseline="-25000" dirty="0"/>
              <a:t>  </a:t>
            </a:r>
            <a:r>
              <a:rPr lang="en-US" i="1" dirty="0">
                <a:ea typeface="Cambria Math"/>
              </a:rPr>
              <a:t>a</a:t>
            </a:r>
            <a:r>
              <a:rPr lang="en-US" dirty="0">
                <a:ea typeface="Cambria Math"/>
              </a:rPr>
              <a:t> +</a:t>
            </a:r>
            <a:r>
              <a:rPr lang="en-US" i="1" baseline="-25000" dirty="0">
                <a:ea typeface="Cambria Math"/>
              </a:rPr>
              <a:t>m </a:t>
            </a:r>
            <a:r>
              <a:rPr lang="en-US" i="1" dirty="0">
                <a:ea typeface="Cambria Math"/>
              </a:rPr>
              <a:t>b</a:t>
            </a:r>
            <a:r>
              <a:rPr lang="en-US" dirty="0">
                <a:ea typeface="Cambria Math"/>
              </a:rPr>
              <a:t> and </a:t>
            </a:r>
            <a:r>
              <a:rPr lang="en-US" i="1" dirty="0">
                <a:ea typeface="Cambria Math"/>
              </a:rPr>
              <a:t>a</a:t>
            </a:r>
            <a:r>
              <a:rPr lang="en-US" dirty="0">
                <a:ea typeface="Cambria Math"/>
              </a:rPr>
              <a:t> </a:t>
            </a:r>
            <a:r>
              <a:rPr lang="en-US" dirty="0">
                <a:latin typeface="Cambria Math"/>
                <a:ea typeface="Cambria Math"/>
              </a:rPr>
              <a:t>∙</a:t>
            </a:r>
            <a:r>
              <a:rPr lang="en-US" i="1" baseline="-25000" dirty="0">
                <a:ea typeface="Cambria Math"/>
              </a:rPr>
              <a:t>m </a:t>
            </a:r>
            <a:r>
              <a:rPr lang="en-US" i="1" dirty="0">
                <a:ea typeface="Cambria Math"/>
              </a:rPr>
              <a:t>b</a:t>
            </a:r>
            <a:r>
              <a:rPr lang="en-US" dirty="0">
                <a:ea typeface="Cambria Math"/>
              </a:rPr>
              <a:t> belong to </a:t>
            </a:r>
            <a:r>
              <a:rPr lang="en-US" b="1" dirty="0" err="1"/>
              <a:t>Z</a:t>
            </a:r>
            <a:r>
              <a:rPr lang="en-US" i="1" baseline="-25000" dirty="0" err="1"/>
              <a:t>m</a:t>
            </a:r>
            <a:r>
              <a:rPr lang="en-US" i="1" baseline="-25000" dirty="0"/>
              <a:t> </a:t>
            </a:r>
            <a:r>
              <a:rPr lang="en-US" dirty="0">
                <a:ea typeface="Cambria Math"/>
              </a:rPr>
              <a:t>.</a:t>
            </a:r>
          </a:p>
          <a:p>
            <a:pPr lvl="1"/>
            <a:r>
              <a:rPr lang="en-US" i="1" dirty="0" err="1">
                <a:ea typeface="Cambria Math"/>
              </a:rPr>
              <a:t>Associativity</a:t>
            </a:r>
            <a:r>
              <a:rPr lang="en-US" dirty="0">
                <a:ea typeface="Cambria Math"/>
              </a:rPr>
              <a:t>: If </a:t>
            </a:r>
            <a:r>
              <a:rPr lang="en-US" i="1" dirty="0">
                <a:ea typeface="Cambria Math"/>
              </a:rPr>
              <a:t>a</a:t>
            </a:r>
            <a:r>
              <a:rPr lang="en-US" dirty="0">
                <a:ea typeface="Cambria Math"/>
              </a:rPr>
              <a:t>, </a:t>
            </a:r>
            <a:r>
              <a:rPr lang="en-US" i="1" dirty="0">
                <a:ea typeface="Cambria Math"/>
              </a:rPr>
              <a:t>b, </a:t>
            </a:r>
            <a:r>
              <a:rPr lang="en-US" dirty="0">
                <a:ea typeface="Cambria Math"/>
              </a:rPr>
              <a:t>and</a:t>
            </a:r>
            <a:r>
              <a:rPr lang="en-US" i="1" dirty="0">
                <a:ea typeface="Cambria Math"/>
              </a:rPr>
              <a:t> c</a:t>
            </a:r>
            <a:r>
              <a:rPr lang="en-US" dirty="0">
                <a:ea typeface="Cambria Math"/>
              </a:rPr>
              <a:t> belong to </a:t>
            </a:r>
            <a:r>
              <a:rPr lang="en-US" b="1" dirty="0" err="1"/>
              <a:t>Z</a:t>
            </a:r>
            <a:r>
              <a:rPr lang="en-US" i="1" baseline="-25000" dirty="0" err="1"/>
              <a:t>m</a:t>
            </a:r>
            <a:r>
              <a:rPr lang="en-US" i="1" baseline="-25000" dirty="0"/>
              <a:t> </a:t>
            </a:r>
            <a:r>
              <a:rPr lang="en-US" dirty="0">
                <a:ea typeface="Cambria Math"/>
              </a:rPr>
              <a:t>, then                                                                                       (</a:t>
            </a:r>
            <a:r>
              <a:rPr lang="en-US" i="1" dirty="0">
                <a:ea typeface="Cambria Math"/>
              </a:rPr>
              <a:t>a</a:t>
            </a:r>
            <a:r>
              <a:rPr lang="en-US" dirty="0">
                <a:ea typeface="Cambria Math"/>
              </a:rPr>
              <a:t> +</a:t>
            </a:r>
            <a:r>
              <a:rPr lang="en-US" i="1" baseline="-25000" dirty="0">
                <a:ea typeface="Cambria Math"/>
              </a:rPr>
              <a:t>m </a:t>
            </a:r>
            <a:r>
              <a:rPr lang="en-US" i="1" dirty="0">
                <a:ea typeface="Cambria Math"/>
              </a:rPr>
              <a:t>b)</a:t>
            </a:r>
            <a:r>
              <a:rPr lang="en-US" dirty="0">
                <a:ea typeface="Cambria Math"/>
              </a:rPr>
              <a:t> +</a:t>
            </a:r>
            <a:r>
              <a:rPr lang="en-US" i="1" baseline="-25000" dirty="0">
                <a:ea typeface="Cambria Math"/>
              </a:rPr>
              <a:t>m </a:t>
            </a:r>
            <a:r>
              <a:rPr lang="en-US" i="1" dirty="0">
                <a:ea typeface="Cambria Math"/>
              </a:rPr>
              <a:t>c  = a</a:t>
            </a:r>
            <a:r>
              <a:rPr lang="en-US" dirty="0">
                <a:ea typeface="Cambria Math"/>
              </a:rPr>
              <a:t> +</a:t>
            </a:r>
            <a:r>
              <a:rPr lang="en-US" i="1" baseline="-25000" dirty="0">
                <a:ea typeface="Cambria Math"/>
              </a:rPr>
              <a:t>m </a:t>
            </a:r>
            <a:r>
              <a:rPr lang="en-US" dirty="0">
                <a:ea typeface="Cambria Math"/>
              </a:rPr>
              <a:t>(</a:t>
            </a:r>
            <a:r>
              <a:rPr lang="en-US" i="1" dirty="0">
                <a:ea typeface="Cambria Math"/>
              </a:rPr>
              <a:t>b</a:t>
            </a:r>
            <a:r>
              <a:rPr lang="en-US" dirty="0">
                <a:ea typeface="Cambria Math"/>
              </a:rPr>
              <a:t> +</a:t>
            </a:r>
            <a:r>
              <a:rPr lang="en-US" i="1" baseline="-25000" dirty="0">
                <a:ea typeface="Cambria Math"/>
              </a:rPr>
              <a:t>m </a:t>
            </a:r>
            <a:r>
              <a:rPr lang="en-US" i="1" dirty="0">
                <a:ea typeface="Cambria Math"/>
              </a:rPr>
              <a:t>c</a:t>
            </a:r>
            <a:r>
              <a:rPr lang="en-US" dirty="0">
                <a:ea typeface="Cambria Math"/>
              </a:rPr>
              <a:t>) and (</a:t>
            </a:r>
            <a:r>
              <a:rPr lang="en-US" i="1" dirty="0">
                <a:ea typeface="Cambria Math"/>
              </a:rPr>
              <a:t>a</a:t>
            </a:r>
            <a:r>
              <a:rPr lang="en-US" dirty="0">
                <a:ea typeface="Cambria Math"/>
              </a:rPr>
              <a:t> </a:t>
            </a:r>
            <a:r>
              <a:rPr lang="en-US" dirty="0">
                <a:latin typeface="Cambria Math"/>
                <a:ea typeface="Cambria Math"/>
              </a:rPr>
              <a:t>∙</a:t>
            </a:r>
            <a:r>
              <a:rPr lang="en-US" i="1" baseline="-25000" dirty="0">
                <a:ea typeface="Cambria Math"/>
              </a:rPr>
              <a:t>m </a:t>
            </a:r>
            <a:r>
              <a:rPr lang="en-US" i="1" dirty="0">
                <a:ea typeface="Cambria Math"/>
              </a:rPr>
              <a:t>b)</a:t>
            </a:r>
            <a:r>
              <a:rPr lang="en-US" dirty="0">
                <a:ea typeface="Cambria Math"/>
              </a:rPr>
              <a:t> </a:t>
            </a:r>
            <a:r>
              <a:rPr lang="en-US" dirty="0">
                <a:latin typeface="Cambria Math"/>
                <a:ea typeface="Cambria Math"/>
              </a:rPr>
              <a:t>∙</a:t>
            </a:r>
            <a:r>
              <a:rPr lang="en-US" i="1" baseline="-25000" dirty="0">
                <a:ea typeface="Cambria Math"/>
              </a:rPr>
              <a:t>m  </a:t>
            </a:r>
            <a:r>
              <a:rPr lang="en-US" i="1" dirty="0">
                <a:ea typeface="Cambria Math"/>
              </a:rPr>
              <a:t>c  = a</a:t>
            </a:r>
            <a:r>
              <a:rPr lang="en-US" dirty="0">
                <a:ea typeface="Cambria Math"/>
              </a:rPr>
              <a:t> </a:t>
            </a:r>
            <a:r>
              <a:rPr lang="en-US" dirty="0">
                <a:latin typeface="Cambria Math"/>
                <a:ea typeface="Cambria Math"/>
              </a:rPr>
              <a:t>∙</a:t>
            </a:r>
            <a:r>
              <a:rPr lang="en-US" i="1" baseline="-25000" dirty="0">
                <a:ea typeface="Cambria Math"/>
              </a:rPr>
              <a:t>m </a:t>
            </a:r>
            <a:r>
              <a:rPr lang="en-US" dirty="0">
                <a:ea typeface="Cambria Math"/>
              </a:rPr>
              <a:t>(</a:t>
            </a:r>
            <a:r>
              <a:rPr lang="en-US" i="1" dirty="0">
                <a:ea typeface="Cambria Math"/>
              </a:rPr>
              <a:t>b</a:t>
            </a:r>
            <a:r>
              <a:rPr lang="en-US" dirty="0">
                <a:ea typeface="Cambria Math"/>
              </a:rPr>
              <a:t> </a:t>
            </a:r>
            <a:r>
              <a:rPr lang="en-US" dirty="0">
                <a:latin typeface="Cambria Math"/>
                <a:ea typeface="Cambria Math"/>
              </a:rPr>
              <a:t>∙</a:t>
            </a:r>
            <a:r>
              <a:rPr lang="en-US" i="1" baseline="-25000" dirty="0">
                <a:ea typeface="Cambria Math"/>
              </a:rPr>
              <a:t>m </a:t>
            </a:r>
            <a:r>
              <a:rPr lang="en-US" i="1" dirty="0">
                <a:ea typeface="Cambria Math"/>
              </a:rPr>
              <a:t>c</a:t>
            </a:r>
            <a:r>
              <a:rPr lang="en-US" dirty="0">
                <a:ea typeface="Cambria Math"/>
              </a:rPr>
              <a:t>).</a:t>
            </a:r>
          </a:p>
          <a:p>
            <a:pPr lvl="1"/>
            <a:r>
              <a:rPr lang="en-US" i="1" dirty="0" err="1">
                <a:ea typeface="Cambria Math"/>
              </a:rPr>
              <a:t>Commutativity</a:t>
            </a:r>
            <a:r>
              <a:rPr lang="en-US" dirty="0">
                <a:ea typeface="Cambria Math"/>
              </a:rPr>
              <a:t>: If </a:t>
            </a:r>
            <a:r>
              <a:rPr lang="en-US" i="1" dirty="0">
                <a:ea typeface="Cambria Math"/>
              </a:rPr>
              <a:t>a</a:t>
            </a:r>
            <a:r>
              <a:rPr lang="en-US" dirty="0">
                <a:ea typeface="Cambria Math"/>
              </a:rPr>
              <a:t> and</a:t>
            </a:r>
            <a:r>
              <a:rPr lang="en-US" i="1" dirty="0">
                <a:ea typeface="Cambria Math"/>
              </a:rPr>
              <a:t> b</a:t>
            </a:r>
            <a:r>
              <a:rPr lang="en-US" dirty="0">
                <a:ea typeface="Cambria Math"/>
              </a:rPr>
              <a:t> belong to </a:t>
            </a:r>
            <a:r>
              <a:rPr lang="en-US" b="1" dirty="0" err="1"/>
              <a:t>Z</a:t>
            </a:r>
            <a:r>
              <a:rPr lang="en-US" i="1" baseline="-25000" dirty="0" err="1"/>
              <a:t>m</a:t>
            </a:r>
            <a:r>
              <a:rPr lang="en-US" i="1" baseline="-25000" dirty="0"/>
              <a:t> </a:t>
            </a:r>
            <a:r>
              <a:rPr lang="en-US" dirty="0">
                <a:ea typeface="Cambria Math"/>
              </a:rPr>
              <a:t>, then                                                                                          </a:t>
            </a:r>
            <a:r>
              <a:rPr lang="en-US" i="1" dirty="0">
                <a:ea typeface="Cambria Math"/>
              </a:rPr>
              <a:t>a</a:t>
            </a:r>
            <a:r>
              <a:rPr lang="en-US" dirty="0">
                <a:ea typeface="Cambria Math"/>
              </a:rPr>
              <a:t> +</a:t>
            </a:r>
            <a:r>
              <a:rPr lang="en-US" i="1" baseline="-25000" dirty="0">
                <a:ea typeface="Cambria Math"/>
              </a:rPr>
              <a:t>m </a:t>
            </a:r>
            <a:r>
              <a:rPr lang="en-US" i="1" dirty="0">
                <a:ea typeface="Cambria Math"/>
              </a:rPr>
              <a:t>b  = b</a:t>
            </a:r>
            <a:r>
              <a:rPr lang="en-US" dirty="0">
                <a:ea typeface="Cambria Math"/>
              </a:rPr>
              <a:t> +</a:t>
            </a:r>
            <a:r>
              <a:rPr lang="en-US" i="1" baseline="-25000" dirty="0">
                <a:ea typeface="Cambria Math"/>
              </a:rPr>
              <a:t>m </a:t>
            </a:r>
            <a:r>
              <a:rPr lang="en-US" i="1" dirty="0">
                <a:ea typeface="Cambria Math"/>
              </a:rPr>
              <a:t>a</a:t>
            </a:r>
            <a:r>
              <a:rPr lang="en-US" dirty="0">
                <a:ea typeface="Cambria Math"/>
              </a:rPr>
              <a:t>  and </a:t>
            </a:r>
            <a:r>
              <a:rPr lang="en-US" i="1" dirty="0">
                <a:ea typeface="Cambria Math"/>
              </a:rPr>
              <a:t>a</a:t>
            </a:r>
            <a:r>
              <a:rPr lang="en-US" dirty="0">
                <a:ea typeface="Cambria Math"/>
              </a:rPr>
              <a:t> </a:t>
            </a:r>
            <a:r>
              <a:rPr lang="en-US" dirty="0">
                <a:latin typeface="Cambria Math"/>
                <a:ea typeface="Cambria Math"/>
              </a:rPr>
              <a:t>∙</a:t>
            </a:r>
            <a:r>
              <a:rPr lang="en-US" i="1" baseline="-25000" dirty="0">
                <a:ea typeface="Cambria Math"/>
              </a:rPr>
              <a:t>m </a:t>
            </a:r>
            <a:r>
              <a:rPr lang="en-US" i="1" dirty="0">
                <a:ea typeface="Cambria Math"/>
              </a:rPr>
              <a:t>b  = b</a:t>
            </a:r>
            <a:r>
              <a:rPr lang="en-US" dirty="0">
                <a:ea typeface="Cambria Math"/>
              </a:rPr>
              <a:t> </a:t>
            </a:r>
            <a:r>
              <a:rPr lang="en-US" dirty="0">
                <a:latin typeface="Cambria Math"/>
                <a:ea typeface="Cambria Math"/>
              </a:rPr>
              <a:t>∙</a:t>
            </a:r>
            <a:r>
              <a:rPr lang="en-US" i="1" baseline="-25000" dirty="0">
                <a:ea typeface="Cambria Math"/>
              </a:rPr>
              <a:t>m </a:t>
            </a:r>
            <a:r>
              <a:rPr lang="en-US" i="1" dirty="0">
                <a:ea typeface="Cambria Math"/>
              </a:rPr>
              <a:t>a</a:t>
            </a:r>
            <a:r>
              <a:rPr lang="en-US" dirty="0">
                <a:ea typeface="Cambria Math"/>
              </a:rPr>
              <a:t>.</a:t>
            </a:r>
          </a:p>
          <a:p>
            <a:pPr lvl="1"/>
            <a:r>
              <a:rPr lang="en-US" i="1" dirty="0">
                <a:ea typeface="Cambria Math"/>
              </a:rPr>
              <a:t>Identity elements</a:t>
            </a:r>
            <a:r>
              <a:rPr lang="en-US" dirty="0">
                <a:ea typeface="Cambria Math"/>
              </a:rPr>
              <a:t>: The elements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>
                <a:ea typeface="Cambria Math"/>
              </a:rPr>
              <a:t> and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>
                <a:ea typeface="Cambria Math"/>
              </a:rPr>
              <a:t> are identity elements for addition and multiplication modulo </a:t>
            </a:r>
            <a:r>
              <a:rPr lang="en-US" i="1" dirty="0">
                <a:ea typeface="Cambria Math"/>
              </a:rPr>
              <a:t>m</a:t>
            </a:r>
            <a:r>
              <a:rPr lang="en-US" dirty="0">
                <a:ea typeface="Cambria Math"/>
              </a:rPr>
              <a:t>, respectively.</a:t>
            </a:r>
          </a:p>
          <a:p>
            <a:pPr lvl="2"/>
            <a:r>
              <a:rPr lang="en-US" sz="2400" dirty="0">
                <a:ea typeface="Cambria Math"/>
              </a:rPr>
              <a:t>If </a:t>
            </a:r>
            <a:r>
              <a:rPr lang="en-US" sz="2400" i="1" dirty="0">
                <a:ea typeface="Cambria Math"/>
              </a:rPr>
              <a:t>a</a:t>
            </a:r>
            <a:r>
              <a:rPr lang="en-US" sz="2400" dirty="0">
                <a:ea typeface="Cambria Math"/>
              </a:rPr>
              <a:t> belongs to  </a:t>
            </a:r>
            <a:r>
              <a:rPr lang="en-US" sz="2400" b="1" dirty="0" err="1"/>
              <a:t>Z</a:t>
            </a:r>
            <a:r>
              <a:rPr lang="en-US" sz="2400" i="1" baseline="-25000" dirty="0" err="1"/>
              <a:t>m</a:t>
            </a:r>
            <a:r>
              <a:rPr lang="en-US" sz="2400" i="1" baseline="-25000" dirty="0"/>
              <a:t> </a:t>
            </a:r>
            <a:r>
              <a:rPr lang="en-US" sz="2400" dirty="0">
                <a:ea typeface="Cambria Math"/>
              </a:rPr>
              <a:t>, then </a:t>
            </a:r>
            <a:r>
              <a:rPr lang="en-US" sz="2400" i="1" dirty="0">
                <a:ea typeface="Cambria Math"/>
              </a:rPr>
              <a:t>a</a:t>
            </a:r>
            <a:r>
              <a:rPr lang="en-US" sz="2400" dirty="0">
                <a:ea typeface="Cambria Math"/>
              </a:rPr>
              <a:t> +</a:t>
            </a:r>
            <a:r>
              <a:rPr lang="en-US" sz="2400" i="1" baseline="-25000" dirty="0">
                <a:ea typeface="Cambria Math"/>
              </a:rPr>
              <a:t>m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sz="2400" i="1" dirty="0">
                <a:ea typeface="Cambria Math"/>
              </a:rPr>
              <a:t>  = </a:t>
            </a:r>
            <a:r>
              <a:rPr lang="en-US" sz="2400" i="1" baseline="-25000" dirty="0">
                <a:ea typeface="Cambria Math"/>
              </a:rPr>
              <a:t> </a:t>
            </a:r>
            <a:r>
              <a:rPr lang="en-US" sz="2400" i="1" dirty="0">
                <a:ea typeface="Cambria Math"/>
              </a:rPr>
              <a:t>a</a:t>
            </a:r>
            <a:r>
              <a:rPr lang="en-US" sz="2400" dirty="0">
                <a:ea typeface="Cambria Math"/>
              </a:rPr>
              <a:t>  and </a:t>
            </a:r>
            <a:r>
              <a:rPr lang="en-US" sz="2400" i="1" dirty="0">
                <a:ea typeface="Cambria Math"/>
              </a:rPr>
              <a:t>a</a:t>
            </a:r>
            <a:r>
              <a:rPr lang="en-US" sz="2400" dirty="0">
                <a:ea typeface="Cambria Math"/>
              </a:rPr>
              <a:t> </a:t>
            </a:r>
            <a:r>
              <a:rPr lang="en-US" sz="2400" dirty="0">
                <a:latin typeface="Cambria Math"/>
                <a:ea typeface="Cambria Math"/>
              </a:rPr>
              <a:t>∙</a:t>
            </a:r>
            <a:r>
              <a:rPr lang="en-US" sz="2400" i="1" baseline="-25000" dirty="0">
                <a:ea typeface="Cambria Math"/>
              </a:rPr>
              <a:t>m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dirty="0">
                <a:ea typeface="Cambria Math"/>
              </a:rPr>
              <a:t> </a:t>
            </a:r>
            <a:r>
              <a:rPr lang="en-US" sz="2400" i="1" dirty="0">
                <a:ea typeface="Cambria Math"/>
              </a:rPr>
              <a:t> = a</a:t>
            </a:r>
            <a:r>
              <a:rPr lang="en-US" sz="2400" dirty="0" smtClean="0">
                <a:ea typeface="Cambria Math"/>
              </a:rPr>
              <a:t>.</a:t>
            </a:r>
            <a:endParaRPr lang="en-US" sz="2400" dirty="0">
              <a:ea typeface="Cambria Math"/>
            </a:endParaRPr>
          </a:p>
        </p:txBody>
      </p:sp>
    </p:spTree>
    <p:extLst>
      <p:ext uri="{BB962C8B-B14F-4D97-AF65-F5344CB8AC3E}">
        <p14:creationId xmlns:p14="http://schemas.microsoft.com/office/powerpoint/2010/main" val="264139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Summary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Division vs. Divisibility</a:t>
                </a:r>
              </a:p>
              <a:p>
                <a:r>
                  <a:rPr lang="en-US" dirty="0" smtClean="0"/>
                  <a:t>Division Algorithm (Theorem to express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𝑑𝑞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)</a:t>
                </a:r>
              </a:p>
              <a:p>
                <a:r>
                  <a:rPr lang="en-US" dirty="0" smtClean="0"/>
                  <a:t>Modular Arithmetic (</a:t>
                </a:r>
                <a:r>
                  <a:rPr lang="en-US" dirty="0" err="1" smtClean="0"/>
                  <a:t>congruences</a:t>
                </a:r>
                <a:r>
                  <a:rPr lang="en-US" dirty="0" smtClean="0"/>
                  <a:t> and clock face arithmetic)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5595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Modulo </a:t>
            </a:r>
            <a:r>
              <a:rPr lang="en-US" i="1" dirty="0" smtClean="0"/>
              <a:t>m</a:t>
            </a:r>
            <a:r>
              <a:rPr lang="lv-LV" i="1" dirty="0" smtClean="0"/>
              <a:t> </a:t>
            </a:r>
            <a:r>
              <a:rPr lang="lv-LV" dirty="0"/>
              <a:t>(Ring Axioms – </a:t>
            </a:r>
            <a:r>
              <a:rPr lang="lv-LV" dirty="0" smtClean="0"/>
              <a:t>2)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i="1" dirty="0">
                <a:ea typeface="Cambria Math"/>
              </a:rPr>
              <a:t>Additive inverses</a:t>
            </a:r>
            <a:r>
              <a:rPr lang="en-US" sz="2400" dirty="0">
                <a:ea typeface="Cambria Math"/>
              </a:rPr>
              <a:t>: If </a:t>
            </a:r>
            <a:r>
              <a:rPr lang="en-US" sz="2400" i="1" dirty="0">
                <a:ea typeface="Cambria Math"/>
              </a:rPr>
              <a:t>a</a:t>
            </a:r>
            <a:r>
              <a:rPr lang="en-US" sz="2400" i="1" dirty="0">
                <a:latin typeface="Cambria Math"/>
                <a:ea typeface="Cambria Math"/>
              </a:rPr>
              <a:t>≠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0 </a:t>
            </a:r>
            <a:r>
              <a:rPr lang="en-US" sz="2400" dirty="0">
                <a:ea typeface="Cambria Math"/>
              </a:rPr>
              <a:t>belongs to  </a:t>
            </a:r>
            <a:r>
              <a:rPr lang="en-US" sz="2400" b="1" dirty="0" err="1"/>
              <a:t>Z</a:t>
            </a:r>
            <a:r>
              <a:rPr lang="en-US" sz="2400" i="1" baseline="-25000" dirty="0" err="1"/>
              <a:t>m</a:t>
            </a:r>
            <a:r>
              <a:rPr lang="en-US" sz="2400" i="1" baseline="-25000" dirty="0"/>
              <a:t> </a:t>
            </a:r>
            <a:r>
              <a:rPr lang="en-US" sz="2400" dirty="0">
                <a:ea typeface="Cambria Math"/>
              </a:rPr>
              <a:t>, then </a:t>
            </a:r>
            <a:r>
              <a:rPr lang="en-US" sz="2400" i="1" dirty="0">
                <a:ea typeface="Cambria Math"/>
              </a:rPr>
              <a:t>m</a:t>
            </a:r>
            <a:r>
              <a:rPr lang="en-US" sz="2400" i="1" dirty="0">
                <a:latin typeface="Cambria Math"/>
                <a:ea typeface="Cambria Math"/>
              </a:rPr>
              <a:t>− </a:t>
            </a:r>
            <a:r>
              <a:rPr lang="en-US" sz="2400" i="1" dirty="0">
                <a:ea typeface="Cambria Math"/>
              </a:rPr>
              <a:t>a</a:t>
            </a:r>
            <a:r>
              <a:rPr lang="en-US" sz="2400" dirty="0">
                <a:ea typeface="Cambria Math"/>
              </a:rPr>
              <a:t>  is the additive inverse of a modulo m and </a:t>
            </a:r>
            <a:r>
              <a:rPr lang="en-US" sz="2400" dirty="0">
                <a:latin typeface="Cambria"/>
                <a:ea typeface="Cambria Math"/>
                <a:cs typeface="Cambria"/>
              </a:rPr>
              <a:t>0</a:t>
            </a:r>
            <a:r>
              <a:rPr lang="en-US" sz="2400" dirty="0">
                <a:ea typeface="Cambria Math"/>
              </a:rPr>
              <a:t> is its own additive inverse.  </a:t>
            </a:r>
          </a:p>
          <a:p>
            <a:pPr lvl="1"/>
            <a:r>
              <a:rPr lang="en-US" i="1" dirty="0">
                <a:ea typeface="Cambria Math"/>
              </a:rPr>
              <a:t>a</a:t>
            </a:r>
            <a:r>
              <a:rPr lang="en-US" dirty="0">
                <a:ea typeface="Cambria Math"/>
              </a:rPr>
              <a:t> +</a:t>
            </a:r>
            <a:r>
              <a:rPr lang="en-US" i="1" baseline="-25000" dirty="0">
                <a:ea typeface="Cambria Math"/>
              </a:rPr>
              <a:t>m </a:t>
            </a:r>
            <a:r>
              <a:rPr lang="en-US" dirty="0">
                <a:ea typeface="Cambria Math"/>
              </a:rPr>
              <a:t>(</a:t>
            </a:r>
            <a:r>
              <a:rPr lang="en-US" i="1" dirty="0">
                <a:ea typeface="Cambria Math"/>
              </a:rPr>
              <a:t>m</a:t>
            </a:r>
            <a:r>
              <a:rPr lang="en-US" i="1" dirty="0">
                <a:latin typeface="Cambria Math"/>
                <a:ea typeface="Cambria Math"/>
              </a:rPr>
              <a:t>− </a:t>
            </a:r>
            <a:r>
              <a:rPr lang="en-US" i="1" dirty="0">
                <a:ea typeface="Cambria Math"/>
              </a:rPr>
              <a:t>a )</a:t>
            </a:r>
            <a:r>
              <a:rPr lang="en-US" dirty="0">
                <a:ea typeface="Cambria Math"/>
              </a:rPr>
              <a:t> </a:t>
            </a:r>
            <a:r>
              <a:rPr lang="en-US" i="1" dirty="0">
                <a:ea typeface="Cambria Math"/>
              </a:rPr>
              <a:t>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>
                <a:ea typeface="Cambria Math"/>
              </a:rPr>
              <a:t> and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>
                <a:ea typeface="Cambria Math"/>
              </a:rPr>
              <a:t> +</a:t>
            </a:r>
            <a:r>
              <a:rPr lang="en-US" i="1" baseline="-25000" dirty="0">
                <a:ea typeface="Cambria Math"/>
              </a:rPr>
              <a:t>m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i="1" dirty="0">
                <a:ea typeface="Cambria Math"/>
              </a:rPr>
              <a:t> 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</a:t>
            </a:r>
          </a:p>
          <a:p>
            <a:r>
              <a:rPr lang="en-US" sz="2400" i="1" dirty="0" err="1">
                <a:ea typeface="Cambria Math" pitchFamily="18" charset="0"/>
              </a:rPr>
              <a:t>Distributivity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:</a:t>
            </a:r>
            <a:r>
              <a:rPr lang="en-US" sz="2400" dirty="0">
                <a:ea typeface="Cambria Math"/>
              </a:rPr>
              <a:t> If </a:t>
            </a:r>
            <a:r>
              <a:rPr lang="en-US" sz="2400" i="1" dirty="0">
                <a:ea typeface="Cambria Math"/>
              </a:rPr>
              <a:t>a</a:t>
            </a:r>
            <a:r>
              <a:rPr lang="en-US" sz="2400" dirty="0">
                <a:ea typeface="Cambria Math"/>
              </a:rPr>
              <a:t>, </a:t>
            </a:r>
            <a:r>
              <a:rPr lang="en-US" sz="2400" i="1" dirty="0">
                <a:ea typeface="Cambria Math"/>
              </a:rPr>
              <a:t>b, </a:t>
            </a:r>
            <a:r>
              <a:rPr lang="en-US" sz="2400" dirty="0">
                <a:ea typeface="Cambria Math"/>
              </a:rPr>
              <a:t>and</a:t>
            </a:r>
            <a:r>
              <a:rPr lang="en-US" sz="2400" i="1" dirty="0">
                <a:ea typeface="Cambria Math"/>
              </a:rPr>
              <a:t> c</a:t>
            </a:r>
            <a:r>
              <a:rPr lang="en-US" sz="2400" dirty="0">
                <a:ea typeface="Cambria Math"/>
              </a:rPr>
              <a:t> belong to </a:t>
            </a:r>
            <a:r>
              <a:rPr lang="en-US" sz="2400" b="1" dirty="0" err="1"/>
              <a:t>Z</a:t>
            </a:r>
            <a:r>
              <a:rPr lang="en-US" sz="2400" i="1" baseline="-25000" dirty="0" err="1"/>
              <a:t>m</a:t>
            </a:r>
            <a:r>
              <a:rPr lang="en-US" sz="2400" i="1" baseline="-25000" dirty="0"/>
              <a:t> </a:t>
            </a:r>
            <a:r>
              <a:rPr lang="en-US" sz="2400" dirty="0">
                <a:ea typeface="Cambria Math"/>
              </a:rPr>
              <a:t>, then </a:t>
            </a:r>
          </a:p>
          <a:p>
            <a:pPr lvl="1"/>
            <a:r>
              <a:rPr lang="en-US" i="1" dirty="0">
                <a:ea typeface="Cambria Math"/>
              </a:rPr>
              <a:t> a</a:t>
            </a:r>
            <a:r>
              <a:rPr lang="en-US" dirty="0">
                <a:ea typeface="Cambria Math"/>
              </a:rPr>
              <a:t> </a:t>
            </a:r>
            <a:r>
              <a:rPr lang="en-US" dirty="0">
                <a:latin typeface="Cambria Math"/>
                <a:ea typeface="Cambria Math"/>
              </a:rPr>
              <a:t>∙</a:t>
            </a:r>
            <a:r>
              <a:rPr lang="en-US" i="1" baseline="-25000" dirty="0">
                <a:ea typeface="Cambria Math"/>
              </a:rPr>
              <a:t>m </a:t>
            </a:r>
            <a:r>
              <a:rPr lang="en-US" dirty="0">
                <a:ea typeface="Cambria Math"/>
              </a:rPr>
              <a:t>(</a:t>
            </a:r>
            <a:r>
              <a:rPr lang="en-US" i="1" dirty="0">
                <a:ea typeface="Cambria Math"/>
              </a:rPr>
              <a:t>b</a:t>
            </a:r>
            <a:r>
              <a:rPr lang="en-US" dirty="0">
                <a:ea typeface="Cambria Math"/>
              </a:rPr>
              <a:t> +</a:t>
            </a:r>
            <a:r>
              <a:rPr lang="en-US" i="1" baseline="-25000" dirty="0">
                <a:ea typeface="Cambria Math"/>
              </a:rPr>
              <a:t>m </a:t>
            </a:r>
            <a:r>
              <a:rPr lang="en-US" i="1" dirty="0">
                <a:ea typeface="Cambria Math"/>
              </a:rPr>
              <a:t>c</a:t>
            </a:r>
            <a:r>
              <a:rPr lang="en-US" dirty="0">
                <a:ea typeface="Cambria Math"/>
              </a:rPr>
              <a:t>) </a:t>
            </a:r>
            <a:r>
              <a:rPr lang="en-US" i="1" dirty="0">
                <a:ea typeface="Cambria Math"/>
              </a:rPr>
              <a:t>= </a:t>
            </a:r>
            <a:r>
              <a:rPr lang="en-US" dirty="0">
                <a:ea typeface="Cambria Math"/>
              </a:rPr>
              <a:t> (</a:t>
            </a:r>
            <a:r>
              <a:rPr lang="en-US" i="1" dirty="0">
                <a:ea typeface="Cambria Math"/>
              </a:rPr>
              <a:t>a</a:t>
            </a:r>
            <a:r>
              <a:rPr lang="en-US" dirty="0">
                <a:ea typeface="Cambria Math"/>
              </a:rPr>
              <a:t> </a:t>
            </a:r>
            <a:r>
              <a:rPr lang="en-US" dirty="0">
                <a:latin typeface="Cambria Math"/>
                <a:ea typeface="Cambria Math"/>
              </a:rPr>
              <a:t>∙</a:t>
            </a:r>
            <a:r>
              <a:rPr lang="en-US" i="1" baseline="-25000" dirty="0">
                <a:ea typeface="Cambria Math"/>
              </a:rPr>
              <a:t>m </a:t>
            </a:r>
            <a:r>
              <a:rPr lang="en-US" i="1" dirty="0">
                <a:ea typeface="Cambria Math"/>
              </a:rPr>
              <a:t>b)</a:t>
            </a:r>
            <a:r>
              <a:rPr lang="en-US" dirty="0">
                <a:ea typeface="Cambria Math"/>
              </a:rPr>
              <a:t> +</a:t>
            </a:r>
            <a:r>
              <a:rPr lang="en-US" i="1" baseline="-25000" dirty="0">
                <a:ea typeface="Cambria Math"/>
              </a:rPr>
              <a:t>m</a:t>
            </a:r>
            <a:r>
              <a:rPr lang="en-US" dirty="0">
                <a:ea typeface="Cambria Math"/>
              </a:rPr>
              <a:t> (</a:t>
            </a:r>
            <a:r>
              <a:rPr lang="en-US" i="1" dirty="0">
                <a:ea typeface="Cambria Math"/>
              </a:rPr>
              <a:t>a</a:t>
            </a:r>
            <a:r>
              <a:rPr lang="en-US" dirty="0">
                <a:latin typeface="Cambria Math"/>
                <a:ea typeface="Cambria Math"/>
              </a:rPr>
              <a:t> ∙</a:t>
            </a:r>
            <a:r>
              <a:rPr lang="en-US" i="1" baseline="-25000" dirty="0">
                <a:ea typeface="Cambria Math"/>
              </a:rPr>
              <a:t>m </a:t>
            </a:r>
            <a:r>
              <a:rPr lang="en-US" i="1" dirty="0">
                <a:ea typeface="Cambria Math"/>
              </a:rPr>
              <a:t>c</a:t>
            </a:r>
            <a:r>
              <a:rPr lang="en-US" dirty="0">
                <a:ea typeface="Cambria Math"/>
              </a:rPr>
              <a:t>) </a:t>
            </a:r>
            <a:r>
              <a:rPr lang="en-US" i="1" dirty="0">
                <a:ea typeface="Cambria Math"/>
              </a:rPr>
              <a:t>  </a:t>
            </a:r>
            <a:r>
              <a:rPr lang="en-US" dirty="0">
                <a:ea typeface="Cambria Math"/>
              </a:rPr>
              <a:t>and </a:t>
            </a:r>
            <a:r>
              <a:rPr lang="lv-LV" dirty="0" smtClean="0">
                <a:ea typeface="Cambria Math"/>
              </a:rPr>
              <a:t> </a:t>
            </a:r>
            <a:r>
              <a:rPr lang="en-US" dirty="0" smtClean="0">
                <a:ea typeface="Cambria Math"/>
              </a:rPr>
              <a:t> </a:t>
            </a:r>
            <a:r>
              <a:rPr lang="en-US" dirty="0">
                <a:ea typeface="Cambria Math"/>
              </a:rPr>
              <a:t>(</a:t>
            </a:r>
            <a:r>
              <a:rPr lang="en-US" i="1" dirty="0">
                <a:ea typeface="Cambria Math"/>
              </a:rPr>
              <a:t>a</a:t>
            </a:r>
            <a:r>
              <a:rPr lang="en-US" dirty="0">
                <a:ea typeface="Cambria Math"/>
              </a:rPr>
              <a:t> </a:t>
            </a:r>
            <a:r>
              <a:rPr lang="en-US" dirty="0">
                <a:latin typeface="Cambria Math"/>
                <a:ea typeface="Cambria Math"/>
              </a:rPr>
              <a:t>+</a:t>
            </a:r>
            <a:r>
              <a:rPr lang="en-US" i="1" baseline="-25000" dirty="0">
                <a:ea typeface="Cambria Math"/>
              </a:rPr>
              <a:t>m </a:t>
            </a:r>
            <a:r>
              <a:rPr lang="en-US" i="1" dirty="0">
                <a:ea typeface="Cambria Math"/>
              </a:rPr>
              <a:t>b)</a:t>
            </a:r>
            <a:r>
              <a:rPr lang="en-US" dirty="0">
                <a:ea typeface="Cambria Math"/>
              </a:rPr>
              <a:t> </a:t>
            </a:r>
            <a:r>
              <a:rPr lang="en-US" dirty="0">
                <a:latin typeface="Cambria Math"/>
                <a:ea typeface="Cambria Math"/>
              </a:rPr>
              <a:t>∙</a:t>
            </a:r>
            <a:r>
              <a:rPr lang="en-US" i="1" baseline="-25000" dirty="0">
                <a:ea typeface="Cambria Math"/>
              </a:rPr>
              <a:t>m  </a:t>
            </a:r>
            <a:r>
              <a:rPr lang="en-US" i="1" dirty="0">
                <a:ea typeface="Cambria Math"/>
              </a:rPr>
              <a:t>c  = </a:t>
            </a:r>
            <a:r>
              <a:rPr lang="en-US" dirty="0">
                <a:ea typeface="Cambria Math"/>
              </a:rPr>
              <a:t>(</a:t>
            </a:r>
            <a:r>
              <a:rPr lang="en-US" i="1" dirty="0">
                <a:ea typeface="Cambria Math"/>
              </a:rPr>
              <a:t>a</a:t>
            </a:r>
            <a:r>
              <a:rPr lang="en-US" dirty="0">
                <a:latin typeface="Cambria Math"/>
                <a:ea typeface="Cambria Math"/>
              </a:rPr>
              <a:t> ∙</a:t>
            </a:r>
            <a:r>
              <a:rPr lang="en-US" i="1" baseline="-25000" dirty="0">
                <a:ea typeface="Cambria Math"/>
              </a:rPr>
              <a:t>m </a:t>
            </a:r>
            <a:r>
              <a:rPr lang="en-US" i="1" dirty="0">
                <a:ea typeface="Cambria Math"/>
              </a:rPr>
              <a:t>c</a:t>
            </a:r>
            <a:r>
              <a:rPr lang="en-US" dirty="0">
                <a:ea typeface="Cambria Math"/>
              </a:rPr>
              <a:t>) </a:t>
            </a:r>
            <a:r>
              <a:rPr lang="en-US" dirty="0">
                <a:latin typeface="Cambria Math"/>
                <a:ea typeface="Cambria Math"/>
              </a:rPr>
              <a:t>+</a:t>
            </a:r>
            <a:r>
              <a:rPr lang="en-US" i="1" baseline="-25000" dirty="0">
                <a:ea typeface="Cambria Math"/>
              </a:rPr>
              <a:t>m </a:t>
            </a:r>
            <a:r>
              <a:rPr lang="en-US" dirty="0">
                <a:ea typeface="Cambria Math"/>
              </a:rPr>
              <a:t>(</a:t>
            </a:r>
            <a:r>
              <a:rPr lang="en-US" i="1" dirty="0">
                <a:ea typeface="Cambria Math"/>
              </a:rPr>
              <a:t>b</a:t>
            </a:r>
            <a:r>
              <a:rPr lang="en-US" dirty="0">
                <a:ea typeface="Cambria Math"/>
              </a:rPr>
              <a:t> </a:t>
            </a:r>
            <a:r>
              <a:rPr lang="en-US" dirty="0">
                <a:latin typeface="Cambria Math"/>
                <a:ea typeface="Cambria Math"/>
              </a:rPr>
              <a:t>∙</a:t>
            </a:r>
            <a:r>
              <a:rPr lang="en-US" i="1" baseline="-25000" dirty="0">
                <a:ea typeface="Cambria Math"/>
              </a:rPr>
              <a:t>m </a:t>
            </a:r>
            <a:r>
              <a:rPr lang="en-US" i="1" dirty="0">
                <a:ea typeface="Cambria Math"/>
              </a:rPr>
              <a:t>c</a:t>
            </a:r>
            <a:r>
              <a:rPr lang="en-US" dirty="0">
                <a:ea typeface="Cambria Math"/>
              </a:rPr>
              <a:t>).</a:t>
            </a:r>
            <a:endParaRPr lang="en-US" dirty="0">
              <a:latin typeface="Cambria Math" pitchFamily="18" charset="0"/>
              <a:ea typeface="Cambria Math" pitchFamily="18" charset="0"/>
            </a:endParaRPr>
          </a:p>
          <a:p>
            <a:r>
              <a:rPr lang="en-US" sz="2400" dirty="0">
                <a:latin typeface="Cambria Math" pitchFamily="18" charset="0"/>
                <a:ea typeface="Cambria Math" pitchFamily="18" charset="0"/>
              </a:rPr>
              <a:t>Exercises 42-44 ask for proofs of these properties.</a:t>
            </a:r>
          </a:p>
          <a:p>
            <a:r>
              <a:rPr lang="en-US" sz="2400" dirty="0" err="1">
                <a:latin typeface="Cambria Math" pitchFamily="18" charset="0"/>
                <a:ea typeface="Cambria Math" pitchFamily="18" charset="0"/>
              </a:rPr>
              <a:t>Multiplicatative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 inverses have not been included since they do not always exist. For example, there is no multiplicative inverse of 2 modulo 6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.</a:t>
            </a:r>
            <a:endParaRPr lang="en-US" sz="2400" dirty="0">
              <a:latin typeface="Cambria Math" pitchFamily="18" charset="0"/>
              <a:ea typeface="Cambria Math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57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smtClean="0"/>
              <a:t>Socrative Quiz 6A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 smtClean="0"/>
              <a:t>Arithmetic progressions (mod m), where the common difference d has (or does not have comon factors with m). </a:t>
            </a:r>
          </a:p>
          <a:p>
            <a:r>
              <a:rPr lang="lv-LV" dirty="0" smtClean="0"/>
              <a:t>Divide polynomials with a remainder.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51502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Definition</a:t>
            </a:r>
            <a:r>
              <a:rPr lang="en-US" dirty="0" smtClean="0"/>
              <a:t>: If </a:t>
            </a:r>
            <a:r>
              <a:rPr lang="en-US" i="1" dirty="0" smtClean="0"/>
              <a:t>a</a:t>
            </a:r>
            <a:r>
              <a:rPr lang="en-US" dirty="0" smtClean="0"/>
              <a:t> and </a:t>
            </a:r>
            <a:r>
              <a:rPr lang="en-US" i="1" dirty="0" smtClean="0"/>
              <a:t>b</a:t>
            </a:r>
            <a:r>
              <a:rPr lang="en-US" dirty="0" smtClean="0"/>
              <a:t> are integers with </a:t>
            </a:r>
            <a:r>
              <a:rPr lang="en-US" i="1" dirty="0" smtClean="0"/>
              <a:t>a ≠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, then 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i="1" dirty="0" smtClean="0"/>
              <a:t>divides</a:t>
            </a:r>
            <a:r>
              <a:rPr lang="en-US" dirty="0" smtClean="0"/>
              <a:t> </a:t>
            </a:r>
            <a:r>
              <a:rPr lang="en-US" i="1" dirty="0" smtClean="0"/>
              <a:t>b</a:t>
            </a:r>
            <a:r>
              <a:rPr lang="en-US" dirty="0" smtClean="0"/>
              <a:t> if there exists an integer </a:t>
            </a:r>
            <a:r>
              <a:rPr lang="en-US" i="1" dirty="0" smtClean="0"/>
              <a:t>c</a:t>
            </a:r>
            <a:r>
              <a:rPr lang="en-US" dirty="0" smtClean="0"/>
              <a:t> such that  </a:t>
            </a:r>
            <a:r>
              <a:rPr lang="en-US" i="1" dirty="0" smtClean="0"/>
              <a:t>b = ac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When </a:t>
            </a:r>
            <a:r>
              <a:rPr lang="en-US" i="1" dirty="0" smtClean="0"/>
              <a:t>a</a:t>
            </a:r>
            <a:r>
              <a:rPr lang="en-US" dirty="0" smtClean="0"/>
              <a:t> divides </a:t>
            </a:r>
            <a:r>
              <a:rPr lang="en-US" i="1" dirty="0" smtClean="0"/>
              <a:t>b</a:t>
            </a:r>
            <a:r>
              <a:rPr lang="en-US" dirty="0" smtClean="0"/>
              <a:t> we say that </a:t>
            </a:r>
            <a:r>
              <a:rPr lang="en-US" i="1" dirty="0" smtClean="0"/>
              <a:t>a</a:t>
            </a:r>
            <a:r>
              <a:rPr lang="en-US" dirty="0" smtClean="0"/>
              <a:t> is a </a:t>
            </a:r>
            <a:r>
              <a:rPr lang="en-US" i="1" dirty="0" smtClean="0"/>
              <a:t>factor</a:t>
            </a:r>
            <a:r>
              <a:rPr lang="en-US" dirty="0" smtClean="0"/>
              <a:t> or </a:t>
            </a:r>
            <a:r>
              <a:rPr lang="en-US" i="1" dirty="0" smtClean="0"/>
              <a:t>divisor</a:t>
            </a:r>
            <a:r>
              <a:rPr lang="en-US" dirty="0" smtClean="0"/>
              <a:t> of </a:t>
            </a:r>
            <a:r>
              <a:rPr lang="en-US" i="1" dirty="0" smtClean="0"/>
              <a:t>b</a:t>
            </a:r>
            <a:r>
              <a:rPr lang="en-US" dirty="0" smtClean="0"/>
              <a:t> and that </a:t>
            </a:r>
            <a:r>
              <a:rPr lang="en-US" i="1" dirty="0" smtClean="0"/>
              <a:t>b</a:t>
            </a:r>
            <a:r>
              <a:rPr lang="en-US" dirty="0" smtClean="0"/>
              <a:t> is a multiple of </a:t>
            </a:r>
            <a:r>
              <a:rPr lang="en-US" i="1" dirty="0" smtClean="0"/>
              <a:t>a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The notation </a:t>
            </a:r>
            <a:r>
              <a:rPr lang="en-US" i="1" dirty="0" smtClean="0"/>
              <a:t>a </a:t>
            </a:r>
            <a:r>
              <a:rPr lang="en-US" dirty="0" smtClean="0"/>
              <a:t>| </a:t>
            </a:r>
            <a:r>
              <a:rPr lang="en-US" i="1" dirty="0" smtClean="0"/>
              <a:t>b</a:t>
            </a:r>
            <a:r>
              <a:rPr lang="en-US" dirty="0" smtClean="0"/>
              <a:t> denotes that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i="1" dirty="0" smtClean="0"/>
              <a:t>divides</a:t>
            </a:r>
            <a:r>
              <a:rPr lang="en-US" dirty="0" smtClean="0"/>
              <a:t> </a:t>
            </a:r>
            <a:r>
              <a:rPr lang="en-US" i="1" dirty="0" smtClean="0"/>
              <a:t>b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If </a:t>
            </a:r>
            <a:r>
              <a:rPr lang="en-US" i="1" dirty="0" smtClean="0"/>
              <a:t>a</a:t>
            </a:r>
            <a:r>
              <a:rPr lang="en-US" dirty="0" smtClean="0"/>
              <a:t> | </a:t>
            </a:r>
            <a:r>
              <a:rPr lang="en-US" i="1" dirty="0" smtClean="0"/>
              <a:t>b</a:t>
            </a:r>
            <a:r>
              <a:rPr lang="en-US" dirty="0" smtClean="0"/>
              <a:t>, then </a:t>
            </a:r>
            <a:r>
              <a:rPr lang="en-US" i="1" dirty="0" smtClean="0"/>
              <a:t>b</a:t>
            </a:r>
            <a:r>
              <a:rPr lang="en-US" dirty="0" smtClean="0"/>
              <a:t>/</a:t>
            </a:r>
            <a:r>
              <a:rPr lang="en-US" i="1" dirty="0" smtClean="0"/>
              <a:t>a</a:t>
            </a:r>
            <a:r>
              <a:rPr lang="en-US" dirty="0" smtClean="0"/>
              <a:t> is an integer.</a:t>
            </a:r>
          </a:p>
          <a:p>
            <a:pPr lvl="1"/>
            <a:r>
              <a:rPr lang="en-US" dirty="0" smtClean="0"/>
              <a:t>If </a:t>
            </a:r>
            <a:r>
              <a:rPr lang="en-US" i="1" dirty="0" smtClean="0"/>
              <a:t>a </a:t>
            </a:r>
            <a:r>
              <a:rPr lang="en-US" dirty="0" smtClean="0"/>
              <a:t>does not divide </a:t>
            </a:r>
            <a:r>
              <a:rPr lang="en-US" i="1" dirty="0" smtClean="0"/>
              <a:t>b</a:t>
            </a:r>
            <a:r>
              <a:rPr lang="en-US" dirty="0" smtClean="0"/>
              <a:t>, we write </a:t>
            </a:r>
            <a:r>
              <a:rPr lang="en-US" i="1" dirty="0" smtClean="0"/>
              <a:t>a</a:t>
            </a:r>
            <a:r>
              <a:rPr lang="en-US" dirty="0" smtClean="0">
                <a:latin typeface="Cambria Math"/>
                <a:ea typeface="Cambria Math"/>
              </a:rPr>
              <a:t> ∤ </a:t>
            </a:r>
            <a:r>
              <a:rPr lang="en-US" i="1" dirty="0" smtClean="0"/>
              <a:t>b</a:t>
            </a:r>
            <a:r>
              <a:rPr lang="en-US" dirty="0" smtClean="0"/>
              <a:t>.</a:t>
            </a:r>
            <a:endParaRPr lang="en-US" dirty="0"/>
          </a:p>
          <a:p>
            <a:pPr>
              <a:buNone/>
            </a:pPr>
            <a:r>
              <a:rPr lang="en-US" b="1" dirty="0" smtClean="0"/>
              <a:t>Example</a:t>
            </a:r>
            <a:r>
              <a:rPr lang="en-US" dirty="0" smtClean="0"/>
              <a:t>: Determine whether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 |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dirty="0" smtClean="0"/>
              <a:t> and  whether </a:t>
            </a:r>
            <a:r>
              <a:rPr lang="lv-LV" dirty="0" smtClean="0"/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 |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12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b="1" dirty="0" smtClean="0"/>
              <a:t>Summary:</a:t>
            </a:r>
            <a:r>
              <a:rPr lang="en-US" dirty="0" smtClean="0"/>
              <a:t> </a:t>
            </a:r>
            <a:r>
              <a:rPr lang="en-US" i="1" dirty="0" smtClean="0">
                <a:solidFill>
                  <a:srgbClr val="0070C0"/>
                </a:solidFill>
              </a:rPr>
              <a:t>Divisibility</a:t>
            </a:r>
            <a:r>
              <a:rPr lang="en-US" dirty="0" smtClean="0"/>
              <a:t> is a predicate: 6|18  is  True, but 6|21 is False.</a:t>
            </a:r>
          </a:p>
          <a:p>
            <a:pPr>
              <a:buNone/>
            </a:pPr>
            <a:r>
              <a:rPr lang="en-US" dirty="0" smtClean="0"/>
              <a:t>Division is arithmetic operation, e.g. 21/6 = 3.5 (or 21//6 = 3 in Python)</a:t>
            </a:r>
          </a:p>
          <a:p>
            <a:pPr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4930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of Divisibility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None/>
                </a:pPr>
                <a:r>
                  <a:rPr lang="en-US" sz="2400" dirty="0" smtClean="0"/>
                  <a:t>  </a:t>
                </a:r>
                <a:r>
                  <a:rPr lang="en-US" sz="2400" b="1" dirty="0" smtClean="0"/>
                  <a:t>Theorem </a:t>
                </a:r>
                <a:r>
                  <a:rPr lang="en-US" sz="2400" b="1" dirty="0" smtClean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sz="2400" dirty="0" smtClean="0"/>
                  <a:t>: Let </a:t>
                </a:r>
                <a:r>
                  <a:rPr lang="en-US" sz="2400" i="1" dirty="0" smtClean="0"/>
                  <a:t>a</a:t>
                </a:r>
                <a:r>
                  <a:rPr lang="en-US" sz="2400" dirty="0" smtClean="0"/>
                  <a:t>, </a:t>
                </a:r>
                <a:r>
                  <a:rPr lang="en-US" sz="2400" i="1" dirty="0" smtClean="0"/>
                  <a:t>b</a:t>
                </a:r>
                <a:r>
                  <a:rPr lang="en-US" sz="2400" dirty="0" smtClean="0"/>
                  <a:t>, and </a:t>
                </a:r>
                <a:r>
                  <a:rPr lang="en-US" sz="2400" i="1" dirty="0" smtClean="0"/>
                  <a:t>c</a:t>
                </a:r>
                <a:r>
                  <a:rPr lang="en-US" sz="2400" dirty="0" smtClean="0"/>
                  <a:t> be integers, where </a:t>
                </a:r>
                <a:r>
                  <a:rPr lang="en-US" sz="2400" i="1" dirty="0" smtClean="0"/>
                  <a:t>a</a:t>
                </a:r>
                <a:r>
                  <a:rPr lang="en-US" sz="2400" dirty="0" smtClean="0"/>
                  <a:t> </a:t>
                </a:r>
                <a:r>
                  <a:rPr lang="en-US" sz="2400" dirty="0" smtClean="0">
                    <a:latin typeface="Cambria Math"/>
                    <a:ea typeface="Cambria Math"/>
                  </a:rPr>
                  <a:t>≠0</a:t>
                </a:r>
                <a:r>
                  <a:rPr lang="en-US" sz="2400" dirty="0" smtClean="0"/>
                  <a:t>. </a:t>
                </a:r>
              </a:p>
              <a:p>
                <a:pPr marL="1028700" lvl="1" indent="-571500">
                  <a:buFont typeface="+mj-lt"/>
                  <a:buAutoNum type="romanLcPeriod"/>
                </a:pPr>
                <a:r>
                  <a:rPr lang="en-US" dirty="0" smtClean="0"/>
                  <a:t>If </a:t>
                </a:r>
                <a:r>
                  <a:rPr lang="en-US" i="1" dirty="0" smtClean="0"/>
                  <a:t>a</a:t>
                </a:r>
                <a:r>
                  <a:rPr lang="en-US" dirty="0" smtClean="0"/>
                  <a:t> | </a:t>
                </a:r>
                <a:r>
                  <a:rPr lang="en-US" i="1" dirty="0" smtClean="0"/>
                  <a:t>b</a:t>
                </a:r>
                <a:r>
                  <a:rPr lang="en-US" dirty="0" smtClean="0"/>
                  <a:t> and </a:t>
                </a:r>
                <a:r>
                  <a:rPr lang="en-US" i="1" dirty="0" smtClean="0"/>
                  <a:t>a</a:t>
                </a:r>
                <a:r>
                  <a:rPr lang="en-US" dirty="0" smtClean="0"/>
                  <a:t> | </a:t>
                </a:r>
                <a:r>
                  <a:rPr lang="en-US" i="1" dirty="0" smtClean="0"/>
                  <a:t>c</a:t>
                </a:r>
                <a:r>
                  <a:rPr lang="en-US" dirty="0" smtClean="0"/>
                  <a:t>, then</a:t>
                </a:r>
                <a:r>
                  <a:rPr lang="en-US" i="1" dirty="0" smtClean="0"/>
                  <a:t> a</a:t>
                </a:r>
                <a:r>
                  <a:rPr lang="en-US" dirty="0" smtClean="0"/>
                  <a:t> | (</a:t>
                </a:r>
                <a:r>
                  <a:rPr lang="en-US" i="1" dirty="0" smtClean="0"/>
                  <a:t>b + c</a:t>
                </a:r>
                <a:r>
                  <a:rPr lang="en-US" dirty="0" smtClean="0"/>
                  <a:t>);</a:t>
                </a:r>
              </a:p>
              <a:p>
                <a:pPr marL="1028700" lvl="1" indent="-571500">
                  <a:buFont typeface="+mj-lt"/>
                  <a:buAutoNum type="romanLcPeriod"/>
                </a:pPr>
                <a:r>
                  <a:rPr lang="en-US" dirty="0" smtClean="0"/>
                  <a:t>If </a:t>
                </a:r>
                <a:r>
                  <a:rPr lang="en-US" i="1" dirty="0" smtClean="0"/>
                  <a:t>a</a:t>
                </a:r>
                <a:r>
                  <a:rPr lang="en-US" dirty="0" smtClean="0"/>
                  <a:t> | </a:t>
                </a:r>
                <a:r>
                  <a:rPr lang="en-US" i="1" dirty="0" smtClean="0"/>
                  <a:t>b,</a:t>
                </a:r>
                <a:r>
                  <a:rPr lang="en-US" dirty="0" smtClean="0"/>
                  <a:t> then </a:t>
                </a:r>
                <a:r>
                  <a:rPr lang="en-US" i="1" dirty="0" smtClean="0"/>
                  <a:t>a</a:t>
                </a:r>
                <a:r>
                  <a:rPr lang="en-US" dirty="0" smtClean="0"/>
                  <a:t> | </a:t>
                </a:r>
                <a:r>
                  <a:rPr lang="en-US" dirty="0" err="1" smtClean="0"/>
                  <a:t>b</a:t>
                </a:r>
                <a:r>
                  <a:rPr lang="en-US" i="1" dirty="0" err="1" smtClean="0"/>
                  <a:t>c</a:t>
                </a:r>
                <a:r>
                  <a:rPr lang="en-US" dirty="0" smtClean="0"/>
                  <a:t> for all integers </a:t>
                </a:r>
                <a:r>
                  <a:rPr lang="en-US" i="1" dirty="0" smtClean="0"/>
                  <a:t>c</a:t>
                </a:r>
                <a:r>
                  <a:rPr lang="en-US" dirty="0" smtClean="0"/>
                  <a:t>;</a:t>
                </a:r>
                <a:endParaRPr lang="en-US" i="1" dirty="0" smtClean="0"/>
              </a:p>
              <a:p>
                <a:pPr marL="1028700" lvl="1" indent="-571500">
                  <a:buFont typeface="+mj-lt"/>
                  <a:buAutoNum type="romanLcPeriod"/>
                </a:pPr>
                <a:r>
                  <a:rPr lang="en-US" dirty="0" smtClean="0"/>
                  <a:t>If </a:t>
                </a:r>
                <a:r>
                  <a:rPr lang="en-US" i="1" dirty="0" smtClean="0"/>
                  <a:t>a</a:t>
                </a:r>
                <a:r>
                  <a:rPr lang="en-US" dirty="0" smtClean="0"/>
                  <a:t> | </a:t>
                </a:r>
                <a:r>
                  <a:rPr lang="en-US" i="1" dirty="0" smtClean="0"/>
                  <a:t>b</a:t>
                </a:r>
                <a:r>
                  <a:rPr lang="en-US" dirty="0" smtClean="0"/>
                  <a:t> and </a:t>
                </a:r>
                <a:r>
                  <a:rPr lang="en-US" i="1" dirty="0" smtClean="0"/>
                  <a:t>b</a:t>
                </a:r>
                <a:r>
                  <a:rPr lang="en-US" dirty="0" smtClean="0"/>
                  <a:t> | </a:t>
                </a:r>
                <a:r>
                  <a:rPr lang="en-US" i="1" dirty="0" smtClean="0"/>
                  <a:t>c</a:t>
                </a:r>
                <a:r>
                  <a:rPr lang="en-US" dirty="0" smtClean="0"/>
                  <a:t>, then </a:t>
                </a:r>
                <a:r>
                  <a:rPr lang="en-US" i="1" dirty="0" smtClean="0"/>
                  <a:t>a</a:t>
                </a:r>
                <a:r>
                  <a:rPr lang="en-US" dirty="0" smtClean="0"/>
                  <a:t> | </a:t>
                </a:r>
                <a:r>
                  <a:rPr lang="en-US" i="1" dirty="0" smtClean="0"/>
                  <a:t>c</a:t>
                </a:r>
                <a:r>
                  <a:rPr lang="en-US" dirty="0" smtClean="0"/>
                  <a:t>.</a:t>
                </a:r>
              </a:p>
              <a:p>
                <a:pPr marL="628650" lvl="1" indent="-571500">
                  <a:buNone/>
                </a:pPr>
                <a:r>
                  <a:rPr lang="en-US" dirty="0" smtClean="0"/>
                  <a:t>   </a:t>
                </a:r>
                <a:r>
                  <a:rPr lang="en-US" b="1" dirty="0" smtClean="0"/>
                  <a:t>Proof</a:t>
                </a:r>
                <a:r>
                  <a:rPr lang="en-US" dirty="0" smtClean="0"/>
                  <a:t>: (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)  Suppose </a:t>
                </a:r>
                <a:r>
                  <a:rPr lang="en-US" i="1" dirty="0" smtClean="0"/>
                  <a:t>a</a:t>
                </a:r>
                <a:r>
                  <a:rPr lang="en-US" dirty="0" smtClean="0"/>
                  <a:t> | </a:t>
                </a:r>
                <a:r>
                  <a:rPr lang="en-US" i="1" dirty="0" smtClean="0"/>
                  <a:t>b</a:t>
                </a:r>
                <a:r>
                  <a:rPr lang="en-US" dirty="0" smtClean="0"/>
                  <a:t> and </a:t>
                </a:r>
                <a:r>
                  <a:rPr lang="en-US" i="1" dirty="0" smtClean="0"/>
                  <a:t>a</a:t>
                </a:r>
                <a:r>
                  <a:rPr lang="en-US" dirty="0" smtClean="0"/>
                  <a:t> | </a:t>
                </a:r>
                <a:r>
                  <a:rPr lang="en-US" i="1" dirty="0" smtClean="0"/>
                  <a:t>c</a:t>
                </a:r>
                <a:r>
                  <a:rPr lang="en-US" dirty="0" smtClean="0"/>
                  <a:t>, then it follows that there are integers </a:t>
                </a:r>
                <a:r>
                  <a:rPr lang="en-US" i="1" dirty="0" smtClean="0"/>
                  <a:t>s</a:t>
                </a:r>
                <a:r>
                  <a:rPr lang="en-US" dirty="0" smtClean="0"/>
                  <a:t> and </a:t>
                </a:r>
                <a:r>
                  <a:rPr lang="en-US" i="1" dirty="0" smtClean="0"/>
                  <a:t>t</a:t>
                </a:r>
                <a:r>
                  <a:rPr lang="en-US" dirty="0" smtClean="0"/>
                  <a:t> with </a:t>
                </a:r>
                <a:r>
                  <a:rPr lang="en-US" i="1" dirty="0" smtClean="0"/>
                  <a:t>b</a:t>
                </a:r>
                <a:r>
                  <a:rPr lang="en-US" dirty="0" smtClean="0"/>
                  <a:t> = </a:t>
                </a:r>
                <a:r>
                  <a:rPr lang="en-US" i="1" dirty="0" smtClean="0"/>
                  <a:t>as</a:t>
                </a:r>
                <a:r>
                  <a:rPr lang="en-US" dirty="0" smtClean="0"/>
                  <a:t> and </a:t>
                </a:r>
                <a:r>
                  <a:rPr lang="en-US" i="1" dirty="0" smtClean="0"/>
                  <a:t>c</a:t>
                </a:r>
                <a:r>
                  <a:rPr lang="en-US" dirty="0" smtClean="0"/>
                  <a:t> = </a:t>
                </a:r>
                <a:r>
                  <a:rPr lang="en-US" i="1" dirty="0" smtClean="0"/>
                  <a:t>at</a:t>
                </a:r>
                <a:r>
                  <a:rPr lang="en-US" dirty="0" smtClean="0"/>
                  <a:t>. Hence,</a:t>
                </a:r>
              </a:p>
              <a:p>
                <a:pPr marL="628650" lvl="1" indent="-571500">
                  <a:buNone/>
                </a:pPr>
                <a:r>
                  <a:rPr lang="en-US" dirty="0" smtClean="0"/>
                  <a:t>            </a:t>
                </a:r>
                <a:r>
                  <a:rPr lang="en-US" i="1" dirty="0" smtClean="0"/>
                  <a:t>b</a:t>
                </a:r>
                <a:r>
                  <a:rPr lang="en-US" dirty="0" smtClean="0"/>
                  <a:t> + </a:t>
                </a:r>
                <a:r>
                  <a:rPr lang="en-US" i="1" dirty="0" smtClean="0"/>
                  <a:t>c</a:t>
                </a:r>
                <a:r>
                  <a:rPr lang="en-US" dirty="0" smtClean="0"/>
                  <a:t> = </a:t>
                </a:r>
                <a:r>
                  <a:rPr lang="en-US" i="1" dirty="0" smtClean="0"/>
                  <a:t>as</a:t>
                </a:r>
                <a:r>
                  <a:rPr lang="en-US" dirty="0" smtClean="0"/>
                  <a:t> + </a:t>
                </a:r>
                <a:r>
                  <a:rPr lang="en-US" i="1" dirty="0" smtClean="0"/>
                  <a:t>at</a:t>
                </a:r>
                <a:r>
                  <a:rPr lang="en-US" dirty="0" smtClean="0"/>
                  <a:t> = </a:t>
                </a:r>
                <a:r>
                  <a:rPr lang="en-US" i="1" dirty="0" smtClean="0"/>
                  <a:t>a</a:t>
                </a:r>
                <a:r>
                  <a:rPr lang="en-US" dirty="0" smtClean="0"/>
                  <a:t>(</a:t>
                </a:r>
                <a:r>
                  <a:rPr lang="en-US" i="1" dirty="0" smtClean="0"/>
                  <a:t>s</a:t>
                </a:r>
                <a:r>
                  <a:rPr lang="en-US" dirty="0" smtClean="0"/>
                  <a:t> + </a:t>
                </a:r>
                <a:r>
                  <a:rPr lang="en-US" i="1" dirty="0" smtClean="0"/>
                  <a:t>t</a:t>
                </a:r>
                <a:r>
                  <a:rPr lang="en-US" dirty="0" smtClean="0"/>
                  <a:t>).    </a:t>
                </a:r>
                <a:r>
                  <a:rPr lang="en-US" dirty="0" smtClean="0">
                    <a:latin typeface="Cambria Math"/>
                    <a:ea typeface="Cambria Math"/>
                  </a:rPr>
                  <a:t>Hence,  </a:t>
                </a:r>
                <a:r>
                  <a:rPr lang="en-US" i="1" dirty="0" smtClean="0"/>
                  <a:t>a</a:t>
                </a:r>
                <a:r>
                  <a:rPr lang="en-US" dirty="0" smtClean="0"/>
                  <a:t> | (</a:t>
                </a:r>
                <a:r>
                  <a:rPr lang="en-US" i="1" dirty="0" smtClean="0"/>
                  <a:t>b + c</a:t>
                </a:r>
                <a:r>
                  <a:rPr lang="en-US" dirty="0" smtClean="0"/>
                  <a:t>)</a:t>
                </a:r>
              </a:p>
              <a:p>
                <a:pPr marL="262890" indent="-571500">
                  <a:buNone/>
                </a:pPr>
                <a:r>
                  <a:rPr lang="en-US" sz="2400" dirty="0" smtClean="0"/>
                  <a:t>     (Exercises 3 and 4 ask for proofs of parts (ii) and  (iii).)                                                 </a:t>
                </a:r>
                <a:r>
                  <a:rPr lang="en-US" sz="2400" b="1" dirty="0" smtClean="0"/>
                  <a:t>Corollary</a:t>
                </a:r>
                <a:r>
                  <a:rPr lang="en-US" sz="2400" dirty="0" smtClean="0"/>
                  <a:t>: If </a:t>
                </a:r>
                <a:r>
                  <a:rPr lang="en-US" sz="2400" i="1" dirty="0" smtClean="0"/>
                  <a:t>a</a:t>
                </a:r>
                <a:r>
                  <a:rPr lang="en-US" sz="2400" dirty="0" smtClean="0"/>
                  <a:t>, </a:t>
                </a:r>
                <a:r>
                  <a:rPr lang="en-US" sz="2400" i="1" dirty="0" smtClean="0"/>
                  <a:t>b</a:t>
                </a:r>
                <a:r>
                  <a:rPr lang="en-US" sz="2400" dirty="0" smtClean="0"/>
                  <a:t>, and </a:t>
                </a:r>
                <a:r>
                  <a:rPr lang="en-US" sz="2400" i="1" dirty="0" smtClean="0"/>
                  <a:t>c</a:t>
                </a:r>
                <a:r>
                  <a:rPr lang="en-US" sz="2400" dirty="0" smtClean="0"/>
                  <a:t> be integers, where </a:t>
                </a:r>
                <a:r>
                  <a:rPr lang="en-US" sz="2400" i="1" dirty="0" smtClean="0"/>
                  <a:t>a</a:t>
                </a:r>
                <a:r>
                  <a:rPr lang="en-US" sz="2400" dirty="0" smtClean="0"/>
                  <a:t> </a:t>
                </a:r>
                <a:r>
                  <a:rPr lang="en-US" sz="2400" dirty="0" smtClean="0">
                    <a:latin typeface="Cambria Math"/>
                    <a:ea typeface="Cambria Math"/>
                  </a:rPr>
                  <a:t>≠0</a:t>
                </a:r>
                <a:r>
                  <a:rPr lang="en-US" sz="2400" dirty="0" smtClean="0"/>
                  <a:t>, such that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 smtClean="0"/>
                  <a:t> and </a:t>
                </a:r>
                <a:r>
                  <a:rPr lang="en-US" sz="2400" i="1" dirty="0" smtClean="0"/>
                  <a:t>a</a:t>
                </a:r>
                <a:r>
                  <a:rPr lang="en-US" sz="2400" dirty="0" smtClean="0"/>
                  <a:t> | </a:t>
                </a:r>
                <a:r>
                  <a:rPr lang="en-US" sz="2400" i="1" dirty="0" smtClean="0"/>
                  <a:t>c, </a:t>
                </a:r>
                <a:r>
                  <a:rPr lang="en-US" sz="2400" dirty="0" smtClean="0"/>
                  <a:t>then </a:t>
                </a:r>
                <a:br>
                  <a:rPr lang="en-US" sz="2400" dirty="0" smtClean="0"/>
                </a:br>
                <a:r>
                  <a:rPr lang="en-US" sz="2400" i="1" dirty="0" smtClean="0"/>
                  <a:t>a</a:t>
                </a:r>
                <a:r>
                  <a:rPr lang="en-US" sz="2400" dirty="0" smtClean="0"/>
                  <a:t> | </a:t>
                </a:r>
                <a:r>
                  <a:rPr lang="en-US" sz="2400" i="1" dirty="0" err="1" smtClean="0"/>
                  <a:t>mb</a:t>
                </a:r>
                <a:r>
                  <a:rPr lang="en-US" sz="2400" dirty="0" smtClean="0"/>
                  <a:t> + </a:t>
                </a:r>
                <a:r>
                  <a:rPr lang="en-US" sz="2400" i="1" dirty="0" err="1" smtClean="0"/>
                  <a:t>nc</a:t>
                </a:r>
                <a:r>
                  <a:rPr lang="en-US" sz="2400" dirty="0" smtClean="0"/>
                  <a:t> whenever </a:t>
                </a:r>
                <a:r>
                  <a:rPr lang="en-US" sz="2400" i="1" dirty="0" smtClean="0"/>
                  <a:t>m</a:t>
                </a:r>
                <a:r>
                  <a:rPr lang="en-US" sz="2400" dirty="0" smtClean="0"/>
                  <a:t> and </a:t>
                </a:r>
                <a:r>
                  <a:rPr lang="en-US" sz="2400" i="1" dirty="0" smtClean="0"/>
                  <a:t>n</a:t>
                </a:r>
                <a:r>
                  <a:rPr lang="en-US" sz="2400" dirty="0" smtClean="0"/>
                  <a:t> are integers. </a:t>
                </a:r>
              </a:p>
              <a:p>
                <a:pPr marL="262890" indent="-571500">
                  <a:buNone/>
                </a:pPr>
                <a:r>
                  <a:rPr lang="en-US" sz="2400" dirty="0" smtClean="0"/>
                  <a:t>   Can you show how it follows easily from  </a:t>
                </a:r>
                <a:r>
                  <a:rPr lang="en-US" sz="2400" dirty="0" err="1" smtClean="0"/>
                  <a:t>from</a:t>
                </a:r>
                <a:r>
                  <a:rPr lang="en-US" sz="2400" dirty="0" smtClean="0"/>
                  <a:t> (ii) and (</a:t>
                </a:r>
                <a:r>
                  <a:rPr lang="en-US" sz="2400" dirty="0" err="1" smtClean="0"/>
                  <a:t>i</a:t>
                </a:r>
                <a:r>
                  <a:rPr lang="en-US" sz="2400" dirty="0" smtClean="0"/>
                  <a:t>) of Theorem </a:t>
                </a:r>
                <a:r>
                  <a:rPr lang="en-US" sz="2400" dirty="0" smtClean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sz="2400" dirty="0" smtClean="0"/>
                  <a:t>?</a:t>
                </a:r>
              </a:p>
              <a:p>
                <a:pPr marL="1028700" lvl="1" indent="-571500">
                  <a:buFont typeface="+mj-lt"/>
                  <a:buAutoNum type="romanLcPeriod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241" r="-348" b="-1681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Isosceles Triangle 3"/>
          <p:cNvSpPr/>
          <p:nvPr/>
        </p:nvSpPr>
        <p:spPr>
          <a:xfrm rot="5400000" flipV="1">
            <a:off x="8089135" y="469594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67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Division </a:t>
            </a:r>
            <a:r>
              <a:rPr lang="lv-LV" dirty="0" smtClean="0"/>
              <a:t>Theorem/</a:t>
            </a:r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/>
              <a:t>When an integer is divided by a positive integer, there is a quotient and a remainder. </a:t>
            </a:r>
          </a:p>
          <a:p>
            <a:pPr>
              <a:buNone/>
            </a:pPr>
            <a:r>
              <a:rPr lang="en-US" sz="2000" b="1" dirty="0" smtClean="0"/>
              <a:t>Division </a:t>
            </a:r>
            <a:r>
              <a:rPr lang="lv-LV" sz="2000" b="1" dirty="0" smtClean="0"/>
              <a:t>Theorem</a:t>
            </a:r>
            <a:r>
              <a:rPr lang="en-US" sz="2000" dirty="0" smtClean="0"/>
              <a:t>: If </a:t>
            </a:r>
            <a:r>
              <a:rPr lang="en-US" sz="2000" i="1" dirty="0" smtClean="0"/>
              <a:t>a</a:t>
            </a:r>
            <a:r>
              <a:rPr lang="en-US" sz="2000" dirty="0" smtClean="0"/>
              <a:t> is an integer and </a:t>
            </a:r>
            <a:r>
              <a:rPr lang="en-US" sz="2000" i="1" dirty="0" smtClean="0"/>
              <a:t>d</a:t>
            </a:r>
            <a:r>
              <a:rPr lang="en-US" sz="2000" dirty="0" smtClean="0"/>
              <a:t> a positive integer, then there are unique integers </a:t>
            </a:r>
            <a:r>
              <a:rPr lang="en-US" sz="2000" i="1" dirty="0" smtClean="0"/>
              <a:t>q</a:t>
            </a:r>
            <a:r>
              <a:rPr lang="en-US" sz="2000" dirty="0" smtClean="0"/>
              <a:t> and </a:t>
            </a:r>
            <a:r>
              <a:rPr lang="en-US" sz="2000" i="1" dirty="0" smtClean="0"/>
              <a:t>r</a:t>
            </a:r>
            <a:r>
              <a:rPr lang="en-US" sz="2000" dirty="0" smtClean="0"/>
              <a:t>,</a:t>
            </a:r>
            <a:r>
              <a:rPr lang="lv-LV" sz="2000" dirty="0" smtClean="0"/>
              <a:t> </a:t>
            </a:r>
            <a:r>
              <a:rPr lang="en-US" sz="2000" dirty="0" smtClean="0"/>
              <a:t>with 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sz="2000" i="1" dirty="0" smtClean="0"/>
              <a:t> ≤ </a:t>
            </a:r>
            <a:r>
              <a:rPr lang="en-US" sz="2000" dirty="0" smtClean="0"/>
              <a:t>r</a:t>
            </a:r>
            <a:r>
              <a:rPr lang="en-US" sz="2000" i="1" dirty="0" smtClean="0"/>
              <a:t> &lt; </a:t>
            </a:r>
            <a:r>
              <a:rPr lang="en-US" sz="2000" i="1" dirty="0" smtClean="0">
                <a:latin typeface="Cambria Math" pitchFamily="18" charset="0"/>
                <a:ea typeface="Cambria Math" pitchFamily="18" charset="0"/>
              </a:rPr>
              <a:t>d</a:t>
            </a:r>
            <a:r>
              <a:rPr lang="en-US" sz="2000" dirty="0" smtClean="0"/>
              <a:t>, such that  </a:t>
            </a:r>
            <a:r>
              <a:rPr lang="en-US" sz="2000" i="1" dirty="0" smtClean="0"/>
              <a:t>a = </a:t>
            </a:r>
            <a:r>
              <a:rPr lang="en-US" sz="2000" i="1" dirty="0" err="1" smtClean="0"/>
              <a:t>dq</a:t>
            </a:r>
            <a:r>
              <a:rPr lang="en-US" sz="2000" i="1" dirty="0" smtClean="0"/>
              <a:t> + r</a:t>
            </a:r>
            <a:r>
              <a:rPr lang="en-US" sz="2000" dirty="0" smtClean="0"/>
              <a:t> (</a:t>
            </a:r>
            <a:r>
              <a:rPr lang="en-US" sz="2000" i="1" dirty="0" smtClean="0"/>
              <a:t>proved in Section</a:t>
            </a:r>
            <a:r>
              <a:rPr lang="en-US" sz="2000" dirty="0" smtClean="0"/>
              <a:t> 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5.2</a:t>
            </a:r>
            <a:r>
              <a:rPr lang="en-US" sz="2000" dirty="0" smtClean="0"/>
              <a:t>).</a:t>
            </a:r>
          </a:p>
          <a:p>
            <a:r>
              <a:rPr lang="en-US" sz="2000" i="1" dirty="0" smtClean="0"/>
              <a:t>d</a:t>
            </a:r>
            <a:r>
              <a:rPr lang="en-US" sz="2000" dirty="0" smtClean="0"/>
              <a:t> is called the </a:t>
            </a:r>
            <a:r>
              <a:rPr lang="en-US" sz="2000" i="1" dirty="0" smtClean="0"/>
              <a:t>divisor</a:t>
            </a:r>
            <a:r>
              <a:rPr lang="en-US" sz="2000" dirty="0" smtClean="0"/>
              <a:t>.</a:t>
            </a:r>
            <a:r>
              <a:rPr lang="lv-LV" sz="2000" dirty="0" smtClean="0"/>
              <a:t>  </a:t>
            </a:r>
            <a:r>
              <a:rPr lang="en-US" sz="2000" i="1" dirty="0" smtClean="0"/>
              <a:t>a</a:t>
            </a:r>
            <a:r>
              <a:rPr lang="en-US" sz="2000" dirty="0" smtClean="0"/>
              <a:t> is called the </a:t>
            </a:r>
            <a:r>
              <a:rPr lang="en-US" sz="2000" i="1" dirty="0" smtClean="0"/>
              <a:t>dividend</a:t>
            </a:r>
            <a:r>
              <a:rPr lang="en-US" sz="2000" dirty="0" smtClean="0"/>
              <a:t>.</a:t>
            </a:r>
          </a:p>
          <a:p>
            <a:r>
              <a:rPr lang="en-US" sz="2000" i="1" dirty="0" smtClean="0"/>
              <a:t>q</a:t>
            </a:r>
            <a:r>
              <a:rPr lang="en-US" sz="2000" dirty="0" smtClean="0"/>
              <a:t> is called the </a:t>
            </a:r>
            <a:r>
              <a:rPr lang="en-US" sz="2000" i="1" dirty="0" smtClean="0"/>
              <a:t>quotient</a:t>
            </a:r>
            <a:r>
              <a:rPr lang="en-US" sz="2000" dirty="0" smtClean="0"/>
              <a:t>. </a:t>
            </a:r>
            <a:r>
              <a:rPr lang="en-US" sz="2000" i="1" dirty="0" smtClean="0"/>
              <a:t>r</a:t>
            </a:r>
            <a:r>
              <a:rPr lang="en-US" sz="2000" dirty="0" smtClean="0"/>
              <a:t> is called the </a:t>
            </a:r>
            <a:r>
              <a:rPr lang="en-US" sz="2000" i="1" dirty="0" smtClean="0"/>
              <a:t>remainder</a:t>
            </a:r>
            <a:r>
              <a:rPr lang="en-US" sz="2000" dirty="0" smtClean="0"/>
              <a:t>.</a:t>
            </a:r>
          </a:p>
          <a:p>
            <a:pPr>
              <a:buNone/>
            </a:pPr>
            <a:r>
              <a:rPr lang="en-US" sz="2000" b="1" dirty="0" smtClean="0"/>
              <a:t>Examples</a:t>
            </a:r>
            <a:r>
              <a:rPr lang="en-US" sz="2000" dirty="0" smtClean="0"/>
              <a:t>:  </a:t>
            </a:r>
            <a:endParaRPr lang="lv-LV" sz="2000" dirty="0" smtClean="0"/>
          </a:p>
          <a:p>
            <a:pPr>
              <a:buNone/>
            </a:pPr>
            <a:r>
              <a:rPr lang="en-US" sz="2000" dirty="0" smtClean="0"/>
              <a:t>What are the quotient and remainder when 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101 </a:t>
            </a:r>
            <a:r>
              <a:rPr lang="en-US" sz="2000" dirty="0" smtClean="0"/>
              <a:t>is divided by 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11</a:t>
            </a:r>
            <a:r>
              <a:rPr lang="en-US" sz="2000" dirty="0" smtClean="0"/>
              <a:t>?</a:t>
            </a:r>
            <a:endParaRPr lang="lv-LV" sz="2000" dirty="0" smtClean="0"/>
          </a:p>
          <a:p>
            <a:pPr>
              <a:buNone/>
            </a:pPr>
            <a:r>
              <a:rPr lang="en-US" sz="2000" b="1" dirty="0" smtClean="0"/>
              <a:t>Solution</a:t>
            </a:r>
            <a:r>
              <a:rPr lang="en-US" sz="2000" dirty="0" smtClean="0"/>
              <a:t>: The quotient when 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101</a:t>
            </a:r>
            <a:r>
              <a:rPr lang="en-US" sz="2000" dirty="0" smtClean="0"/>
              <a:t> is divided by 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11</a:t>
            </a:r>
            <a:r>
              <a:rPr lang="en-US" sz="2000" dirty="0" smtClean="0"/>
              <a:t> is 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9</a:t>
            </a:r>
            <a:r>
              <a:rPr lang="en-US" sz="2000" dirty="0" smtClean="0"/>
              <a:t> = 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101 </a:t>
            </a:r>
            <a:r>
              <a:rPr lang="en-US" sz="2000" b="1" dirty="0" smtClean="0"/>
              <a:t>div</a:t>
            </a:r>
            <a:r>
              <a:rPr lang="en-US" sz="2000" dirty="0" smtClean="0"/>
              <a:t> 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11</a:t>
            </a:r>
            <a:r>
              <a:rPr lang="en-US" sz="2000" dirty="0" smtClean="0"/>
              <a:t>,   and the remainder is 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000" dirty="0" smtClean="0"/>
              <a:t> = 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101</a:t>
            </a:r>
            <a:r>
              <a:rPr lang="en-US" sz="2000" dirty="0" smtClean="0"/>
              <a:t> </a:t>
            </a:r>
            <a:r>
              <a:rPr lang="en-US" sz="2000" b="1" dirty="0" smtClean="0"/>
              <a:t>mod</a:t>
            </a:r>
            <a:r>
              <a:rPr lang="en-US" sz="2000" dirty="0" smtClean="0"/>
              <a:t> 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11</a:t>
            </a:r>
            <a:r>
              <a:rPr lang="en-US" sz="2000" dirty="0" smtClean="0"/>
              <a:t>. </a:t>
            </a:r>
            <a:endParaRPr lang="lv-LV" sz="2000" dirty="0" smtClean="0"/>
          </a:p>
          <a:p>
            <a:pPr>
              <a:buNone/>
            </a:pPr>
            <a:r>
              <a:rPr lang="en-US" sz="2000" dirty="0" smtClean="0"/>
              <a:t>What are the quotient and remainder when </a:t>
            </a:r>
            <a:r>
              <a:rPr lang="en-US" sz="2000" dirty="0" smtClean="0">
                <a:latin typeface="Cambria Math"/>
                <a:ea typeface="Cambria Math"/>
              </a:rPr>
              <a:t>−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11</a:t>
            </a:r>
            <a:r>
              <a:rPr lang="en-US" sz="2000" dirty="0" smtClean="0"/>
              <a:t> is divided by 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000" dirty="0" smtClean="0"/>
              <a:t>?</a:t>
            </a:r>
            <a:endParaRPr lang="lv-LV" sz="2000" dirty="0" smtClean="0"/>
          </a:p>
          <a:p>
            <a:pPr>
              <a:buNone/>
            </a:pPr>
            <a:r>
              <a:rPr lang="en-US" sz="2000" b="1" dirty="0" smtClean="0"/>
              <a:t>Solution</a:t>
            </a:r>
            <a:r>
              <a:rPr lang="en-US" sz="2000" dirty="0" smtClean="0"/>
              <a:t>: The quotient when </a:t>
            </a:r>
            <a:r>
              <a:rPr lang="en-US" sz="2000" dirty="0" smtClean="0">
                <a:latin typeface="Cambria Math"/>
                <a:ea typeface="Cambria Math"/>
              </a:rPr>
              <a:t>−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11</a:t>
            </a:r>
            <a:r>
              <a:rPr lang="en-US" sz="2000" dirty="0" smtClean="0"/>
              <a:t> is divided by 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000" dirty="0" smtClean="0"/>
              <a:t> is </a:t>
            </a:r>
            <a:r>
              <a:rPr lang="en-US" sz="2000" dirty="0" smtClean="0">
                <a:latin typeface="Cambria Math"/>
                <a:ea typeface="Cambria Math"/>
              </a:rPr>
              <a:t>−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sz="2000" dirty="0" smtClean="0"/>
              <a:t> = </a:t>
            </a:r>
            <a:r>
              <a:rPr lang="en-US" sz="2000" dirty="0" smtClean="0">
                <a:latin typeface="Cambria Math"/>
                <a:ea typeface="Cambria Math"/>
              </a:rPr>
              <a:t>−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11 </a:t>
            </a:r>
            <a:r>
              <a:rPr lang="en-US" sz="2000" b="1" dirty="0" smtClean="0"/>
              <a:t>div</a:t>
            </a:r>
            <a:r>
              <a:rPr lang="en-US" sz="2000" dirty="0" smtClean="0"/>
              <a:t> 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000" dirty="0" smtClean="0"/>
              <a:t>,    and the remainder is 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000" dirty="0" smtClean="0"/>
              <a:t> = </a:t>
            </a:r>
            <a:r>
              <a:rPr lang="en-US" sz="2000" dirty="0" smtClean="0">
                <a:latin typeface="Cambria Math"/>
                <a:ea typeface="Cambria Math"/>
              </a:rPr>
              <a:t>−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11</a:t>
            </a:r>
            <a:r>
              <a:rPr lang="en-US" sz="2000" dirty="0" smtClean="0"/>
              <a:t> </a:t>
            </a:r>
            <a:r>
              <a:rPr lang="en-US" sz="2000" b="1" dirty="0" smtClean="0"/>
              <a:t>mod</a:t>
            </a:r>
            <a:r>
              <a:rPr lang="en-US" sz="2000" dirty="0" smtClean="0"/>
              <a:t> 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000" dirty="0" smtClean="0"/>
              <a:t>.</a:t>
            </a:r>
          </a:p>
          <a:p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7105878" y="2827080"/>
            <a:ext cx="2423711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lv-LV" i="1" dirty="0" smtClean="0"/>
              <a:t>Quotient:</a:t>
            </a:r>
            <a:br>
              <a:rPr lang="lv-LV" i="1" dirty="0" smtClean="0"/>
            </a:br>
            <a:r>
              <a:rPr lang="en-US" i="1" dirty="0" smtClean="0"/>
              <a:t>q </a:t>
            </a:r>
            <a:r>
              <a:rPr lang="en-US" i="1" dirty="0"/>
              <a:t>= a </a:t>
            </a:r>
            <a:r>
              <a:rPr lang="en-US" b="1" dirty="0"/>
              <a:t>div</a:t>
            </a:r>
            <a:r>
              <a:rPr lang="en-US" i="1" dirty="0"/>
              <a:t> </a:t>
            </a:r>
            <a:r>
              <a:rPr lang="en-US" i="1" dirty="0" smtClean="0"/>
              <a:t>d</a:t>
            </a:r>
            <a:endParaRPr lang="lv-LV" i="1" dirty="0" smtClean="0"/>
          </a:p>
          <a:p>
            <a:pPr algn="ctr"/>
            <a:r>
              <a:rPr lang="lv-LV" i="1" dirty="0" smtClean="0"/>
              <a:t>Remainder:</a:t>
            </a:r>
            <a:endParaRPr lang="en-US" i="1" dirty="0"/>
          </a:p>
          <a:p>
            <a:pPr lvl="1"/>
            <a:r>
              <a:rPr lang="en-US" i="1" dirty="0"/>
              <a:t>     r = a </a:t>
            </a:r>
            <a:r>
              <a:rPr lang="en-US" b="1" dirty="0"/>
              <a:t>mod</a:t>
            </a:r>
            <a:r>
              <a:rPr lang="en-US" i="1" dirty="0"/>
              <a:t> d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8209" y="2692706"/>
            <a:ext cx="2256991" cy="1742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77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Polinome</a:t>
            </a:r>
            <a:r>
              <a:rPr lang="en-US" smtClean="0"/>
              <a:t> Division</a:t>
            </a:r>
            <a:endParaRPr lang="lv-LV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825625"/>
            <a:ext cx="3805821" cy="394721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748271" y="1825625"/>
                <a:ext cx="660553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 smtClean="0"/>
                  <a:t>Similar division theorem is true for polynomials: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=2</m:t>
                    </m:r>
                    <m:sSup>
                      <m:sSup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+4</m:t>
                    </m:r>
                    <m:sSup>
                      <m:s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+5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400" dirty="0" smtClean="0"/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−3</m:t>
                    </m:r>
                  </m:oMath>
                </a14:m>
                <a:r>
                  <a:rPr lang="en-US" sz="24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Can express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/>
                  <a:t>, where the degree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/>
                  <a:t> is less than the degree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+4</m:t>
                      </m:r>
                      <m:sSup>
                        <m:sSup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+5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−1=</m:t>
                      </m:r>
                    </m:oMath>
                  </m:oMathPara>
                </a14:m>
                <a:endParaRPr lang="en-US" sz="24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+10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+35</m:t>
                          </m:r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+104.</m:t>
                      </m:r>
                    </m:oMath>
                  </m:oMathPara>
                </a14:m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This can be rewritten as: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+4</m:t>
                          </m:r>
                          <m:sSup>
                            <m:sSup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+5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+10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+35+</m:t>
                      </m:r>
                      <m:f>
                        <m:f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104</m:t>
                          </m:r>
                        </m:num>
                        <m:den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−3</m:t>
                          </m:r>
                        </m:den>
                      </m:f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400" dirty="0" smtClean="0"/>
              </a:p>
              <a:p>
                <a:pPr marL="0" indent="0">
                  <a:buNone/>
                </a:pPr>
                <a:endParaRPr lang="lv-LV" sz="2400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748271" y="1825625"/>
                <a:ext cx="6605530" cy="4351338"/>
              </a:xfrm>
              <a:blipFill>
                <a:blip r:embed="rId3"/>
                <a:stretch>
                  <a:fillRect l="-1476" t="-1961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4005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Congruence Relation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000" b="1" dirty="0" smtClean="0"/>
              <a:t>Definition</a:t>
            </a:r>
            <a:r>
              <a:rPr lang="en-US" sz="2000" dirty="0" smtClean="0"/>
              <a:t>: If </a:t>
            </a:r>
            <a:r>
              <a:rPr lang="en-US" sz="2000" i="1" dirty="0" smtClean="0"/>
              <a:t>a</a:t>
            </a:r>
            <a:r>
              <a:rPr lang="en-US" sz="2000" dirty="0" smtClean="0"/>
              <a:t> and </a:t>
            </a:r>
            <a:r>
              <a:rPr lang="en-US" sz="2000" i="1" dirty="0" smtClean="0"/>
              <a:t>b</a:t>
            </a:r>
            <a:r>
              <a:rPr lang="en-US" sz="2000" dirty="0" smtClean="0"/>
              <a:t> are integers and </a:t>
            </a:r>
            <a:r>
              <a:rPr lang="en-US" sz="2000" i="1" dirty="0" smtClean="0"/>
              <a:t>m</a:t>
            </a:r>
            <a:r>
              <a:rPr lang="en-US" sz="2000" dirty="0" smtClean="0"/>
              <a:t> is a positive integer, then </a:t>
            </a:r>
            <a:r>
              <a:rPr lang="en-US" sz="2000" i="1" dirty="0" smtClean="0"/>
              <a:t>a</a:t>
            </a:r>
            <a:r>
              <a:rPr lang="en-US" sz="2000" dirty="0" smtClean="0"/>
              <a:t> is </a:t>
            </a:r>
            <a:r>
              <a:rPr lang="en-US" sz="2000" i="1" dirty="0" smtClean="0"/>
              <a:t>congruent </a:t>
            </a:r>
            <a:r>
              <a:rPr lang="en-US" sz="2000" dirty="0" smtClean="0"/>
              <a:t>to </a:t>
            </a:r>
            <a:r>
              <a:rPr lang="en-US" sz="2000" i="1" dirty="0" smtClean="0"/>
              <a:t>b</a:t>
            </a:r>
            <a:r>
              <a:rPr lang="en-US" sz="2000" dirty="0" smtClean="0"/>
              <a:t> </a:t>
            </a:r>
            <a:r>
              <a:rPr lang="en-US" sz="2000" i="1" dirty="0" smtClean="0"/>
              <a:t>modulo m</a:t>
            </a:r>
            <a:r>
              <a:rPr lang="en-US" sz="2000" dirty="0" smtClean="0"/>
              <a:t> if </a:t>
            </a:r>
            <a:r>
              <a:rPr lang="en-US" sz="2000" i="1" dirty="0" smtClean="0"/>
              <a:t>m</a:t>
            </a:r>
            <a:r>
              <a:rPr lang="lv-LV" sz="2000" dirty="0"/>
              <a:t> </a:t>
            </a:r>
            <a:r>
              <a:rPr lang="en-US" sz="2000" dirty="0" smtClean="0"/>
              <a:t>divides    </a:t>
            </a:r>
            <a:r>
              <a:rPr lang="en-US" sz="2000" i="1" dirty="0" smtClean="0"/>
              <a:t>a – b</a:t>
            </a:r>
            <a:r>
              <a:rPr lang="en-US" sz="2000" dirty="0" smtClean="0"/>
              <a:t>.</a:t>
            </a:r>
          </a:p>
          <a:p>
            <a:pPr lvl="1"/>
            <a:r>
              <a:rPr lang="en-US" sz="2000" dirty="0" smtClean="0"/>
              <a:t>The notation </a:t>
            </a:r>
            <a:r>
              <a:rPr lang="en-US" sz="2000" i="1" dirty="0" smtClean="0"/>
              <a:t>a  </a:t>
            </a:r>
            <a:r>
              <a:rPr lang="en-US" sz="2000" b="1" dirty="0" smtClean="0">
                <a:latin typeface="Cambria Math"/>
                <a:ea typeface="Cambria Math"/>
              </a:rPr>
              <a:t>≡</a:t>
            </a:r>
            <a:r>
              <a:rPr lang="en-US" sz="2000" b="1" dirty="0" smtClean="0"/>
              <a:t>  </a:t>
            </a:r>
            <a:r>
              <a:rPr lang="en-US" sz="2000" i="1" dirty="0" smtClean="0"/>
              <a:t>b </a:t>
            </a:r>
            <a:r>
              <a:rPr lang="en-US" sz="2000" dirty="0" smtClean="0"/>
              <a:t>(mod</a:t>
            </a:r>
            <a:r>
              <a:rPr lang="en-US" sz="2000" i="1" dirty="0" smtClean="0"/>
              <a:t> m</a:t>
            </a:r>
            <a:r>
              <a:rPr lang="en-US" sz="2000" dirty="0" smtClean="0"/>
              <a:t>)</a:t>
            </a:r>
            <a:r>
              <a:rPr lang="en-US" sz="2000" i="1" dirty="0" smtClean="0"/>
              <a:t> </a:t>
            </a:r>
            <a:r>
              <a:rPr lang="en-US" sz="2000" dirty="0" smtClean="0"/>
              <a:t> says  that </a:t>
            </a:r>
            <a:r>
              <a:rPr lang="en-US" sz="2000" i="1" dirty="0" smtClean="0"/>
              <a:t>a</a:t>
            </a:r>
            <a:r>
              <a:rPr lang="en-US" sz="2000" dirty="0" smtClean="0"/>
              <a:t> is congruent to </a:t>
            </a:r>
            <a:r>
              <a:rPr lang="en-US" sz="2000" i="1" dirty="0" smtClean="0"/>
              <a:t>b</a:t>
            </a:r>
            <a:r>
              <a:rPr lang="en-US" sz="2000" dirty="0" smtClean="0"/>
              <a:t> modulo </a:t>
            </a:r>
            <a:r>
              <a:rPr lang="en-US" sz="2000" i="1" dirty="0" smtClean="0"/>
              <a:t>m</a:t>
            </a:r>
            <a:r>
              <a:rPr lang="en-US" sz="2000" dirty="0" smtClean="0"/>
              <a:t>.  </a:t>
            </a:r>
          </a:p>
          <a:p>
            <a:pPr lvl="1"/>
            <a:r>
              <a:rPr lang="en-US" sz="2000" dirty="0" smtClean="0"/>
              <a:t>We say that </a:t>
            </a:r>
            <a:r>
              <a:rPr lang="en-US" sz="2000" i="1" dirty="0" smtClean="0"/>
              <a:t>a  </a:t>
            </a:r>
            <a:r>
              <a:rPr lang="en-US" sz="2000" b="1" dirty="0" smtClean="0">
                <a:latin typeface="Cambria Math"/>
                <a:ea typeface="Cambria Math"/>
              </a:rPr>
              <a:t>≡</a:t>
            </a:r>
            <a:r>
              <a:rPr lang="en-US" sz="2000" b="1" dirty="0" smtClean="0"/>
              <a:t>  </a:t>
            </a:r>
            <a:r>
              <a:rPr lang="en-US" sz="2000" i="1" dirty="0" smtClean="0"/>
              <a:t>b </a:t>
            </a:r>
            <a:r>
              <a:rPr lang="en-US" sz="2000" dirty="0" smtClean="0"/>
              <a:t>(mod</a:t>
            </a:r>
            <a:r>
              <a:rPr lang="en-US" sz="2000" i="1" dirty="0" smtClean="0"/>
              <a:t> m</a:t>
            </a:r>
            <a:r>
              <a:rPr lang="en-US" sz="2000" dirty="0" smtClean="0"/>
              <a:t>)</a:t>
            </a:r>
            <a:r>
              <a:rPr lang="en-US" sz="2000" i="1" dirty="0" smtClean="0"/>
              <a:t> </a:t>
            </a:r>
            <a:r>
              <a:rPr lang="en-US" sz="2000" dirty="0" smtClean="0"/>
              <a:t>is a</a:t>
            </a:r>
            <a:r>
              <a:rPr lang="en-US" sz="2000" i="1" dirty="0" smtClean="0"/>
              <a:t> congruence </a:t>
            </a:r>
            <a:r>
              <a:rPr lang="en-US" sz="2000" dirty="0" smtClean="0"/>
              <a:t>and that </a:t>
            </a:r>
            <a:r>
              <a:rPr lang="en-US" sz="2000" i="1" dirty="0" smtClean="0"/>
              <a:t>m </a:t>
            </a:r>
            <a:r>
              <a:rPr lang="en-US" sz="2000" dirty="0" smtClean="0"/>
              <a:t>is its </a:t>
            </a:r>
            <a:r>
              <a:rPr lang="en-US" sz="2000" i="1" dirty="0" smtClean="0"/>
              <a:t>modulus.</a:t>
            </a:r>
          </a:p>
          <a:p>
            <a:pPr lvl="1"/>
            <a:r>
              <a:rPr lang="en-US" sz="2000" dirty="0" smtClean="0"/>
              <a:t>Two integers are congruent mod </a:t>
            </a:r>
            <a:r>
              <a:rPr lang="en-US" sz="2000" i="1" dirty="0" smtClean="0"/>
              <a:t>m</a:t>
            </a:r>
            <a:r>
              <a:rPr lang="en-US" sz="2000" dirty="0" smtClean="0"/>
              <a:t>  if and only if they have the same remainder when divided by </a:t>
            </a:r>
            <a:r>
              <a:rPr lang="en-US" sz="2000" i="1" dirty="0" smtClean="0"/>
              <a:t>m</a:t>
            </a:r>
            <a:r>
              <a:rPr lang="en-US" sz="2000" dirty="0" smtClean="0"/>
              <a:t>.</a:t>
            </a:r>
          </a:p>
          <a:p>
            <a:pPr lvl="1"/>
            <a:r>
              <a:rPr lang="en-US" sz="2000" dirty="0" smtClean="0"/>
              <a:t>If </a:t>
            </a:r>
            <a:r>
              <a:rPr lang="en-US" sz="2000" i="1" dirty="0" smtClean="0"/>
              <a:t>a</a:t>
            </a:r>
            <a:r>
              <a:rPr lang="en-US" sz="2000" dirty="0" smtClean="0"/>
              <a:t> is not congruent to </a:t>
            </a:r>
            <a:r>
              <a:rPr lang="en-US" sz="2000" i="1" dirty="0" smtClean="0"/>
              <a:t>b</a:t>
            </a:r>
            <a:r>
              <a:rPr lang="en-US" sz="2000" dirty="0" smtClean="0"/>
              <a:t> modulo </a:t>
            </a:r>
            <a:r>
              <a:rPr lang="en-US" sz="2000" i="1" dirty="0" smtClean="0"/>
              <a:t>m</a:t>
            </a:r>
            <a:r>
              <a:rPr lang="en-US" sz="2000" dirty="0" smtClean="0"/>
              <a:t>, we write </a:t>
            </a:r>
          </a:p>
          <a:p>
            <a:pPr lvl="1">
              <a:buNone/>
            </a:pPr>
            <a:r>
              <a:rPr lang="en-US" sz="2000" i="1" dirty="0" smtClean="0"/>
              <a:t>                  a</a:t>
            </a:r>
            <a:r>
              <a:rPr lang="en-US" sz="2000" dirty="0" smtClean="0"/>
              <a:t> </a:t>
            </a:r>
            <a:r>
              <a:rPr lang="en-US" sz="2000" dirty="0" smtClean="0">
                <a:latin typeface="Cambria Math"/>
                <a:ea typeface="Cambria Math"/>
              </a:rPr>
              <a:t>≢</a:t>
            </a:r>
            <a:r>
              <a:rPr lang="en-US" sz="2000" dirty="0" smtClean="0"/>
              <a:t>  </a:t>
            </a:r>
            <a:r>
              <a:rPr lang="en-US" sz="2000" i="1" dirty="0" smtClean="0"/>
              <a:t>b</a:t>
            </a:r>
            <a:r>
              <a:rPr lang="en-US" sz="2000" dirty="0" smtClean="0"/>
              <a:t> (mod </a:t>
            </a:r>
            <a:r>
              <a:rPr lang="en-US" sz="2000" i="1" dirty="0" smtClean="0"/>
              <a:t>m</a:t>
            </a:r>
            <a:r>
              <a:rPr lang="en-US" sz="2000" dirty="0" smtClean="0"/>
              <a:t>)</a:t>
            </a:r>
          </a:p>
          <a:p>
            <a:pPr>
              <a:buNone/>
            </a:pPr>
            <a:r>
              <a:rPr lang="en-US" sz="2000" b="1" dirty="0" smtClean="0"/>
              <a:t>    Example</a:t>
            </a:r>
            <a:r>
              <a:rPr lang="en-US" sz="2000" dirty="0" smtClean="0"/>
              <a:t>: Determine whether 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17</a:t>
            </a:r>
            <a:r>
              <a:rPr lang="en-US" sz="2000" dirty="0" smtClean="0"/>
              <a:t> is congruent to 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sz="2000" dirty="0" smtClean="0"/>
              <a:t> modulo 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6</a:t>
            </a:r>
            <a:r>
              <a:rPr lang="en-US" sz="2000" dirty="0" smtClean="0"/>
              <a:t> and whether 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24</a:t>
            </a:r>
            <a:r>
              <a:rPr lang="en-US" sz="2000" dirty="0" smtClean="0"/>
              <a:t> and 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14</a:t>
            </a:r>
            <a:r>
              <a:rPr lang="en-US" sz="2000" dirty="0" smtClean="0"/>
              <a:t> are congruent modulo 6.</a:t>
            </a:r>
          </a:p>
          <a:p>
            <a:pPr>
              <a:buNone/>
            </a:pPr>
            <a:r>
              <a:rPr lang="en-US" sz="2000" dirty="0" smtClean="0"/>
              <a:t>    </a:t>
            </a:r>
            <a:r>
              <a:rPr lang="en-US" sz="2000" b="1" dirty="0" smtClean="0"/>
              <a:t>Solution</a:t>
            </a:r>
            <a:r>
              <a:rPr lang="en-US" sz="2000" dirty="0" smtClean="0"/>
              <a:t>: </a:t>
            </a:r>
          </a:p>
          <a:p>
            <a:pPr lvl="2"/>
            <a:r>
              <a:rPr lang="en-US" dirty="0" smtClean="0">
                <a:latin typeface="Cambria Math" pitchFamily="18" charset="0"/>
                <a:ea typeface="Cambria Math" pitchFamily="18" charset="0"/>
              </a:rPr>
              <a:t>17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≡</a:t>
            </a:r>
            <a:r>
              <a:rPr lang="en-US" dirty="0" smtClean="0"/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 smtClean="0"/>
              <a:t> (mod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6)</a:t>
            </a:r>
            <a:r>
              <a:rPr lang="en-US" dirty="0" smtClean="0"/>
              <a:t> because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6</a:t>
            </a:r>
            <a:r>
              <a:rPr lang="en-US" dirty="0" smtClean="0"/>
              <a:t> divides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17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−</a:t>
            </a:r>
            <a:r>
              <a:rPr lang="en-US" dirty="0" smtClean="0"/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12. </a:t>
            </a:r>
          </a:p>
          <a:p>
            <a:pPr lvl="2"/>
            <a:r>
              <a:rPr lang="en-US" dirty="0" smtClean="0">
                <a:latin typeface="Cambria Math" pitchFamily="18" charset="0"/>
                <a:ea typeface="Cambria Math" pitchFamily="18" charset="0"/>
              </a:rPr>
              <a:t>24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≢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14</a:t>
            </a:r>
            <a:r>
              <a:rPr lang="en-US" dirty="0" smtClean="0"/>
              <a:t> (mod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6)</a:t>
            </a:r>
            <a:r>
              <a:rPr lang="en-US" dirty="0" smtClean="0"/>
              <a:t> since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24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−</a:t>
            </a:r>
            <a:r>
              <a:rPr lang="en-US" dirty="0" smtClean="0"/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14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10  is not divisible by 6.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866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</a:t>
            </a:r>
            <a:r>
              <a:rPr lang="en-US" dirty="0" err="1" smtClean="0"/>
              <a:t>Congruences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None/>
                </a:pPr>
                <a:r>
                  <a:rPr lang="en-US" b="1" dirty="0" smtClean="0"/>
                  <a:t>   Theorem </a:t>
                </a:r>
                <a:r>
                  <a:rPr lang="en-US" b="1" dirty="0" smtClean="0">
                    <a:latin typeface="Cambria Math" pitchFamily="18" charset="0"/>
                    <a:ea typeface="Cambria Math" pitchFamily="18" charset="0"/>
                  </a:rPr>
                  <a:t>4</a:t>
                </a:r>
                <a:r>
                  <a:rPr lang="en-US" dirty="0" smtClean="0"/>
                  <a:t>: Let m be a positive integer. The integers </a:t>
                </a:r>
                <a:r>
                  <a:rPr lang="en-US" i="1" dirty="0" smtClean="0"/>
                  <a:t>a</a:t>
                </a:r>
                <a:r>
                  <a:rPr lang="en-US" dirty="0" smtClean="0"/>
                  <a:t> and </a:t>
                </a:r>
                <a:r>
                  <a:rPr lang="en-US" i="1" dirty="0" smtClean="0"/>
                  <a:t>b</a:t>
                </a:r>
                <a:r>
                  <a:rPr lang="en-US" dirty="0" smtClean="0"/>
                  <a:t> are congruent modulo </a:t>
                </a:r>
                <a:r>
                  <a:rPr lang="en-US" i="1" dirty="0" smtClean="0"/>
                  <a:t>m</a:t>
                </a:r>
                <a:r>
                  <a:rPr lang="en-US" dirty="0" smtClean="0"/>
                  <a:t> if and only if there is an integer </a:t>
                </a:r>
                <a:r>
                  <a:rPr lang="en-US" i="1" dirty="0" smtClean="0"/>
                  <a:t>k</a:t>
                </a:r>
                <a:r>
                  <a:rPr lang="en-US" dirty="0" smtClean="0"/>
                  <a:t> such that </a:t>
                </a:r>
                <a:endParaRPr lang="lv-LV" dirty="0" smtClean="0"/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𝑘𝑚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 smtClean="0"/>
              </a:p>
              <a:p>
                <a:pPr>
                  <a:buNone/>
                </a:pPr>
                <a:r>
                  <a:rPr lang="en-US" dirty="0" smtClean="0"/>
                  <a:t>    </a:t>
                </a:r>
                <a:r>
                  <a:rPr lang="en-US" b="1" dirty="0" smtClean="0"/>
                  <a:t>Proof</a:t>
                </a:r>
                <a:r>
                  <a:rPr lang="en-US" dirty="0" smtClean="0"/>
                  <a:t>: </a:t>
                </a:r>
              </a:p>
              <a:p>
                <a:pPr lvl="1"/>
                <a:r>
                  <a:rPr lang="en-US" dirty="0" smtClean="0"/>
                  <a:t>If </a:t>
                </a:r>
                <a:r>
                  <a:rPr lang="en-US" i="1" dirty="0" smtClean="0"/>
                  <a:t>a  </a:t>
                </a:r>
                <a:r>
                  <a:rPr lang="en-US" b="1" dirty="0" smtClean="0">
                    <a:latin typeface="Cambria Math"/>
                    <a:ea typeface="Cambria Math"/>
                  </a:rPr>
                  <a:t>≡</a:t>
                </a:r>
                <a:r>
                  <a:rPr lang="en-US" b="1" dirty="0" smtClean="0"/>
                  <a:t>  </a:t>
                </a:r>
                <a:r>
                  <a:rPr lang="en-US" i="1" dirty="0" smtClean="0"/>
                  <a:t>b </a:t>
                </a:r>
                <a:r>
                  <a:rPr lang="en-US" dirty="0" smtClean="0"/>
                  <a:t>(mod</a:t>
                </a:r>
                <a:r>
                  <a:rPr lang="en-US" i="1" dirty="0" smtClean="0"/>
                  <a:t> m</a:t>
                </a:r>
                <a:r>
                  <a:rPr lang="en-US" dirty="0" smtClean="0"/>
                  <a:t>), then (by the definition of congruence)  </a:t>
                </a:r>
                <a:r>
                  <a:rPr lang="en-US" i="1" dirty="0" smtClean="0"/>
                  <a:t>m</a:t>
                </a:r>
                <a:r>
                  <a:rPr lang="en-US" dirty="0" smtClean="0"/>
                  <a:t> | </a:t>
                </a:r>
                <a:r>
                  <a:rPr lang="en-US" i="1" dirty="0" smtClean="0"/>
                  <a:t>a – b</a:t>
                </a:r>
                <a:r>
                  <a:rPr lang="en-US" dirty="0" smtClean="0"/>
                  <a:t>. Hence, there is an integer </a:t>
                </a:r>
                <a:r>
                  <a:rPr lang="en-US" i="1" dirty="0" smtClean="0"/>
                  <a:t>k</a:t>
                </a:r>
                <a:r>
                  <a:rPr lang="en-US" dirty="0" smtClean="0"/>
                  <a:t> such that </a:t>
                </a:r>
                <a:r>
                  <a:rPr lang="en-US" i="1" dirty="0" smtClean="0"/>
                  <a:t>a – b = km </a:t>
                </a:r>
                <a:r>
                  <a:rPr lang="en-US" dirty="0" smtClean="0"/>
                  <a:t>and equivalently </a:t>
                </a:r>
                <a:r>
                  <a:rPr lang="en-US" i="1" dirty="0" smtClean="0"/>
                  <a:t>a = b + km.</a:t>
                </a:r>
              </a:p>
              <a:p>
                <a:pPr lvl="1"/>
                <a:r>
                  <a:rPr lang="en-US" dirty="0" smtClean="0"/>
                  <a:t>Conversely, if there is an integer </a:t>
                </a:r>
                <a:r>
                  <a:rPr lang="en-US" i="1" dirty="0" smtClean="0"/>
                  <a:t>k</a:t>
                </a:r>
                <a:r>
                  <a:rPr lang="en-US" dirty="0" smtClean="0"/>
                  <a:t> such that </a:t>
                </a:r>
                <a:r>
                  <a:rPr lang="en-US" i="1" dirty="0" smtClean="0"/>
                  <a:t>a = b + km, </a:t>
                </a:r>
                <a:r>
                  <a:rPr lang="en-US" dirty="0" smtClean="0"/>
                  <a:t>then</a:t>
                </a:r>
                <a:r>
                  <a:rPr lang="en-US" i="1" dirty="0" smtClean="0"/>
                  <a:t> km = a – b. </a:t>
                </a:r>
                <a:r>
                  <a:rPr lang="en-US" dirty="0" smtClean="0"/>
                  <a:t>Hence</a:t>
                </a:r>
                <a:r>
                  <a:rPr lang="en-US" i="1" dirty="0" smtClean="0"/>
                  <a:t>, m</a:t>
                </a:r>
                <a:r>
                  <a:rPr lang="en-US" dirty="0" smtClean="0"/>
                  <a:t> | </a:t>
                </a:r>
                <a:r>
                  <a:rPr lang="en-US" i="1" dirty="0" smtClean="0"/>
                  <a:t>a – b </a:t>
                </a:r>
                <a:r>
                  <a:rPr lang="en-US" dirty="0" smtClean="0"/>
                  <a:t>and</a:t>
                </a:r>
                <a:r>
                  <a:rPr lang="en-US" i="1" dirty="0" smtClean="0"/>
                  <a:t> a  </a:t>
                </a:r>
                <a:r>
                  <a:rPr lang="en-US" b="1" dirty="0" smtClean="0">
                    <a:latin typeface="Cambria Math"/>
                    <a:ea typeface="Cambria Math"/>
                  </a:rPr>
                  <a:t>≡</a:t>
                </a:r>
                <a:r>
                  <a:rPr lang="en-US" b="1" dirty="0" smtClean="0"/>
                  <a:t>  </a:t>
                </a:r>
                <a:r>
                  <a:rPr lang="en-US" i="1" dirty="0" smtClean="0"/>
                  <a:t>b </a:t>
                </a:r>
                <a:r>
                  <a:rPr lang="en-US" dirty="0" smtClean="0"/>
                  <a:t>(mod</a:t>
                </a:r>
                <a:r>
                  <a:rPr lang="en-US" i="1" dirty="0" smtClean="0"/>
                  <a:t> m</a:t>
                </a:r>
                <a:r>
                  <a:rPr lang="en-US" dirty="0" smtClean="0"/>
                  <a:t>).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661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Isosceles Triangle 3"/>
          <p:cNvSpPr/>
          <p:nvPr/>
        </p:nvSpPr>
        <p:spPr>
          <a:xfrm rot="5400000" flipV="1">
            <a:off x="6692900" y="48260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90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(mod </a:t>
            </a:r>
            <a:r>
              <a:rPr lang="en-US" i="1" dirty="0" smtClean="0"/>
              <a:t>m</a:t>
            </a:r>
            <a:r>
              <a:rPr lang="en-US" dirty="0" smtClean="0"/>
              <a:t>) and </a:t>
            </a:r>
            <a:r>
              <a:rPr lang="en-US" b="1" dirty="0" smtClean="0"/>
              <a:t>mod</a:t>
            </a:r>
            <a:r>
              <a:rPr lang="en-US" dirty="0" smtClean="0"/>
              <a:t> </a:t>
            </a:r>
            <a:r>
              <a:rPr lang="en-US" i="1" dirty="0" smtClean="0"/>
              <a:t>m </a:t>
            </a:r>
            <a:r>
              <a:rPr lang="en-US" dirty="0" smtClean="0"/>
              <a:t>Notations</a:t>
            </a:r>
            <a:r>
              <a:rPr lang="lv-LV" dirty="0" smtClean="0"/>
              <a:t> Not the Same!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The use of “mod” in </a:t>
                </a:r>
                <a:r>
                  <a:rPr lang="en-US" i="1" dirty="0" smtClean="0"/>
                  <a:t>a  </a:t>
                </a:r>
                <a:r>
                  <a:rPr lang="en-US" b="1" dirty="0" smtClean="0">
                    <a:latin typeface="Cambria Math"/>
                    <a:ea typeface="Cambria Math"/>
                  </a:rPr>
                  <a:t>≡</a:t>
                </a:r>
                <a:r>
                  <a:rPr lang="en-US" b="1" dirty="0" smtClean="0"/>
                  <a:t>  </a:t>
                </a:r>
                <a:r>
                  <a:rPr lang="en-US" i="1" dirty="0" smtClean="0"/>
                  <a:t>b </a:t>
                </a:r>
                <a:r>
                  <a:rPr lang="en-US" dirty="0" smtClean="0"/>
                  <a:t>(mod</a:t>
                </a:r>
                <a:r>
                  <a:rPr lang="en-US" i="1" dirty="0" smtClean="0"/>
                  <a:t> m</a:t>
                </a:r>
                <a:r>
                  <a:rPr lang="en-US" dirty="0" smtClean="0"/>
                  <a:t>)</a:t>
                </a:r>
                <a:r>
                  <a:rPr lang="en-US" i="1" dirty="0" smtClean="0"/>
                  <a:t> </a:t>
                </a:r>
                <a:r>
                  <a:rPr lang="en-US" dirty="0" smtClean="0"/>
                  <a:t>and</a:t>
                </a:r>
                <a:r>
                  <a:rPr lang="en-US" i="1" dirty="0" smtClean="0"/>
                  <a:t> a </a:t>
                </a:r>
                <a:r>
                  <a:rPr lang="en-US" b="1" dirty="0" smtClean="0"/>
                  <a:t>mod</a:t>
                </a:r>
                <a:r>
                  <a:rPr lang="en-US" i="1" dirty="0" smtClean="0"/>
                  <a:t> m = b </a:t>
                </a:r>
                <a:r>
                  <a:rPr lang="en-US" dirty="0" smtClean="0"/>
                  <a:t>are different</a:t>
                </a:r>
                <a:r>
                  <a:rPr lang="en-US" i="1" dirty="0" smtClean="0"/>
                  <a:t>.</a:t>
                </a:r>
              </a:p>
              <a:p>
                <a:pPr lvl="1"/>
                <a:r>
                  <a:rPr lang="en-US" i="1" dirty="0" smtClean="0"/>
                  <a:t>a  </a:t>
                </a:r>
                <a:r>
                  <a:rPr lang="en-US" b="1" dirty="0" smtClean="0">
                    <a:latin typeface="Cambria Math"/>
                    <a:ea typeface="Cambria Math"/>
                  </a:rPr>
                  <a:t>≡</a:t>
                </a:r>
                <a:r>
                  <a:rPr lang="en-US" b="1" dirty="0" smtClean="0"/>
                  <a:t>  </a:t>
                </a:r>
                <a:r>
                  <a:rPr lang="en-US" i="1" dirty="0" smtClean="0"/>
                  <a:t>b </a:t>
                </a:r>
                <a:r>
                  <a:rPr lang="en-US" dirty="0" smtClean="0"/>
                  <a:t>(mod</a:t>
                </a:r>
                <a:r>
                  <a:rPr lang="en-US" i="1" dirty="0" smtClean="0"/>
                  <a:t> m</a:t>
                </a:r>
                <a:r>
                  <a:rPr lang="en-US" dirty="0" smtClean="0"/>
                  <a:t>) is a</a:t>
                </a:r>
                <a:r>
                  <a:rPr lang="lv-LV" dirty="0" smtClean="0"/>
                  <a:t> new</a:t>
                </a:r>
                <a:r>
                  <a:rPr lang="en-US" dirty="0" smtClean="0"/>
                  <a:t> </a:t>
                </a:r>
                <a:r>
                  <a:rPr lang="lv-LV" i="1" dirty="0" smtClean="0">
                    <a:solidFill>
                      <a:srgbClr val="0070C0"/>
                    </a:solidFill>
                  </a:rPr>
                  <a:t>predicate</a:t>
                </a:r>
                <a:r>
                  <a:rPr lang="en-US" dirty="0" smtClean="0"/>
                  <a:t> on </a:t>
                </a:r>
                <a:r>
                  <a:rPr lang="lv-LV" dirty="0" smtClean="0"/>
                  <a:t>pairs of integers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 smtClean="0"/>
                  <a:t>.</a:t>
                </a:r>
                <a:r>
                  <a:rPr lang="lv-LV" dirty="0" smtClean="0"/>
                  <a:t/>
                </a:r>
                <a:br>
                  <a:rPr lang="lv-LV" dirty="0" smtClean="0"/>
                </a:br>
                <a:r>
                  <a:rPr lang="lv-LV" dirty="0" smtClean="0"/>
                  <a:t>(Same as </a:t>
                </a:r>
                <a:r>
                  <a:rPr lang="lv-LV" dirty="0" smtClean="0">
                    <a:solidFill>
                      <a:srgbClr val="00B050"/>
                    </a:solidFill>
                    <a:latin typeface="Liberation Mono" panose="02070409020205020404" pitchFamily="49" charset="0"/>
                    <a:cs typeface="Liberation Mono" panose="02070409020205020404" pitchFamily="49" charset="0"/>
                  </a:rPr>
                  <a:t>(a-b)%m==0</a:t>
                </a:r>
                <a:r>
                  <a:rPr lang="lv-LV" dirty="0" smtClean="0"/>
                  <a:t> in Python.)  For example,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lv-LV" b="0" i="1" dirty="0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lv-LV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lv-LV" b="0" i="1" dirty="0" smtClean="0">
                        <a:latin typeface="Cambria Math" panose="02040503050406030204" pitchFamily="18" charset="0"/>
                      </a:rPr>
                      <m:t>25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 7)</m:t>
                    </m:r>
                  </m:oMath>
                </a14:m>
                <a:r>
                  <a:rPr lang="lv-LV" dirty="0" smtClean="0"/>
                  <a:t> is </a:t>
                </a:r>
                <a:r>
                  <a:rPr lang="lv-LV" dirty="0" smtClean="0">
                    <a:solidFill>
                      <a:srgbClr val="00B050"/>
                    </a:solidFill>
                  </a:rPr>
                  <a:t>True</a:t>
                </a:r>
                <a:r>
                  <a:rPr lang="lv-LV" dirty="0" smtClean="0"/>
                  <a:t>.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In</a:t>
                </a:r>
                <a:r>
                  <a:rPr lang="en-US" i="1" dirty="0" smtClean="0"/>
                  <a:t> a </a:t>
                </a:r>
                <a:r>
                  <a:rPr lang="en-US" b="1" dirty="0" smtClean="0"/>
                  <a:t>mod</a:t>
                </a:r>
                <a:r>
                  <a:rPr lang="en-US" i="1" dirty="0" smtClean="0"/>
                  <a:t> m = b,  </a:t>
                </a:r>
                <a:r>
                  <a:rPr lang="en-US" dirty="0" smtClean="0"/>
                  <a:t>the notation </a:t>
                </a:r>
                <a:r>
                  <a:rPr lang="en-US" b="1" dirty="0" smtClean="0"/>
                  <a:t>mod</a:t>
                </a:r>
                <a:r>
                  <a:rPr lang="en-US" dirty="0" smtClean="0"/>
                  <a:t> </a:t>
                </a:r>
                <a:r>
                  <a:rPr lang="lv-LV" dirty="0" smtClean="0"/>
                  <a:t>is</a:t>
                </a:r>
                <a:r>
                  <a:rPr lang="en-US" dirty="0" smtClean="0"/>
                  <a:t> </a:t>
                </a:r>
                <a:r>
                  <a:rPr lang="lv-LV" dirty="0" smtClean="0"/>
                  <a:t>an </a:t>
                </a:r>
                <a:r>
                  <a:rPr lang="lv-LV" i="1" dirty="0" smtClean="0">
                    <a:solidFill>
                      <a:srgbClr val="0070C0"/>
                    </a:solidFill>
                  </a:rPr>
                  <a:t>arithmetic operator</a:t>
                </a:r>
                <a:r>
                  <a:rPr lang="lv-LV" i="1" dirty="0" smtClean="0"/>
                  <a:t/>
                </a:r>
                <a:br>
                  <a:rPr lang="lv-LV" i="1" dirty="0" smtClean="0"/>
                </a:br>
                <a:r>
                  <a:rPr lang="lv-LV" dirty="0" smtClean="0"/>
                  <a:t>(Same as </a:t>
                </a:r>
                <a:r>
                  <a:rPr lang="lv-LV" dirty="0" smtClean="0">
                    <a:solidFill>
                      <a:srgbClr val="00B050"/>
                    </a:solidFill>
                    <a:latin typeface="Liberation Mono" panose="02070409020205020404" pitchFamily="49" charset="0"/>
                    <a:cs typeface="Liberation Mono" panose="02070409020205020404" pitchFamily="49" charset="0"/>
                  </a:rPr>
                  <a:t>a%m</a:t>
                </a:r>
                <a:r>
                  <a:rPr lang="lv-LV" dirty="0" smtClean="0"/>
                  <a:t>  in Python.)  For example, </a:t>
                </a:r>
                <a:r>
                  <a:rPr lang="lv-LV" dirty="0" smtClean="0">
                    <a:solidFill>
                      <a:srgbClr val="00B050"/>
                    </a:solidFill>
                    <a:latin typeface="Liberation Mono" panose="02070409020205020404" pitchFamily="49" charset="0"/>
                    <a:cs typeface="Liberation Mono" panose="02070409020205020404" pitchFamily="49" charset="0"/>
                  </a:rPr>
                  <a:t>18%7</a:t>
                </a:r>
                <a:r>
                  <a:rPr lang="lv-LV" dirty="0" smtClean="0"/>
                  <a:t> evaluates to </a:t>
                </a:r>
                <a:r>
                  <a:rPr lang="lv-LV" dirty="0">
                    <a:solidFill>
                      <a:srgbClr val="00B050"/>
                    </a:solidFill>
                  </a:rPr>
                  <a:t>4</a:t>
                </a:r>
                <a:r>
                  <a:rPr lang="lv-LV" dirty="0" smtClean="0"/>
                  <a:t>.</a:t>
                </a:r>
                <a:endParaRPr lang="en-US" dirty="0" smtClean="0"/>
              </a:p>
              <a:p>
                <a:r>
                  <a:rPr lang="en-US" dirty="0" smtClean="0"/>
                  <a:t>The relationship between these notations is made clear in this theorem.</a:t>
                </a:r>
              </a:p>
              <a:p>
                <a:r>
                  <a:rPr lang="en-US" b="1" dirty="0" smtClean="0"/>
                  <a:t>Theorem </a:t>
                </a:r>
                <a:r>
                  <a:rPr lang="en-US" b="1" dirty="0" smtClean="0">
                    <a:latin typeface="Cambria Math" pitchFamily="18" charset="0"/>
                    <a:ea typeface="Cambria Math" pitchFamily="18" charset="0"/>
                  </a:rPr>
                  <a:t>3</a:t>
                </a:r>
                <a:r>
                  <a:rPr lang="en-US" dirty="0" smtClean="0"/>
                  <a:t>: Let </a:t>
                </a:r>
                <a:r>
                  <a:rPr lang="en-US" i="1" dirty="0" smtClean="0"/>
                  <a:t>a</a:t>
                </a:r>
                <a:r>
                  <a:rPr lang="en-US" dirty="0" smtClean="0"/>
                  <a:t> and </a:t>
                </a:r>
                <a:r>
                  <a:rPr lang="en-US" i="1" dirty="0" smtClean="0"/>
                  <a:t>b</a:t>
                </a:r>
                <a:r>
                  <a:rPr lang="en-US" dirty="0" smtClean="0"/>
                  <a:t> be integers, and let </a:t>
                </a:r>
                <a:r>
                  <a:rPr lang="en-US" i="1" dirty="0" smtClean="0"/>
                  <a:t>m</a:t>
                </a:r>
                <a:r>
                  <a:rPr lang="en-US" dirty="0" smtClean="0"/>
                  <a:t> be a positive integer. Then </a:t>
                </a:r>
                <a:r>
                  <a:rPr lang="en-US" i="1" dirty="0" smtClean="0"/>
                  <a:t>a </a:t>
                </a:r>
                <a:r>
                  <a:rPr lang="en-US" b="1" dirty="0" smtClean="0">
                    <a:latin typeface="Cambria Math"/>
                    <a:ea typeface="Cambria Math"/>
                  </a:rPr>
                  <a:t>≡</a:t>
                </a:r>
                <a:r>
                  <a:rPr lang="en-US" i="1" dirty="0" smtClean="0"/>
                  <a:t> b </a:t>
                </a:r>
                <a:r>
                  <a:rPr lang="en-US" dirty="0" smtClean="0"/>
                  <a:t>(mod</a:t>
                </a:r>
                <a:r>
                  <a:rPr lang="en-US" i="1" dirty="0" smtClean="0"/>
                  <a:t> m</a:t>
                </a:r>
                <a:r>
                  <a:rPr lang="en-US" dirty="0" smtClean="0"/>
                  <a:t>)  if and only if   </a:t>
                </a:r>
                <a:r>
                  <a:rPr lang="en-US" i="1" dirty="0" smtClean="0"/>
                  <a:t>a </a:t>
                </a:r>
                <a:r>
                  <a:rPr lang="en-US" b="1" dirty="0" smtClean="0"/>
                  <a:t>mod</a:t>
                </a:r>
                <a:r>
                  <a:rPr lang="en-US" i="1" dirty="0" smtClean="0"/>
                  <a:t> m = b </a:t>
                </a:r>
                <a:r>
                  <a:rPr lang="en-US" b="1" dirty="0" smtClean="0"/>
                  <a:t>mod</a:t>
                </a:r>
                <a:r>
                  <a:rPr lang="en-US" i="1" dirty="0" smtClean="0"/>
                  <a:t> m.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661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231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1643</TotalTime>
  <Words>2044</Words>
  <Application>Microsoft Office PowerPoint</Application>
  <PresentationFormat>Widescreen</PresentationFormat>
  <Paragraphs>375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Calibri Light</vt:lpstr>
      <vt:lpstr>Cambria</vt:lpstr>
      <vt:lpstr>Cambria Math</vt:lpstr>
      <vt:lpstr>Courier New</vt:lpstr>
      <vt:lpstr>Liberation Mono</vt:lpstr>
      <vt:lpstr>Office Theme</vt:lpstr>
      <vt:lpstr>Divisibility and Modular Arithmetic</vt:lpstr>
      <vt:lpstr>Section Summary</vt:lpstr>
      <vt:lpstr>Division</vt:lpstr>
      <vt:lpstr>Properties of Divisibility</vt:lpstr>
      <vt:lpstr>Division Theorem/Algorithm</vt:lpstr>
      <vt:lpstr>Polinome Division</vt:lpstr>
      <vt:lpstr>Congruence Relation</vt:lpstr>
      <vt:lpstr>More on Congruences</vt:lpstr>
      <vt:lpstr>(mod m) and mod m Notations Not the Same!</vt:lpstr>
      <vt:lpstr>Congruences of Sums and Products</vt:lpstr>
      <vt:lpstr>Algebraic Manipulation of Congruences </vt:lpstr>
      <vt:lpstr>mod m Function of Products and Sums </vt:lpstr>
      <vt:lpstr>Arithmetic Modulo m</vt:lpstr>
      <vt:lpstr>Addition, Multiplication in "Z" _7</vt:lpstr>
      <vt:lpstr>Classes in infinite "Z" vs. Clock-Face Arithmetic</vt:lpstr>
      <vt:lpstr>Demo: Arithmetic Progressions</vt:lpstr>
      <vt:lpstr>Demo: Multiplication is Bijective</vt:lpstr>
      <vt:lpstr>Demo 3: Geometric Progression with ratio 10</vt:lpstr>
      <vt:lpstr>Arithmetic Modulo m  (Ring Axioms – 1)</vt:lpstr>
      <vt:lpstr>Arithmetic Modulo m (Ring Axioms – 2)</vt:lpstr>
      <vt:lpstr>Socrative Quiz 6A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Mathematics and Its Applications</dc:title>
  <dc:creator>Kalvis Apsītis</dc:creator>
  <cp:lastModifiedBy>Kalvis Apsītis</cp:lastModifiedBy>
  <cp:revision>99</cp:revision>
  <dcterms:created xsi:type="dcterms:W3CDTF">2021-01-03T18:25:44Z</dcterms:created>
  <dcterms:modified xsi:type="dcterms:W3CDTF">2021-02-07T22:00:10Z</dcterms:modified>
</cp:coreProperties>
</file>