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1128" r:id="rId2"/>
    <p:sldId id="1129" r:id="rId3"/>
    <p:sldId id="1130" r:id="rId4"/>
    <p:sldId id="1131" r:id="rId5"/>
    <p:sldId id="1132" r:id="rId6"/>
    <p:sldId id="1133" r:id="rId7"/>
    <p:sldId id="1134" r:id="rId8"/>
    <p:sldId id="1135" r:id="rId9"/>
    <p:sldId id="1136" r:id="rId10"/>
    <p:sldId id="1137" r:id="rId11"/>
    <p:sldId id="1138" r:id="rId12"/>
    <p:sldId id="1139" r:id="rId13"/>
    <p:sldId id="1140" r:id="rId14"/>
    <p:sldId id="1141" r:id="rId15"/>
    <p:sldId id="1142" r:id="rId16"/>
    <p:sldId id="1143" r:id="rId17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Euler and Hamiltonian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10.5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Euler Circuits and Paths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contains exactly two vertices of odd degree (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d</a:t>
            </a:r>
            <a:r>
              <a:rPr lang="en-US" dirty="0" smtClean="0"/>
              <a:t>). Hence it has an Euler path, e.g., 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  <a:endParaRPr lang="en-US" dirty="0" smtClean="0"/>
          </a:p>
          <a:p>
            <a:pPr indent="0">
              <a:buNone/>
            </a:pP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as exactly two vertices of odd degree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dirty="0"/>
              <a:t>). Hence it has an Euler </a:t>
            </a:r>
            <a:r>
              <a:rPr lang="en-US" dirty="0" smtClean="0"/>
              <a:t>path, e.g., 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c,</a:t>
            </a:r>
            <a:r>
              <a:rPr lang="en-US" i="1" dirty="0"/>
              <a:t>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/>
              <a:t>d</a:t>
            </a:r>
            <a:r>
              <a:rPr lang="en-US" dirty="0" smtClean="0"/>
              <a:t>. </a:t>
            </a:r>
            <a:endParaRPr lang="en-US" dirty="0"/>
          </a:p>
          <a:p>
            <a:pPr indent="0">
              <a:buNone/>
            </a:pP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has </a:t>
            </a:r>
            <a:r>
              <a:rPr lang="en-US" dirty="0" smtClean="0"/>
              <a:t>six vertices of odd degree. Hence, it does not have an Euler path.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06" y="2430967"/>
            <a:ext cx="6195617" cy="16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7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Euler Paths and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Euler paths and circuits can be used to solve many practical problems such as finding a path or circuit that traverses each</a:t>
            </a:r>
          </a:p>
          <a:p>
            <a:pPr lvl="1"/>
            <a:r>
              <a:rPr lang="en-US" dirty="0" smtClean="0"/>
              <a:t> street in a neighborhood, </a:t>
            </a:r>
            <a:endParaRPr lang="en-US" dirty="0"/>
          </a:p>
          <a:p>
            <a:pPr lvl="1"/>
            <a:r>
              <a:rPr lang="en-US" dirty="0" smtClean="0"/>
              <a:t>road in a transportation network,</a:t>
            </a:r>
          </a:p>
          <a:p>
            <a:pPr lvl="1"/>
            <a:r>
              <a:rPr lang="en-US" dirty="0" smtClean="0"/>
              <a:t>connection in a utility grid, </a:t>
            </a:r>
            <a:endParaRPr lang="en-US" dirty="0"/>
          </a:p>
          <a:p>
            <a:pPr lvl="1"/>
            <a:r>
              <a:rPr lang="en-US" dirty="0" smtClean="0"/>
              <a:t>link in a communications network.</a:t>
            </a:r>
          </a:p>
          <a:p>
            <a:r>
              <a:rPr lang="en-US" dirty="0" smtClean="0"/>
              <a:t>Other applications are found in the </a:t>
            </a:r>
          </a:p>
          <a:p>
            <a:pPr lvl="1"/>
            <a:r>
              <a:rPr lang="en-US" dirty="0" smtClean="0"/>
              <a:t>layout of circuits, </a:t>
            </a:r>
          </a:p>
          <a:p>
            <a:pPr lvl="1"/>
            <a:r>
              <a:rPr lang="en-US" dirty="0" smtClean="0"/>
              <a:t>network multicasting,</a:t>
            </a:r>
          </a:p>
          <a:p>
            <a:pPr lvl="1"/>
            <a:r>
              <a:rPr lang="en-US" dirty="0" smtClean="0"/>
              <a:t>molecular biology, where Euler paths are used in the sequencing of DNA.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3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 Paths and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William </a:t>
            </a:r>
            <a:r>
              <a:rPr lang="en-US" sz="2400" dirty="0" smtClean="0"/>
              <a:t>Hamilton invented the </a:t>
            </a:r>
            <a:r>
              <a:rPr lang="en-US" sz="2400" i="1" dirty="0" err="1" smtClean="0"/>
              <a:t>Icosian</a:t>
            </a:r>
            <a:r>
              <a:rPr lang="en-US" sz="2400" i="1" dirty="0" smtClean="0"/>
              <a:t> puzzle </a:t>
            </a:r>
            <a:r>
              <a:rPr lang="en-US" sz="2400" dirty="0" smtClean="0"/>
              <a:t>in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1857</a:t>
            </a:r>
            <a:r>
              <a:rPr lang="en-US" sz="2400" dirty="0" smtClean="0"/>
              <a:t>. It consisted of a </a:t>
            </a:r>
            <a:r>
              <a:rPr lang="en-US" sz="2400" dirty="0" smtClean="0"/>
              <a:t>dodecahedron </a:t>
            </a:r>
            <a:r>
              <a:rPr lang="en-US" sz="2400" dirty="0" smtClean="0"/>
              <a:t>(with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400" dirty="0" smtClean="0"/>
              <a:t> regular pentagons as faces),  illustrated in (a), with a peg at each vertex, labeled with the names of different cities. String was used to used </a:t>
            </a:r>
            <a:r>
              <a:rPr lang="en-US" sz="2400" dirty="0"/>
              <a:t>to plot </a:t>
            </a:r>
            <a:r>
              <a:rPr lang="en-US" sz="2400" dirty="0" smtClean="0"/>
              <a:t>a circuit visiting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400" dirty="0"/>
              <a:t> cities exactly </a:t>
            </a:r>
            <a:r>
              <a:rPr lang="en-US" sz="2400" dirty="0" smtClean="0"/>
              <a:t>once</a:t>
            </a:r>
          </a:p>
          <a:p>
            <a:r>
              <a:rPr lang="en-US" sz="2400" dirty="0" smtClean="0"/>
              <a:t>The graph form of the puzzle is given in (b). </a:t>
            </a:r>
            <a:r>
              <a:rPr lang="en-US" sz="2400" dirty="0"/>
              <a:t> </a:t>
            </a:r>
          </a:p>
          <a:p>
            <a:pPr indent="0">
              <a:buNone/>
            </a:pPr>
            <a:r>
              <a:rPr lang="en-US" sz="2400" dirty="0" smtClean="0"/>
              <a:t>  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18" y="76200"/>
            <a:ext cx="884682" cy="1034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8200" y="207224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William Rowan Hamilton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1805- 1865</a:t>
            </a:r>
            <a:r>
              <a:rPr lang="en-US" dirty="0"/>
              <a:t>)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19" y="1690688"/>
            <a:ext cx="4926343" cy="22974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31" y="4307595"/>
            <a:ext cx="2298707" cy="21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6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 Paths and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simple path in a graph </a:t>
            </a:r>
            <a:r>
              <a:rPr lang="en-US" i="1" dirty="0" smtClean="0"/>
              <a:t>G</a:t>
            </a:r>
            <a:r>
              <a:rPr lang="en-US" dirty="0" smtClean="0"/>
              <a:t> that passes through every vertex exactly once is called a </a:t>
            </a:r>
            <a:r>
              <a:rPr lang="en-US" i="1" dirty="0" smtClean="0"/>
              <a:t>Hamilton path</a:t>
            </a:r>
            <a:r>
              <a:rPr lang="en-US" dirty="0" smtClean="0"/>
              <a:t>, and a simple circuit in a graph </a:t>
            </a:r>
            <a:r>
              <a:rPr lang="en-US" i="1" dirty="0" smtClean="0"/>
              <a:t>G </a:t>
            </a:r>
            <a:r>
              <a:rPr lang="en-US" dirty="0" smtClean="0"/>
              <a:t>that passes through every vertex exactly once is called a </a:t>
            </a:r>
            <a:r>
              <a:rPr lang="en-US" i="1" dirty="0" smtClean="0"/>
              <a:t>Hamilton circuit.  </a:t>
            </a:r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That is, a simple path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…, </a:t>
            </a:r>
            <a:r>
              <a:rPr lang="en-US" i="1" dirty="0" smtClean="0"/>
              <a:t>x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err="1" smtClean="0"/>
              <a:t>x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dirty="0" smtClean="0"/>
              <a:t> in the graph </a:t>
            </a:r>
            <a:r>
              <a:rPr lang="en-US" i="1" dirty="0" smtClean="0"/>
              <a:t>G</a:t>
            </a:r>
            <a:r>
              <a:rPr lang="en-US" dirty="0" smtClean="0"/>
              <a:t> 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) is called a Hamilton path if </a:t>
            </a:r>
            <a:r>
              <a:rPr lang="en-US" i="1" dirty="0" smtClean="0"/>
              <a:t>V</a:t>
            </a:r>
            <a:r>
              <a:rPr lang="en-US" dirty="0" smtClean="0"/>
              <a:t> = {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… , </a:t>
            </a:r>
            <a:r>
              <a:rPr lang="en-US" i="1" dirty="0"/>
              <a:t>x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-1,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 </a:t>
            </a:r>
            <a:r>
              <a:rPr lang="en-US" dirty="0" smtClean="0"/>
              <a:t>} and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≠</a:t>
            </a:r>
            <a:r>
              <a:rPr lang="en-US" dirty="0" smtClean="0"/>
              <a:t>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dirty="0" smtClean="0"/>
              <a:t> for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0≤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 &lt;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≤ </a:t>
            </a:r>
            <a:r>
              <a:rPr lang="en-US" i="1" dirty="0" smtClean="0"/>
              <a:t>n</a:t>
            </a:r>
            <a:r>
              <a:rPr lang="en-US" dirty="0" smtClean="0"/>
              <a:t>, and the simple circuit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…, </a:t>
            </a:r>
            <a:r>
              <a:rPr lang="en-US" i="1" dirty="0"/>
              <a:t>x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err="1" smtClean="0"/>
              <a:t>x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dirty="0" smtClean="0"/>
              <a:t>,</a:t>
            </a:r>
            <a:r>
              <a:rPr lang="en-US" i="1" dirty="0" smtClean="0"/>
              <a:t> 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 </a:t>
            </a:r>
            <a:r>
              <a:rPr lang="en-US" dirty="0" smtClean="0"/>
              <a:t>(</a:t>
            </a:r>
            <a:r>
              <a:rPr lang="en-US" dirty="0" smtClean="0"/>
              <a:t>with </a:t>
            </a:r>
            <a:r>
              <a:rPr lang="en-US" i="1" dirty="0" smtClean="0"/>
              <a:t>n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is a Hamilton circuit if  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… , </a:t>
            </a:r>
            <a:r>
              <a:rPr lang="en-US" i="1" dirty="0"/>
              <a:t>x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 smtClean="0"/>
              <a:t> is a Hamilton path.</a:t>
            </a:r>
          </a:p>
          <a:p>
            <a:pPr indent="0">
              <a:buNone/>
            </a:pPr>
            <a:endParaRPr lang="en-US" dirty="0" smtClean="0"/>
          </a:p>
          <a:p>
            <a:pPr marL="731520" indent="-457200"/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8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Hamilton Paths and Circuits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Which of these simple graphs has a Hamilton circuit or, if not, a Hamilton path?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has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H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amilton circuit: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c</a:t>
            </a:r>
            <a:r>
              <a:rPr lang="en-US" dirty="0" smtClean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d</a:t>
            </a:r>
            <a:r>
              <a:rPr lang="en-US" dirty="0" smtClean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e</a:t>
            </a:r>
            <a:r>
              <a:rPr lang="en-US" dirty="0" smtClean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</a:p>
          <a:p>
            <a:pPr indent="0">
              <a:buNone/>
            </a:pP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does not have a Hamilton circuit (Why?), but does have a Hamilton path :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indent="0">
              <a:buNone/>
            </a:pP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does not have a Hamilton circuit,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or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Hamilton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path. Why?</a:t>
            </a:r>
            <a:endParaRPr lang="en-US" baseline="-250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73" y="2235504"/>
            <a:ext cx="5149074" cy="19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Necessary </a:t>
            </a:r>
            <a:r>
              <a:rPr lang="en-US" smtClean="0"/>
              <a:t>Conditions for</a:t>
            </a:r>
            <a:br>
              <a:rPr lang="en-US" smtClean="0"/>
            </a:br>
            <a:r>
              <a:rPr lang="en-US" smtClean="0"/>
              <a:t>Hamilton Circuits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Unlike for </a:t>
            </a:r>
            <a:r>
              <a:rPr lang="en-US" dirty="0" smtClean="0"/>
              <a:t>an Euler circuit, </a:t>
            </a:r>
            <a:r>
              <a:rPr lang="en-US" dirty="0"/>
              <a:t>no simple necessary and sufficient conditions are known for the existence of a </a:t>
            </a:r>
            <a:r>
              <a:rPr lang="en-US" dirty="0" err="1"/>
              <a:t>Hamiton</a:t>
            </a:r>
            <a:r>
              <a:rPr lang="en-US" dirty="0"/>
              <a:t> circuit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However</a:t>
            </a:r>
            <a:r>
              <a:rPr lang="en-US" dirty="0"/>
              <a:t>, there are some useful necessary conditions.  We describe two of these now</a:t>
            </a:r>
            <a:r>
              <a:rPr lang="en-US" dirty="0" smtClean="0"/>
              <a:t>.</a:t>
            </a:r>
          </a:p>
          <a:p>
            <a:pPr indent="0">
              <a:buNone/>
            </a:pPr>
            <a:r>
              <a:rPr lang="en-US" b="1" dirty="0" smtClean="0"/>
              <a:t>Dirac’s Theorem</a:t>
            </a:r>
            <a:r>
              <a:rPr lang="en-US" dirty="0" smtClean="0"/>
              <a:t>: If </a:t>
            </a:r>
            <a:r>
              <a:rPr lang="en-US" i="1" dirty="0" smtClean="0"/>
              <a:t>G</a:t>
            </a:r>
            <a:r>
              <a:rPr lang="en-US" dirty="0" smtClean="0"/>
              <a:t> is a simple graph with </a:t>
            </a:r>
            <a:r>
              <a:rPr lang="en-US" i="1" dirty="0" smtClean="0"/>
              <a:t>n ≥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vertices such that the degree of every vertex in </a:t>
            </a:r>
            <a:r>
              <a:rPr lang="en-US" i="1" dirty="0" smtClean="0"/>
              <a:t>G</a:t>
            </a:r>
            <a:r>
              <a:rPr lang="en-US" dirty="0" smtClean="0"/>
              <a:t> is ≥ 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then </a:t>
            </a:r>
            <a:r>
              <a:rPr lang="en-US" i="1" dirty="0" smtClean="0"/>
              <a:t>G</a:t>
            </a:r>
            <a:r>
              <a:rPr lang="en-US" dirty="0" smtClean="0"/>
              <a:t> has a Hamilton circuit. </a:t>
            </a:r>
          </a:p>
          <a:p>
            <a:pPr marL="0"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Ore’s Theorem</a:t>
            </a:r>
            <a:r>
              <a:rPr lang="en-US" dirty="0" smtClean="0"/>
              <a:t>: </a:t>
            </a:r>
            <a:r>
              <a:rPr lang="en-US" dirty="0"/>
              <a:t>If </a:t>
            </a:r>
            <a:r>
              <a:rPr lang="en-US" i="1" dirty="0"/>
              <a:t>G</a:t>
            </a:r>
            <a:r>
              <a:rPr lang="en-US" dirty="0"/>
              <a:t> is a simple graph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≥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</a:t>
            </a:r>
            <a:r>
              <a:rPr lang="en-US" dirty="0" smtClean="0"/>
              <a:t> vertices such </a:t>
            </a:r>
            <a:r>
              <a:rPr lang="en-US" dirty="0"/>
              <a:t>that </a:t>
            </a:r>
            <a:r>
              <a:rPr lang="en-US" dirty="0" err="1" smtClean="0"/>
              <a:t>deg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+ </a:t>
            </a:r>
            <a:r>
              <a:rPr lang="en-US" dirty="0" err="1" smtClean="0"/>
              <a:t>deg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≥ </a:t>
            </a:r>
            <a:r>
              <a:rPr lang="en-US" i="1" dirty="0" smtClean="0"/>
              <a:t>n</a:t>
            </a:r>
            <a:r>
              <a:rPr lang="en-US" dirty="0" smtClean="0"/>
              <a:t>  for </a:t>
            </a:r>
            <a:r>
              <a:rPr lang="en-US" dirty="0"/>
              <a:t>every </a:t>
            </a:r>
            <a:r>
              <a:rPr lang="en-US" dirty="0" smtClean="0"/>
              <a:t>pair of nonadjacent vertices, then </a:t>
            </a:r>
            <a:r>
              <a:rPr lang="en-US" dirty="0"/>
              <a:t>G has a Hamilton circuit. </a:t>
            </a: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indent="0">
              <a:buNone/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889" y="271271"/>
            <a:ext cx="906018" cy="11765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602" y="5148149"/>
            <a:ext cx="906018" cy="11704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959598" y="129540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Gabriel Andrew Dirac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1925-1984</a:t>
            </a:r>
            <a:r>
              <a:rPr lang="en-US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34200" y="542345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Øysten</a:t>
            </a:r>
            <a:r>
              <a:rPr lang="en-US" dirty="0"/>
              <a:t> Ore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1899-1968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68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Hamilton Paths and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pplications that ask for a path or a circuit that visits each intersection of a city, each place pipelines intersect in a utility grid, or each node in a communications network exactly once, can be solved by finding a Hamilton path in the appropriate graph.</a:t>
            </a:r>
          </a:p>
          <a:p>
            <a:r>
              <a:rPr lang="en-US" dirty="0" smtClean="0"/>
              <a:t>The famous </a:t>
            </a:r>
            <a:r>
              <a:rPr lang="en-US" i="1" dirty="0" smtClean="0"/>
              <a:t>traveling salesperson problem </a:t>
            </a:r>
            <a:r>
              <a:rPr lang="en-US" dirty="0" smtClean="0"/>
              <a:t>(</a:t>
            </a:r>
            <a:r>
              <a:rPr lang="en-US" i="1" dirty="0" smtClean="0"/>
              <a:t>TSP</a:t>
            </a:r>
            <a:r>
              <a:rPr lang="en-US" dirty="0" smtClean="0"/>
              <a:t>) asks for the shortest route a traveling salesperson should take to visit a set of cities</a:t>
            </a:r>
            <a:r>
              <a:rPr lang="en-US" dirty="0"/>
              <a:t>. This problem reduces to finding </a:t>
            </a:r>
            <a:r>
              <a:rPr lang="en-US" dirty="0" smtClean="0"/>
              <a:t>a </a:t>
            </a:r>
            <a:r>
              <a:rPr lang="en-US" dirty="0"/>
              <a:t>Hamilton circuit such that the total sum of the weights of its edges is as small as possible.</a:t>
            </a:r>
            <a:endParaRPr lang="en-US" dirty="0" smtClean="0"/>
          </a:p>
          <a:p>
            <a:r>
              <a:rPr lang="en-US" dirty="0"/>
              <a:t>A family of binary codes, known as </a:t>
            </a:r>
            <a:r>
              <a:rPr lang="en-US" i="1" dirty="0" smtClean="0"/>
              <a:t>Gray codes</a:t>
            </a:r>
            <a:r>
              <a:rPr lang="en-US" dirty="0" smtClean="0"/>
              <a:t>, </a:t>
            </a:r>
            <a:r>
              <a:rPr lang="en-US" dirty="0"/>
              <a:t>which minimize the effect of transmission errors, correspond to Hamilton circuits in the </a:t>
            </a:r>
            <a:r>
              <a:rPr lang="en-US" i="1" dirty="0" smtClean="0"/>
              <a:t>n</a:t>
            </a:r>
            <a:r>
              <a:rPr lang="en-US" dirty="0" smtClean="0"/>
              <a:t>-cube </a:t>
            </a:r>
            <a:r>
              <a:rPr lang="en-US" i="1" dirty="0" smtClean="0"/>
              <a:t>Q</a:t>
            </a:r>
            <a:r>
              <a:rPr lang="en-US" i="1" baseline="-25000" dirty="0" smtClean="0"/>
              <a:t>n</a:t>
            </a:r>
            <a:r>
              <a:rPr lang="en-US" dirty="0" smtClean="0"/>
              <a:t>.  </a:t>
            </a:r>
            <a:r>
              <a:rPr lang="en-US" dirty="0"/>
              <a:t>(</a:t>
            </a:r>
            <a:r>
              <a:rPr lang="en-US" i="1" dirty="0"/>
              <a:t>See the text for details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Euler Paths and Circuits</a:t>
            </a:r>
          </a:p>
          <a:p>
            <a:r>
              <a:rPr lang="en-US" dirty="0" smtClean="0"/>
              <a:t>Hamilton Paths and Circuits</a:t>
            </a:r>
          </a:p>
          <a:p>
            <a:r>
              <a:rPr lang="en-US" dirty="0" smtClean="0"/>
              <a:t>Applications of Hamilton Circuits</a:t>
            </a:r>
          </a:p>
        </p:txBody>
      </p:sp>
    </p:spTree>
    <p:extLst>
      <p:ext uri="{BB962C8B-B14F-4D97-AF65-F5344CB8AC3E}">
        <p14:creationId xmlns:p14="http://schemas.microsoft.com/office/powerpoint/2010/main" val="29447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Paths and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town of K</a:t>
            </a:r>
            <a:r>
              <a:rPr lang="az-Cyrl-AZ" dirty="0" smtClean="0">
                <a:latin typeface="Cambria Math"/>
                <a:ea typeface="Cambria Math"/>
              </a:rPr>
              <a:t>ӧ</a:t>
            </a:r>
            <a:r>
              <a:rPr lang="en-US" dirty="0" err="1" smtClean="0"/>
              <a:t>nigsberg</a:t>
            </a:r>
            <a:r>
              <a:rPr lang="en-US" dirty="0" smtClean="0"/>
              <a:t>, Prussia (now </a:t>
            </a:r>
            <a:r>
              <a:rPr lang="en-US" dirty="0" err="1" smtClean="0"/>
              <a:t>Kalingrad</a:t>
            </a:r>
            <a:r>
              <a:rPr lang="en-US" dirty="0" smtClean="0"/>
              <a:t>, Russia) was divided into four sections by the branches of the </a:t>
            </a:r>
            <a:r>
              <a:rPr lang="en-US" dirty="0" err="1" smtClean="0"/>
              <a:t>Pregel</a:t>
            </a:r>
            <a:r>
              <a:rPr lang="en-US" dirty="0" smtClean="0"/>
              <a:t> river. In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</a:t>
            </a:r>
            <a:r>
              <a:rPr lang="en-US" dirty="0" smtClean="0"/>
              <a:t>th century seven bridges connected these regions.</a:t>
            </a:r>
          </a:p>
          <a:p>
            <a:r>
              <a:rPr lang="en-US" dirty="0"/>
              <a:t>People wondered whether </a:t>
            </a:r>
            <a:r>
              <a:rPr lang="en-US" dirty="0" err="1"/>
              <a:t>whether</a:t>
            </a:r>
            <a:r>
              <a:rPr lang="en-US" dirty="0"/>
              <a:t> it was possible to follow a path that crosses each bridge exactly once and returns to the starting point.</a:t>
            </a:r>
            <a:endParaRPr lang="en-US" dirty="0" smtClean="0"/>
          </a:p>
          <a:p>
            <a:r>
              <a:rPr lang="en-US" dirty="0" smtClean="0"/>
              <a:t>The Swiss mathematician Leonard Euler proved that </a:t>
            </a:r>
            <a:r>
              <a:rPr lang="en-US" dirty="0"/>
              <a:t>no such path exists.   This result is often considered to be the first theorem ever proved in </a:t>
            </a:r>
            <a:r>
              <a:rPr lang="en-US" dirty="0" smtClean="0"/>
              <a:t>graph theory.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191000"/>
            <a:ext cx="3768090" cy="1686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60" y="4748784"/>
            <a:ext cx="834390" cy="14333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2200" y="599744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b="1" dirty="0"/>
              <a:t> Bridges of K</a:t>
            </a:r>
            <a:r>
              <a:rPr lang="az-Cyrl-AZ" b="1" dirty="0">
                <a:latin typeface="Cambria Math"/>
                <a:ea typeface="Cambria Math"/>
              </a:rPr>
              <a:t>ӧ</a:t>
            </a:r>
            <a:r>
              <a:rPr lang="en-US" b="1" dirty="0" err="1"/>
              <a:t>nigsberg</a:t>
            </a:r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37475" y="4927560"/>
            <a:ext cx="1917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Multigraph</a:t>
            </a:r>
            <a:r>
              <a:rPr lang="en-US" b="1" dirty="0"/>
              <a:t> Model of the Bridges of K</a:t>
            </a:r>
            <a:r>
              <a:rPr lang="az-Cyrl-AZ" b="1" dirty="0">
                <a:latin typeface="Cambria Math"/>
                <a:ea typeface="Cambria Math"/>
              </a:rPr>
              <a:t>ӧ</a:t>
            </a:r>
            <a:r>
              <a:rPr lang="en-US" b="1" dirty="0" err="1"/>
              <a:t>nigsberg</a:t>
            </a:r>
            <a:r>
              <a:rPr lang="en-US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6443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Euler Paths and Circuits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An </a:t>
            </a:r>
            <a:r>
              <a:rPr lang="en-US" i="1" dirty="0" smtClean="0"/>
              <a:t>Euler circuit </a:t>
            </a:r>
            <a:r>
              <a:rPr lang="en-US" dirty="0" smtClean="0"/>
              <a:t>in a graph </a:t>
            </a:r>
            <a:r>
              <a:rPr lang="en-US" i="1" dirty="0" smtClean="0"/>
              <a:t>G</a:t>
            </a:r>
            <a:r>
              <a:rPr lang="en-US" dirty="0" smtClean="0"/>
              <a:t> is a simple circuit containing every edge of </a:t>
            </a:r>
            <a:r>
              <a:rPr lang="en-US" i="1" dirty="0" smtClean="0"/>
              <a:t>G</a:t>
            </a:r>
            <a:r>
              <a:rPr lang="en-US" dirty="0" smtClean="0"/>
              <a:t>. An </a:t>
            </a:r>
            <a:r>
              <a:rPr lang="en-US" i="1" dirty="0" smtClean="0"/>
              <a:t>Euler path </a:t>
            </a:r>
            <a:r>
              <a:rPr lang="en-US" dirty="0" smtClean="0"/>
              <a:t>in </a:t>
            </a:r>
            <a:r>
              <a:rPr lang="en-US" i="1" dirty="0" smtClean="0"/>
              <a:t>G</a:t>
            </a:r>
            <a:r>
              <a:rPr lang="en-US" dirty="0" smtClean="0"/>
              <a:t> is a simple path containing every edge of </a:t>
            </a:r>
            <a:r>
              <a:rPr lang="en-US" i="1" dirty="0" smtClean="0"/>
              <a:t>G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Which of the undirected graphs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and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has a Euler circuit? Of those that do not, which has an Euler path?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The graph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has an Euler circuit (e.g.,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). But, as can easily be verified by inspection, neither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nor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has an Euler circuit. Note that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 has an Euler path (e.g., </a:t>
            </a:r>
            <a:r>
              <a:rPr lang="en-US" i="1" dirty="0"/>
              <a:t>a</a:t>
            </a:r>
            <a:r>
              <a:rPr lang="en-US" dirty="0" smtClean="0"/>
              <a:t>, </a:t>
            </a:r>
            <a:r>
              <a:rPr lang="en-US" i="1" dirty="0"/>
              <a:t>c</a:t>
            </a:r>
            <a:r>
              <a:rPr lang="en-US" dirty="0" smtClean="0"/>
              <a:t>, </a:t>
            </a:r>
            <a:r>
              <a:rPr lang="en-US" i="1" dirty="0"/>
              <a:t>d</a:t>
            </a:r>
            <a:r>
              <a:rPr lang="en-US" dirty="0" smtClean="0"/>
              <a:t>, </a:t>
            </a:r>
            <a:r>
              <a:rPr lang="en-US" i="1" dirty="0"/>
              <a:t>e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d, 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/>
              <a:t>), </a:t>
            </a:r>
            <a:r>
              <a:rPr lang="en-US" dirty="0" smtClean="0"/>
              <a:t>but </a:t>
            </a:r>
            <a:r>
              <a:rPr lang="en-US" dirty="0"/>
              <a:t>there is </a:t>
            </a:r>
            <a:r>
              <a:rPr lang="en-US" dirty="0" smtClean="0"/>
              <a:t>no </a:t>
            </a:r>
            <a:r>
              <a:rPr lang="en-US" dirty="0"/>
              <a:t>Euler path in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/>
              <a:t>which can be verified by inspection.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657600"/>
            <a:ext cx="2518410" cy="9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9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Necessary Conditions for Euler Circuits and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Euler circuit begins with a vertex </a:t>
            </a:r>
            <a:r>
              <a:rPr lang="en-US" i="1" dirty="0" smtClean="0"/>
              <a:t>a</a:t>
            </a:r>
            <a:r>
              <a:rPr lang="en-US" dirty="0" smtClean="0"/>
              <a:t> and continues with an edge incident with </a:t>
            </a:r>
            <a:r>
              <a:rPr lang="en-US" i="1" dirty="0" smtClean="0"/>
              <a:t>a</a:t>
            </a:r>
            <a:r>
              <a:rPr lang="en-US" dirty="0" smtClean="0"/>
              <a:t>, say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}. The edge </a:t>
            </a:r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 smtClean="0"/>
              <a:t>} contributes one to </a:t>
            </a:r>
            <a:r>
              <a:rPr lang="en-US" dirty="0" err="1" smtClean="0"/>
              <a:t>deg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Each time the circuit passes through a vertex it contributes two to the vertex’s degree. </a:t>
            </a:r>
          </a:p>
          <a:p>
            <a:r>
              <a:rPr lang="en-US" dirty="0" smtClean="0"/>
              <a:t>Finally, the circuit terminates where it started, contributing one to </a:t>
            </a:r>
            <a:r>
              <a:rPr lang="en-US" dirty="0" err="1" smtClean="0"/>
              <a:t>deg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). Therefore </a:t>
            </a:r>
            <a:r>
              <a:rPr lang="en-US" dirty="0" err="1" smtClean="0"/>
              <a:t>deg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must be even.</a:t>
            </a:r>
          </a:p>
          <a:p>
            <a:r>
              <a:rPr lang="en-US" dirty="0" smtClean="0"/>
              <a:t>We conclude that the degree of every other vertex must also be even.</a:t>
            </a:r>
          </a:p>
          <a:p>
            <a:r>
              <a:rPr lang="en-US" dirty="0"/>
              <a:t>By the same reasoning, we see that the initial vertex and the final vertex of an Euler path have odd degree, while every other vertex has even degree.  So, a graph with an Euler path has exactly two vertices of odd degree</a:t>
            </a:r>
            <a:r>
              <a:rPr lang="en-US" dirty="0" smtClean="0"/>
              <a:t>.</a:t>
            </a:r>
          </a:p>
          <a:p>
            <a:r>
              <a:rPr lang="en-US" dirty="0"/>
              <a:t>In the next slide we will show that these necessary conditions are also sufficient conditions.</a:t>
            </a:r>
          </a:p>
        </p:txBody>
      </p:sp>
    </p:spTree>
    <p:extLst>
      <p:ext uri="{BB962C8B-B14F-4D97-AF65-F5344CB8AC3E}">
        <p14:creationId xmlns:p14="http://schemas.microsoft.com/office/powerpoint/2010/main" val="314071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Sufficient Conditions for Euler Circuits and Paths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en-US" dirty="0" smtClean="0"/>
              <a:t>Suppose that </a:t>
            </a:r>
            <a:r>
              <a:rPr lang="en-US" i="1" dirty="0" smtClean="0"/>
              <a:t>G</a:t>
            </a:r>
            <a:r>
              <a:rPr lang="en-US" dirty="0" smtClean="0"/>
              <a:t> is a connected </a:t>
            </a:r>
            <a:r>
              <a:rPr lang="en-US" dirty="0" err="1" smtClean="0"/>
              <a:t>multigraph</a:t>
            </a:r>
            <a:r>
              <a:rPr lang="en-US" dirty="0" smtClean="0"/>
              <a:t> with ≥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vertices, all of even degree.  Let </a:t>
            </a:r>
            <a:r>
              <a:rPr lang="en-US" i="1" dirty="0" smtClean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/>
              <a:t> </a:t>
            </a:r>
            <a:r>
              <a:rPr lang="en-US" dirty="0" smtClean="0"/>
              <a:t>be a vertex of even degree. Choose an edge {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</a:t>
            </a:r>
            <a:r>
              <a:rPr lang="en-US" i="1" dirty="0" smtClean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 incident with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 proceed to build a simple path </a:t>
            </a:r>
            <a:r>
              <a:rPr lang="en-US" dirty="0" smtClean="0"/>
              <a:t>{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/>
              <a:t> 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},</a:t>
            </a:r>
            <a:r>
              <a:rPr lang="en-US" dirty="0"/>
              <a:t> {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}, …, </a:t>
            </a:r>
            <a:r>
              <a:rPr lang="en-US" dirty="0"/>
              <a:t>{</a:t>
            </a:r>
            <a:r>
              <a:rPr lang="en-US" i="1" dirty="0" smtClean="0"/>
              <a:t>x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x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 by adding edges one by one  until another edge can not be added. </a:t>
            </a:r>
          </a:p>
          <a:p>
            <a:pPr indent="0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                                                          </a:t>
            </a:r>
          </a:p>
          <a:p>
            <a:pPr indent="0"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indent="0"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path begins at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with an edge of the form {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}; we show that it must terminate at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with an edge of the form    {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}.  Since each vertex has an even degree, there must be an even number of edges incident with this vertex. Hence, every time we enter a vertex other than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we can leave it. Therefore, the path can only end at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r>
              <a:rPr lang="en-US" dirty="0" smtClean="0">
                <a:ea typeface="Cambria Math" pitchFamily="18" charset="0"/>
              </a:rPr>
              <a:t>If all of the edges have been used, an Euler circuit has been constructed. Otherwise, consider the </a:t>
            </a:r>
            <a:r>
              <a:rPr lang="en-US" dirty="0" err="1" smtClean="0">
                <a:ea typeface="Cambria Math" pitchFamily="18" charset="0"/>
              </a:rPr>
              <a:t>subgraph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H</a:t>
            </a:r>
            <a:r>
              <a:rPr lang="en-US" dirty="0" smtClean="0">
                <a:ea typeface="Cambria Math" pitchFamily="18" charset="0"/>
              </a:rPr>
              <a:t> obtained from </a:t>
            </a:r>
            <a:r>
              <a:rPr lang="en-US" i="1" dirty="0" smtClean="0">
                <a:ea typeface="Cambria Math" pitchFamily="18" charset="0"/>
              </a:rPr>
              <a:t>G</a:t>
            </a:r>
            <a:r>
              <a:rPr lang="en-US" dirty="0" smtClean="0">
                <a:ea typeface="Cambria Math" pitchFamily="18" charset="0"/>
              </a:rPr>
              <a:t> by deleting the edges already used. </a:t>
            </a:r>
          </a:p>
          <a:p>
            <a:pPr marL="0" indent="0">
              <a:buNone/>
            </a:pPr>
            <a:endParaRPr lang="en-US" dirty="0" smtClean="0">
              <a:ea typeface="Cambria Math" pitchFamily="18" charset="0"/>
            </a:endParaRP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endParaRPr lang="en-US" dirty="0" smtClean="0">
              <a:ea typeface="Cambria Math" pitchFamily="18" charset="0"/>
            </a:endParaRPr>
          </a:p>
          <a:p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endParaRPr lang="en-US" dirty="0" smtClean="0">
              <a:ea typeface="Cambria Math" pitchFamily="18" charset="0"/>
            </a:endParaRPr>
          </a:p>
          <a:p>
            <a:pPr marL="0" indent="0">
              <a:buNone/>
            </a:pPr>
            <a:endParaRPr lang="en-US" dirty="0" smtClean="0">
              <a:ea typeface="Cambria Math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854" y="2621167"/>
            <a:ext cx="2885395" cy="1730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5330" y="3161183"/>
            <a:ext cx="4038600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We illustrate this idea in the graph  G here. We begin at </a:t>
            </a:r>
            <a:r>
              <a:rPr lang="en-US" sz="1600" i="1" dirty="0">
                <a:ea typeface="Cambria Math" pitchFamily="18" charset="0"/>
              </a:rPr>
              <a:t>a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and choose the edges                     {</a:t>
            </a:r>
            <a:r>
              <a:rPr lang="en-US" sz="1600" i="1" dirty="0">
                <a:ea typeface="Cambria Math" pitchFamily="18" charset="0"/>
              </a:rPr>
              <a:t>a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1600" i="1" dirty="0">
                <a:ea typeface="Cambria Math" pitchFamily="18" charset="0"/>
              </a:rPr>
              <a:t>f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}, {</a:t>
            </a:r>
            <a:r>
              <a:rPr lang="en-US" sz="1600" i="1" dirty="0">
                <a:ea typeface="Cambria Math" pitchFamily="18" charset="0"/>
              </a:rPr>
              <a:t>f,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i="1" dirty="0">
                <a:ea typeface="Cambria Math" pitchFamily="18" charset="0"/>
              </a:rPr>
              <a:t>c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}, {</a:t>
            </a:r>
            <a:r>
              <a:rPr lang="en-US" sz="1600" i="1" dirty="0">
                <a:ea typeface="Cambria Math" pitchFamily="18" charset="0"/>
              </a:rPr>
              <a:t>c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1600" i="1" dirty="0">
                <a:ea typeface="Cambria Math" pitchFamily="18" charset="0"/>
              </a:rPr>
              <a:t>b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}, and {</a:t>
            </a:r>
            <a:r>
              <a:rPr lang="en-US" sz="1600" i="1" dirty="0">
                <a:ea typeface="Cambria Math" pitchFamily="18" charset="0"/>
              </a:rPr>
              <a:t>b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1600" i="1" dirty="0">
                <a:ea typeface="Cambria Math" pitchFamily="18" charset="0"/>
              </a:rPr>
              <a:t>a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} in succession.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5867401"/>
            <a:ext cx="3200400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ambria Math" pitchFamily="18" charset="0"/>
              </a:rPr>
              <a:t>In the example </a:t>
            </a:r>
            <a:r>
              <a:rPr lang="en-US" sz="1600" i="1" dirty="0">
                <a:ea typeface="Cambria Math" pitchFamily="18" charset="0"/>
              </a:rPr>
              <a:t>H</a:t>
            </a:r>
            <a:r>
              <a:rPr lang="en-US" sz="1600" dirty="0">
                <a:ea typeface="Cambria Math" pitchFamily="18" charset="0"/>
              </a:rPr>
              <a:t> consists of the vertices  </a:t>
            </a:r>
            <a:r>
              <a:rPr lang="en-US" sz="1600" i="1" dirty="0">
                <a:ea typeface="Cambria Math" pitchFamily="18" charset="0"/>
              </a:rPr>
              <a:t>c</a:t>
            </a:r>
            <a:r>
              <a:rPr lang="en-US" sz="1600" dirty="0">
                <a:ea typeface="Cambria Math" pitchFamily="18" charset="0"/>
              </a:rPr>
              <a:t>, </a:t>
            </a:r>
            <a:r>
              <a:rPr lang="en-US" sz="1600" i="1" dirty="0">
                <a:ea typeface="Cambria Math" pitchFamily="18" charset="0"/>
              </a:rPr>
              <a:t>d</a:t>
            </a:r>
            <a:r>
              <a:rPr lang="en-US" sz="1600" dirty="0">
                <a:ea typeface="Cambria Math" pitchFamily="18" charset="0"/>
              </a:rPr>
              <a:t>, </a:t>
            </a:r>
            <a:r>
              <a:rPr lang="en-US" sz="1600" i="1" dirty="0">
                <a:ea typeface="Cambria Math" pitchFamily="18" charset="0"/>
              </a:rPr>
              <a:t>e</a:t>
            </a:r>
            <a:r>
              <a:rPr lang="en-US" sz="1600" dirty="0">
                <a:ea typeface="Cambria Math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815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Sufficient Conditions for Euler Circuits and Paths (</a:t>
            </a:r>
            <a:r>
              <a:rPr lang="en-US" sz="4000" i="1" dirty="0"/>
              <a:t>continued</a:t>
            </a:r>
            <a:r>
              <a:rPr lang="en-US" sz="40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ea typeface="Cambria Math" pitchFamily="18" charset="0"/>
            </a:endParaRPr>
          </a:p>
          <a:p>
            <a:r>
              <a:rPr lang="en-US" dirty="0" smtClean="0">
                <a:ea typeface="Cambria Math" pitchFamily="18" charset="0"/>
              </a:rPr>
              <a:t>Because G is connected, H must have at least one vertex in common with the circuit that has been deleted. </a:t>
            </a:r>
            <a:endParaRPr lang="lv-LV" dirty="0" smtClean="0">
              <a:ea typeface="Cambria Math" pitchFamily="18" charset="0"/>
            </a:endParaRPr>
          </a:p>
          <a:p>
            <a:r>
              <a:rPr lang="en-US" dirty="0">
                <a:ea typeface="Cambria Math" pitchFamily="18" charset="0"/>
              </a:rPr>
              <a:t>In the example, the vertex is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sz="1600" i="1" dirty="0" smtClean="0">
                <a:ea typeface="Cambria Math" pitchFamily="18" charset="0"/>
              </a:rPr>
              <a:t>.</a:t>
            </a:r>
            <a:endParaRPr lang="en-US" dirty="0" smtClean="0">
              <a:ea typeface="Cambria Math" pitchFamily="18" charset="0"/>
            </a:endParaRPr>
          </a:p>
          <a:p>
            <a:r>
              <a:rPr lang="en-US" dirty="0" smtClean="0">
                <a:ea typeface="Cambria Math" pitchFamily="18" charset="0"/>
              </a:rPr>
              <a:t>Every vertex in H must have even degree because all the vertices in </a:t>
            </a:r>
            <a:r>
              <a:rPr lang="en-US" i="1" dirty="0" smtClean="0">
                <a:ea typeface="Cambria Math" pitchFamily="18" charset="0"/>
              </a:rPr>
              <a:t>G</a:t>
            </a:r>
            <a:r>
              <a:rPr lang="en-US" dirty="0" smtClean="0">
                <a:ea typeface="Cambria Math" pitchFamily="18" charset="0"/>
              </a:rPr>
              <a:t> have even degree and for each vertex, pairs of edges incident with this vertex have been deleted. Beginning with the shared vertex construct a path  ending in the same vertex (as was done before). Then splice this new circuit into the original circuit.</a:t>
            </a:r>
          </a:p>
          <a:p>
            <a:r>
              <a:rPr lang="en-US" dirty="0">
                <a:ea typeface="Cambria Math" pitchFamily="18" charset="0"/>
              </a:rPr>
              <a:t>In the example, we end up with the circuit    </a:t>
            </a:r>
            <a:r>
              <a:rPr lang="en-US" i="1" dirty="0">
                <a:ea typeface="Cambria Math" pitchFamily="18" charset="0"/>
              </a:rPr>
              <a:t>a, f, c, d, e, c, b, a</a:t>
            </a:r>
            <a:r>
              <a:rPr lang="en-US" dirty="0">
                <a:ea typeface="Cambria Math" pitchFamily="18" charset="0"/>
              </a:rPr>
              <a:t>.  </a:t>
            </a:r>
          </a:p>
          <a:p>
            <a:r>
              <a:rPr lang="en-US" dirty="0" smtClean="0">
                <a:ea typeface="Cambria Math" pitchFamily="18" charset="0"/>
              </a:rPr>
              <a:t>Continue this process until all edges have been used. This produces an Euler circuit. Since every edge is included and no edge is included more than once.</a:t>
            </a:r>
          </a:p>
          <a:p>
            <a:r>
              <a:rPr lang="en-US" dirty="0"/>
              <a:t>Similar reasoning can be used to show that a graph with exactly two vertices of odd degree must have an Euler path connecting these two vertices of odd degree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295401"/>
            <a:ext cx="2286000" cy="137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5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for Constructing an  Euler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our proof we developed this algorithms for constructing a Euler circuit in a graph with no vertices of odd degree.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09800" y="3429001"/>
            <a:ext cx="8153400" cy="3124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procedure</a:t>
            </a:r>
            <a:r>
              <a:rPr lang="en-US" sz="2600" dirty="0"/>
              <a:t> </a:t>
            </a:r>
            <a:r>
              <a:rPr lang="en-US" sz="2600" i="1" dirty="0"/>
              <a:t>Euler</a:t>
            </a:r>
            <a:r>
              <a:rPr lang="en-US" sz="2600" dirty="0"/>
              <a:t>(</a:t>
            </a:r>
            <a:r>
              <a:rPr lang="en-US" sz="2600" i="1" dirty="0"/>
              <a:t>G</a:t>
            </a:r>
            <a:r>
              <a:rPr lang="en-US" sz="2600" dirty="0"/>
              <a:t>: connected </a:t>
            </a:r>
            <a:r>
              <a:rPr lang="en-US" sz="2600" dirty="0" err="1"/>
              <a:t>multigraph</a:t>
            </a:r>
            <a:r>
              <a:rPr lang="en-US" sz="2600" dirty="0"/>
              <a:t> with all vertices of even degree)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circuit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a circuit in </a:t>
            </a:r>
            <a:r>
              <a:rPr lang="en-US" sz="2600" i="1" dirty="0">
                <a:ea typeface="Cambria Math" pitchFamily="18" charset="0"/>
              </a:rPr>
              <a:t>G </a:t>
            </a:r>
            <a:r>
              <a:rPr lang="en-US" sz="2600" dirty="0">
                <a:ea typeface="Cambria Math" pitchFamily="18" charset="0"/>
              </a:rPr>
              <a:t>beginning at an arbitrarily chosen vertex with edges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>
                <a:ea typeface="Cambria Math" pitchFamily="18" charset="0"/>
              </a:rPr>
              <a:t>                   successively  added to form a path that returns to this vertex. 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H</a:t>
            </a:r>
            <a:r>
              <a:rPr lang="en-US" sz="2600" dirty="0"/>
              <a:t> := </a:t>
            </a:r>
            <a:r>
              <a:rPr lang="en-US" sz="2600" i="1" dirty="0"/>
              <a:t>G</a:t>
            </a:r>
            <a:r>
              <a:rPr lang="en-US" sz="2600" dirty="0"/>
              <a:t> with the edges of this circuit removed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while</a:t>
            </a:r>
            <a:r>
              <a:rPr lang="en-US" sz="2600" dirty="0"/>
              <a:t> </a:t>
            </a:r>
            <a:r>
              <a:rPr lang="en-US" sz="2600" i="1" dirty="0"/>
              <a:t>H </a:t>
            </a:r>
            <a:r>
              <a:rPr lang="en-US" sz="2600" dirty="0"/>
              <a:t> has edges</a:t>
            </a:r>
            <a:endParaRPr lang="en-US" sz="2600" b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i="1" dirty="0"/>
              <a:t>         </a:t>
            </a:r>
            <a:r>
              <a:rPr lang="en-US" sz="2600" i="1" dirty="0" err="1"/>
              <a:t>subciruit</a:t>
            </a:r>
            <a:r>
              <a:rPr lang="en-US" sz="2600" i="1" dirty="0"/>
              <a:t> </a:t>
            </a:r>
            <a:r>
              <a:rPr lang="en-US" sz="2600" dirty="0"/>
              <a:t> := a circuit in </a:t>
            </a:r>
            <a:r>
              <a:rPr lang="en-US" sz="2600" i="1" dirty="0"/>
              <a:t>H</a:t>
            </a:r>
            <a:r>
              <a:rPr lang="en-US" sz="2600" dirty="0"/>
              <a:t> beginning at a vertex in </a:t>
            </a:r>
            <a:r>
              <a:rPr lang="en-US" sz="2600" i="1" dirty="0"/>
              <a:t>H</a:t>
            </a:r>
            <a:r>
              <a:rPr lang="en-US" sz="2600" dirty="0"/>
              <a:t> that also is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                an endpoint of an edge in circuit.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</a:t>
            </a:r>
            <a:r>
              <a:rPr lang="en-US" sz="2600" i="1" dirty="0"/>
              <a:t>H</a:t>
            </a:r>
            <a:r>
              <a:rPr lang="en-US" sz="2600" dirty="0"/>
              <a:t> := </a:t>
            </a:r>
            <a:r>
              <a:rPr lang="en-US" sz="2600" i="1" dirty="0"/>
              <a:t>H</a:t>
            </a:r>
            <a:r>
              <a:rPr lang="en-US" sz="2600" dirty="0"/>
              <a:t> with edges of </a:t>
            </a:r>
            <a:r>
              <a:rPr lang="en-US" sz="2600" i="1" dirty="0" err="1"/>
              <a:t>subciruit</a:t>
            </a:r>
            <a:r>
              <a:rPr lang="en-US" sz="2600" dirty="0"/>
              <a:t> and all isolated vertices removed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</a:t>
            </a:r>
            <a:r>
              <a:rPr lang="en-US" sz="2600" i="1" dirty="0"/>
              <a:t>circuit </a:t>
            </a:r>
            <a:r>
              <a:rPr lang="en-US" sz="2600" dirty="0"/>
              <a:t>:= </a:t>
            </a:r>
            <a:r>
              <a:rPr lang="en-US" sz="2600" i="1" dirty="0"/>
              <a:t>circuit</a:t>
            </a:r>
            <a:r>
              <a:rPr lang="en-US" sz="2600" dirty="0"/>
              <a:t> with </a:t>
            </a:r>
            <a:r>
              <a:rPr lang="en-US" sz="2600" dirty="0" err="1"/>
              <a:t>s</a:t>
            </a:r>
            <a:r>
              <a:rPr lang="en-US" sz="2600" i="1" dirty="0" err="1"/>
              <a:t>ubcircuit</a:t>
            </a:r>
            <a:r>
              <a:rPr lang="en-US" sz="2600" dirty="0"/>
              <a:t> inserted at the appropriate vertex.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return</a:t>
            </a:r>
            <a:r>
              <a:rPr lang="en-US" sz="2600" dirty="0"/>
              <a:t> </a:t>
            </a:r>
            <a:r>
              <a:rPr lang="en-US" sz="2600" i="1" dirty="0"/>
              <a:t>circuit</a:t>
            </a:r>
            <a:r>
              <a:rPr lang="en-US" sz="2600" dirty="0"/>
              <a:t>{</a:t>
            </a:r>
            <a:r>
              <a:rPr lang="en-US" sz="2600" i="1" dirty="0"/>
              <a:t>circuit</a:t>
            </a:r>
            <a:r>
              <a:rPr lang="en-US" sz="2600" dirty="0"/>
              <a:t> is an Euler circuit}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57307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Necessary and Sufficient Conditions for Euler Circuits and Paths (</a:t>
            </a:r>
            <a:r>
              <a:rPr lang="en-US" sz="4000" i="1" dirty="0"/>
              <a:t>continued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A connected </a:t>
            </a:r>
            <a:r>
              <a:rPr lang="en-US" dirty="0" err="1" smtClean="0"/>
              <a:t>multigraph</a:t>
            </a:r>
            <a:r>
              <a:rPr lang="en-US" dirty="0" smtClean="0"/>
              <a:t> with at least two vertices has an Euler circuit if and only if each of its vertices has an even </a:t>
            </a:r>
            <a:r>
              <a:rPr lang="en-US" dirty="0"/>
              <a:t>degree </a:t>
            </a:r>
            <a:r>
              <a:rPr lang="en-US" dirty="0" smtClean="0"/>
              <a:t>and </a:t>
            </a:r>
            <a:r>
              <a:rPr lang="en-US" dirty="0"/>
              <a:t>it has an Euler path if and only if it has exactly two vertices of odd degree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Two </a:t>
            </a:r>
            <a:r>
              <a:rPr lang="en-US" dirty="0"/>
              <a:t>of the vertices in the </a:t>
            </a:r>
            <a:r>
              <a:rPr lang="en-US" dirty="0" err="1"/>
              <a:t>multigraph</a:t>
            </a:r>
            <a:r>
              <a:rPr lang="en-US" dirty="0"/>
              <a:t> </a:t>
            </a:r>
            <a:r>
              <a:rPr lang="en-US" dirty="0" smtClean="0"/>
              <a:t>model of the  </a:t>
            </a:r>
            <a:r>
              <a:rPr lang="en-US" dirty="0"/>
              <a:t>K</a:t>
            </a:r>
            <a:r>
              <a:rPr lang="az-Cyrl-AZ" dirty="0">
                <a:latin typeface="Cambria Math"/>
                <a:ea typeface="Cambria Math"/>
              </a:rPr>
              <a:t>ӧ</a:t>
            </a:r>
            <a:r>
              <a:rPr lang="en-US" dirty="0" err="1"/>
              <a:t>nigsberg</a:t>
            </a:r>
            <a:r>
              <a:rPr lang="en-US" dirty="0"/>
              <a:t> bridge problem</a:t>
            </a:r>
            <a:r>
              <a:rPr lang="en-US" dirty="0" smtClean="0"/>
              <a:t> </a:t>
            </a:r>
            <a:r>
              <a:rPr lang="en-US" dirty="0"/>
              <a:t>have odd degree.   Hence, there is no Euler circuit in this </a:t>
            </a:r>
            <a:r>
              <a:rPr lang="en-US" dirty="0" err="1" smtClean="0"/>
              <a:t>multigraph</a:t>
            </a:r>
            <a:r>
              <a:rPr lang="en-US" dirty="0"/>
              <a:t> </a:t>
            </a:r>
            <a:r>
              <a:rPr lang="en-US" dirty="0" smtClean="0"/>
              <a:t>and  </a:t>
            </a:r>
            <a:r>
              <a:rPr lang="en-US" dirty="0"/>
              <a:t>it is impossible to start at a given point, cross each bridge exactly once, and return to the starting point.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5181600"/>
            <a:ext cx="834390" cy="14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1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1904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Euler and Hamiltonian Graphs</vt:lpstr>
      <vt:lpstr>Section Summary</vt:lpstr>
      <vt:lpstr>Euler Paths and Circuits</vt:lpstr>
      <vt:lpstr>Euler Paths and Circuits (continued)</vt:lpstr>
      <vt:lpstr>Necessary Conditions for Euler Circuits and Paths</vt:lpstr>
      <vt:lpstr>Sufficient Conditions for Euler Circuits and Paths</vt:lpstr>
      <vt:lpstr>Sufficient Conditions for Euler Circuits and Paths (continued)</vt:lpstr>
      <vt:lpstr>Algorithm for Constructing an  Euler Circuits</vt:lpstr>
      <vt:lpstr>Necessary and Sufficient Conditions for Euler Circuits and Paths (continued)</vt:lpstr>
      <vt:lpstr>Euler Circuits and Paths </vt:lpstr>
      <vt:lpstr>Applications of Euler Paths and Circuits</vt:lpstr>
      <vt:lpstr>Hamilton Paths and Circuits</vt:lpstr>
      <vt:lpstr>Hamilton Paths and Circuits</vt:lpstr>
      <vt:lpstr>Hamilton Paths and Circuits (continued)</vt:lpstr>
      <vt:lpstr>Necessary Conditions for Hamilton Circuits</vt:lpstr>
      <vt:lpstr>Applications of Hamilton Paths and Circuits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112</cp:revision>
  <dcterms:created xsi:type="dcterms:W3CDTF">2021-01-03T18:25:44Z</dcterms:created>
  <dcterms:modified xsi:type="dcterms:W3CDTF">2021-03-31T21:54:44Z</dcterms:modified>
</cp:coreProperties>
</file>