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03.01.2021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d6p85547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smtClean="0"/>
              <a:t>Structures</a:t>
            </a:r>
            <a:br>
              <a:rPr lang="en-US" dirty="0" smtClean="0"/>
            </a:br>
            <a:r>
              <a:rPr lang="en-US" dirty="0" smtClean="0"/>
              <a:t>PBM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Introductory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Discrete Mathematics?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Discrete mathematics </a:t>
            </a:r>
            <a:r>
              <a:rPr lang="en-US" dirty="0" smtClean="0"/>
              <a:t>– just a name for math results that deal with discrete/countable (as opposed to continuous) objects.</a:t>
            </a:r>
          </a:p>
          <a:p>
            <a:r>
              <a:rPr lang="en-US" b="1" dirty="0" smtClean="0"/>
              <a:t>Calculus</a:t>
            </a:r>
            <a:r>
              <a:rPr lang="en-US" dirty="0" smtClean="0"/>
              <a:t> deals with continuous objects and is not part of discrete mathematics.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discrete objects: </a:t>
            </a:r>
            <a:r>
              <a:rPr lang="en-US" dirty="0"/>
              <a:t>integers, steps taken by a computer program, distinct paths to travel from point A to point B on a </a:t>
            </a:r>
            <a:r>
              <a:rPr lang="en-US" dirty="0" smtClean="0"/>
              <a:t>grid, </a:t>
            </a:r>
            <a:r>
              <a:rPr lang="en-US" dirty="0"/>
              <a:t>ways to pick a winning set of numbers in a lottery.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10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of Fictional Stories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Discrete Mathematics "actually" consists of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Number theory (arithmetic of integer numbers)</a:t>
            </a:r>
          </a:p>
          <a:p>
            <a:pPr lvl="1"/>
            <a:r>
              <a:rPr lang="en-US" dirty="0" err="1" smtClean="0"/>
              <a:t>Combinatorics</a:t>
            </a:r>
            <a:endParaRPr lang="en-US" dirty="0" smtClean="0"/>
          </a:p>
          <a:p>
            <a:pPr lvl="1"/>
            <a:r>
              <a:rPr lang="en-US" dirty="0" smtClean="0"/>
              <a:t>Probabilities</a:t>
            </a:r>
          </a:p>
          <a:p>
            <a:pPr lvl="1"/>
            <a:r>
              <a:rPr lang="en-US" dirty="0" smtClean="0"/>
              <a:t>Graph Theory</a:t>
            </a:r>
          </a:p>
          <a:p>
            <a:pPr lvl="1"/>
            <a:r>
              <a:rPr lang="en-US" dirty="0" smtClean="0"/>
              <a:t>Matrices and Linear Algebra</a:t>
            </a:r>
          </a:p>
          <a:p>
            <a:r>
              <a:rPr lang="en-US" dirty="0" smtClean="0"/>
              <a:t>If it says that something is "just a social construct" – it may mean a </a:t>
            </a:r>
            <a:r>
              <a:rPr lang="en-US" smtClean="0"/>
              <a:t>powerful thing.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Calculus "actually" means:</a:t>
            </a:r>
          </a:p>
          <a:p>
            <a:pPr lvl="1"/>
            <a:r>
              <a:rPr lang="en-US" dirty="0" smtClean="0"/>
              <a:t>Real Analysis</a:t>
            </a:r>
          </a:p>
          <a:p>
            <a:pPr lvl="1"/>
            <a:r>
              <a:rPr lang="en-US" dirty="0" smtClean="0"/>
              <a:t>Complex Analysis</a:t>
            </a:r>
          </a:p>
          <a:p>
            <a:pPr lvl="1"/>
            <a:r>
              <a:rPr lang="en-US" dirty="0" smtClean="0"/>
              <a:t>Differential Equations</a:t>
            </a:r>
          </a:p>
          <a:p>
            <a:pPr lvl="1"/>
            <a:r>
              <a:rPr lang="en-US" dirty="0" smtClean="0"/>
              <a:t>Numerical Analysis</a:t>
            </a:r>
          </a:p>
          <a:p>
            <a:pPr lvl="1"/>
            <a:r>
              <a:rPr lang="en-US" dirty="0" smtClean="0"/>
              <a:t>Series (Taylor, Fourier, etc.)</a:t>
            </a:r>
          </a:p>
          <a:p>
            <a:pPr lvl="1"/>
            <a:r>
              <a:rPr lang="en-US" dirty="0" smtClean="0"/>
              <a:t>Differential Equations</a:t>
            </a:r>
          </a:p>
          <a:p>
            <a:pPr lvl="1"/>
            <a:r>
              <a:rPr lang="en-US" dirty="0" smtClean="0"/>
              <a:t>Chaos Theory</a:t>
            </a:r>
          </a:p>
          <a:p>
            <a:pPr lvl="1"/>
            <a:r>
              <a:rPr lang="en-US" dirty="0" smtClean="0"/>
              <a:t>More Matrices</a:t>
            </a:r>
          </a:p>
          <a:p>
            <a:pPr lvl="1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4260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a Course in Discrete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Mathematical Reasoning</a:t>
            </a:r>
            <a:r>
              <a:rPr lang="en-US" dirty="0" smtClean="0"/>
              <a:t>: Ability to read, understand, and construct mathematical arguments and proofs. </a:t>
            </a:r>
          </a:p>
          <a:p>
            <a:r>
              <a:rPr lang="en-US" b="1" dirty="0" err="1" smtClean="0"/>
              <a:t>Combinatorics</a:t>
            </a:r>
            <a:r>
              <a:rPr lang="en-US" dirty="0" smtClean="0"/>
              <a:t>: Techniques for  counting objects of different kinds. </a:t>
            </a:r>
          </a:p>
          <a:p>
            <a:r>
              <a:rPr lang="en-US" b="1" dirty="0" smtClean="0"/>
              <a:t>Discrete Structures</a:t>
            </a:r>
            <a:r>
              <a:rPr lang="en-US" dirty="0" smtClean="0"/>
              <a:t>: Abstract mathematical structures that represent objects and the relationships between them. Examples are sets, permutations, relations, graphs, trees, and finite state machines.</a:t>
            </a:r>
          </a:p>
          <a:p>
            <a:r>
              <a:rPr lang="en-US" b="1" dirty="0" smtClean="0"/>
              <a:t>Algorithmic Thinking</a:t>
            </a:r>
            <a:r>
              <a:rPr lang="en-US" dirty="0" smtClean="0"/>
              <a:t>: Algorithmic thinking involves specifying algorithms, analyzing the memory and time required by an execution of the algorithm, and verifying that the algorithm will produce the correct answer. </a:t>
            </a:r>
          </a:p>
          <a:p>
            <a:r>
              <a:rPr lang="en-US" b="1" dirty="0" smtClean="0"/>
              <a:t>Modeling</a:t>
            </a:r>
            <a:r>
              <a:rPr lang="en-US" dirty="0" smtClean="0"/>
              <a:t>: Concepts from discrete can be applied to solve problems in many areas such as chemistry, biology, linguistics, geography, business, etc.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Discrete Mathematics is a Gateway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in discrete mathematics will be important in many other courses:</a:t>
            </a:r>
          </a:p>
          <a:p>
            <a:pPr lvl="1"/>
            <a:r>
              <a:rPr lang="en-US" b="1" dirty="0" smtClean="0"/>
              <a:t>Computer Science</a:t>
            </a:r>
            <a:r>
              <a:rPr lang="en-US" dirty="0" smtClean="0"/>
              <a:t>: Computer Architecture, Data Structures, Algorithms, Programming Languages, Compilers, Computer Security, Databases, Artificial Intelligence, Networking, Graphics, Game Design, Theory of Computation.</a:t>
            </a:r>
          </a:p>
          <a:p>
            <a:pPr lvl="1"/>
            <a:r>
              <a:rPr lang="en-US" b="1" dirty="0" smtClean="0"/>
              <a:t>Mathematics</a:t>
            </a:r>
            <a:r>
              <a:rPr lang="en-US" dirty="0" smtClean="0"/>
              <a:t>: Logic, Set Theory, Probability, Number Theory, Abstract Algebra, </a:t>
            </a:r>
            <a:r>
              <a:rPr lang="en-US" dirty="0" err="1" smtClean="0"/>
              <a:t>Combinatorics</a:t>
            </a:r>
            <a:r>
              <a:rPr lang="en-US" dirty="0" smtClean="0"/>
              <a:t>, Graph Theory, Game Theory, Network Optimization,</a:t>
            </a:r>
          </a:p>
          <a:p>
            <a:pPr lvl="1"/>
            <a:r>
              <a:rPr lang="en-US" b="1" dirty="0" smtClean="0"/>
              <a:t>Other Disciplines</a:t>
            </a:r>
            <a:r>
              <a:rPr lang="en-US" dirty="0" smtClean="0"/>
              <a:t>: You may find concepts learned here useful in courses in philosophy, economics, linguistics, and other departments.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(about 60% of the grade) – mostly proofs and other things you can write on paper. </a:t>
            </a:r>
            <a:br>
              <a:rPr lang="en-US" dirty="0" smtClean="0"/>
            </a:br>
            <a:r>
              <a:rPr lang="en-US" dirty="0" smtClean="0"/>
              <a:t>(Some activities with a Proof Assistant – e.g. Coq or Lean. Some optional computational tasks.)</a:t>
            </a:r>
          </a:p>
          <a:p>
            <a:r>
              <a:rPr lang="en-US" dirty="0" smtClean="0"/>
              <a:t>Exam (about 35% of the grade)</a:t>
            </a:r>
          </a:p>
          <a:p>
            <a:r>
              <a:rPr lang="en-US" dirty="0" smtClean="0"/>
              <a:t>Individual Presentation (about 5% of the grade)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participate actively. Can apply a Social Contract with asking/answering questions. </a:t>
            </a:r>
          </a:p>
          <a:p>
            <a:r>
              <a:rPr lang="en-US" dirty="0" smtClean="0"/>
              <a:t>Use different communication channels and contact early about </a:t>
            </a:r>
            <a:r>
              <a:rPr lang="en-US" smtClean="0"/>
              <a:t>the problems.</a:t>
            </a:r>
            <a:endParaRPr lang="en-US" dirty="0" smtClean="0"/>
          </a:p>
          <a:p>
            <a:r>
              <a:rPr lang="en-US" dirty="0" smtClean="0"/>
              <a:t>Practice regularly, there are limits on what you would do in a single day.</a:t>
            </a:r>
          </a:p>
          <a:p>
            <a:r>
              <a:rPr lang="en-US" dirty="0" smtClean="0"/>
              <a:t>Any things that you like, dislike (or would like to see?) when learning mathematics.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3923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2-Question Poll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lv-LV" dirty="0">
                <a:hlinkClick r:id="rId2"/>
              </a:rPr>
              <a:t>https://</a:t>
            </a:r>
            <a:r>
              <a:rPr lang="lv-LV" dirty="0" smtClean="0">
                <a:hlinkClick r:id="rId2"/>
              </a:rPr>
              <a:t>www.menti.com/d6p85547am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Learn Mathematics (Beyond certain level)?</a:t>
            </a:r>
          </a:p>
          <a:p>
            <a:r>
              <a:rPr lang="en-US" dirty="0" smtClean="0"/>
              <a:t>Likes and dislikes about the remote training methods?</a:t>
            </a:r>
          </a:p>
          <a:p>
            <a:endParaRPr lang="en-US" dirty="0"/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66" y="2344189"/>
            <a:ext cx="2913900" cy="29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Discrete Structures PBM</vt:lpstr>
      <vt:lpstr>What is Discrete Mathematics?</vt:lpstr>
      <vt:lpstr>Sets of Fictional Stories</vt:lpstr>
      <vt:lpstr>Goals of a Course in Discrete Mathematics</vt:lpstr>
      <vt:lpstr>Discrete Mathematics is a Gateway Course</vt:lpstr>
      <vt:lpstr>Activities</vt:lpstr>
      <vt:lpstr>Other Notes</vt:lpstr>
      <vt:lpstr>A 2-Question 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</cp:revision>
  <dcterms:created xsi:type="dcterms:W3CDTF">2021-01-03T18:25:44Z</dcterms:created>
  <dcterms:modified xsi:type="dcterms:W3CDTF">2021-01-03T20:14:51Z</dcterms:modified>
</cp:coreProperties>
</file>