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5" r:id="rId2"/>
    <p:sldId id="266" r:id="rId3"/>
    <p:sldId id="268" r:id="rId4"/>
    <p:sldId id="269" r:id="rId5"/>
    <p:sldId id="270" r:id="rId6"/>
    <p:sldId id="329" r:id="rId7"/>
    <p:sldId id="271" r:id="rId8"/>
    <p:sldId id="272" r:id="rId9"/>
    <p:sldId id="273" r:id="rId10"/>
    <p:sldId id="274" r:id="rId11"/>
    <p:sldId id="275" r:id="rId12"/>
    <p:sldId id="276" r:id="rId13"/>
    <p:sldId id="278" r:id="rId14"/>
    <p:sldId id="342" r:id="rId15"/>
    <p:sldId id="279" r:id="rId16"/>
    <p:sldId id="280" r:id="rId17"/>
    <p:sldId id="281" r:id="rId18"/>
    <p:sldId id="282" r:id="rId19"/>
    <p:sldId id="283" r:id="rId20"/>
    <p:sldId id="284" r:id="rId21"/>
    <p:sldId id="332" r:id="rId22"/>
    <p:sldId id="335" r:id="rId23"/>
    <p:sldId id="334" r:id="rId24"/>
    <p:sldId id="285" r:id="rId25"/>
    <p:sldId id="286" r:id="rId26"/>
    <p:sldId id="287" r:id="rId27"/>
    <p:sldId id="288" r:id="rId28"/>
    <p:sldId id="333" r:id="rId29"/>
    <p:sldId id="337" r:id="rId30"/>
    <p:sldId id="338" r:id="rId31"/>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573" autoAdjust="0"/>
  </p:normalViewPr>
  <p:slideViewPr>
    <p:cSldViewPr snapToGrid="0">
      <p:cViewPr varScale="1">
        <p:scale>
          <a:sx n="73" d="100"/>
          <a:sy n="73" d="100"/>
        </p:scale>
        <p:origin x="19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11.01.2021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 Statement</a:t>
            </a:r>
            <a:r>
              <a:rPr lang="lv-LV" baseline="0" dirty="0" smtClean="0"/>
              <a:t> (false). But heavily depends on the definition of a swan (does it include all species? All swans that ever lived?)</a:t>
            </a:r>
          </a:p>
          <a:p>
            <a:r>
              <a:rPr lang="lv-LV" baseline="0" dirty="0" smtClean="0"/>
              <a:t>B. Not a statement. </a:t>
            </a:r>
          </a:p>
          <a:p>
            <a:r>
              <a:rPr lang="lv-LV" baseline="0" dirty="0" smtClean="0"/>
              <a:t>C. A statement (true)</a:t>
            </a:r>
          </a:p>
          <a:p>
            <a:r>
              <a:rPr lang="lv-LV" baseline="0" dirty="0" smtClean="0"/>
              <a:t>D. Not a statement. Cannot compare nonexistent numbers (some languages can define this as "False"). </a:t>
            </a:r>
          </a:p>
          <a:p>
            <a:r>
              <a:rPr lang="lv-LV" baseline="0" dirty="0" smtClean="0"/>
              <a:t>E. Externally looks like a statement; but in fact, we cannot assign any truth value to it. </a:t>
            </a:r>
          </a:p>
          <a:p>
            <a:r>
              <a:rPr lang="lv-LV" baseline="0" dirty="0" smtClean="0"/>
              <a:t>F. Objectively should be true or false. But nobody knows, if it is possible to check (and even – will it be proven using the known axioms and theories).</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6</a:t>
            </a:fld>
            <a:endParaRPr lang="lv-LV"/>
          </a:p>
        </p:txBody>
      </p:sp>
    </p:spTree>
    <p:extLst>
      <p:ext uri="{BB962C8B-B14F-4D97-AF65-F5344CB8AC3E}">
        <p14:creationId xmlns:p14="http://schemas.microsoft.com/office/powerpoint/2010/main" val="390938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11.01.2021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11.01.2021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11.01.2021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11.01.2021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11.01.2021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11.01.2021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11.01.2021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hyperlink" Target="https://www.socrativ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ocrative.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Tree>
    <p:extLst>
      <p:ext uri="{BB962C8B-B14F-4D97-AF65-F5344CB8AC3E}">
        <p14:creationId xmlns:p14="http://schemas.microsoft.com/office/powerpoint/2010/main" val="1084922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1981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3048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63229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sz="half" idx="1"/>
          </p:nvPr>
        </p:nvSpPr>
        <p:spPr/>
        <p:txBody>
          <a:bodyPr>
            <a:normAutofit/>
          </a:bodyPr>
          <a:lstStyle/>
          <a:p>
            <a:r>
              <a:rPr lang="en-US" sz="2200" dirty="0" smtClean="0"/>
              <a:t>In English “or” has two distinct meanings.</a:t>
            </a:r>
          </a:p>
          <a:p>
            <a:r>
              <a:rPr lang="en-US" sz="2200" dirty="0" smtClean="0"/>
              <a:t>“</a:t>
            </a:r>
            <a:r>
              <a:rPr lang="en-US" sz="2200" dirty="0"/>
              <a:t>Inclusive Or”  - In the sentence “Students who have taken CS</a:t>
            </a:r>
            <a:r>
              <a:rPr lang="en-US" sz="2200" dirty="0">
                <a:latin typeface="Cambria Math" pitchFamily="18" charset="0"/>
                <a:ea typeface="Cambria Math" pitchFamily="18" charset="0"/>
              </a:rPr>
              <a:t>202 </a:t>
            </a:r>
            <a:r>
              <a:rPr lang="en-US" sz="2200" dirty="0"/>
              <a:t>or Math</a:t>
            </a:r>
            <a:r>
              <a:rPr lang="en-US" sz="2200" dirty="0">
                <a:latin typeface="Cambria Math" pitchFamily="18" charset="0"/>
                <a:ea typeface="Cambria Math" pitchFamily="18" charset="0"/>
              </a:rPr>
              <a:t>120</a:t>
            </a:r>
            <a:r>
              <a:rPr lang="en-US" sz="2200" dirty="0"/>
              <a:t> may take this class,” we assume that students need to have taken one of the prerequisites, but may have taken both. This is the meaning of </a:t>
            </a:r>
            <a:r>
              <a:rPr lang="en-US" sz="2200" dirty="0">
                <a:latin typeface="Cambria Math" pitchFamily="18" charset="0"/>
                <a:ea typeface="Cambria Math" pitchFamily="18" charset="0"/>
              </a:rPr>
              <a:t>disjunction. For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a:ea typeface="Cambria Math"/>
              </a:rPr>
              <a:t>q</a:t>
            </a:r>
            <a:r>
              <a:rPr lang="en-US" sz="2200" dirty="0">
                <a:latin typeface="Cambria Math" pitchFamily="18" charset="0"/>
                <a:ea typeface="Cambria Math" pitchFamily="18" charset="0"/>
              </a:rPr>
              <a:t>  to be true, either one or both of </a:t>
            </a:r>
            <a:r>
              <a:rPr lang="en-US" sz="2200" i="1" dirty="0">
                <a:latin typeface="Cambria Math" pitchFamily="18" charset="0"/>
                <a:ea typeface="Cambria Math" pitchFamily="18" charset="0"/>
              </a:rPr>
              <a:t>p</a:t>
            </a:r>
            <a:r>
              <a:rPr lang="en-US" sz="2200" dirty="0">
                <a:latin typeface="Cambria Math" pitchFamily="18" charset="0"/>
                <a:ea typeface="Cambria Math" pitchFamily="18" charset="0"/>
              </a:rPr>
              <a:t> and </a:t>
            </a:r>
            <a:r>
              <a:rPr lang="en-US" sz="2200" i="1" dirty="0">
                <a:latin typeface="Cambria Math" pitchFamily="18" charset="0"/>
                <a:ea typeface="Cambria Math" pitchFamily="18" charset="0"/>
              </a:rPr>
              <a:t>q </a:t>
            </a:r>
            <a:r>
              <a:rPr lang="en-US" sz="2200" dirty="0">
                <a:latin typeface="Cambria Math" pitchFamily="18" charset="0"/>
                <a:ea typeface="Cambria Math" pitchFamily="18" charset="0"/>
              </a:rPr>
              <a:t>must be true.</a:t>
            </a:r>
            <a:endParaRPr lang="en-US" sz="2200" dirty="0"/>
          </a:p>
          <a:p>
            <a:pPr lvl="1"/>
            <a:endParaRPr lang="en-US" sz="2200" dirty="0"/>
          </a:p>
        </p:txBody>
      </p:sp>
      <p:sp>
        <p:nvSpPr>
          <p:cNvPr id="5" name="Content Placeholder 4"/>
          <p:cNvSpPr>
            <a:spLocks noGrp="1"/>
          </p:cNvSpPr>
          <p:nvPr>
            <p:ph sz="half" idx="2"/>
          </p:nvPr>
        </p:nvSpPr>
        <p:spPr>
          <a:xfrm>
            <a:off x="6172200" y="1825625"/>
            <a:ext cx="5181600" cy="2321502"/>
          </a:xfrm>
        </p:spPr>
        <p:txBody>
          <a:bodyPr>
            <a:noAutofit/>
          </a:bodyPr>
          <a:lstStyle/>
          <a:p>
            <a:pPr marL="228600" lvl="1">
              <a:spcBef>
                <a:spcPts val="1000"/>
              </a:spcBef>
            </a:pPr>
            <a:r>
              <a:rPr lang="en-US" sz="2200" dirty="0"/>
              <a:t>“Exclusive Or”  - When reading the sentence “Soup or salad comes with this entrée,” we do not expect to be able to get both soup and salad. This is the meaning of Exclusive Or (</a:t>
            </a:r>
            <a:r>
              <a:rPr lang="en-US" sz="2200" dirty="0" err="1"/>
              <a:t>Xor</a:t>
            </a:r>
            <a:r>
              <a:rPr lang="en-US" sz="2200" dirty="0"/>
              <a:t>). In </a:t>
            </a:r>
            <a:r>
              <a:rPr lang="en-US" sz="2200" i="1" dirty="0"/>
              <a:t>p</a:t>
            </a:r>
            <a:r>
              <a:rPr lang="en-US" sz="2200" dirty="0">
                <a:latin typeface="Cambria Math"/>
                <a:ea typeface="Cambria Math"/>
              </a:rPr>
              <a:t> ⊕ </a:t>
            </a:r>
            <a:r>
              <a:rPr lang="en-US" sz="2200" i="1" dirty="0">
                <a:latin typeface="Cambria Math"/>
                <a:ea typeface="Cambria Math"/>
              </a:rPr>
              <a:t>q , </a:t>
            </a:r>
            <a:r>
              <a:rPr lang="en-US" sz="2200" dirty="0">
                <a:ea typeface="Cambria Math"/>
              </a:rPr>
              <a:t>one of </a:t>
            </a:r>
            <a:r>
              <a:rPr lang="en-US" sz="2200" i="1" dirty="0">
                <a:ea typeface="Cambria Math"/>
              </a:rPr>
              <a:t>p</a:t>
            </a:r>
            <a:r>
              <a:rPr lang="en-US" sz="2200" dirty="0">
                <a:ea typeface="Cambria Math"/>
              </a:rPr>
              <a:t> and </a:t>
            </a:r>
            <a:r>
              <a:rPr lang="en-US" sz="2200" i="1" dirty="0">
                <a:ea typeface="Cambria Math"/>
              </a:rPr>
              <a:t>q</a:t>
            </a:r>
            <a:r>
              <a:rPr lang="en-US" sz="2200" dirty="0">
                <a:ea typeface="Cambria Math"/>
              </a:rPr>
              <a:t> must be true</a:t>
            </a:r>
            <a:r>
              <a:rPr lang="en-US" sz="2200" dirty="0">
                <a:latin typeface="Cambria Math"/>
                <a:ea typeface="Cambria Math"/>
              </a:rPr>
              <a:t>, but not both.  The truth table for ⊕ is:</a:t>
            </a:r>
            <a:endParaRPr lang="en-US" sz="2200" i="1" dirty="0"/>
          </a:p>
          <a:p>
            <a:endParaRPr lang="lv-LV" sz="2200" dirty="0"/>
          </a:p>
        </p:txBody>
      </p:sp>
      <p:graphicFrame>
        <p:nvGraphicFramePr>
          <p:cNvPr id="4" name="Content Placeholder 3"/>
          <p:cNvGraphicFramePr>
            <a:graphicFrameLocks/>
          </p:cNvGraphicFramePr>
          <p:nvPr>
            <p:extLst>
              <p:ext uri="{D42A27DB-BD31-4B8C-83A1-F6EECF244321}">
                <p14:modId xmlns:p14="http://schemas.microsoft.com/office/powerpoint/2010/main" val="2585087115"/>
              </p:ext>
            </p:extLst>
          </p:nvPr>
        </p:nvGraphicFramePr>
        <p:xfrm>
          <a:off x="6438900" y="4348163"/>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extLst>
                  <a:ext uri="{0D108BD9-81ED-4DB2-BD59-A6C34878D82A}">
                    <a16:rowId xmlns:a16="http://schemas.microsoft.com/office/drawing/2014/main" val="10000"/>
                  </a:ext>
                </a:extLst>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1"/>
                  </a:ext>
                </a:extLst>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304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lnSpcReduction="10000"/>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t>conditional statement </a:t>
            </a:r>
            <a:r>
              <a:rPr lang="en-US" sz="2000" dirty="0"/>
              <a:t>or </a:t>
            </a:r>
            <a:r>
              <a:rPr lang="en-US" sz="2000" i="1" dirty="0"/>
              <a:t>implication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3505201"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79816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959426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Implication in Mathematics</a:t>
            </a:r>
            <a:endParaRPr lang="lv-LV" dirty="0"/>
          </a:p>
        </p:txBody>
      </p:sp>
      <mc:AlternateContent xmlns:mc="http://schemas.openxmlformats.org/markup-compatibility/2006" xmlns:a14="http://schemas.microsoft.com/office/drawing/2010/main">
        <mc:Choice Requires="a14">
          <p:graphicFrame>
            <p:nvGraphicFramePr>
              <p:cNvPr id="4" name="Content Placeholder 4"/>
              <p:cNvGraphicFramePr>
                <a:graphicFrameLocks noGrp="1"/>
              </p:cNvGraphicFramePr>
              <p:nvPr>
                <p:ph idx="1"/>
                <p:extLst>
                  <p:ext uri="{D42A27DB-BD31-4B8C-83A1-F6EECF244321}">
                    <p14:modId xmlns:p14="http://schemas.microsoft.com/office/powerpoint/2010/main" val="3369818987"/>
                  </p:ext>
                </p:extLst>
              </p:nvPr>
            </p:nvGraphicFramePr>
            <p:xfrm>
              <a:off x="1428203" y="3816604"/>
              <a:ext cx="9335593" cy="2286000"/>
            </p:xfrm>
            <a:graphic>
              <a:graphicData uri="http://schemas.openxmlformats.org/drawingml/2006/table">
                <a:tbl>
                  <a:tblPr firstRow="1" bandRow="1">
                    <a:tableStyleId>{5C22544A-7EE6-4342-B048-85BDC9FD1C3A}</a:tableStyleId>
                  </a:tblPr>
                  <a:tblGrid>
                    <a:gridCol w="1145180">
                      <a:extLst>
                        <a:ext uri="{9D8B030D-6E8A-4147-A177-3AD203B41FA5}">
                          <a16:colId xmlns:a16="http://schemas.microsoft.com/office/drawing/2014/main" val="1786751419"/>
                        </a:ext>
                      </a:extLst>
                    </a:gridCol>
                    <a:gridCol w="1280160">
                      <a:extLst>
                        <a:ext uri="{9D8B030D-6E8A-4147-A177-3AD203B41FA5}">
                          <a16:colId xmlns:a16="http://schemas.microsoft.com/office/drawing/2014/main" val="3210667969"/>
                        </a:ext>
                      </a:extLst>
                    </a:gridCol>
                    <a:gridCol w="1088568">
                      <a:extLst>
                        <a:ext uri="{9D8B030D-6E8A-4147-A177-3AD203B41FA5}">
                          <a16:colId xmlns:a16="http://schemas.microsoft.com/office/drawing/2014/main" val="3026158346"/>
                        </a:ext>
                      </a:extLst>
                    </a:gridCol>
                    <a:gridCol w="1423852">
                      <a:extLst>
                        <a:ext uri="{9D8B030D-6E8A-4147-A177-3AD203B41FA5}">
                          <a16:colId xmlns:a16="http://schemas.microsoft.com/office/drawing/2014/main" val="3068541958"/>
                        </a:ext>
                      </a:extLst>
                    </a:gridCol>
                    <a:gridCol w="1384662">
                      <a:extLst>
                        <a:ext uri="{9D8B030D-6E8A-4147-A177-3AD203B41FA5}">
                          <a16:colId xmlns:a16="http://schemas.microsoft.com/office/drawing/2014/main" val="2642126587"/>
                        </a:ext>
                      </a:extLst>
                    </a:gridCol>
                    <a:gridCol w="3013171">
                      <a:extLst>
                        <a:ext uri="{9D8B030D-6E8A-4147-A177-3AD203B41FA5}">
                          <a16:colId xmlns:a16="http://schemas.microsoft.com/office/drawing/2014/main" val="3795407737"/>
                        </a:ext>
                      </a:extLst>
                    </a:gridCol>
                  </a:tblGrid>
                  <a:tr h="370840">
                    <a:tc>
                      <a:txBody>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oMath>
                            </m:oMathPara>
                          </a14:m>
                          <a:endParaRPr lang="lv-LV"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𝑏</m:t>
                                </m:r>
                              </m:oMath>
                            </m:oMathPara>
                          </a14:m>
                          <a:endParaRPr lang="lv-LV"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sz="2400" b="1" i="1" dirty="0" smtClean="0">
                                    <a:latin typeface="Cambria Math" panose="02040503050406030204" pitchFamily="18" charset="0"/>
                                  </a:rPr>
                                  <m:t>𝒄</m:t>
                                </m:r>
                              </m:oMath>
                            </m:oMathPara>
                          </a14:m>
                          <a:endParaRPr lang="lv-LV" sz="2400" dirty="0"/>
                        </a:p>
                      </a:txBody>
                      <a:tcPr/>
                    </a:tc>
                    <a:tc>
                      <a:txBody>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oMath>
                            </m:oMathPara>
                          </a14:m>
                          <a:endParaRPr lang="lv-LV" sz="2400" dirty="0"/>
                        </a:p>
                      </a:txBody>
                      <a:tcPr/>
                    </a:tc>
                    <a:tc>
                      <a:txBody>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r>
                                  <a:rPr lang="lv-LV" sz="2400" b="0" i="1" dirty="0" smtClean="0">
                                    <a:latin typeface="Cambria Math" panose="02040503050406030204" pitchFamily="18" charset="0"/>
                                  </a:rPr>
                                  <m:t>𝑐</m:t>
                                </m:r>
                                <m:r>
                                  <a:rPr lang="lv-LV" sz="2400" i="1" dirty="0">
                                    <a:latin typeface="Cambria Math" panose="02040503050406030204" pitchFamily="18" charset="0"/>
                                  </a:rPr>
                                  <m:t>=</m:t>
                                </m:r>
                                <m:r>
                                  <a:rPr lang="lv-LV" sz="2400" i="1" dirty="0">
                                    <a:latin typeface="Cambria Math" panose="02040503050406030204" pitchFamily="18" charset="0"/>
                                  </a:rPr>
                                  <m:t>𝑏𝑐</m:t>
                                </m:r>
                              </m:oMath>
                            </m:oMathPara>
                          </a14:m>
                          <a:endParaRPr lang="lv-LV"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t>(</a:t>
                          </a:r>
                          <a14:m>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r>
                                <a:rPr lang="lv-LV" sz="2400" b="0" i="1" dirty="0" smtClean="0">
                                  <a:latin typeface="Cambria Math" panose="02040503050406030204" pitchFamily="18" charset="0"/>
                                </a:rPr>
                                <m:t>)</m:t>
                              </m:r>
                            </m:oMath>
                          </a14:m>
                          <a:r>
                            <a:rPr lang="lv-LV" sz="2400" dirty="0" smtClean="0"/>
                            <a:t> </a:t>
                          </a:r>
                          <a14:m>
                            <m:oMath xmlns:m="http://schemas.openxmlformats.org/officeDocument/2006/math">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𝑎</m:t>
                              </m:r>
                              <m:r>
                                <a:rPr lang="lv-LV" sz="2400" b="0" i="1" dirty="0" smtClean="0">
                                  <a:latin typeface="Cambria Math" panose="02040503050406030204" pitchFamily="18" charset="0"/>
                                </a:rPr>
                                <m:t>𝑐</m:t>
                              </m:r>
                              <m:r>
                                <a:rPr lang="lv-LV" sz="2400" i="1" dirty="0">
                                  <a:latin typeface="Cambria Math" panose="02040503050406030204" pitchFamily="18" charset="0"/>
                                </a:rPr>
                                <m:t>=</m:t>
                              </m:r>
                              <m:r>
                                <a:rPr lang="lv-LV" sz="2400" i="1" dirty="0">
                                  <a:latin typeface="Cambria Math" panose="02040503050406030204" pitchFamily="18" charset="0"/>
                                </a:rPr>
                                <m:t>𝑏𝑐</m:t>
                              </m:r>
                              <m:r>
                                <a:rPr lang="lv-LV" sz="2400" b="0" i="1" dirty="0" smtClean="0">
                                  <a:latin typeface="Cambria Math" panose="02040503050406030204" pitchFamily="18" charset="0"/>
                                </a:rPr>
                                <m:t>)</m:t>
                              </m:r>
                            </m:oMath>
                          </a14:m>
                          <a:endParaRPr lang="lv-LV" sz="2400" dirty="0"/>
                        </a:p>
                      </a:txBody>
                      <a:tcPr/>
                    </a:tc>
                    <a:extLst>
                      <a:ext uri="{0D108BD9-81ED-4DB2-BD59-A6C34878D82A}">
                        <a16:rowId xmlns:a16="http://schemas.microsoft.com/office/drawing/2014/main" val="3027642474"/>
                      </a:ext>
                    </a:extLst>
                  </a:tr>
                  <a:tr h="370840">
                    <a:tc>
                      <a:txBody>
                        <a:bodyPr/>
                        <a:lstStyle/>
                        <a:p>
                          <a:pPr algn="ctr"/>
                          <a:endParaRPr lang="lv-LV"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277262739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4116229227"/>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extLst>
                      <a:ext uri="{0D108BD9-81ED-4DB2-BD59-A6C34878D82A}">
                        <a16:rowId xmlns:a16="http://schemas.microsoft.com/office/drawing/2014/main" val="297736615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1141243436"/>
                      </a:ext>
                    </a:extLst>
                  </a:tr>
                </a:tbl>
              </a:graphicData>
            </a:graphic>
          </p:graphicFrame>
        </mc:Choice>
        <mc:Fallback xmlns="">
          <p:graphicFrame>
            <p:nvGraphicFramePr>
              <p:cNvPr id="4" name="Content Placeholder 4"/>
              <p:cNvGraphicFramePr>
                <a:graphicFrameLocks noGrp="1"/>
              </p:cNvGraphicFramePr>
              <p:nvPr>
                <p:ph idx="1"/>
                <p:extLst>
                  <p:ext uri="{D42A27DB-BD31-4B8C-83A1-F6EECF244321}">
                    <p14:modId xmlns:p14="http://schemas.microsoft.com/office/powerpoint/2010/main" val="3369818987"/>
                  </p:ext>
                </p:extLst>
              </p:nvPr>
            </p:nvGraphicFramePr>
            <p:xfrm>
              <a:off x="1428203" y="3816604"/>
              <a:ext cx="9335593" cy="2286000"/>
            </p:xfrm>
            <a:graphic>
              <a:graphicData uri="http://schemas.openxmlformats.org/drawingml/2006/table">
                <a:tbl>
                  <a:tblPr firstRow="1" bandRow="1">
                    <a:tableStyleId>{5C22544A-7EE6-4342-B048-85BDC9FD1C3A}</a:tableStyleId>
                  </a:tblPr>
                  <a:tblGrid>
                    <a:gridCol w="1145180">
                      <a:extLst>
                        <a:ext uri="{9D8B030D-6E8A-4147-A177-3AD203B41FA5}">
                          <a16:colId xmlns:a16="http://schemas.microsoft.com/office/drawing/2014/main" val="1786751419"/>
                        </a:ext>
                      </a:extLst>
                    </a:gridCol>
                    <a:gridCol w="1280160">
                      <a:extLst>
                        <a:ext uri="{9D8B030D-6E8A-4147-A177-3AD203B41FA5}">
                          <a16:colId xmlns:a16="http://schemas.microsoft.com/office/drawing/2014/main" val="3210667969"/>
                        </a:ext>
                      </a:extLst>
                    </a:gridCol>
                    <a:gridCol w="1088568">
                      <a:extLst>
                        <a:ext uri="{9D8B030D-6E8A-4147-A177-3AD203B41FA5}">
                          <a16:colId xmlns:a16="http://schemas.microsoft.com/office/drawing/2014/main" val="3026158346"/>
                        </a:ext>
                      </a:extLst>
                    </a:gridCol>
                    <a:gridCol w="1423852">
                      <a:extLst>
                        <a:ext uri="{9D8B030D-6E8A-4147-A177-3AD203B41FA5}">
                          <a16:colId xmlns:a16="http://schemas.microsoft.com/office/drawing/2014/main" val="3068541958"/>
                        </a:ext>
                      </a:extLst>
                    </a:gridCol>
                    <a:gridCol w="1384662">
                      <a:extLst>
                        <a:ext uri="{9D8B030D-6E8A-4147-A177-3AD203B41FA5}">
                          <a16:colId xmlns:a16="http://schemas.microsoft.com/office/drawing/2014/main" val="2642126587"/>
                        </a:ext>
                      </a:extLst>
                    </a:gridCol>
                    <a:gridCol w="3013171">
                      <a:extLst>
                        <a:ext uri="{9D8B030D-6E8A-4147-A177-3AD203B41FA5}">
                          <a16:colId xmlns:a16="http://schemas.microsoft.com/office/drawing/2014/main" val="3795407737"/>
                        </a:ext>
                      </a:extLst>
                    </a:gridCol>
                  </a:tblGrid>
                  <a:tr h="457200">
                    <a:tc>
                      <a:txBody>
                        <a:bodyPr/>
                        <a:lstStyle/>
                        <a:p>
                          <a:endParaRPr lang="lv-LV"/>
                        </a:p>
                      </a:txBody>
                      <a:tcPr>
                        <a:blipFill>
                          <a:blip r:embed="rId2"/>
                          <a:stretch>
                            <a:fillRect l="-532" t="-10667" r="-717021" b="-430667"/>
                          </a:stretch>
                        </a:blipFill>
                      </a:tcPr>
                    </a:tc>
                    <a:tc>
                      <a:txBody>
                        <a:bodyPr/>
                        <a:lstStyle/>
                        <a:p>
                          <a:endParaRPr lang="lv-LV"/>
                        </a:p>
                      </a:txBody>
                      <a:tcPr>
                        <a:blipFill>
                          <a:blip r:embed="rId2"/>
                          <a:stretch>
                            <a:fillRect l="-90000" t="-10667" r="-541905" b="-430667"/>
                          </a:stretch>
                        </a:blipFill>
                      </a:tcPr>
                    </a:tc>
                    <a:tc>
                      <a:txBody>
                        <a:bodyPr/>
                        <a:lstStyle/>
                        <a:p>
                          <a:endParaRPr lang="lv-LV"/>
                        </a:p>
                      </a:txBody>
                      <a:tcPr>
                        <a:blipFill>
                          <a:blip r:embed="rId2"/>
                          <a:stretch>
                            <a:fillRect l="-222905" t="-10667" r="-535754" b="-430667"/>
                          </a:stretch>
                        </a:blipFill>
                      </a:tcPr>
                    </a:tc>
                    <a:tc>
                      <a:txBody>
                        <a:bodyPr/>
                        <a:lstStyle/>
                        <a:p>
                          <a:endParaRPr lang="lv-LV"/>
                        </a:p>
                      </a:txBody>
                      <a:tcPr>
                        <a:blipFill>
                          <a:blip r:embed="rId2"/>
                          <a:stretch>
                            <a:fillRect l="-248069" t="-10667" r="-311588" b="-430667"/>
                          </a:stretch>
                        </a:blipFill>
                      </a:tcPr>
                    </a:tc>
                    <a:tc>
                      <a:txBody>
                        <a:bodyPr/>
                        <a:lstStyle/>
                        <a:p>
                          <a:endParaRPr lang="lv-LV"/>
                        </a:p>
                      </a:txBody>
                      <a:tcPr>
                        <a:blipFill>
                          <a:blip r:embed="rId2"/>
                          <a:stretch>
                            <a:fillRect l="-355702" t="-10667" r="-218421" b="-430667"/>
                          </a:stretch>
                        </a:blipFill>
                      </a:tcPr>
                    </a:tc>
                    <a:tc>
                      <a:txBody>
                        <a:bodyPr/>
                        <a:lstStyle/>
                        <a:p>
                          <a:endParaRPr lang="lv-LV"/>
                        </a:p>
                      </a:txBody>
                      <a:tcPr>
                        <a:blipFill>
                          <a:blip r:embed="rId2"/>
                          <a:stretch>
                            <a:fillRect l="-210324" t="-10667" r="-810" b="-430667"/>
                          </a:stretch>
                        </a:blipFill>
                      </a:tcPr>
                    </a:tc>
                    <a:extLst>
                      <a:ext uri="{0D108BD9-81ED-4DB2-BD59-A6C34878D82A}">
                        <a16:rowId xmlns:a16="http://schemas.microsoft.com/office/drawing/2014/main" val="3027642474"/>
                      </a:ext>
                    </a:extLst>
                  </a:tr>
                  <a:tr h="457200">
                    <a:tc>
                      <a:txBody>
                        <a:bodyPr/>
                        <a:lstStyle/>
                        <a:p>
                          <a:pPr algn="ctr"/>
                          <a:endParaRPr lang="lv-LV"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2772627391"/>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4116229227"/>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extLst>
                      <a:ext uri="{0D108BD9-81ED-4DB2-BD59-A6C34878D82A}">
                        <a16:rowId xmlns:a16="http://schemas.microsoft.com/office/drawing/2014/main" val="2977366158"/>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1141243436"/>
                      </a:ext>
                    </a:extLst>
                  </a:tr>
                </a:tbl>
              </a:graphicData>
            </a:graphic>
          </p:graphicFrame>
        </mc:Fallback>
      </mc:AlternateContent>
      <mc:AlternateContent xmlns:mc="http://schemas.openxmlformats.org/markup-compatibility/2006" xmlns:a14="http://schemas.microsoft.com/office/drawing/2010/main">
        <mc:Choice Requires="a14">
          <p:sp>
            <p:nvSpPr>
              <p:cNvPr id="5" name="Rounded Rectangle 4"/>
              <p:cNvSpPr/>
              <p:nvPr/>
            </p:nvSpPr>
            <p:spPr>
              <a:xfrm>
                <a:off x="2288179" y="1454331"/>
                <a:ext cx="7772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3200" b="1" dirty="0" smtClean="0"/>
                  <a:t>Theorem: </a:t>
                </a:r>
                <a:r>
                  <a:rPr lang="lv-LV" sz="3200" dirty="0" smtClean="0"/>
                  <a:t>Let </a:t>
                </a:r>
                <a14:m>
                  <m:oMath xmlns:m="http://schemas.openxmlformats.org/officeDocument/2006/math">
                    <m:r>
                      <a:rPr lang="lv-LV" sz="3200" i="1" dirty="0" smtClean="0">
                        <a:latin typeface="Cambria Math" panose="02040503050406030204" pitchFamily="18" charset="0"/>
                      </a:rPr>
                      <m:t>𝑎</m:t>
                    </m:r>
                    <m:r>
                      <a:rPr lang="lv-LV" sz="3200" i="1" dirty="0" smtClean="0">
                        <a:latin typeface="Cambria Math" panose="02040503050406030204" pitchFamily="18" charset="0"/>
                      </a:rPr>
                      <m:t>,</m:t>
                    </m:r>
                    <m:r>
                      <a:rPr lang="lv-LV" sz="3200" i="1" dirty="0" smtClean="0">
                        <a:latin typeface="Cambria Math" panose="02040503050406030204" pitchFamily="18" charset="0"/>
                      </a:rPr>
                      <m:t>𝑏</m:t>
                    </m:r>
                    <m:r>
                      <a:rPr lang="lv-LV" sz="3200" i="1" dirty="0" smtClean="0">
                        <a:latin typeface="Cambria Math" panose="02040503050406030204" pitchFamily="18" charset="0"/>
                      </a:rPr>
                      <m:t>,</m:t>
                    </m:r>
                    <m:r>
                      <a:rPr lang="lv-LV" sz="3200" i="1" dirty="0" smtClean="0">
                        <a:latin typeface="Cambria Math" panose="02040503050406030204" pitchFamily="18" charset="0"/>
                      </a:rPr>
                      <m:t>𝑐</m:t>
                    </m:r>
                  </m:oMath>
                </a14:m>
                <a:r>
                  <a:rPr lang="lv-LV" sz="3200" dirty="0" smtClean="0"/>
                  <a:t> be some real numbers. </a:t>
                </a:r>
              </a:p>
              <a:p>
                <a:pPr algn="ctr"/>
                <a:r>
                  <a:rPr lang="lv-LV" sz="3200" dirty="0" smtClean="0"/>
                  <a:t>If </a:t>
                </a:r>
                <a14:m>
                  <m:oMath xmlns:m="http://schemas.openxmlformats.org/officeDocument/2006/math">
                    <m:r>
                      <a:rPr lang="lv-LV" sz="3200" i="1" dirty="0" smtClean="0">
                        <a:latin typeface="Cambria Math" panose="02040503050406030204" pitchFamily="18" charset="0"/>
                      </a:rPr>
                      <m:t>𝑎</m:t>
                    </m:r>
                    <m:r>
                      <a:rPr lang="lv-LV" sz="3200" i="1" dirty="0" smtClean="0">
                        <a:latin typeface="Cambria Math" panose="02040503050406030204" pitchFamily="18" charset="0"/>
                      </a:rPr>
                      <m:t>=</m:t>
                    </m:r>
                    <m:r>
                      <a:rPr lang="lv-LV" sz="3200" i="1" dirty="0" smtClean="0">
                        <a:latin typeface="Cambria Math" panose="02040503050406030204" pitchFamily="18" charset="0"/>
                      </a:rPr>
                      <m:t>𝑏</m:t>
                    </m:r>
                  </m:oMath>
                </a14:m>
                <a:r>
                  <a:rPr lang="lv-LV" sz="3200" dirty="0" smtClean="0"/>
                  <a:t>, then </a:t>
                </a:r>
                <a14:m>
                  <m:oMath xmlns:m="http://schemas.openxmlformats.org/officeDocument/2006/math">
                    <m:r>
                      <a:rPr lang="lv-LV" sz="3200" i="1" dirty="0" smtClean="0">
                        <a:latin typeface="Cambria Math" panose="02040503050406030204" pitchFamily="18" charset="0"/>
                      </a:rPr>
                      <m:t>𝑎𝑐</m:t>
                    </m:r>
                    <m:r>
                      <a:rPr lang="lv-LV" sz="3200" i="1" dirty="0" smtClean="0">
                        <a:latin typeface="Cambria Math" panose="02040503050406030204" pitchFamily="18" charset="0"/>
                      </a:rPr>
                      <m:t> = </m:t>
                    </m:r>
                    <m:r>
                      <a:rPr lang="lv-LV" sz="3200" i="1" dirty="0" smtClean="0">
                        <a:latin typeface="Cambria Math" panose="02040503050406030204" pitchFamily="18" charset="0"/>
                      </a:rPr>
                      <m:t>𝑏𝑐</m:t>
                    </m:r>
                  </m:oMath>
                </a14:m>
                <a:r>
                  <a:rPr lang="lv-LV" sz="3200" dirty="0" smtClean="0"/>
                  <a:t>.</a:t>
                </a:r>
                <a:endParaRPr lang="lv-LV" sz="3200" dirty="0"/>
              </a:p>
            </p:txBody>
          </p:sp>
        </mc:Choice>
        <mc:Fallback xmlns="">
          <p:sp>
            <p:nvSpPr>
              <p:cNvPr id="5" name="Rounded Rectangle 4"/>
              <p:cNvSpPr>
                <a:spLocks noRot="1" noChangeAspect="1" noMove="1" noResize="1" noEditPoints="1" noAdjustHandles="1" noChangeArrowheads="1" noChangeShapeType="1" noTextEdit="1"/>
              </p:cNvSpPr>
              <p:nvPr/>
            </p:nvSpPr>
            <p:spPr>
              <a:xfrm>
                <a:off x="2288179" y="1454331"/>
                <a:ext cx="7772400" cy="990600"/>
              </a:xfrm>
              <a:prstGeom prst="roundRect">
                <a:avLst/>
              </a:prstGeom>
              <a:blipFill>
                <a:blip r:embed="rId3"/>
                <a:stretch>
                  <a:fillRect t="-10976" r="-392" b="-23780"/>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09887" y="3181608"/>
                <a:ext cx="7528984" cy="461665"/>
              </a:xfrm>
              <a:prstGeom prst="rect">
                <a:avLst/>
              </a:prstGeom>
              <a:noFill/>
            </p:spPr>
            <p:txBody>
              <a:bodyPr wrap="none" rtlCol="0">
                <a:spAutoFit/>
              </a:bodyPr>
              <a:lstStyle/>
              <a:p>
                <a:r>
                  <a:rPr lang="lv-LV" sz="2400" dirty="0" smtClean="0"/>
                  <a:t>Can you find example values </a:t>
                </a:r>
                <a14:m>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r>
                      <a:rPr lang="lv-LV" sz="2400" i="1" dirty="0" smtClean="0">
                        <a:latin typeface="Cambria Math" panose="02040503050406030204" pitchFamily="18" charset="0"/>
                      </a:rPr>
                      <m:t>,</m:t>
                    </m:r>
                    <m:r>
                      <a:rPr lang="lv-LV" sz="2400" i="1" dirty="0" smtClean="0">
                        <a:latin typeface="Cambria Math" panose="02040503050406030204" pitchFamily="18" charset="0"/>
                      </a:rPr>
                      <m:t>𝑐</m:t>
                    </m:r>
                  </m:oMath>
                </a14:m>
                <a:r>
                  <a:rPr lang="lv-LV" sz="2400" dirty="0" smtClean="0"/>
                  <a:t> for all truth table rows?</a:t>
                </a:r>
                <a:endParaRPr lang="lv-LV"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409887" y="3181608"/>
                <a:ext cx="7528984" cy="461665"/>
              </a:xfrm>
              <a:prstGeom prst="rect">
                <a:avLst/>
              </a:prstGeom>
              <a:blipFill>
                <a:blip r:embed="rId4"/>
                <a:stretch>
                  <a:fillRect l="-1215" t="-10526" r="-405" b="-28947"/>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74179" y="2509280"/>
                <a:ext cx="3348737" cy="523220"/>
              </a:xfrm>
              <a:prstGeom prst="rect">
                <a:avLst/>
              </a:prstGeom>
              <a:noFill/>
            </p:spPr>
            <p:txBody>
              <a:bodyPr wrap="none" rtlCol="0">
                <a:spAutoFit/>
              </a:bodyPr>
              <a:lstStyle/>
              <a:p>
                <a:r>
                  <a:rPr lang="lv-LV" sz="2800" dirty="0" smtClean="0"/>
                  <a:t>(</a:t>
                </a:r>
                <a14:m>
                  <m:oMath xmlns:m="http://schemas.openxmlformats.org/officeDocument/2006/math">
                    <m:r>
                      <a:rPr lang="lv-LV" sz="2800" i="1" dirty="0" smtClean="0">
                        <a:latin typeface="Cambria Math" panose="02040503050406030204" pitchFamily="18" charset="0"/>
                      </a:rPr>
                      <m:t>𝑎</m:t>
                    </m:r>
                    <m:r>
                      <a:rPr lang="lv-LV" sz="2800" i="1" dirty="0" smtClean="0">
                        <a:latin typeface="Cambria Math" panose="02040503050406030204" pitchFamily="18" charset="0"/>
                      </a:rPr>
                      <m:t>=</m:t>
                    </m:r>
                    <m:r>
                      <a:rPr lang="lv-LV" sz="2800" i="1" dirty="0" smtClean="0">
                        <a:latin typeface="Cambria Math" panose="02040503050406030204" pitchFamily="18" charset="0"/>
                      </a:rPr>
                      <m:t>𝑏</m:t>
                    </m:r>
                    <m:r>
                      <a:rPr lang="lv-LV" sz="2800" b="0" i="1" dirty="0" smtClean="0">
                        <a:latin typeface="Cambria Math" panose="02040503050406030204" pitchFamily="18" charset="0"/>
                      </a:rPr>
                      <m:t>)</m:t>
                    </m:r>
                  </m:oMath>
                </a14:m>
                <a:r>
                  <a:rPr lang="lv-LV" sz="2800" dirty="0" smtClean="0"/>
                  <a:t> </a:t>
                </a:r>
                <a14:m>
                  <m:oMath xmlns:m="http://schemas.openxmlformats.org/officeDocument/2006/math">
                    <m:r>
                      <a:rPr lang="lv-LV" sz="2800" i="1" smtClean="0">
                        <a:latin typeface="Cambria Math" panose="02040503050406030204" pitchFamily="18" charset="0"/>
                        <a:ea typeface="Cambria Math" panose="02040503050406030204" pitchFamily="18" charset="0"/>
                      </a:rPr>
                      <m:t>→</m:t>
                    </m:r>
                    <m:r>
                      <a:rPr lang="lv-LV" sz="2800" b="0" i="1" smtClean="0">
                        <a:latin typeface="Cambria Math" panose="02040503050406030204" pitchFamily="18" charset="0"/>
                        <a:ea typeface="Cambria Math" panose="02040503050406030204" pitchFamily="18" charset="0"/>
                      </a:rPr>
                      <m:t>(</m:t>
                    </m:r>
                    <m:r>
                      <a:rPr lang="lv-LV" sz="2800" i="1" dirty="0">
                        <a:latin typeface="Cambria Math" panose="02040503050406030204" pitchFamily="18" charset="0"/>
                      </a:rPr>
                      <m:t>𝑎</m:t>
                    </m:r>
                    <m:r>
                      <a:rPr lang="lv-LV" sz="2800" b="0" i="1" dirty="0" smtClean="0">
                        <a:latin typeface="Cambria Math" panose="02040503050406030204" pitchFamily="18" charset="0"/>
                      </a:rPr>
                      <m:t>𝑐</m:t>
                    </m:r>
                    <m:r>
                      <a:rPr lang="lv-LV" sz="2800" i="1" dirty="0">
                        <a:latin typeface="Cambria Math" panose="02040503050406030204" pitchFamily="18" charset="0"/>
                      </a:rPr>
                      <m:t>=</m:t>
                    </m:r>
                    <m:r>
                      <a:rPr lang="lv-LV" sz="2800" i="1" dirty="0">
                        <a:latin typeface="Cambria Math" panose="02040503050406030204" pitchFamily="18" charset="0"/>
                      </a:rPr>
                      <m:t>𝑏𝑐</m:t>
                    </m:r>
                    <m:r>
                      <a:rPr lang="lv-LV" sz="2800" b="0" i="1" dirty="0" smtClean="0">
                        <a:latin typeface="Cambria Math" panose="02040503050406030204" pitchFamily="18" charset="0"/>
                      </a:rPr>
                      <m:t>)</m:t>
                    </m:r>
                  </m:oMath>
                </a14:m>
                <a:endParaRPr lang="lv-LV"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4574179" y="2509280"/>
                <a:ext cx="3348737" cy="523220"/>
              </a:xfrm>
              <a:prstGeom prst="rect">
                <a:avLst/>
              </a:prstGeom>
              <a:blipFill>
                <a:blip r:embed="rId5"/>
                <a:stretch>
                  <a:fillRect l="-3636" t="-11765" b="-34118"/>
                </a:stretch>
              </a:blipFill>
            </p:spPr>
            <p:txBody>
              <a:bodyPr/>
              <a:lstStyle/>
              <a:p>
                <a:r>
                  <a:rPr lang="lv-LV">
                    <a:noFill/>
                  </a:rPr>
                  <a:t> </a:t>
                </a:r>
              </a:p>
            </p:txBody>
          </p:sp>
        </mc:Fallback>
      </mc:AlternateContent>
    </p:spTree>
    <p:extLst>
      <p:ext uri="{BB962C8B-B14F-4D97-AF65-F5344CB8AC3E}">
        <p14:creationId xmlns:p14="http://schemas.microsoft.com/office/powerpoint/2010/main" val="51733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Tree>
    <p:extLst>
      <p:ext uri="{BB962C8B-B14F-4D97-AF65-F5344CB8AC3E}">
        <p14:creationId xmlns:p14="http://schemas.microsoft.com/office/powerpoint/2010/main" val="3439499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smtClean="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extLst>
      <p:ext uri="{BB962C8B-B14F-4D97-AF65-F5344CB8AC3E}">
        <p14:creationId xmlns:p14="http://schemas.microsoft.com/office/powerpoint/2010/main" val="220727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t>biconditional</a:t>
            </a:r>
            <a:r>
              <a:rPr lang="en-US" sz="2000" i="1" dirty="0"/>
              <a:t> </a:t>
            </a:r>
            <a:r>
              <a:rPr lang="en-US" sz="2000" dirty="0"/>
              <a:t>proposition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3124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8249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extLst>
      <p:ext uri="{BB962C8B-B14F-4D97-AF65-F5344CB8AC3E}">
        <p14:creationId xmlns:p14="http://schemas.microsoft.com/office/powerpoint/2010/main" val="4223316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extLst>
      <p:ext uri="{BB962C8B-B14F-4D97-AF65-F5344CB8AC3E}">
        <p14:creationId xmlns:p14="http://schemas.microsoft.com/office/powerpoint/2010/main" val="267426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The Language of Propositions</a:t>
            </a:r>
          </a:p>
          <a:p>
            <a:pPr lvl="1"/>
            <a:r>
              <a:rPr lang="en-US" dirty="0"/>
              <a:t>Connectives</a:t>
            </a:r>
          </a:p>
          <a:p>
            <a:pPr lvl="1"/>
            <a:r>
              <a:rPr lang="en-US" dirty="0"/>
              <a:t>Truth Values</a:t>
            </a:r>
          </a:p>
          <a:p>
            <a:pPr lvl="1"/>
            <a:r>
              <a:rPr lang="en-US" dirty="0"/>
              <a:t>Truth Tables</a:t>
            </a:r>
          </a:p>
          <a:p>
            <a:r>
              <a:rPr lang="en-US" dirty="0"/>
              <a:t>Applications</a:t>
            </a:r>
          </a:p>
          <a:p>
            <a:pPr lvl="1"/>
            <a:r>
              <a:rPr lang="en-US" dirty="0"/>
              <a:t>Translating English Sentences</a:t>
            </a:r>
          </a:p>
          <a:p>
            <a:pPr lvl="1"/>
            <a:r>
              <a:rPr lang="en-US" dirty="0"/>
              <a:t>System Specifications</a:t>
            </a:r>
          </a:p>
          <a:p>
            <a:pPr lvl="1"/>
            <a:r>
              <a:rPr lang="en-US" dirty="0"/>
              <a:t>Logic Puzzles</a:t>
            </a:r>
          </a:p>
          <a:p>
            <a:pPr lvl="1"/>
            <a:r>
              <a:rPr lang="en-US" dirty="0"/>
              <a:t>Logic Circuits </a:t>
            </a:r>
          </a:p>
          <a:p>
            <a:r>
              <a:rPr lang="en-US" dirty="0"/>
              <a:t>Logical Equivalences</a:t>
            </a:r>
          </a:p>
          <a:p>
            <a:pPr lvl="1"/>
            <a:r>
              <a:rPr lang="en-US" dirty="0"/>
              <a:t>Important Equivalences</a:t>
            </a:r>
          </a:p>
          <a:p>
            <a:pPr lvl="1"/>
            <a:r>
              <a:rPr lang="en-US" dirty="0"/>
              <a:t>Showing Equivalence</a:t>
            </a:r>
          </a:p>
          <a:p>
            <a:pPr lvl="1"/>
            <a:r>
              <a:rPr lang="en-US" dirty="0"/>
              <a:t>Satisfiability</a:t>
            </a:r>
          </a:p>
          <a:p>
            <a:endParaRPr lang="lv-LV" dirty="0"/>
          </a:p>
        </p:txBody>
      </p:sp>
      <p:sp>
        <p:nvSpPr>
          <p:cNvPr id="5" name="Rectangle 4"/>
          <p:cNvSpPr/>
          <p:nvPr/>
        </p:nvSpPr>
        <p:spPr>
          <a:xfrm>
            <a:off x="739833" y="1753985"/>
            <a:ext cx="4555374" cy="132172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 name="Rectangle 5"/>
          <p:cNvSpPr/>
          <p:nvPr/>
        </p:nvSpPr>
        <p:spPr>
          <a:xfrm>
            <a:off x="5734819" y="1762327"/>
            <a:ext cx="5471245" cy="441463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2990985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629400" y="2057401"/>
            <a:ext cx="1820228" cy="302895"/>
          </a:xfrm>
          <a:prstGeom prst="rect">
            <a:avLst/>
          </a:prstGeom>
        </p:spPr>
      </p:pic>
      <p:graphicFrame>
        <p:nvGraphicFramePr>
          <p:cNvPr id="9" name="Table 8"/>
          <p:cNvGraphicFramePr>
            <a:graphicFrameLocks noGrp="1"/>
          </p:cNvGraphicFramePr>
          <p:nvPr/>
        </p:nvGraphicFramePr>
        <p:xfrm>
          <a:off x="2438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3"/>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5"/>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6"/>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7"/>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76725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Socrative Quiz 1A</a:t>
            </a:r>
            <a:endParaRPr lang="lv-LV" dirty="0"/>
          </a:p>
        </p:txBody>
      </p:sp>
      <p:sp>
        <p:nvSpPr>
          <p:cNvPr id="3" name="Content Placeholder 2"/>
          <p:cNvSpPr>
            <a:spLocks noGrp="1"/>
          </p:cNvSpPr>
          <p:nvPr>
            <p:ph idx="1"/>
          </p:nvPr>
        </p:nvSpPr>
        <p:spPr/>
        <p:txBody>
          <a:bodyPr/>
          <a:lstStyle/>
          <a:p>
            <a:r>
              <a:rPr lang="lv-LV" dirty="0"/>
              <a:t>Visit </a:t>
            </a:r>
            <a:r>
              <a:rPr lang="lv-LV" dirty="0">
                <a:hlinkClick r:id="rId2"/>
              </a:rPr>
              <a:t>https://www.socrative.com</a:t>
            </a:r>
            <a:r>
              <a:rPr lang="lv-LV" dirty="0" smtClean="0">
                <a:hlinkClick r:id="rId2"/>
              </a:rPr>
              <a:t>/</a:t>
            </a:r>
            <a:endParaRPr lang="lv-LV" dirty="0" smtClean="0"/>
          </a:p>
          <a:p>
            <a:r>
              <a:rPr lang="lv-LV" dirty="0" smtClean="0"/>
              <a:t>Select  </a:t>
            </a:r>
            <a:r>
              <a:rPr lang="lv-LV" b="1" dirty="0" smtClean="0"/>
              <a:t>Student Login</a:t>
            </a:r>
          </a:p>
          <a:p>
            <a:r>
              <a:rPr lang="lv-LV" dirty="0" smtClean="0"/>
              <a:t>In the textbox enter room name </a:t>
            </a:r>
            <a:r>
              <a:rPr lang="lv-LV" b="1" dirty="0" smtClean="0"/>
              <a:t>APSITIS</a:t>
            </a:r>
          </a:p>
          <a:p>
            <a:r>
              <a:rPr lang="lv-LV" dirty="0" smtClean="0"/>
              <a:t>Write your own name as a test taker.</a:t>
            </a:r>
            <a:endParaRPr lang="lv-LV" dirty="0"/>
          </a:p>
          <a:p>
            <a:r>
              <a:rPr lang="lv-LV" dirty="0" smtClean="0"/>
              <a:t>Just do the test (3 questions)</a:t>
            </a:r>
            <a:endParaRPr lang="lv-LV" dirty="0"/>
          </a:p>
        </p:txBody>
      </p:sp>
    </p:spTree>
    <p:extLst>
      <p:ext uri="{BB962C8B-B14F-4D97-AF65-F5344CB8AC3E}">
        <p14:creationId xmlns:p14="http://schemas.microsoft.com/office/powerpoint/2010/main" val="398250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lv-LV" dirty="0" smtClean="0"/>
              <a:t>Natural Language Example</a:t>
            </a:r>
            <a:endParaRPr lang="lv-LV" dirty="0"/>
          </a:p>
        </p:txBody>
      </p:sp>
      <p:sp>
        <p:nvSpPr>
          <p:cNvPr id="4" name="Content Placeholder 2"/>
          <p:cNvSpPr>
            <a:spLocks noGrp="1"/>
          </p:cNvSpPr>
          <p:nvPr>
            <p:ph idx="1"/>
          </p:nvPr>
        </p:nvSpPr>
        <p:spPr/>
        <p:txBody>
          <a:bodyPr>
            <a:normAutofit/>
          </a:bodyPr>
          <a:lstStyle/>
          <a:p>
            <a:r>
              <a:rPr lang="en-US" sz="3200" dirty="0" smtClean="0"/>
              <a:t>If today is Thursday, then tomorrow is Sunday.</a:t>
            </a:r>
          </a:p>
          <a:p>
            <a:endParaRPr lang="en-US" sz="3200" dirty="0" smtClean="0"/>
          </a:p>
          <a:p>
            <a:pPr marL="0" indent="0">
              <a:buNone/>
            </a:pPr>
            <a:endParaRPr lang="en-US" sz="3200" dirty="0"/>
          </a:p>
          <a:p>
            <a:endParaRPr lang="en-US" sz="3200" dirty="0"/>
          </a:p>
          <a:p>
            <a:r>
              <a:rPr lang="lv-LV" sz="3200" dirty="0" smtClean="0"/>
              <a:t>Is this a proposition?</a:t>
            </a:r>
          </a:p>
          <a:p>
            <a:r>
              <a:rPr lang="lv-LV" sz="3200" dirty="0" smtClean="0"/>
              <a:t>If so, is it true or false?</a:t>
            </a:r>
            <a:endParaRPr lang="lv-LV" sz="3200" dirty="0"/>
          </a:p>
        </p:txBody>
      </p:sp>
      <p:sp>
        <p:nvSpPr>
          <p:cNvPr id="5" name="Right Brace 4"/>
          <p:cNvSpPr/>
          <p:nvPr/>
        </p:nvSpPr>
        <p:spPr>
          <a:xfrm rot="5400000">
            <a:off x="2557365" y="1325724"/>
            <a:ext cx="381000" cy="2453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v-LV"/>
          </a:p>
        </p:txBody>
      </p:sp>
      <p:sp>
        <p:nvSpPr>
          <p:cNvPr id="6" name="Rectangle 5"/>
          <p:cNvSpPr/>
          <p:nvPr/>
        </p:nvSpPr>
        <p:spPr>
          <a:xfrm>
            <a:off x="1909664" y="2866072"/>
            <a:ext cx="2231261" cy="1052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Premise</a:t>
            </a:r>
            <a:r>
              <a:rPr lang="lv-LV" sz="3200" dirty="0" smtClean="0"/>
              <a:t> /</a:t>
            </a:r>
          </a:p>
          <a:p>
            <a:pPr algn="ctr"/>
            <a:r>
              <a:rPr lang="lv-LV" sz="3200" dirty="0" smtClean="0"/>
              <a:t>Hypothesis</a:t>
            </a:r>
            <a:endParaRPr lang="lv-LV" dirty="0"/>
          </a:p>
        </p:txBody>
      </p:sp>
      <p:sp>
        <p:nvSpPr>
          <p:cNvPr id="7" name="Right Brace 6"/>
          <p:cNvSpPr/>
          <p:nvPr/>
        </p:nvSpPr>
        <p:spPr>
          <a:xfrm rot="5400000">
            <a:off x="6451963" y="482237"/>
            <a:ext cx="381000" cy="41409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v-LV"/>
          </a:p>
        </p:txBody>
      </p:sp>
      <p:sp>
        <p:nvSpPr>
          <p:cNvPr id="8" name="Rectangle 7"/>
          <p:cNvSpPr/>
          <p:nvPr/>
        </p:nvSpPr>
        <p:spPr>
          <a:xfrm>
            <a:off x="5804262" y="2912971"/>
            <a:ext cx="2464527" cy="100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Conclusion</a:t>
            </a:r>
            <a:r>
              <a:rPr lang="lv-LV" sz="2800" dirty="0" smtClean="0"/>
              <a:t> / Consequence</a:t>
            </a:r>
            <a:endParaRPr lang="lv-LV" sz="2000" dirty="0"/>
          </a:p>
        </p:txBody>
      </p:sp>
    </p:spTree>
    <p:extLst>
      <p:ext uri="{BB962C8B-B14F-4D97-AF65-F5344CB8AC3E}">
        <p14:creationId xmlns:p14="http://schemas.microsoft.com/office/powerpoint/2010/main" val="3298104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sz="2800" dirty="0"/>
              <a:t>In </a:t>
            </a:r>
            <a:r>
              <a:rPr lang="en-US" sz="2800" i="1" dirty="0">
                <a:latin typeface="Cambria Math" pitchFamily="18" charset="0"/>
                <a:ea typeface="Cambria Math" pitchFamily="18" charset="0"/>
              </a:rPr>
              <a:t>p </a:t>
            </a:r>
            <a:r>
              <a:rPr lang="en-US" sz="2800" dirty="0">
                <a:latin typeface="Cambria Math"/>
                <a:ea typeface="Cambria Math"/>
              </a:rPr>
              <a:t>→</a:t>
            </a:r>
            <a:r>
              <a:rPr lang="en-US" sz="2800" i="1" dirty="0">
                <a:latin typeface="Cambria Math" pitchFamily="18" charset="0"/>
                <a:ea typeface="Cambria Math" pitchFamily="18" charset="0"/>
              </a:rPr>
              <a:t>q </a:t>
            </a:r>
            <a:r>
              <a:rPr lang="en-US" sz="2800" dirty="0">
                <a:ea typeface="Cambria Math" pitchFamily="18" charset="0"/>
              </a:rPr>
              <a:t>there does not need to be any connection between the antecedent or the consequent</a:t>
            </a:r>
            <a:r>
              <a:rPr lang="en-US" sz="2800" dirty="0">
                <a:latin typeface="Cambria Math" pitchFamily="18" charset="0"/>
                <a:ea typeface="Cambria Math" pitchFamily="18" charset="0"/>
              </a:rPr>
              <a:t>. The “meaning” of </a:t>
            </a:r>
            <a:r>
              <a:rPr lang="en-US" sz="2800" i="1" dirty="0">
                <a:latin typeface="Cambria Math" pitchFamily="18" charset="0"/>
                <a:ea typeface="Cambria Math" pitchFamily="18" charset="0"/>
              </a:rPr>
              <a:t>p </a:t>
            </a:r>
            <a:r>
              <a:rPr lang="en-US" sz="2800" dirty="0">
                <a:latin typeface="Cambria Math"/>
                <a:ea typeface="Cambria Math"/>
              </a:rPr>
              <a:t>→</a:t>
            </a:r>
            <a:r>
              <a:rPr lang="en-US" sz="2800" i="1" dirty="0">
                <a:latin typeface="Cambria Math" pitchFamily="18" charset="0"/>
                <a:ea typeface="Cambria Math" pitchFamily="18" charset="0"/>
              </a:rPr>
              <a:t>q </a:t>
            </a:r>
            <a:r>
              <a:rPr lang="en-US" sz="2800" dirty="0">
                <a:ea typeface="Cambria Math" pitchFamily="18" charset="0"/>
              </a:rPr>
              <a:t>depends only on the truth values of </a:t>
            </a:r>
            <a:r>
              <a:rPr lang="en-US" sz="2800" i="1" dirty="0">
                <a:latin typeface="Cambria Math" pitchFamily="18" charset="0"/>
                <a:ea typeface="Cambria Math" pitchFamily="18" charset="0"/>
              </a:rPr>
              <a:t>p</a:t>
            </a:r>
            <a:r>
              <a:rPr lang="en-US" sz="2800" dirty="0">
                <a:ea typeface="Cambria Math" pitchFamily="18" charset="0"/>
              </a:rPr>
              <a:t> and </a:t>
            </a:r>
            <a:r>
              <a:rPr lang="en-US" sz="2800" i="1" dirty="0">
                <a:latin typeface="Cambria Math" pitchFamily="18" charset="0"/>
                <a:ea typeface="Cambria Math" pitchFamily="18" charset="0"/>
              </a:rPr>
              <a:t>q</a:t>
            </a:r>
            <a:r>
              <a:rPr lang="en-US" sz="2800" dirty="0">
                <a:ea typeface="Cambria Math" pitchFamily="18" charset="0"/>
              </a:rPr>
              <a:t>. </a:t>
            </a:r>
            <a:endParaRPr lang="en-US" sz="2800" dirty="0"/>
          </a:p>
          <a:p>
            <a:r>
              <a:rPr lang="en-US" sz="3200" dirty="0" smtClean="0"/>
              <a:t>These implications are perfectly fine, but would not be used in ordinary English.</a:t>
            </a:r>
          </a:p>
          <a:p>
            <a:pPr lvl="1"/>
            <a:r>
              <a:rPr lang="en-US" sz="2800" dirty="0"/>
              <a:t>“If my grandma had wheels, then 1+1 = 3.”</a:t>
            </a:r>
          </a:p>
          <a:p>
            <a:pPr lvl="1"/>
            <a:r>
              <a:rPr lang="en-US" sz="2800" dirty="0"/>
              <a:t>“If the moon is made of cheese then </a:t>
            </a:r>
            <a:r>
              <a:rPr lang="lv-LV" sz="2800" dirty="0" smtClean="0"/>
              <a:t>I receive food stamps.</a:t>
            </a:r>
            <a:r>
              <a:rPr lang="en-US" sz="2800" dirty="0" smtClean="0"/>
              <a:t>”</a:t>
            </a:r>
            <a:endParaRPr lang="lv-LV" sz="2800" dirty="0"/>
          </a:p>
          <a:p>
            <a:pPr lvl="1"/>
            <a:r>
              <a:rPr lang="lv-LV" sz="2800" dirty="0"/>
              <a:t>"I</a:t>
            </a:r>
            <a:r>
              <a:rPr lang="en-US" sz="2800" dirty="0"/>
              <a:t>f you don't work you die</a:t>
            </a:r>
            <a:r>
              <a:rPr lang="lv-LV" sz="2800" dirty="0"/>
              <a:t>" (R.Kipling)</a:t>
            </a:r>
          </a:p>
        </p:txBody>
      </p:sp>
    </p:spTree>
    <p:extLst>
      <p:ext uri="{BB962C8B-B14F-4D97-AF65-F5344CB8AC3E}">
        <p14:creationId xmlns:p14="http://schemas.microsoft.com/office/powerpoint/2010/main" val="4189253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2362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021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2057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6934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33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extLst>
      <p:ext uri="{BB962C8B-B14F-4D97-AF65-F5344CB8AC3E}">
        <p14:creationId xmlns:p14="http://schemas.microsoft.com/office/powerpoint/2010/main" val="42101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4114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extLst>
                  <a:ext uri="{0D108BD9-81ED-4DB2-BD59-A6C34878D82A}">
                    <a16:rowId xmlns:a16="http://schemas.microsoft.com/office/drawing/2014/main" val="10001"/>
                  </a:ext>
                </a:extLst>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extLst>
                  <a:ext uri="{0D108BD9-81ED-4DB2-BD59-A6C34878D82A}">
                    <a16:rowId xmlns:a16="http://schemas.microsoft.com/office/drawing/2014/main" val="10002"/>
                  </a:ext>
                </a:extLst>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5029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3352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extLst>
      <p:ext uri="{BB962C8B-B14F-4D97-AF65-F5344CB8AC3E}">
        <p14:creationId xmlns:p14="http://schemas.microsoft.com/office/powerpoint/2010/main" val="2501207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Socrative Quiz 1B</a:t>
            </a:r>
            <a:endParaRPr lang="lv-LV" dirty="0"/>
          </a:p>
        </p:txBody>
      </p:sp>
      <p:sp>
        <p:nvSpPr>
          <p:cNvPr id="3" name="Content Placeholder 2"/>
          <p:cNvSpPr>
            <a:spLocks noGrp="1"/>
          </p:cNvSpPr>
          <p:nvPr>
            <p:ph idx="1"/>
          </p:nvPr>
        </p:nvSpPr>
        <p:spPr/>
        <p:txBody>
          <a:bodyPr/>
          <a:lstStyle/>
          <a:p>
            <a:r>
              <a:rPr lang="lv-LV" dirty="0"/>
              <a:t>Visit </a:t>
            </a:r>
            <a:r>
              <a:rPr lang="lv-LV" dirty="0">
                <a:hlinkClick r:id="rId2"/>
              </a:rPr>
              <a:t>https://www.socrative.com</a:t>
            </a:r>
            <a:r>
              <a:rPr lang="lv-LV" dirty="0" smtClean="0">
                <a:hlinkClick r:id="rId2"/>
              </a:rPr>
              <a:t>/</a:t>
            </a:r>
            <a:endParaRPr lang="lv-LV" dirty="0" smtClean="0"/>
          </a:p>
          <a:p>
            <a:r>
              <a:rPr lang="lv-LV" dirty="0" smtClean="0"/>
              <a:t>Select  </a:t>
            </a:r>
            <a:r>
              <a:rPr lang="lv-LV" b="1" dirty="0" smtClean="0"/>
              <a:t>Student Login</a:t>
            </a:r>
          </a:p>
          <a:p>
            <a:r>
              <a:rPr lang="lv-LV" dirty="0" smtClean="0"/>
              <a:t>In the textbox enter room name </a:t>
            </a:r>
            <a:r>
              <a:rPr lang="lv-LV" b="1" dirty="0" smtClean="0"/>
              <a:t>APSITIS</a:t>
            </a:r>
          </a:p>
          <a:p>
            <a:r>
              <a:rPr lang="lv-LV" dirty="0" smtClean="0"/>
              <a:t>Write your own name as a test taker.</a:t>
            </a:r>
            <a:endParaRPr lang="lv-LV" dirty="0"/>
          </a:p>
          <a:p>
            <a:r>
              <a:rPr lang="lv-LV" dirty="0" smtClean="0"/>
              <a:t>Just do the test (3 questions)</a:t>
            </a:r>
            <a:endParaRPr lang="lv-LV" dirty="0"/>
          </a:p>
        </p:txBody>
      </p:sp>
    </p:spTree>
    <p:extLst>
      <p:ext uri="{BB962C8B-B14F-4D97-AF65-F5344CB8AC3E}">
        <p14:creationId xmlns:p14="http://schemas.microsoft.com/office/powerpoint/2010/main" val="99945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Real-life example</a:t>
            </a:r>
            <a:endParaRPr lang="lv-LV" dirty="0"/>
          </a:p>
        </p:txBody>
      </p:sp>
      <p:sp>
        <p:nvSpPr>
          <p:cNvPr id="3" name="Content Placeholder 2"/>
          <p:cNvSpPr>
            <a:spLocks noGrp="1"/>
          </p:cNvSpPr>
          <p:nvPr>
            <p:ph idx="1"/>
          </p:nvPr>
        </p:nvSpPr>
        <p:spPr/>
        <p:txBody>
          <a:bodyPr/>
          <a:lstStyle/>
          <a:p>
            <a:pPr marL="0" indent="0">
              <a:buNone/>
            </a:pPr>
            <a:r>
              <a:rPr lang="lv-LV" dirty="0" smtClean="0"/>
              <a:t>(E.Levits: </a:t>
            </a:r>
            <a:r>
              <a:rPr lang="lv-LV" i="1" dirty="0" smtClean="0"/>
              <a:t>"People who die from Covid-19 will not have Christmas."  </a:t>
            </a:r>
            <a:br>
              <a:rPr lang="lv-LV" i="1" dirty="0" smtClean="0"/>
            </a:br>
            <a:r>
              <a:rPr lang="lv-LV" i="1" dirty="0" smtClean="0"/>
              <a:t>"Cilvēkiem</a:t>
            </a:r>
            <a:r>
              <a:rPr lang="lv-LV" i="1" dirty="0"/>
              <a:t>, kuri nomiruši no Covid-19, Ziemassvētku nebūs</a:t>
            </a:r>
            <a:r>
              <a:rPr lang="lv-LV" i="1" dirty="0" smtClean="0"/>
              <a:t>."</a:t>
            </a:r>
            <a:r>
              <a:rPr lang="lv-LV" dirty="0" smtClean="0"/>
              <a:t>)</a:t>
            </a:r>
          </a:p>
          <a:p>
            <a:pPr marL="0" indent="0">
              <a:buNone/>
            </a:pPr>
            <a:r>
              <a:rPr lang="lv-LV" b="1" dirty="0" smtClean="0"/>
              <a:t>Original implication (</a:t>
            </a:r>
            <a:r>
              <a:rPr lang="en-US" i="1" dirty="0">
                <a:latin typeface="Cambria Math" pitchFamily="18" charset="0"/>
                <a:ea typeface="Cambria Math" pitchFamily="18" charset="0"/>
              </a:rPr>
              <a:t>p </a:t>
            </a:r>
            <a:r>
              <a:rPr lang="en-US" dirty="0">
                <a:latin typeface="Cambria Math"/>
                <a:ea typeface="Cambria Math"/>
              </a:rPr>
              <a:t>→</a:t>
            </a:r>
            <a:r>
              <a:rPr lang="en-US" i="1" dirty="0" smtClean="0">
                <a:latin typeface="Cambria Math" pitchFamily="18" charset="0"/>
                <a:ea typeface="Cambria Math" pitchFamily="18" charset="0"/>
              </a:rPr>
              <a:t>q</a:t>
            </a:r>
            <a:r>
              <a:rPr lang="lv-LV" b="1" dirty="0" smtClean="0"/>
              <a:t>)</a:t>
            </a:r>
          </a:p>
          <a:p>
            <a:r>
              <a:rPr lang="lv-LV" dirty="0" smtClean="0"/>
              <a:t>If one dies from Covid-19, then s/he does not celebrate Christmas</a:t>
            </a:r>
          </a:p>
          <a:p>
            <a:pPr marL="0" indent="0">
              <a:buNone/>
            </a:pPr>
            <a:r>
              <a:rPr lang="lv-LV" b="1" dirty="0" smtClean="0"/>
              <a:t>Counterpositive implication (</a:t>
            </a:r>
            <a:r>
              <a:rPr lang="en-US" dirty="0">
                <a:latin typeface="Cambria Math"/>
                <a:ea typeface="Cambria Math"/>
              </a:rPr>
              <a:t>¬ </a:t>
            </a:r>
            <a:r>
              <a:rPr lang="lv-LV" i="1" dirty="0">
                <a:latin typeface="Cambria Math" pitchFamily="18" charset="0"/>
                <a:ea typeface="Cambria Math" pitchFamily="18" charset="0"/>
              </a:rPr>
              <a:t>q</a:t>
            </a:r>
            <a:r>
              <a:rPr lang="en-US" i="1" dirty="0" smtClean="0">
                <a:latin typeface="Cambria Math" pitchFamily="18" charset="0"/>
                <a:ea typeface="Cambria Math" pitchFamily="18" charset="0"/>
              </a:rPr>
              <a:t> </a:t>
            </a:r>
            <a:r>
              <a:rPr lang="en-US" dirty="0">
                <a:latin typeface="Cambria Math"/>
                <a:ea typeface="Cambria Math"/>
              </a:rPr>
              <a:t>→ ¬ </a:t>
            </a:r>
            <a:r>
              <a:rPr lang="en-US" i="1" dirty="0">
                <a:latin typeface="Cambria Math" pitchFamily="18" charset="0"/>
                <a:ea typeface="Cambria Math" pitchFamily="18" charset="0"/>
              </a:rPr>
              <a:t>p</a:t>
            </a:r>
            <a:r>
              <a:rPr lang="lv-LV" b="1" dirty="0" smtClean="0"/>
              <a:t>): </a:t>
            </a:r>
          </a:p>
          <a:p>
            <a:pPr marL="0" indent="0">
              <a:buNone/>
            </a:pPr>
            <a:r>
              <a:rPr lang="lv-LV" dirty="0" smtClean="0"/>
              <a:t>(Inverse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a:t>
            </a:r>
            <a:r>
              <a:rPr lang="lv-LV" dirty="0" smtClean="0"/>
              <a:t>)): </a:t>
            </a:r>
            <a:br>
              <a:rPr lang="lv-LV" dirty="0" smtClean="0"/>
            </a:br>
            <a:r>
              <a:rPr lang="lv-LV" dirty="0" smtClean="0"/>
              <a:t>(Converse (</a:t>
            </a:r>
            <a:r>
              <a:rPr lang="lv-LV" i="1" dirty="0" smtClean="0">
                <a:latin typeface="Cambria Math" pitchFamily="18" charset="0"/>
                <a:ea typeface="Cambria Math" pitchFamily="18" charset="0"/>
              </a:rPr>
              <a:t>q</a:t>
            </a:r>
            <a:r>
              <a:rPr lang="en-US" i="1" dirty="0" smtClean="0">
                <a:latin typeface="Cambria Math" pitchFamily="18" charset="0"/>
                <a:ea typeface="Cambria Math" pitchFamily="18" charset="0"/>
              </a:rPr>
              <a:t> </a:t>
            </a:r>
            <a:r>
              <a:rPr lang="en-US" dirty="0">
                <a:latin typeface="Cambria Math"/>
                <a:ea typeface="Cambria Math"/>
              </a:rPr>
              <a:t>→ </a:t>
            </a:r>
            <a:r>
              <a:rPr lang="en-US" i="1" dirty="0" smtClean="0">
                <a:latin typeface="Cambria Math" pitchFamily="18" charset="0"/>
                <a:ea typeface="Cambria Math" pitchFamily="18" charset="0"/>
              </a:rPr>
              <a:t>p</a:t>
            </a:r>
            <a:r>
              <a:rPr lang="lv-LV" dirty="0" smtClean="0">
                <a:latin typeface="Cambria Math" pitchFamily="18" charset="0"/>
                <a:ea typeface="Cambria Math" pitchFamily="18" charset="0"/>
              </a:rPr>
              <a:t>)</a:t>
            </a:r>
            <a:r>
              <a:rPr lang="lv-LV" i="1" dirty="0" smtClean="0">
                <a:latin typeface="Cambria Math" pitchFamily="18" charset="0"/>
                <a:ea typeface="Cambria Math" pitchFamily="18" charset="0"/>
              </a:rPr>
              <a:t>): </a:t>
            </a:r>
            <a:endParaRPr lang="lv-LV" dirty="0" smtClean="0"/>
          </a:p>
          <a:p>
            <a:pPr marL="0" indent="0">
              <a:buNone/>
            </a:pPr>
            <a:r>
              <a:rPr lang="lv-LV" b="1" dirty="0" smtClean="0"/>
              <a:t/>
            </a:r>
            <a:br>
              <a:rPr lang="lv-LV" b="1" dirty="0" smtClean="0"/>
            </a:br>
            <a:r>
              <a:rPr lang="lv-LV" b="1" dirty="0" smtClean="0"/>
              <a:t>Note: </a:t>
            </a:r>
            <a:r>
              <a:rPr lang="lv-LV" dirty="0" smtClean="0"/>
              <a:t>When you formulate counterpositive – avoid double negatives.</a:t>
            </a:r>
          </a:p>
          <a:p>
            <a:pPr marL="0" indent="0">
              <a:buNone/>
            </a:pPr>
            <a:endParaRPr lang="lv-LV" dirty="0" smtClean="0"/>
          </a:p>
        </p:txBody>
      </p:sp>
    </p:spTree>
    <p:extLst>
      <p:ext uri="{BB962C8B-B14F-4D97-AF65-F5344CB8AC3E}">
        <p14:creationId xmlns:p14="http://schemas.microsoft.com/office/powerpoint/2010/main" val="98258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extLst>
      <p:ext uri="{BB962C8B-B14F-4D97-AF65-F5344CB8AC3E}">
        <p14:creationId xmlns:p14="http://schemas.microsoft.com/office/powerpoint/2010/main" val="517319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Use Natural Language</a:t>
            </a:r>
            <a:endParaRPr lang="lv-LV" dirty="0"/>
          </a:p>
        </p:txBody>
      </p:sp>
      <p:sp>
        <p:nvSpPr>
          <p:cNvPr id="3" name="Content Placeholder 2"/>
          <p:cNvSpPr>
            <a:spLocks noGrp="1"/>
          </p:cNvSpPr>
          <p:nvPr>
            <p:ph idx="1"/>
          </p:nvPr>
        </p:nvSpPr>
        <p:spPr/>
        <p:txBody>
          <a:bodyPr/>
          <a:lstStyle/>
          <a:p>
            <a:r>
              <a:rPr lang="lv-LV" b="1" dirty="0" smtClean="0"/>
              <a:t>Being dead from Covid-19 is the:</a:t>
            </a:r>
          </a:p>
          <a:p>
            <a:pPr marL="914400" lvl="1" indent="-457200">
              <a:buFont typeface="+mj-lt"/>
              <a:buAutoNum type="alphaUcPeriod"/>
            </a:pPr>
            <a:r>
              <a:rPr lang="lv-LV" dirty="0" smtClean="0"/>
              <a:t>Necessary condition for not celebrating Christmas?</a:t>
            </a:r>
          </a:p>
          <a:p>
            <a:pPr marL="914400" lvl="1" indent="-457200">
              <a:buFont typeface="+mj-lt"/>
              <a:buAutoNum type="alphaUcPeriod"/>
            </a:pPr>
            <a:r>
              <a:rPr lang="lv-LV" dirty="0" smtClean="0"/>
              <a:t>Sufficient condition for not celebrating Christmas?</a:t>
            </a:r>
          </a:p>
          <a:p>
            <a:pPr marL="0" indent="0">
              <a:buNone/>
            </a:pPr>
            <a:r>
              <a:rPr lang="lv-LV" b="1" dirty="0" smtClean="0"/>
              <a:t>Formulate in two ways (using original and counterpositive): </a:t>
            </a:r>
          </a:p>
          <a:p>
            <a:pPr lvl="1"/>
            <a:r>
              <a:rPr lang="lv-LV" dirty="0" smtClean="0"/>
              <a:t>One is ...., only if ... </a:t>
            </a:r>
          </a:p>
          <a:p>
            <a:pPr lvl="1"/>
            <a:r>
              <a:rPr lang="lv-LV" dirty="0" smtClean="0"/>
              <a:t>One is ...., </a:t>
            </a:r>
            <a:r>
              <a:rPr lang="lv-LV" dirty="0"/>
              <a:t>only if ... </a:t>
            </a:r>
          </a:p>
          <a:p>
            <a:pPr marL="0" indent="0">
              <a:buNone/>
            </a:pPr>
            <a:r>
              <a:rPr lang="lv-LV" b="1" dirty="0"/>
              <a:t>Formulate in two ways (using original and counterpositive): </a:t>
            </a:r>
          </a:p>
          <a:p>
            <a:pPr lvl="1"/>
            <a:r>
              <a:rPr lang="lv-LV" dirty="0"/>
              <a:t>One is ...., </a:t>
            </a:r>
            <a:r>
              <a:rPr lang="lv-LV" dirty="0" smtClean="0"/>
              <a:t>whenever one is  </a:t>
            </a:r>
            <a:r>
              <a:rPr lang="lv-LV" dirty="0"/>
              <a:t>... </a:t>
            </a:r>
          </a:p>
          <a:p>
            <a:pPr lvl="1"/>
            <a:r>
              <a:rPr lang="lv-LV" dirty="0"/>
              <a:t>One is ...., </a:t>
            </a:r>
            <a:r>
              <a:rPr lang="lv-LV" dirty="0" smtClean="0"/>
              <a:t>whenever one is ... </a:t>
            </a:r>
            <a:endParaRPr lang="lv-LV" dirty="0"/>
          </a:p>
          <a:p>
            <a:pPr marL="0" indent="0">
              <a:buNone/>
            </a:pPr>
            <a:endParaRPr lang="lv-LV" dirty="0"/>
          </a:p>
        </p:txBody>
      </p:sp>
    </p:spTree>
    <p:extLst>
      <p:ext uri="{BB962C8B-B14F-4D97-AF65-F5344CB8AC3E}">
        <p14:creationId xmlns:p14="http://schemas.microsoft.com/office/powerpoint/2010/main" val="157647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3625942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r>
              <a:rPr lang="lv-LV" dirty="0" smtClean="0"/>
              <a:t> (Boolean statements)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lv-LV" dirty="0" smtClean="0"/>
              <a:t>Merry Christmas</a:t>
            </a:r>
            <a:r>
              <a:rPr lang="en-US" dirty="0" smtClean="0"/>
              <a:t>!</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extLst>
      <p:ext uri="{BB962C8B-B14F-4D97-AF65-F5344CB8AC3E}">
        <p14:creationId xmlns:p14="http://schemas.microsoft.com/office/powerpoint/2010/main" val="3702723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Are these Sentences Propositions?</a:t>
            </a:r>
            <a:endParaRPr lang="lv-LV"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lphaUcPeriod"/>
            </a:pPr>
            <a:r>
              <a:rPr lang="en-US" dirty="0">
                <a:solidFill>
                  <a:srgbClr val="0000FF"/>
                </a:solidFill>
              </a:rPr>
              <a:t>All swans are white</a:t>
            </a:r>
            <a:r>
              <a:rPr lang="en-US" dirty="0"/>
              <a:t>.</a:t>
            </a:r>
            <a:endParaRPr lang="lv-LV" dirty="0"/>
          </a:p>
          <a:p>
            <a:pPr marL="514350" indent="-514350">
              <a:buFont typeface="+mj-lt"/>
              <a:buAutoNum type="alphaUcPeriod"/>
            </a:pPr>
            <a:r>
              <a:rPr lang="lv-LV" dirty="0">
                <a:solidFill>
                  <a:srgbClr val="0000FF"/>
                </a:solidFill>
              </a:rPr>
              <a:t>12 : 4   </a:t>
            </a:r>
            <a:r>
              <a:rPr lang="lv-LV" dirty="0"/>
              <a:t>("12 divided by 4")</a:t>
            </a:r>
          </a:p>
          <a:p>
            <a:pPr marL="514350" indent="-514350">
              <a:buFont typeface="+mj-lt"/>
              <a:buAutoNum type="alphaUcPeriod"/>
            </a:pPr>
            <a:r>
              <a:rPr lang="lv-LV" dirty="0">
                <a:solidFill>
                  <a:srgbClr val="0000FF"/>
                </a:solidFill>
              </a:rPr>
              <a:t>4 | 12  </a:t>
            </a:r>
            <a:r>
              <a:rPr lang="lv-LV" dirty="0"/>
              <a:t>("4 divides 12" i.e. "12 is divisible by 4</a:t>
            </a:r>
            <a:r>
              <a:rPr lang="lv-LV" dirty="0" smtClean="0"/>
              <a:t>")</a:t>
            </a:r>
          </a:p>
          <a:p>
            <a:pPr marL="514350" indent="-514350">
              <a:buFont typeface="+mj-lt"/>
              <a:buAutoNum type="alphaUcPeriod"/>
            </a:pPr>
            <a:r>
              <a:rPr lang="lv-LV" dirty="0" smtClean="0">
                <a:solidFill>
                  <a:srgbClr val="0000FF"/>
                </a:solidFill>
              </a:rPr>
              <a:t>0 : 0 = 17  </a:t>
            </a:r>
            <a:r>
              <a:rPr lang="lv-LV" dirty="0" smtClean="0"/>
              <a:t>("0 divided by 0 equals 17")</a:t>
            </a:r>
            <a:endParaRPr lang="lv-LV" dirty="0" smtClean="0">
              <a:solidFill>
                <a:srgbClr val="0000FF"/>
              </a:solidFill>
            </a:endParaRPr>
          </a:p>
          <a:p>
            <a:pPr marL="514350" indent="-514350">
              <a:buFont typeface="+mj-lt"/>
              <a:buAutoNum type="alphaUcPeriod"/>
            </a:pPr>
            <a:r>
              <a:rPr lang="lv-LV" dirty="0" smtClean="0">
                <a:solidFill>
                  <a:srgbClr val="0000FF"/>
                </a:solidFill>
              </a:rPr>
              <a:t>The </a:t>
            </a:r>
            <a:r>
              <a:rPr lang="en-US" dirty="0" smtClean="0">
                <a:solidFill>
                  <a:srgbClr val="0000FF"/>
                </a:solidFill>
              </a:rPr>
              <a:t>Cretans are liars</a:t>
            </a:r>
            <a:r>
              <a:rPr lang="lv-LV" dirty="0">
                <a:solidFill>
                  <a:srgbClr val="0000FF"/>
                </a:solidFill>
              </a:rPr>
              <a:t> </a:t>
            </a:r>
            <a:r>
              <a:rPr lang="lv-LV" dirty="0"/>
              <a:t>(Epimenides </a:t>
            </a:r>
            <a:r>
              <a:rPr lang="lv-LV" dirty="0" smtClean="0"/>
              <a:t>paradox).</a:t>
            </a:r>
            <a:br>
              <a:rPr lang="lv-LV" dirty="0" smtClean="0"/>
            </a:br>
            <a:r>
              <a:rPr lang="lv-LV" dirty="0" smtClean="0">
                <a:solidFill>
                  <a:srgbClr val="0000FF"/>
                </a:solidFill>
              </a:rPr>
              <a:t>The </a:t>
            </a:r>
            <a:r>
              <a:rPr lang="lv-LV" dirty="0">
                <a:solidFill>
                  <a:srgbClr val="0000FF"/>
                </a:solidFill>
              </a:rPr>
              <a:t>Latvians are l</a:t>
            </a:r>
            <a:r>
              <a:rPr lang="lv-LV" dirty="0" smtClean="0">
                <a:solidFill>
                  <a:srgbClr val="0000FF"/>
                </a:solidFill>
              </a:rPr>
              <a:t>iars as well </a:t>
            </a:r>
            <a:r>
              <a:rPr lang="lv-LV" dirty="0" smtClean="0"/>
              <a:t>(if they deny immortality of Zeus). </a:t>
            </a:r>
            <a:br>
              <a:rPr lang="lv-LV" dirty="0" smtClean="0"/>
            </a:br>
            <a:r>
              <a:rPr lang="en-US" sz="2000" i="1" dirty="0"/>
              <a:t>They fashioned a tomb for thee, O holy and high one</a:t>
            </a:r>
            <a:br>
              <a:rPr lang="en-US" sz="2000" i="1" dirty="0"/>
            </a:br>
            <a:r>
              <a:rPr lang="en-US" sz="2000" i="1" dirty="0"/>
              <a:t>The Cretans, always liars, evil beasts, idle bellies!</a:t>
            </a:r>
            <a:br>
              <a:rPr lang="en-US" sz="2000" i="1" dirty="0"/>
            </a:br>
            <a:r>
              <a:rPr lang="en-US" sz="2000" i="1" dirty="0"/>
              <a:t>But thou art not dead: thou </a:t>
            </a:r>
            <a:r>
              <a:rPr lang="en-US" sz="2000" i="1" dirty="0" err="1"/>
              <a:t>livest</a:t>
            </a:r>
            <a:r>
              <a:rPr lang="en-US" sz="2000" i="1" dirty="0"/>
              <a:t> and </a:t>
            </a:r>
            <a:r>
              <a:rPr lang="en-US" sz="2000" i="1" dirty="0" err="1"/>
              <a:t>abidest</a:t>
            </a:r>
            <a:r>
              <a:rPr lang="en-US" sz="2000" i="1" dirty="0"/>
              <a:t> forever,</a:t>
            </a:r>
            <a:br>
              <a:rPr lang="en-US" sz="2000" i="1" dirty="0"/>
            </a:br>
            <a:r>
              <a:rPr lang="en-US" sz="2000" i="1" dirty="0"/>
              <a:t>For in thee we live and move and have our being.</a:t>
            </a:r>
          </a:p>
          <a:p>
            <a:pPr marL="514350" indent="-514350">
              <a:buFont typeface="+mj-lt"/>
              <a:buAutoNum type="alphaUcPeriod"/>
            </a:pPr>
            <a:r>
              <a:rPr lang="en-US" dirty="0">
                <a:solidFill>
                  <a:srgbClr val="0000FF"/>
                </a:solidFill>
              </a:rPr>
              <a:t>There are infinitely many twin primes </a:t>
            </a:r>
            <a:r>
              <a:rPr lang="en-US" dirty="0"/>
              <a:t>(such as (3,5), (5,7), (11,13), (17,19), (41,43), etc.). </a:t>
            </a:r>
          </a:p>
          <a:p>
            <a:endParaRPr lang="lv-LV" dirty="0"/>
          </a:p>
        </p:txBody>
      </p:sp>
    </p:spTree>
    <p:extLst>
      <p:ext uri="{BB962C8B-B14F-4D97-AF65-F5344CB8AC3E}">
        <p14:creationId xmlns:p14="http://schemas.microsoft.com/office/powerpoint/2010/main" val="366007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a:latin typeface="Cambria Math"/>
                <a:ea typeface="Cambria Math"/>
              </a:rPr>
              <a:t>→</a:t>
            </a:r>
            <a:endParaRPr lang="en-US" dirty="0" smtClean="0"/>
          </a:p>
          <a:p>
            <a:pPr lvl="2"/>
            <a:r>
              <a:rPr lang="en-US" dirty="0" err="1" smtClean="0"/>
              <a:t>Biconditional</a:t>
            </a:r>
            <a:r>
              <a:rPr lang="en-US" dirty="0" smtClean="0"/>
              <a:t> </a:t>
            </a:r>
            <a:r>
              <a:rPr lang="en-US" sz="2400" dirty="0">
                <a:latin typeface="Cambria Math"/>
                <a:ea typeface="Cambria Math"/>
              </a:rPr>
              <a:t>↔</a:t>
            </a:r>
            <a:endParaRPr lang="en-US" dirty="0" smtClean="0"/>
          </a:p>
        </p:txBody>
      </p:sp>
    </p:spTree>
    <p:extLst>
      <p:ext uri="{BB962C8B-B14F-4D97-AF65-F5344CB8AC3E}">
        <p14:creationId xmlns:p14="http://schemas.microsoft.com/office/powerpoint/2010/main" val="1367808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3352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1969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2819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62241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TotalTime>
  <Words>2078</Words>
  <Application>Microsoft Office PowerPoint</Application>
  <PresentationFormat>Widescreen</PresentationFormat>
  <Paragraphs>468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Symbol</vt:lpstr>
      <vt:lpstr>Office Theme</vt:lpstr>
      <vt:lpstr>The Foundations: Logic and Proofs</vt:lpstr>
      <vt:lpstr>Chapter Summary</vt:lpstr>
      <vt:lpstr>Propositional Logic</vt:lpstr>
      <vt:lpstr>Section Summary</vt:lpstr>
      <vt:lpstr>Propositions (Boolean statements)</vt:lpstr>
      <vt:lpstr>Are these Sentences Propositions?</vt:lpstr>
      <vt:lpstr>Propositional Logic</vt:lpstr>
      <vt:lpstr>Compound Propositions: Negation</vt:lpstr>
      <vt:lpstr>Conjunction</vt:lpstr>
      <vt:lpstr>Disjunction</vt:lpstr>
      <vt:lpstr> The Connective OR in English</vt:lpstr>
      <vt:lpstr> Implication</vt:lpstr>
      <vt:lpstr>Understanding Implication (cont)</vt:lpstr>
      <vt:lpstr>Implication in Mathematics</vt:lpstr>
      <vt:lpstr>Different Ways of Expressing p →q  </vt:lpstr>
      <vt:lpstr>Converse, Contrapositive, and Inverse</vt:lpstr>
      <vt:lpstr>Biconditional</vt:lpstr>
      <vt:lpstr>Expressing the Biconditional</vt:lpstr>
      <vt:lpstr>Truth Tables For Compound Propositions</vt:lpstr>
      <vt:lpstr>Example Truth Table</vt:lpstr>
      <vt:lpstr>Socrative Quiz 1A</vt:lpstr>
      <vt:lpstr>Natural Language Example</vt:lpstr>
      <vt:lpstr> Understanding Implication</vt:lpstr>
      <vt:lpstr>Equivalent Propositions</vt:lpstr>
      <vt:lpstr>Using a Truth Table to Show  Non-Equivalence</vt:lpstr>
      <vt:lpstr>Problem</vt:lpstr>
      <vt:lpstr>Precedence of Logical Operators</vt:lpstr>
      <vt:lpstr>Socrative Quiz 1B</vt:lpstr>
      <vt:lpstr>Real-life example</vt:lpstr>
      <vt:lpstr>Use Natural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21</cp:revision>
  <dcterms:created xsi:type="dcterms:W3CDTF">2021-01-03T18:25:44Z</dcterms:created>
  <dcterms:modified xsi:type="dcterms:W3CDTF">2021-01-10T23:45:19Z</dcterms:modified>
</cp:coreProperties>
</file>