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8" r:id="rId10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3573" autoAdjust="0"/>
  </p:normalViewPr>
  <p:slideViewPr>
    <p:cSldViewPr snapToGrid="0">
      <p:cViewPr varScale="1">
        <p:scale>
          <a:sx n="73" d="100"/>
          <a:sy n="73" d="100"/>
        </p:scale>
        <p:origin x="19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Applications of Propositional Logic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5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of Propositional Logic: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Translating English to Propositional Logic</a:t>
            </a:r>
          </a:p>
          <a:p>
            <a:r>
              <a:rPr lang="en-US" dirty="0" smtClean="0"/>
              <a:t>System Specifications</a:t>
            </a:r>
          </a:p>
          <a:p>
            <a:r>
              <a:rPr lang="en-US" dirty="0" smtClean="0"/>
              <a:t>Boolean Searching</a:t>
            </a:r>
          </a:p>
          <a:p>
            <a:r>
              <a:rPr lang="en-US" dirty="0" smtClean="0"/>
              <a:t>Logic Puzzles</a:t>
            </a:r>
          </a:p>
          <a:p>
            <a:r>
              <a:rPr lang="en-US" dirty="0" smtClean="0"/>
              <a:t>Logic Circuits </a:t>
            </a:r>
          </a:p>
          <a:p>
            <a:r>
              <a:rPr lang="en-US" dirty="0" smtClean="0"/>
              <a:t>AI Diagnosis Method (Optional)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8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English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to convert an English sentence to a statement in propositional logic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 smtClean="0">
                <a:solidFill>
                  <a:srgbClr val="FF0000"/>
                </a:solidFill>
              </a:rPr>
              <a:t>atomic propositions </a:t>
            </a:r>
            <a:r>
              <a:rPr lang="en-US" dirty="0" smtClean="0"/>
              <a:t>and represent using propositional </a:t>
            </a:r>
            <a:r>
              <a:rPr lang="en-US" dirty="0" smtClean="0">
                <a:solidFill>
                  <a:srgbClr val="FF0000"/>
                </a:solidFill>
              </a:rPr>
              <a:t>variables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Determine appropriate logical connectives</a:t>
            </a:r>
          </a:p>
          <a:p>
            <a:r>
              <a:rPr lang="en-US" dirty="0" smtClean="0"/>
              <a:t>“If I go to </a:t>
            </a:r>
            <a:r>
              <a:rPr lang="en-US" dirty="0" err="1" smtClean="0"/>
              <a:t>Harry’s</a:t>
            </a:r>
            <a:r>
              <a:rPr lang="en-US" dirty="0" smtClean="0"/>
              <a:t> or to the country, I will not go shopping.”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: I go to </a:t>
            </a:r>
            <a:r>
              <a:rPr lang="en-US" dirty="0" err="1" smtClean="0"/>
              <a:t>Harry’s</a:t>
            </a:r>
            <a:endParaRPr lang="en-US" dirty="0" smtClean="0"/>
          </a:p>
          <a:p>
            <a:pPr lvl="1"/>
            <a:r>
              <a:rPr lang="en-US" dirty="0" smtClean="0"/>
              <a:t>q: I go to the country.</a:t>
            </a:r>
          </a:p>
          <a:p>
            <a:pPr lvl="1"/>
            <a:r>
              <a:rPr lang="en-US" i="1" dirty="0" smtClean="0"/>
              <a:t>r</a:t>
            </a:r>
            <a:r>
              <a:rPr lang="en-US" dirty="0" smtClean="0"/>
              <a:t>:  I will go shopping.</a:t>
            </a:r>
          </a:p>
          <a:p>
            <a:pPr lvl="1"/>
            <a:endParaRPr lang="en-US" b="1" dirty="0" smtClean="0"/>
          </a:p>
          <a:p>
            <a:pPr lvl="1">
              <a:buNone/>
            </a:pPr>
            <a:endParaRPr lang="en-US" b="1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086601" y="5562601"/>
            <a:ext cx="2065973" cy="3829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0800" y="44196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48768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</a:t>
            </a:r>
            <a:r>
              <a:rPr lang="en-US" sz="2800" i="1" dirty="0"/>
              <a:t>p</a:t>
            </a:r>
            <a:r>
              <a:rPr lang="en-US" sz="2800" dirty="0"/>
              <a:t> or </a:t>
            </a:r>
            <a:r>
              <a:rPr lang="en-US" sz="2800" i="1" dirty="0"/>
              <a:t>q</a:t>
            </a:r>
            <a:r>
              <a:rPr lang="en-US" sz="2800" dirty="0"/>
              <a:t> then not </a:t>
            </a:r>
            <a:r>
              <a:rPr lang="en-US" sz="2800" i="1" dirty="0"/>
              <a:t>r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26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Problem:</a:t>
            </a:r>
            <a:r>
              <a:rPr lang="en-US" dirty="0" smtClean="0"/>
              <a:t> Translate the following sentence into propositional logic:</a:t>
            </a:r>
          </a:p>
          <a:p>
            <a:pPr>
              <a:buNone/>
            </a:pPr>
            <a:r>
              <a:rPr lang="en-US" dirty="0" smtClean="0"/>
              <a:t> “You can access the Internet from campus only if you are a computer science major or you are not a freshman.”</a:t>
            </a:r>
          </a:p>
          <a:p>
            <a:pPr>
              <a:buNone/>
            </a:pPr>
            <a:r>
              <a:rPr lang="en-US" b="1" dirty="0" smtClean="0"/>
              <a:t>  One Solution</a:t>
            </a:r>
            <a:r>
              <a:rPr lang="en-US" dirty="0" smtClean="0"/>
              <a:t>: Let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/>
              <a:t>,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dirty="0" smtClean="0"/>
              <a:t>,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en-US" dirty="0" smtClean="0"/>
              <a:t>  represent respectively “You can access the internet from campus,” “You are a computer science major,” and “You are a freshman.”</a:t>
            </a:r>
          </a:p>
          <a:p>
            <a:pPr>
              <a:buNone/>
            </a:pPr>
            <a:r>
              <a:rPr lang="en-US" dirty="0" smtClean="0"/>
              <a:t>                  </a:t>
            </a:r>
            <a:r>
              <a:rPr lang="en-US" dirty="0" smtClean="0">
                <a:latin typeface="Cambria Math"/>
                <a:ea typeface="Cambria Math"/>
              </a:rPr>
              <a:t>a→ (c ∨ ¬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en-US" dirty="0" smtClean="0"/>
              <a:t> )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0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and Software engineers take requirements in English and express them in a precise specification language based on logic.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Express in propositional logic:</a:t>
            </a:r>
          </a:p>
          <a:p>
            <a:pPr>
              <a:buNone/>
            </a:pPr>
            <a:r>
              <a:rPr lang="en-US" dirty="0" smtClean="0"/>
              <a:t>  “The automated reply cannot be sent when the file system is full”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One possible solution: Let </a:t>
            </a:r>
            <a:r>
              <a:rPr lang="en-US" i="1" dirty="0" smtClean="0"/>
              <a:t>p</a:t>
            </a:r>
            <a:r>
              <a:rPr lang="en-US" dirty="0" smtClean="0"/>
              <a:t> denote “The automated reply can be sent” and </a:t>
            </a:r>
            <a:r>
              <a:rPr lang="en-US" i="1" dirty="0" smtClean="0"/>
              <a:t>q</a:t>
            </a:r>
            <a:r>
              <a:rPr lang="en-US" dirty="0" smtClean="0"/>
              <a:t> denote “The file system is full.”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                         q→ ¬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Consistent System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Definition</a:t>
            </a:r>
            <a:r>
              <a:rPr lang="en-US" dirty="0" smtClean="0"/>
              <a:t>: A list of propositions is </a:t>
            </a:r>
            <a:r>
              <a:rPr lang="en-US" i="1" dirty="0" smtClean="0"/>
              <a:t>consistent</a:t>
            </a:r>
            <a:r>
              <a:rPr lang="en-US" dirty="0" smtClean="0"/>
              <a:t> if it is possible to assign truth values to the proposition variables so that each proposition is true.</a:t>
            </a:r>
          </a:p>
          <a:p>
            <a:pPr>
              <a:buNone/>
            </a:pPr>
            <a:r>
              <a:rPr lang="en-US" b="1" dirty="0" smtClean="0"/>
              <a:t>   Exercise</a:t>
            </a:r>
            <a:r>
              <a:rPr lang="en-US" dirty="0" smtClean="0"/>
              <a:t>: Are these specifications consistent?</a:t>
            </a:r>
          </a:p>
          <a:p>
            <a:pPr lvl="1"/>
            <a:r>
              <a:rPr lang="en-US" sz="1800" dirty="0"/>
              <a:t>“The diagnostic message is  stored in the buffer or it is retransmitted.”</a:t>
            </a:r>
          </a:p>
          <a:p>
            <a:pPr lvl="1"/>
            <a:r>
              <a:rPr lang="en-US" sz="1800" dirty="0"/>
              <a:t>“The diagnostic message is not stored in the buffer.”</a:t>
            </a:r>
          </a:p>
          <a:p>
            <a:pPr lvl="1"/>
            <a:r>
              <a:rPr lang="en-US" sz="1800" dirty="0"/>
              <a:t>“If the diagnostic message is stored in the buffer, then it is retransmitted.”</a:t>
            </a:r>
          </a:p>
          <a:p>
            <a:pPr>
              <a:buNone/>
            </a:pPr>
            <a:r>
              <a:rPr lang="en-US" sz="2000" b="1" dirty="0"/>
              <a:t>    Solution</a:t>
            </a:r>
            <a:r>
              <a:rPr lang="en-US" sz="2000" dirty="0"/>
              <a:t>: Let p denote “The diagnostic message is stored in the buffer.” Let q denote “The diagnostic message is retransmitted” The specification can be written as:</a:t>
            </a:r>
            <a:r>
              <a:rPr lang="en-US" sz="2000" dirty="0">
                <a:latin typeface="Cambria Math"/>
                <a:ea typeface="Cambria Math"/>
              </a:rPr>
              <a:t> p ∨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000" dirty="0">
                <a:latin typeface="Cambria Math"/>
                <a:ea typeface="Cambria Math"/>
              </a:rPr>
              <a:t>,  ¬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p,</a:t>
            </a:r>
            <a:r>
              <a:rPr lang="en-US" sz="2000" dirty="0"/>
              <a:t>  </a:t>
            </a:r>
            <a:r>
              <a:rPr lang="en-US" sz="2000" i="1" dirty="0">
                <a:latin typeface="Cambria Math"/>
                <a:ea typeface="Cambria Math"/>
              </a:rPr>
              <a:t>p → q</a:t>
            </a:r>
            <a:r>
              <a:rPr lang="en-US" sz="2000" dirty="0"/>
              <a:t>.   When p is false and q is true all three statements are true. So the specification is consistent.</a:t>
            </a:r>
            <a:endParaRPr lang="en-US" dirty="0" smtClean="0"/>
          </a:p>
          <a:p>
            <a:pPr lvl="1"/>
            <a:r>
              <a:rPr lang="en-US" sz="1800" dirty="0"/>
              <a:t>What if “The diagnostic message is not retransmitted is added.” </a:t>
            </a:r>
          </a:p>
          <a:p>
            <a:pPr lvl="1">
              <a:buNone/>
            </a:pPr>
            <a:r>
              <a:rPr lang="en-US" sz="1800" dirty="0"/>
              <a:t>     </a:t>
            </a:r>
            <a:r>
              <a:rPr lang="en-US" sz="1800" b="1" dirty="0"/>
              <a:t>Solution</a:t>
            </a:r>
            <a:r>
              <a:rPr lang="en-US" sz="1800" dirty="0"/>
              <a:t>: Now we are adding </a:t>
            </a:r>
            <a:r>
              <a:rPr lang="en-US" sz="1800" dirty="0">
                <a:latin typeface="Cambria Math"/>
                <a:ea typeface="Cambria Math"/>
              </a:rPr>
              <a:t>¬</a:t>
            </a:r>
            <a:r>
              <a:rPr lang="en-US" sz="18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1800" dirty="0"/>
              <a:t> and there is no satisfying    assignment. So the specification is not consistent.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482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 Puzzles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 island has two kinds of inhabitants, </a:t>
            </a:r>
            <a:r>
              <a:rPr lang="en-US" sz="2000" i="1" dirty="0"/>
              <a:t>knights</a:t>
            </a:r>
            <a:r>
              <a:rPr lang="en-US" sz="2000" dirty="0"/>
              <a:t>, who always tell the truth, and </a:t>
            </a:r>
            <a:r>
              <a:rPr lang="en-US" sz="2000" i="1" dirty="0"/>
              <a:t>knaves</a:t>
            </a:r>
            <a:r>
              <a:rPr lang="en-US" sz="2000" dirty="0"/>
              <a:t>, who always lie. </a:t>
            </a:r>
          </a:p>
          <a:p>
            <a:r>
              <a:rPr lang="en-US" sz="2000" dirty="0"/>
              <a:t>You go to the island and meet A and B. </a:t>
            </a:r>
          </a:p>
          <a:p>
            <a:pPr lvl="1"/>
            <a:r>
              <a:rPr lang="en-US" sz="2000" dirty="0"/>
              <a:t>A says “B is a knight.”</a:t>
            </a:r>
          </a:p>
          <a:p>
            <a:pPr lvl="1"/>
            <a:r>
              <a:rPr lang="en-US" sz="2000" dirty="0"/>
              <a:t>B says “The two of us are of opposite types.”</a:t>
            </a:r>
          </a:p>
          <a:p>
            <a:pPr>
              <a:buNone/>
            </a:pPr>
            <a:r>
              <a:rPr lang="en-US" sz="2000" b="1" dirty="0"/>
              <a:t>    Example</a:t>
            </a:r>
            <a:r>
              <a:rPr lang="en-US" sz="2000" dirty="0"/>
              <a:t>: What are the types of A and B?</a:t>
            </a:r>
          </a:p>
          <a:p>
            <a:pPr>
              <a:buNone/>
            </a:pPr>
            <a:r>
              <a:rPr lang="en-US" sz="2000" b="1" dirty="0"/>
              <a:t>    Solution: </a:t>
            </a:r>
            <a:r>
              <a:rPr lang="en-US" sz="2000" dirty="0"/>
              <a:t>Let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000" dirty="0"/>
              <a:t> and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000" dirty="0"/>
              <a:t> be the statements that A is a knight and B is a knight, respectively. So, then </a:t>
            </a:r>
            <a:r>
              <a:rPr lang="en-US" sz="2000" i="1" dirty="0">
                <a:sym typeface="Symbol"/>
              </a:rPr>
              <a:t>p</a:t>
            </a:r>
            <a:r>
              <a:rPr lang="en-US" sz="2000" dirty="0">
                <a:sym typeface="Symbol"/>
              </a:rPr>
              <a:t> represents the proposition that A is a knave and </a:t>
            </a:r>
            <a:r>
              <a:rPr lang="en-US" sz="2000" i="1" dirty="0">
                <a:sym typeface="Symbol"/>
              </a:rPr>
              <a:t>q</a:t>
            </a:r>
            <a:r>
              <a:rPr lang="en-US" sz="2000" dirty="0">
                <a:sym typeface="Symbol"/>
              </a:rPr>
              <a:t> that B is a knave.</a:t>
            </a:r>
          </a:p>
          <a:p>
            <a:pPr lvl="1"/>
            <a:r>
              <a:rPr lang="en-US" sz="1800" dirty="0">
                <a:sym typeface="Symbol"/>
              </a:rPr>
              <a:t>If A is a knight, then </a:t>
            </a:r>
            <a:r>
              <a:rPr lang="en-US" sz="1800" i="1" dirty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sz="1800" dirty="0">
                <a:sym typeface="Symbol"/>
              </a:rPr>
              <a:t>  is  true. Since knights tell the truth, </a:t>
            </a:r>
            <a:r>
              <a:rPr lang="en-US" sz="1800" i="1" dirty="0">
                <a:sym typeface="Symbol"/>
              </a:rPr>
              <a:t>q </a:t>
            </a:r>
            <a:r>
              <a:rPr lang="en-US" sz="1800" dirty="0">
                <a:sym typeface="Symbol"/>
              </a:rPr>
              <a:t>must also be true. Then (</a:t>
            </a:r>
            <a:r>
              <a:rPr lang="en-US" sz="1800" dirty="0">
                <a:latin typeface="Cambria Math"/>
                <a:ea typeface="Cambria Math"/>
              </a:rPr>
              <a:t>p ∧</a:t>
            </a:r>
            <a:r>
              <a:rPr lang="en-US" sz="1800" i="1" dirty="0">
                <a:sym typeface="Symbol"/>
              </a:rPr>
              <a:t>  </a:t>
            </a:r>
            <a:r>
              <a:rPr lang="en-US" sz="1800" dirty="0">
                <a:latin typeface="Cambria Math"/>
                <a:ea typeface="Cambria Math"/>
              </a:rPr>
              <a:t>q)∨ (</a:t>
            </a:r>
            <a:r>
              <a:rPr lang="en-US" sz="1800" i="1" dirty="0">
                <a:sym typeface="Symbol"/>
              </a:rPr>
              <a:t></a:t>
            </a:r>
            <a:r>
              <a:rPr lang="en-US" sz="1800" dirty="0">
                <a:latin typeface="Cambria Math"/>
                <a:ea typeface="Cambria Math"/>
              </a:rPr>
              <a:t> p ∧</a:t>
            </a:r>
            <a:r>
              <a:rPr lang="en-US" sz="1800" i="1" dirty="0">
                <a:sym typeface="Symbol"/>
              </a:rPr>
              <a:t> </a:t>
            </a:r>
            <a:r>
              <a:rPr lang="en-US" sz="1800" i="1" dirty="0">
                <a:latin typeface="Cambria Math" pitchFamily="18" charset="0"/>
                <a:ea typeface="Cambria Math" pitchFamily="18" charset="0"/>
              </a:rPr>
              <a:t>q) </a:t>
            </a:r>
            <a:r>
              <a:rPr lang="en-US" sz="1800" dirty="0">
                <a:ea typeface="Cambria Math" pitchFamily="18" charset="0"/>
              </a:rPr>
              <a:t>would have to be true, but it is not. So, A is not a knight and therefore </a:t>
            </a:r>
            <a:r>
              <a:rPr lang="en-US" sz="1800" i="1" dirty="0">
                <a:sym typeface="Symbol"/>
              </a:rPr>
              <a:t>p </a:t>
            </a:r>
            <a:r>
              <a:rPr lang="en-US" sz="1800" dirty="0">
                <a:sym typeface="Symbol"/>
              </a:rPr>
              <a:t>must be true</a:t>
            </a:r>
            <a:r>
              <a:rPr lang="en-US" sz="1800" i="1" dirty="0">
                <a:sym typeface="Symbol"/>
              </a:rPr>
              <a:t>.</a:t>
            </a:r>
          </a:p>
          <a:p>
            <a:pPr lvl="1"/>
            <a:r>
              <a:rPr lang="en-US" sz="1800" dirty="0">
                <a:sym typeface="Symbol"/>
              </a:rPr>
              <a:t>If A is a knave, then B must not be a knight since knaves always lie. So, then both </a:t>
            </a:r>
            <a:r>
              <a:rPr lang="en-US" sz="1800" i="1" dirty="0">
                <a:sym typeface="Symbol"/>
              </a:rPr>
              <a:t>p </a:t>
            </a:r>
            <a:r>
              <a:rPr lang="en-US" sz="1800" dirty="0">
                <a:sym typeface="Symbol"/>
              </a:rPr>
              <a:t>and</a:t>
            </a:r>
            <a:r>
              <a:rPr lang="en-US" sz="1800" i="1" dirty="0">
                <a:sym typeface="Symbol"/>
              </a:rPr>
              <a:t> q </a:t>
            </a:r>
            <a:r>
              <a:rPr lang="en-US" sz="1800" dirty="0">
                <a:sym typeface="Symbol"/>
              </a:rPr>
              <a:t>hold since both are knaves</a:t>
            </a:r>
            <a:r>
              <a:rPr lang="en-US" sz="1800" i="1" dirty="0">
                <a:sym typeface="Symbol"/>
              </a:rPr>
              <a:t>.</a:t>
            </a:r>
            <a:endParaRPr lang="en-US" sz="1800" dirty="0">
              <a:sym typeface="Symbol"/>
            </a:endParaRPr>
          </a:p>
          <a:p>
            <a:endParaRPr lang="en-US" dirty="0"/>
          </a:p>
        </p:txBody>
      </p:sp>
      <p:pic>
        <p:nvPicPr>
          <p:cNvPr id="4" name="Picture 3" descr="01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91400" y="914400"/>
            <a:ext cx="874014" cy="1029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58200" y="11430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Raymond </a:t>
            </a:r>
            <a:r>
              <a:rPr lang="en-US" dirty="0" err="1"/>
              <a:t>Smullyan</a:t>
            </a:r>
            <a:endParaRPr lang="en-US" dirty="0"/>
          </a:p>
          <a:p>
            <a:r>
              <a:rPr lang="en-US" dirty="0"/>
              <a:t>(Born 1919)</a:t>
            </a:r>
          </a:p>
        </p:txBody>
      </p:sp>
    </p:spTree>
    <p:extLst>
      <p:ext uri="{BB962C8B-B14F-4D97-AF65-F5344CB8AC3E}">
        <p14:creationId xmlns:p14="http://schemas.microsoft.com/office/powerpoint/2010/main" val="376768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 Circuits </a:t>
            </a:r>
            <a:br>
              <a:rPr lang="en-US" dirty="0" smtClean="0"/>
            </a:br>
            <a:r>
              <a:rPr lang="en-US" dirty="0" smtClean="0"/>
              <a:t>(Studied in depth in Chapter 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Electronic circuits; each input/output signal  can be viewed as a 0 or 1. </a:t>
            </a:r>
          </a:p>
          <a:p>
            <a:pPr lvl="1"/>
            <a:r>
              <a:rPr lang="en-US" sz="2000" dirty="0"/>
              <a:t>0    represents </a:t>
            </a:r>
            <a:r>
              <a:rPr lang="en-US" sz="2000" b="1" dirty="0"/>
              <a:t>False</a:t>
            </a:r>
          </a:p>
          <a:p>
            <a:pPr lvl="1"/>
            <a:r>
              <a:rPr lang="en-US" sz="2000" dirty="0"/>
              <a:t>1    represents </a:t>
            </a:r>
            <a:r>
              <a:rPr lang="en-US" sz="2000" b="1" dirty="0"/>
              <a:t>True</a:t>
            </a:r>
          </a:p>
          <a:p>
            <a:r>
              <a:rPr lang="en-US" sz="2000" dirty="0"/>
              <a:t>Complicated circuits are constructed from three basic circuits called gates.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 lvl="1"/>
            <a:r>
              <a:rPr lang="en-US" sz="1800" dirty="0"/>
              <a:t>The inverter  (</a:t>
            </a:r>
            <a:r>
              <a:rPr lang="en-US" sz="1800" b="1" dirty="0"/>
              <a:t>NOT gate</a:t>
            </a:r>
            <a:r>
              <a:rPr lang="en-US" sz="1800" dirty="0" smtClean="0"/>
              <a:t>)</a:t>
            </a:r>
            <a:r>
              <a:rPr lang="lv-LV" sz="1800" dirty="0" smtClean="0"/>
              <a:t> computes negation</a:t>
            </a:r>
            <a:endParaRPr lang="en-US" sz="1800" dirty="0"/>
          </a:p>
          <a:p>
            <a:pPr lvl="1"/>
            <a:r>
              <a:rPr lang="en-US" sz="1800" dirty="0"/>
              <a:t>The </a:t>
            </a:r>
            <a:r>
              <a:rPr lang="en-US" sz="1800" b="1" dirty="0"/>
              <a:t>OR gate </a:t>
            </a:r>
            <a:r>
              <a:rPr lang="en-US" sz="1800" dirty="0"/>
              <a:t>takes two input bits and produces the </a:t>
            </a:r>
            <a:r>
              <a:rPr lang="en-US" sz="1800" dirty="0" smtClean="0"/>
              <a:t>disjunction.</a:t>
            </a:r>
            <a:endParaRPr lang="en-US" sz="1800" dirty="0"/>
          </a:p>
          <a:p>
            <a:pPr lvl="1"/>
            <a:r>
              <a:rPr lang="en-US" sz="1800" dirty="0"/>
              <a:t>The </a:t>
            </a:r>
            <a:r>
              <a:rPr lang="en-US" sz="1800" b="1" dirty="0"/>
              <a:t>AND gate </a:t>
            </a:r>
            <a:r>
              <a:rPr lang="en-US" sz="1800" dirty="0"/>
              <a:t>takes two input bits and produces </a:t>
            </a:r>
            <a:r>
              <a:rPr lang="en-US" sz="1800" dirty="0" smtClean="0"/>
              <a:t>the </a:t>
            </a:r>
            <a:r>
              <a:rPr lang="en-US" sz="1800" dirty="0"/>
              <a:t>conjunction of the two bits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More complicated digital circuits can be constructed by combining these basic circuits  to produce the desired output given the input signals by building a circuit for each piece of the output expression and then combining them. For example:</a:t>
            </a:r>
          </a:p>
          <a:p>
            <a:endParaRPr lang="lv-LV" dirty="0"/>
          </a:p>
        </p:txBody>
      </p:sp>
      <p:pic>
        <p:nvPicPr>
          <p:cNvPr id="4" name="Picture 3" descr="new_figure_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194" y="3929644"/>
            <a:ext cx="4210812" cy="543306"/>
          </a:xfrm>
          <a:prstGeom prst="rect">
            <a:avLst/>
          </a:prstGeom>
        </p:spPr>
      </p:pic>
      <p:pic>
        <p:nvPicPr>
          <p:cNvPr id="5" name="Picture 4" descr="new_figure_2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1183" y="5270863"/>
            <a:ext cx="3016758" cy="68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Electrical System Diagram</a:t>
            </a:r>
            <a:endParaRPr lang="en-US" dirty="0"/>
          </a:p>
        </p:txBody>
      </p:sp>
      <p:sp>
        <p:nvSpPr>
          <p:cNvPr id="5" name="Explosion 1 4"/>
          <p:cNvSpPr/>
          <p:nvPr/>
        </p:nvSpPr>
        <p:spPr>
          <a:xfrm>
            <a:off x="2667000" y="5181600"/>
            <a:ext cx="609600" cy="6096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xplosion 1 7"/>
          <p:cNvSpPr/>
          <p:nvPr/>
        </p:nvSpPr>
        <p:spPr>
          <a:xfrm>
            <a:off x="4038600" y="5257800"/>
            <a:ext cx="609600" cy="6096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5410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L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43400" y="6096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L</a:t>
            </a:r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2438400" y="48006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3771900" y="47625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95600" y="43434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267200" y="42672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76800" y="175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57800" y="1676400"/>
            <a:ext cx="2286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105400" y="190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cb1</a:t>
            </a:r>
          </a:p>
        </p:txBody>
      </p:sp>
      <p:cxnSp>
        <p:nvCxnSpPr>
          <p:cNvPr id="32" name="Straight Connector 31"/>
          <p:cNvCxnSpPr>
            <a:stCxn id="29" idx="6"/>
          </p:cNvCxnSpPr>
          <p:nvPr/>
        </p:nvCxnSpPr>
        <p:spPr>
          <a:xfrm>
            <a:off x="5486400" y="17526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15200" y="1600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Outside Power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3543300" y="30861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4648200" y="4267200"/>
            <a:ext cx="22860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6482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8006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0480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343400" y="3962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</a:t>
            </a:r>
          </a:p>
        </p:txBody>
      </p:sp>
      <p:cxnSp>
        <p:nvCxnSpPr>
          <p:cNvPr id="47" name="Straight Connector 46"/>
          <p:cNvCxnSpPr/>
          <p:nvPr/>
        </p:nvCxnSpPr>
        <p:spPr>
          <a:xfrm rot="5400000" flipH="1" flipV="1">
            <a:off x="3048000" y="2590800"/>
            <a:ext cx="1828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3276600" y="2743200"/>
            <a:ext cx="1828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 flipV="1">
            <a:off x="3276600" y="41910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 flipV="1">
            <a:off x="3124200" y="4038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 flipH="1" flipV="1">
            <a:off x="3009900" y="4152900"/>
            <a:ext cx="22860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667000" y="3886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59" name="Oval 58"/>
          <p:cNvSpPr/>
          <p:nvPr/>
        </p:nvSpPr>
        <p:spPr>
          <a:xfrm>
            <a:off x="31242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6482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6482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267200" y="1828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14800" y="3352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w2</a:t>
            </a:r>
          </a:p>
        </p:txBody>
      </p:sp>
      <p:cxnSp>
        <p:nvCxnSpPr>
          <p:cNvPr id="69" name="Straight Connector 68"/>
          <p:cNvCxnSpPr/>
          <p:nvPr/>
        </p:nvCxnSpPr>
        <p:spPr>
          <a:xfrm rot="10800000">
            <a:off x="4724400" y="2209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4648200" y="22860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76999" y="2590801"/>
            <a:ext cx="49660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Have lights </a:t>
            </a:r>
            <a:r>
              <a:rPr lang="en-US" sz="2800" dirty="0" smtClean="0"/>
              <a:t>(</a:t>
            </a:r>
            <a:r>
              <a:rPr lang="lv-LV" sz="2800" dirty="0" smtClean="0"/>
              <a:t>L</a:t>
            </a:r>
            <a:r>
              <a:rPr lang="en-US" sz="2800" dirty="0" smtClean="0"/>
              <a:t>1</a:t>
            </a:r>
            <a:r>
              <a:rPr lang="en-US" sz="2800" dirty="0"/>
              <a:t>, </a:t>
            </a:r>
            <a:r>
              <a:rPr lang="lv-LV" sz="2800" dirty="0" smtClean="0"/>
              <a:t>L</a:t>
            </a:r>
            <a:r>
              <a:rPr lang="en-US" sz="2800" dirty="0" smtClean="0"/>
              <a:t>2</a:t>
            </a:r>
            <a:r>
              <a:rPr lang="en-US" sz="2800" dirty="0"/>
              <a:t>), </a:t>
            </a:r>
            <a:r>
              <a:rPr lang="en-US" sz="2800" dirty="0" smtClean="0"/>
              <a:t>switches </a:t>
            </a:r>
            <a:r>
              <a:rPr lang="en-US" sz="2800" dirty="0"/>
              <a:t>(s1, s2, s3), and circuit breakers (cb1</a:t>
            </a:r>
            <a:r>
              <a:rPr lang="en-US" sz="2800" dirty="0" smtClean="0"/>
              <a:t>)</a:t>
            </a:r>
            <a:endParaRPr lang="lv-LV" sz="28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lv-LV" sz="2800" dirty="0" smtClean="0"/>
              <a:t>How to do disjunction with electric switches?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lv-LV" sz="2800" dirty="0" smtClean="0"/>
              <a:t>Conjunction with switches?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lv-LV" sz="2800" dirty="0" smtClean="0"/>
              <a:t>Biconditional with switches?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lv-LV" sz="2800" dirty="0" smtClean="0"/>
              <a:t>Negation with switches?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992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(p \vee q) \rightarrow \neg r$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826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Symbol</vt:lpstr>
      <vt:lpstr>Office Theme</vt:lpstr>
      <vt:lpstr>Applications of Propositional Logic</vt:lpstr>
      <vt:lpstr>Applications of Propositional Logic: Summary</vt:lpstr>
      <vt:lpstr>Translating English Sentences</vt:lpstr>
      <vt:lpstr>Example</vt:lpstr>
      <vt:lpstr>System Specifications</vt:lpstr>
      <vt:lpstr>Consistent System Specifications</vt:lpstr>
      <vt:lpstr>Logic Puzzles</vt:lpstr>
      <vt:lpstr>Logic Circuits  (Studied in depth in Chapter 12)</vt:lpstr>
      <vt:lpstr>Electrical System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21</cp:revision>
  <dcterms:created xsi:type="dcterms:W3CDTF">2021-01-03T18:25:44Z</dcterms:created>
  <dcterms:modified xsi:type="dcterms:W3CDTF">2021-01-10T23:45:00Z</dcterms:modified>
</cp:coreProperties>
</file>