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4" r:id="rId2"/>
    <p:sldId id="305" r:id="rId3"/>
    <p:sldId id="306" r:id="rId4"/>
    <p:sldId id="307" r:id="rId5"/>
    <p:sldId id="308" r:id="rId6"/>
    <p:sldId id="331" r:id="rId7"/>
    <p:sldId id="328" r:id="rId8"/>
    <p:sldId id="336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41" r:id="rId17"/>
    <p:sldId id="316" r:id="rId18"/>
    <p:sldId id="317" r:id="rId19"/>
    <p:sldId id="318" r:id="rId20"/>
    <p:sldId id="319" r:id="rId21"/>
    <p:sldId id="320" r:id="rId22"/>
    <p:sldId id="321" r:id="rId23"/>
    <p:sldId id="339" r:id="rId24"/>
    <p:sldId id="340" r:id="rId25"/>
    <p:sldId id="322" r:id="rId26"/>
    <p:sldId id="323" r:id="rId27"/>
    <p:sldId id="324" r:id="rId28"/>
    <p:sldId id="325" r:id="rId29"/>
    <p:sldId id="326" r:id="rId30"/>
    <p:sldId id="327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1200" dirty="0" smtClean="0">
                <a:latin typeface="Cambria Math"/>
                <a:ea typeface="Cambria Math"/>
              </a:rPr>
              <a:t>∨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 </a:t>
            </a:r>
            <a:r>
              <a:rPr lang="en-US" sz="1200" i="1" dirty="0" smtClean="0">
                <a:latin typeface="Cambria Math"/>
                <a:ea typeface="Cambria Math"/>
              </a:rPr>
              <a:t>¬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g</a:t>
            </a:r>
            <a:endParaRPr lang="lv-LV" sz="1200" i="1" dirty="0" smtClean="0">
              <a:latin typeface="Cambria Math" pitchFamily="18" charset="0"/>
              <a:ea typeface="Cambria Math" pitchFamily="18" charset="0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/>
                <a:ea typeface="Cambria Math"/>
              </a:rPr>
              <a:t>⊕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 </a:t>
            </a:r>
            <a:r>
              <a:rPr lang="en-US" i="1" dirty="0" smtClean="0">
                <a:latin typeface="Cambria Math"/>
                <a:ea typeface="Cambria Math"/>
              </a:rPr>
              <a:t>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  <a:sym typeface="Wingdings" panose="05000000000000000000" pitchFamily="2" charset="2"/>
              </a:rPr>
              <a:t>g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2141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11.01.2021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tags" Target="../tags/tag13.xml"/><Relationship Id="rId16" Type="http://schemas.openxmlformats.org/officeDocument/2006/relationships/image" Target="../media/image19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4.png"/><Relationship Id="rId5" Type="http://schemas.openxmlformats.org/officeDocument/2006/relationships/tags" Target="../tags/tag16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tags" Target="../tags/tag15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33.xml"/><Relationship Id="rId7" Type="http://schemas.openxmlformats.org/officeDocument/2006/relationships/image" Target="../media/image36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41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49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r.lv/2019/11/22/nebija-nekadas-atvadu-tiksanas-neka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crative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5.png"/><Relationship Id="rId17" Type="http://schemas.openxmlformats.org/officeDocument/2006/relationships/image" Target="../media/image10.png"/><Relationship Id="rId2" Type="http://schemas.openxmlformats.org/officeDocument/2006/relationships/tags" Target="../tags/tag4.xml"/><Relationship Id="rId16" Type="http://schemas.openxmlformats.org/officeDocument/2006/relationships/image" Target="../media/image9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4.png"/><Relationship Id="rId5" Type="http://schemas.openxmlformats.org/officeDocument/2006/relationships/tags" Target="../tags/tag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2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1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 (</a:t>
            </a:r>
            <a:r>
              <a:rPr lang="en-US" i="1" dirty="0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Commutative Laws:                              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Associative Laws: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Distributive Laws: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Absorption Laws: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5410200" y="2057400"/>
            <a:ext cx="2105978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8001000" y="2057400"/>
            <a:ext cx="2105978" cy="30003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334001" y="3352801"/>
            <a:ext cx="3823335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34001" y="2895601"/>
            <a:ext cx="3823335" cy="3829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4038601"/>
            <a:ext cx="5026343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257801" y="4648201"/>
            <a:ext cx="5026343" cy="382905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5257801" y="5334001"/>
            <a:ext cx="2408873" cy="38290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7924801" y="5334001"/>
            <a:ext cx="240887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Logical Equivalences</a:t>
            </a:r>
            <a:endParaRPr lang="en-US" dirty="0"/>
          </a:p>
        </p:txBody>
      </p:sp>
      <p:pic>
        <p:nvPicPr>
          <p:cNvPr id="4" name="Content Placeholder 3" descr="table1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5327" y="1436253"/>
            <a:ext cx="4227946" cy="4509809"/>
          </a:xfrm>
        </p:spPr>
      </p:pic>
      <p:pic>
        <p:nvPicPr>
          <p:cNvPr id="5" name="Picture 4" descr="table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99909" y="1442100"/>
            <a:ext cx="3753550" cy="31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78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Constructing New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can show that two expressions are logically equivalent by developing a series of logically equivalent statements.</a:t>
            </a:r>
          </a:p>
          <a:p>
            <a:r>
              <a:rPr lang="en-US" dirty="0" smtClean="0"/>
              <a:t>To prove that                 we produce a series of equivalences beginning with A and ending with B.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Keep in mind that whenever a proposition (represented by a propositional variable) occurs in the equivalences listed earlier, it may be replaced by an arbitrarily complex compound proposition.</a:t>
            </a:r>
            <a:endParaRPr lang="en-US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59728" y="2687782"/>
            <a:ext cx="890588" cy="22860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53001" y="3429002"/>
            <a:ext cx="992981" cy="2762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953000" y="4114800"/>
            <a:ext cx="1062038" cy="278606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410201" y="3733801"/>
            <a:ext cx="35719" cy="28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1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logically equivalent to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7402" y="3429000"/>
            <a:ext cx="8338185" cy="23812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181601" y="1981201"/>
            <a:ext cx="2451735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6781800" y="2514601"/>
            <a:ext cx="1271588" cy="3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Equivalence Proofs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Show that                               </a:t>
            </a:r>
          </a:p>
          <a:p>
            <a:pPr>
              <a:buNone/>
            </a:pPr>
            <a:r>
              <a:rPr lang="en-US" dirty="0" smtClean="0"/>
              <a:t>            is a tautology. 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4" y="3429000"/>
            <a:ext cx="8010525" cy="206692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1981201"/>
            <a:ext cx="270033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6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4098"/>
            <a:ext cx="10515600" cy="4351338"/>
          </a:xfrm>
        </p:spPr>
        <p:txBody>
          <a:bodyPr/>
          <a:lstStyle/>
          <a:p>
            <a:r>
              <a:rPr lang="en-US" dirty="0" smtClean="0"/>
              <a:t>A propositional formula is in </a:t>
            </a:r>
            <a:r>
              <a:rPr lang="en-US" i="1" dirty="0" smtClean="0"/>
              <a:t>disjunctive normal form </a:t>
            </a:r>
            <a:r>
              <a:rPr lang="en-US" dirty="0" smtClean="0"/>
              <a:t>if it consists of a disjunction  of (1, … ,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 err="1" smtClean="0"/>
              <a:t>disjuncts</a:t>
            </a:r>
            <a:r>
              <a:rPr lang="en-US" dirty="0" smtClean="0"/>
              <a:t> where each </a:t>
            </a:r>
            <a:r>
              <a:rPr lang="en-US" dirty="0" err="1" smtClean="0"/>
              <a:t>disjunct</a:t>
            </a:r>
            <a:r>
              <a:rPr lang="en-US" dirty="0" smtClean="0"/>
              <a:t> consists of a conjunction of (1, …, </a:t>
            </a:r>
            <a:r>
              <a:rPr lang="en-US" i="1" dirty="0" smtClean="0"/>
              <a:t>m</a:t>
            </a:r>
            <a:r>
              <a:rPr lang="en-US" dirty="0" smtClean="0"/>
              <a:t>) atomic formulas or the negation of an atomic formula.</a:t>
            </a:r>
          </a:p>
          <a:p>
            <a:pPr lvl="1"/>
            <a:r>
              <a:rPr lang="en-US" dirty="0" smtClean="0"/>
              <a:t>Yes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</a:t>
            </a:r>
          </a:p>
          <a:p>
            <a:r>
              <a:rPr lang="en-US" dirty="0" smtClean="0"/>
              <a:t>Disjunctive Normal Form is important for the circuit design methods discussed in Chapter 12.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61674" y="3401292"/>
            <a:ext cx="303752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849418" y="4221020"/>
            <a:ext cx="1680210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3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 Example of Building a DNF and CNF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7" y="1825625"/>
            <a:ext cx="8017633" cy="41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every compound proposition can be put in disjunctive normal form.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Construct the truth table for the proposition. Then an equivalent proposition is the disjunction with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disjuncts</a:t>
            </a:r>
            <a:r>
              <a:rPr lang="en-US" dirty="0" smtClean="0"/>
              <a:t> (where </a:t>
            </a:r>
            <a:r>
              <a:rPr lang="en-US" i="1" dirty="0" smtClean="0"/>
              <a:t>n</a:t>
            </a:r>
            <a:r>
              <a:rPr lang="en-US" dirty="0" smtClean="0"/>
              <a:t> is the number of rows for which the formula evaluates to </a:t>
            </a:r>
            <a:r>
              <a:rPr lang="en-US" b="1" dirty="0" smtClean="0"/>
              <a:t>T)</a:t>
            </a:r>
            <a:r>
              <a:rPr lang="en-US" dirty="0" smtClean="0"/>
              <a:t>. Each </a:t>
            </a:r>
            <a:r>
              <a:rPr lang="en-US" dirty="0" err="1" smtClean="0"/>
              <a:t>disjunct</a:t>
            </a:r>
            <a:r>
              <a:rPr lang="en-US" dirty="0" smtClean="0"/>
              <a:t> has m conjuncts where </a:t>
            </a:r>
            <a:r>
              <a:rPr lang="en-US" i="1" dirty="0" smtClean="0"/>
              <a:t>m</a:t>
            </a:r>
            <a:r>
              <a:rPr lang="en-US" dirty="0" smtClean="0"/>
              <a:t> is the number of distinct propositional variables. Each conjunct includes the positive form of the propositional variable if the variable is assigned </a:t>
            </a:r>
            <a:r>
              <a:rPr lang="en-US" b="1" dirty="0" smtClean="0"/>
              <a:t>T </a:t>
            </a:r>
            <a:r>
              <a:rPr lang="en-US" dirty="0" smtClean="0"/>
              <a:t>in that row and the negated form if the variable is assigned </a:t>
            </a:r>
            <a:r>
              <a:rPr lang="en-US" b="1" dirty="0" smtClean="0"/>
              <a:t>F</a:t>
            </a:r>
            <a:r>
              <a:rPr lang="en-US" dirty="0" smtClean="0"/>
              <a:t> in that row.  This proposition is in  disjunctive normal from.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9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the Disjunctive Normal Form (DNF) of </a:t>
            </a:r>
          </a:p>
          <a:p>
            <a:pPr>
              <a:buNone/>
            </a:pPr>
            <a:r>
              <a:rPr lang="en-US" dirty="0" smtClean="0"/>
              <a:t>                        (</a:t>
            </a:r>
            <a:r>
              <a:rPr lang="en-US" i="1" dirty="0" err="1" smtClean="0"/>
              <a:t>p</a:t>
            </a:r>
            <a:r>
              <a:rPr lang="en-US" dirty="0" err="1" smtClean="0">
                <a:latin typeface="Cambria Math"/>
                <a:ea typeface="Cambria Math"/>
              </a:rPr>
              <a:t>∨</a:t>
            </a:r>
            <a:r>
              <a:rPr lang="en-US" i="1" dirty="0" err="1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)→¬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This proposition is true when </a:t>
            </a:r>
            <a:r>
              <a:rPr lang="en-US" i="1" dirty="0" smtClean="0"/>
              <a:t>r</a:t>
            </a:r>
            <a:r>
              <a:rPr lang="en-US" dirty="0" smtClean="0"/>
              <a:t> is false or when both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are false.</a:t>
            </a:r>
          </a:p>
          <a:p>
            <a:pPr>
              <a:buNone/>
            </a:pPr>
            <a:r>
              <a:rPr lang="en-US" dirty="0" smtClean="0"/>
              <a:t>                   (</a:t>
            </a:r>
            <a:r>
              <a:rPr lang="en-US" dirty="0" smtClean="0">
                <a:latin typeface="Cambria Math"/>
                <a:ea typeface="Cambria Math"/>
              </a:rPr>
              <a:t>¬ </a:t>
            </a:r>
            <a:r>
              <a:rPr lang="en-US" i="1" dirty="0" smtClean="0"/>
              <a:t>p</a:t>
            </a:r>
            <a:r>
              <a:rPr lang="en-US" dirty="0" smtClean="0">
                <a:latin typeface="Cambria Math"/>
                <a:ea typeface="Cambria Math"/>
              </a:rPr>
              <a:t>∧ ¬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) ∨ ¬</a:t>
            </a:r>
            <a:r>
              <a:rPr lang="en-US" i="1" dirty="0" smtClean="0">
                <a:latin typeface="Cambria Math"/>
                <a:ea typeface="Cambria Math"/>
              </a:rPr>
              <a:t>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574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Conjunctive Normal Form (optional)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compound proposition is in </a:t>
            </a:r>
            <a:r>
              <a:rPr lang="en-US" i="1" dirty="0" smtClean="0"/>
              <a:t>Conjunctive Normal Form </a:t>
            </a:r>
            <a:r>
              <a:rPr lang="en-US" dirty="0" smtClean="0"/>
              <a:t>(CNF) if it is a conjunction of disjunctions.</a:t>
            </a:r>
          </a:p>
          <a:p>
            <a:r>
              <a:rPr lang="en-US" dirty="0" smtClean="0"/>
              <a:t>Every proposition can be put in an equivalent CNF.</a:t>
            </a:r>
          </a:p>
          <a:p>
            <a:r>
              <a:rPr lang="en-US" dirty="0" smtClean="0"/>
              <a:t>Conjunctive Normal Form (CNF) can be obtained by eliminating implications, moving negation inwards and using the distributive  and associative laws.</a:t>
            </a:r>
          </a:p>
          <a:p>
            <a:r>
              <a:rPr lang="en-US" dirty="0" smtClean="0"/>
              <a:t>Important in resolution theorem proving used in artificial Intelligence (AI).</a:t>
            </a:r>
          </a:p>
          <a:p>
            <a:r>
              <a:rPr lang="en-US" dirty="0" smtClean="0"/>
              <a:t>A  compound proposition can be put in conjunctive normal form through repeated application of the logical equivalences covered earlier.</a:t>
            </a:r>
          </a:p>
        </p:txBody>
      </p:sp>
    </p:spTree>
    <p:extLst>
      <p:ext uri="{BB962C8B-B14F-4D97-AF65-F5344CB8AC3E}">
        <p14:creationId xmlns:p14="http://schemas.microsoft.com/office/powerpoint/2010/main" val="5498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Tautologies, Contradictions, and Contingencies. </a:t>
            </a:r>
          </a:p>
          <a:p>
            <a:r>
              <a:rPr lang="en-US" dirty="0" smtClean="0"/>
              <a:t>Logical Equivalence</a:t>
            </a:r>
          </a:p>
          <a:p>
            <a:pPr lvl="1"/>
            <a:r>
              <a:rPr lang="en-US" dirty="0" smtClean="0"/>
              <a:t>Important Logical Equivalences</a:t>
            </a:r>
          </a:p>
          <a:p>
            <a:pPr lvl="1"/>
            <a:r>
              <a:rPr lang="en-US" dirty="0" smtClean="0"/>
              <a:t>Showing Logical Equivalence</a:t>
            </a:r>
          </a:p>
          <a:p>
            <a:r>
              <a:rPr lang="en-US" dirty="0" smtClean="0"/>
              <a:t>Normal Forms (</a:t>
            </a:r>
            <a:r>
              <a:rPr lang="en-US" i="1" dirty="0" smtClean="0"/>
              <a:t>optional, covered in exercises in text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Disjunctive Normal Form</a:t>
            </a:r>
          </a:p>
          <a:p>
            <a:pPr lvl="1"/>
            <a:r>
              <a:rPr lang="en-US" dirty="0" smtClean="0"/>
              <a:t>Conjunctive Normal Form</a:t>
            </a:r>
          </a:p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 smtClean="0"/>
          </a:p>
          <a:p>
            <a:pPr lvl="1"/>
            <a:r>
              <a:rPr lang="en-US" dirty="0" smtClean="0"/>
              <a:t>Sudoku Example</a:t>
            </a:r>
          </a:p>
          <a:p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1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Conjunctive Normal Form (optional)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   Put the following into CNF: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Eliminate implication signs: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2"/>
            </a:pPr>
            <a:r>
              <a:rPr lang="en-US" dirty="0" smtClean="0"/>
              <a:t>Move negation inwards; eliminate double negation:</a:t>
            </a:r>
          </a:p>
          <a:p>
            <a:pPr marL="880110" lvl="1" indent="-514350">
              <a:buNone/>
            </a:pPr>
            <a:endParaRPr lang="en-US" dirty="0" smtClean="0"/>
          </a:p>
          <a:p>
            <a:pPr marL="880110" lvl="1" indent="-514350">
              <a:buFont typeface="+mj-lt"/>
              <a:buAutoNum type="arabicPeriod" startAt="3"/>
            </a:pPr>
            <a:r>
              <a:rPr lang="en-US" dirty="0" smtClean="0"/>
              <a:t>Convert to CNF using associative/distributive laws</a:t>
            </a:r>
          </a:p>
          <a:p>
            <a:pPr marL="514350" indent="-514350">
              <a:buNone/>
            </a:pPr>
            <a:endParaRPr lang="en-US" dirty="0" smtClean="0"/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38801" y="2362201"/>
            <a:ext cx="313753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985737" y="3669983"/>
            <a:ext cx="330612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92237" y="4501039"/>
            <a:ext cx="3037523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27581" y="5420520"/>
            <a:ext cx="450627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0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compound proposition is </a:t>
            </a:r>
            <a:r>
              <a:rPr lang="en-US" i="1" dirty="0" err="1" smtClean="0"/>
              <a:t>satisfiable</a:t>
            </a:r>
            <a:r>
              <a:rPr lang="en-US" b="1" dirty="0" smtClean="0"/>
              <a:t> </a:t>
            </a:r>
            <a:r>
              <a:rPr lang="en-US" dirty="0" smtClean="0"/>
              <a:t>if there is an assignment of truth values to its variables that make it true. When no such assignments exist, the compound proposition is </a:t>
            </a:r>
            <a:r>
              <a:rPr lang="en-US" i="1" dirty="0" err="1" smtClean="0"/>
              <a:t>unsatisfiable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compound proposition is </a:t>
            </a:r>
            <a:r>
              <a:rPr lang="en-US" dirty="0" err="1" smtClean="0"/>
              <a:t>unsatisfiable</a:t>
            </a:r>
            <a:r>
              <a:rPr lang="en-US" dirty="0" smtClean="0"/>
              <a:t> if and only if its negation is a tautology.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70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on Propositional </a:t>
            </a:r>
            <a:r>
              <a:rPr lang="en-US" dirty="0" err="1" smtClean="0"/>
              <a:t>Satisfiability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the following compound propositions: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p, q,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Solution:</a:t>
            </a:r>
            <a:r>
              <a:rPr lang="en-US" dirty="0" smtClean="0"/>
              <a:t> </a:t>
            </a:r>
            <a:r>
              <a:rPr lang="en-US" dirty="0" err="1" smtClean="0"/>
              <a:t>Satisfiable</a:t>
            </a:r>
            <a:r>
              <a:rPr lang="en-US" dirty="0" smtClean="0"/>
              <a:t>. Assign </a:t>
            </a:r>
            <a:r>
              <a:rPr lang="en-US" b="1" dirty="0" smtClean="0"/>
              <a:t>T</a:t>
            </a:r>
            <a:r>
              <a:rPr lang="en-US" dirty="0" smtClean="0"/>
              <a:t>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to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q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smtClean="0"/>
              <a:t>   Solution</a:t>
            </a:r>
            <a:r>
              <a:rPr lang="en-US" b="1" dirty="0" smtClean="0"/>
              <a:t>:  </a:t>
            </a:r>
            <a:r>
              <a:rPr lang="en-US" dirty="0" smtClean="0"/>
              <a:t>Not </a:t>
            </a:r>
            <a:r>
              <a:rPr lang="en-US" dirty="0" err="1" smtClean="0"/>
              <a:t>satisfiable</a:t>
            </a:r>
            <a:r>
              <a:rPr lang="en-US" dirty="0" smtClean="0"/>
              <a:t>. Check each possible assignment of truth values to the propositional variables and none will make the proposition true.</a:t>
            </a:r>
            <a:endParaRPr lang="en-US" b="1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1" y="2590801"/>
            <a:ext cx="4794885" cy="3829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1" y="3505201"/>
            <a:ext cx="44977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1" y="4648200"/>
            <a:ext cx="8155781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 Logical Puzzle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private club has the following </a:t>
            </a:r>
            <a:r>
              <a:rPr lang="en-US" dirty="0" smtClean="0"/>
              <a:t>rules:</a:t>
            </a:r>
            <a:endParaRPr lang="lv-LV" dirty="0" smtClean="0"/>
          </a:p>
          <a:p>
            <a:r>
              <a:rPr lang="en-US" dirty="0" smtClean="0"/>
              <a:t>Every </a:t>
            </a:r>
            <a:r>
              <a:rPr lang="en-US" dirty="0"/>
              <a:t>non-Scottish member wears red socks.</a:t>
            </a:r>
          </a:p>
          <a:p>
            <a:r>
              <a:rPr lang="en-US" dirty="0"/>
              <a:t>Every member wears a kilt or does not wear red socks.</a:t>
            </a:r>
          </a:p>
          <a:p>
            <a:r>
              <a:rPr lang="en-US" dirty="0"/>
              <a:t>The married members do not go out on Sunday.</a:t>
            </a:r>
          </a:p>
          <a:p>
            <a:r>
              <a:rPr lang="en-US" dirty="0"/>
              <a:t>A member goes out on Sunday if and only if he is Scottish.</a:t>
            </a:r>
          </a:p>
          <a:p>
            <a:r>
              <a:rPr lang="en-US" dirty="0"/>
              <a:t>Every member who wears a kilt is Scottish and married.</a:t>
            </a:r>
          </a:p>
          <a:p>
            <a:r>
              <a:rPr lang="en-US" dirty="0"/>
              <a:t>Every Scottish member wears a kilt.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2204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A Logical </a:t>
            </a:r>
            <a:r>
              <a:rPr lang="lv-LV" dirty="0" smtClean="0"/>
              <a:t>Puzzle – Continued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lv-LV" b="1" dirty="0" smtClean="0"/>
              <a:t>Problem:</a:t>
            </a:r>
            <a:r>
              <a:rPr lang="lv-LV" dirty="0" smtClean="0"/>
              <a:t> Assign truth values (T or F) to all the variables to make all the rules/hypotheses true. </a:t>
            </a:r>
          </a:p>
          <a:p>
            <a:pPr marL="0" indent="0">
              <a:buNone/>
            </a:pPr>
            <a:r>
              <a:rPr lang="lv-LV" dirty="0" smtClean="0"/>
              <a:t>Hypothesis</a:t>
            </a:r>
            <a:r>
              <a:rPr lang="lv-LV" dirty="0"/>
              <a:t> rule1 :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/>
              <a:t>Scottish</a:t>
            </a:r>
            <a:r>
              <a:rPr lang="lv-LV" dirty="0"/>
              <a:t> -&gt; RedSocks.</a:t>
            </a:r>
            <a:br>
              <a:rPr lang="lv-LV" dirty="0"/>
            </a:br>
            <a:r>
              <a:rPr lang="lv-LV" dirty="0"/>
              <a:t>Hypothesis rule2 : WearKilt \/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/>
              <a:t>RedSocks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rule3 : Married -&gt;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lv-LV" dirty="0" smtClean="0">
                <a:latin typeface="Cambria Math"/>
                <a:ea typeface="Cambria Math"/>
              </a:rPr>
              <a:t> </a:t>
            </a:r>
            <a:r>
              <a:rPr lang="lv-LV" dirty="0" smtClean="0"/>
              <a:t>GoOutSunday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rule4 : GoOutSunday </a:t>
            </a:r>
            <a:r>
              <a:rPr lang="lv-LV" dirty="0" smtClean="0"/>
              <a:t> &lt;-&gt;</a:t>
            </a:r>
            <a:r>
              <a:rPr lang="lv-LV" dirty="0"/>
              <a:t> </a:t>
            </a:r>
            <a:r>
              <a:rPr lang="lv-LV" dirty="0" smtClean="0"/>
              <a:t> Scottish</a:t>
            </a:r>
            <a:r>
              <a:rPr lang="lv-LV" dirty="0"/>
              <a:t>.</a:t>
            </a:r>
            <a:br>
              <a:rPr lang="lv-LV" dirty="0"/>
            </a:br>
            <a:r>
              <a:rPr lang="lv-LV" dirty="0"/>
              <a:t>Hypothesis rule5 : WearKilt -&gt; Scottish /\ Married.</a:t>
            </a:r>
            <a:br>
              <a:rPr lang="lv-LV" dirty="0"/>
            </a:br>
            <a:r>
              <a:rPr lang="lv-LV" dirty="0"/>
              <a:t>Hypothesis rule6 : Scottish -&gt; WearKilt</a:t>
            </a:r>
            <a:r>
              <a:rPr lang="lv-LV" dirty="0" smtClean="0"/>
              <a:t>.</a:t>
            </a:r>
          </a:p>
          <a:p>
            <a:pPr marL="0" indent="0">
              <a:buNone/>
            </a:pP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In other words, it is satisfiablity for this formula:</a:t>
            </a:r>
          </a:p>
          <a:p>
            <a:pPr marL="0" indent="0">
              <a:buNone/>
            </a:pPr>
            <a:r>
              <a:rPr lang="lv-LV" dirty="0" smtClean="0"/>
              <a:t>rule1 /\ rule2 </a:t>
            </a:r>
            <a:r>
              <a:rPr lang="lv-LV" dirty="0"/>
              <a:t>/\ </a:t>
            </a:r>
            <a:r>
              <a:rPr lang="lv-LV" dirty="0" smtClean="0"/>
              <a:t>rule3 </a:t>
            </a:r>
            <a:r>
              <a:rPr lang="lv-LV" dirty="0"/>
              <a:t>/\ </a:t>
            </a:r>
            <a:r>
              <a:rPr lang="lv-LV" dirty="0" smtClean="0"/>
              <a:t>rule4 </a:t>
            </a:r>
            <a:r>
              <a:rPr lang="lv-LV" dirty="0"/>
              <a:t>/\ </a:t>
            </a:r>
            <a:r>
              <a:rPr lang="lv-LV" dirty="0" smtClean="0"/>
              <a:t>rule5 </a:t>
            </a:r>
            <a:r>
              <a:rPr lang="lv-LV" dirty="0"/>
              <a:t>/\ </a:t>
            </a:r>
            <a:r>
              <a:rPr lang="lv-LV" dirty="0" smtClean="0"/>
              <a:t>rule6 </a:t>
            </a: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5387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352800" y="2209801"/>
            <a:ext cx="5969318" cy="477203"/>
          </a:xfr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429000" y="3276601"/>
            <a:ext cx="5969318" cy="4772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33800" y="44958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Needed for the next example.</a:t>
            </a:r>
          </a:p>
        </p:txBody>
      </p:sp>
    </p:spTree>
    <p:extLst>
      <p:ext uri="{BB962C8B-B14F-4D97-AF65-F5344CB8AC3E}">
        <p14:creationId xmlns:p14="http://schemas.microsoft.com/office/powerpoint/2010/main" val="32307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Sudoku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 Sudoku puzzle </a:t>
            </a:r>
            <a:r>
              <a:rPr lang="en-US" dirty="0" smtClean="0"/>
              <a:t>is represented by a 9</a:t>
            </a:r>
            <a:r>
              <a:rPr lang="en-US" dirty="0" smtClean="0">
                <a:sym typeface="Symbol"/>
              </a:rPr>
              <a:t>9 grid made up of nine 33</a:t>
            </a:r>
            <a:r>
              <a:rPr lang="en-US" dirty="0" smtClean="0"/>
              <a:t> </a:t>
            </a:r>
            <a:r>
              <a:rPr lang="en-US" dirty="0" err="1" smtClean="0"/>
              <a:t>subgrids</a:t>
            </a:r>
            <a:r>
              <a:rPr lang="en-US" dirty="0" smtClean="0"/>
              <a:t>, known as </a:t>
            </a:r>
            <a:r>
              <a:rPr lang="en-US" b="1" dirty="0" smtClean="0"/>
              <a:t>blocks</a:t>
            </a:r>
            <a:r>
              <a:rPr lang="en-US" dirty="0" smtClean="0"/>
              <a:t>. Some of the 81 cells of the puzzle are assigned one of the numbers 1,2, …, 9.</a:t>
            </a:r>
          </a:p>
          <a:p>
            <a:r>
              <a:rPr lang="en-US" dirty="0" smtClean="0"/>
              <a:t>The puzzle is solved by assigning numbers to each blank cell so that every row, column and block contains each of the nine possible numbers.</a:t>
            </a:r>
          </a:p>
        </p:txBody>
      </p:sp>
      <p:pic>
        <p:nvPicPr>
          <p:cNvPr id="4" name="Picture 3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0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Encoding as a </a:t>
            </a:r>
            <a:r>
              <a:rPr lang="en-US" dirty="0" err="1" smtClean="0"/>
              <a:t>Satisfiability</a:t>
            </a:r>
            <a:r>
              <a:rPr lang="en-US" dirty="0" smtClean="0"/>
              <a:t>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 denote the proposition that is true when the number </a:t>
            </a:r>
            <a:r>
              <a:rPr lang="en-US" i="1" dirty="0" smtClean="0"/>
              <a:t>n</a:t>
            </a:r>
            <a:r>
              <a:rPr lang="en-US" dirty="0" smtClean="0"/>
              <a:t> is in the cell in the </a:t>
            </a:r>
            <a:r>
              <a:rPr lang="en-US" i="1" dirty="0" err="1" smtClean="0"/>
              <a:t>i</a:t>
            </a:r>
            <a:r>
              <a:rPr lang="en-US" dirty="0" err="1" smtClean="0"/>
              <a:t>th</a:t>
            </a:r>
            <a:r>
              <a:rPr lang="en-US" dirty="0" smtClean="0"/>
              <a:t> row and the </a:t>
            </a:r>
            <a:r>
              <a:rPr lang="en-US" i="1" dirty="0" err="1" smtClean="0"/>
              <a:t>j</a:t>
            </a:r>
            <a:r>
              <a:rPr lang="en-US" dirty="0" err="1" smtClean="0"/>
              <a:t>th</a:t>
            </a:r>
            <a:r>
              <a:rPr lang="en-US" dirty="0" smtClean="0"/>
              <a:t> column.</a:t>
            </a:r>
          </a:p>
          <a:p>
            <a:r>
              <a:rPr lang="en-US" dirty="0" smtClean="0"/>
              <a:t>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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 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such propositions.</a:t>
            </a:r>
          </a:p>
          <a:p>
            <a:r>
              <a:rPr lang="en-US" dirty="0" smtClean="0"/>
              <a:t>In the sample puzzle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5,1,6</a:t>
            </a:r>
            <a:r>
              <a:rPr lang="en-US" dirty="0" smtClean="0"/>
              <a:t>) is true, but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,</a:t>
            </a:r>
            <a:r>
              <a:rPr lang="en-US" i="1" dirty="0" smtClean="0"/>
              <a:t>j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is false for </a:t>
            </a:r>
            <a:r>
              <a:rPr lang="en-US" i="1" dirty="0" smtClean="0"/>
              <a:t>j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2,3,…9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new_figure_3_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48764" y="1690688"/>
            <a:ext cx="2960254" cy="29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cell with a given value, assert </a:t>
            </a:r>
            <a:r>
              <a:rPr lang="en-US" i="1" dirty="0" err="1" smtClean="0"/>
              <a:t>p</a:t>
            </a:r>
            <a:r>
              <a:rPr lang="en-US" dirty="0" err="1" smtClean="0"/>
              <a:t>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err="1" smtClean="0"/>
              <a:t>,</a:t>
            </a:r>
            <a:r>
              <a:rPr lang="en-US" i="1" dirty="0" err="1" smtClean="0"/>
              <a:t>n</a:t>
            </a:r>
            <a:r>
              <a:rPr lang="en-US" dirty="0" smtClean="0"/>
              <a:t>), when the cell in row </a:t>
            </a:r>
            <a:r>
              <a:rPr lang="en-US" i="1" dirty="0" err="1" smtClean="0"/>
              <a:t>i</a:t>
            </a:r>
            <a:r>
              <a:rPr lang="en-US" dirty="0" smtClean="0"/>
              <a:t> and column </a:t>
            </a:r>
            <a:r>
              <a:rPr lang="en-US" i="1" dirty="0" smtClean="0"/>
              <a:t>j</a:t>
            </a:r>
            <a:r>
              <a:rPr lang="en-US" dirty="0" smtClean="0"/>
              <a:t> has the given value.</a:t>
            </a:r>
          </a:p>
          <a:p>
            <a:r>
              <a:rPr lang="en-US" dirty="0" smtClean="0"/>
              <a:t>Assert that every row contains every number.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Assert that every column contains every number.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800601" y="3352801"/>
            <a:ext cx="2047875" cy="77152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72001" y="4876801"/>
            <a:ext cx="205549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9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Assert that each of the 3 x 3 blocks contain every number.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(this is tricky - ideas from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 help)</a:t>
            </a:r>
          </a:p>
          <a:p>
            <a:r>
              <a:rPr lang="en-US" dirty="0" smtClean="0"/>
              <a:t>Assert that no cell contains more than one  number. Take the conjunction over all values of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/>
              <a:t>, </a:t>
            </a:r>
            <a:r>
              <a:rPr lang="en-US" i="1" dirty="0" smtClean="0"/>
              <a:t>n’</a:t>
            </a:r>
            <a:r>
              <a:rPr lang="en-US" dirty="0" smtClean="0"/>
              <a:t>, </a:t>
            </a:r>
            <a:r>
              <a:rPr lang="en-US" i="1" dirty="0" err="1" smtClean="0"/>
              <a:t>i</a:t>
            </a:r>
            <a:r>
              <a:rPr lang="en-US" dirty="0" smtClean="0"/>
              <a:t>, and j, where each variable ranges from 1 to 9 and             ,</a:t>
            </a:r>
          </a:p>
          <a:p>
            <a:pPr>
              <a:buNone/>
            </a:pPr>
            <a:r>
              <a:rPr lang="en-US" dirty="0" smtClean="0"/>
              <a:t>    of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181600" y="2514601"/>
            <a:ext cx="3950970" cy="77152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28458" y="4678046"/>
            <a:ext cx="1034415" cy="36861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67201" y="5181601"/>
            <a:ext cx="360902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7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Tautologies, Contradictions, and Contingencies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 tautology is a proposition which is always true.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∨¬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contradiction</a:t>
            </a:r>
            <a:r>
              <a:rPr lang="en-US" dirty="0" smtClean="0"/>
              <a:t> is a proposition which is always false.</a:t>
            </a:r>
          </a:p>
          <a:p>
            <a:pPr lvl="1"/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∧¬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/>
              <a:t>    </a:t>
            </a:r>
          </a:p>
          <a:p>
            <a:r>
              <a:rPr lang="en-US" dirty="0" smtClean="0"/>
              <a:t>A  </a:t>
            </a:r>
            <a:r>
              <a:rPr lang="en-US" i="1" dirty="0" smtClean="0"/>
              <a:t>contingency</a:t>
            </a:r>
            <a:r>
              <a:rPr lang="en-US" dirty="0" smtClean="0"/>
              <a:t> is a proposition which is neither a tautology nor a contradiction, such as  </a:t>
            </a:r>
            <a:r>
              <a:rPr lang="en-US" i="1" dirty="0" smtClean="0"/>
              <a:t>p</a:t>
            </a:r>
          </a:p>
          <a:p>
            <a:pPr>
              <a:buNone/>
            </a:pPr>
            <a:r>
              <a:rPr lang="en-US" dirty="0" smtClean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21889" y="9548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0" y="4953000"/>
          <a:ext cx="6096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∨¬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 smtClean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12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137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44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solve a  Sudoku puzzle, we need to find an assignment of truth values to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729</a:t>
            </a:r>
            <a:r>
              <a:rPr lang="en-US" dirty="0" smtClean="0"/>
              <a:t> variables of the form  </a:t>
            </a:r>
            <a:r>
              <a:rPr lang="en-US" i="1" dirty="0" smtClean="0"/>
              <a:t>p(</a:t>
            </a:r>
            <a:r>
              <a:rPr lang="en-US" i="1" dirty="0" err="1" smtClean="0"/>
              <a:t>i,j,n</a:t>
            </a:r>
            <a:r>
              <a:rPr lang="en-US" i="1" dirty="0" smtClean="0"/>
              <a:t>) </a:t>
            </a:r>
            <a:r>
              <a:rPr lang="en-US" dirty="0" smtClean="0"/>
              <a:t>that makes the conjunction of the assertions true. Those variables that are assigned T yield a solution to the puzzle.</a:t>
            </a:r>
          </a:p>
          <a:p>
            <a:r>
              <a:rPr lang="en-US" dirty="0" smtClean="0"/>
              <a:t>A truth table can always be used to determine the </a:t>
            </a:r>
            <a:r>
              <a:rPr lang="en-US" dirty="0" err="1" smtClean="0"/>
              <a:t>satisfiability</a:t>
            </a:r>
            <a:r>
              <a:rPr lang="en-US" dirty="0" smtClean="0"/>
              <a:t> of a compound proposition. But this is too complex even for modern computers for large problems. </a:t>
            </a:r>
          </a:p>
          <a:p>
            <a:r>
              <a:rPr lang="en-US" dirty="0" smtClean="0"/>
              <a:t>There has been much work on developing efficient methods for solving </a:t>
            </a:r>
            <a:r>
              <a:rPr lang="en-US" dirty="0" err="1" smtClean="0"/>
              <a:t>satisfiability</a:t>
            </a:r>
            <a:r>
              <a:rPr lang="en-US" dirty="0" smtClean="0"/>
              <a:t> problems as many practical problems can be translated into </a:t>
            </a:r>
            <a:r>
              <a:rPr lang="en-US" dirty="0" err="1" smtClean="0"/>
              <a:t>satisfiability</a:t>
            </a:r>
            <a:r>
              <a:rPr lang="en-US" dirty="0" smtClean="0"/>
              <a:t> problems.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7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Logically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sz="2000" dirty="0"/>
              <a:t>Two compound propositions p and q are logically equivalent if 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p↔q</a:t>
            </a:r>
            <a:r>
              <a:rPr lang="en-US" sz="2000" dirty="0"/>
              <a:t>  is a tautology.</a:t>
            </a:r>
          </a:p>
          <a:p>
            <a:pPr marL="514350" indent="-514350"/>
            <a:r>
              <a:rPr lang="en-US" sz="2000" dirty="0"/>
              <a:t>We write this as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>
                <a:latin typeface="Cambria Math"/>
                <a:ea typeface="Cambria Math"/>
              </a:rPr>
              <a:t>⇔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  or as 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i="1" dirty="0" err="1">
                <a:latin typeface="Cambria Math"/>
                <a:ea typeface="Cambria Math"/>
              </a:rPr>
              <a:t>≡</a:t>
            </a:r>
            <a:r>
              <a:rPr lang="en-US" sz="2000" i="1" dirty="0" err="1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where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are compound propositions.</a:t>
            </a:r>
          </a:p>
          <a:p>
            <a:pPr marL="514350" indent="-514350"/>
            <a:r>
              <a:rPr lang="en-US" sz="2000" dirty="0"/>
              <a:t>Two compound propositions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are equivalent if and only if the columns in a truth table giving their truth values agree.</a:t>
            </a:r>
          </a:p>
          <a:p>
            <a:pPr marL="514350" indent="-514350"/>
            <a:r>
              <a:rPr lang="en-US" sz="2000" dirty="0"/>
              <a:t>This truth table </a:t>
            </a:r>
            <a:r>
              <a:rPr lang="en-US" sz="2000"/>
              <a:t>shows that </a:t>
            </a:r>
            <a:r>
              <a:rPr lang="en-US" sz="2000" dirty="0">
                <a:latin typeface="Cambria Math"/>
                <a:ea typeface="Cambria Math"/>
              </a:rPr>
              <a:t>¬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dirty="0">
                <a:latin typeface="Cambria Math"/>
                <a:ea typeface="Cambria Math"/>
              </a:rPr>
              <a:t>∨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  </a:t>
            </a:r>
            <a:r>
              <a:rPr lang="en-US" sz="2000" dirty="0">
                <a:ea typeface="Cambria Math" pitchFamily="18" charset="0"/>
              </a:rPr>
              <a:t>is equivalent to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000" i="1" dirty="0">
                <a:latin typeface="Cambria Math"/>
                <a:ea typeface="Cambria Math"/>
              </a:rPr>
              <a:t>→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q.</a:t>
            </a:r>
            <a:endParaRPr lang="en-US" sz="2000" dirty="0"/>
          </a:p>
          <a:p>
            <a:pPr marL="514350" indent="-514350"/>
            <a:endParaRPr lang="en-US" sz="2000" dirty="0"/>
          </a:p>
          <a:p>
            <a:pPr marL="514350" indent="-514350"/>
            <a:endParaRPr lang="en-US" sz="2000" dirty="0"/>
          </a:p>
        </p:txBody>
      </p:sp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2971801" y="4495800"/>
          <a:ext cx="6248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180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1800" i="0" dirty="0" smtClean="0">
                          <a:latin typeface="Cambria Math"/>
                          <a:ea typeface="Cambria Math"/>
                        </a:rPr>
                        <a:t>∨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1800" i="1" dirty="0" smtClean="0">
                          <a:latin typeface="Cambria Math"/>
                          <a:ea typeface="Cambria Math"/>
                        </a:rPr>
                        <a:t>→ </a:t>
                      </a:r>
                      <a:r>
                        <a:rPr lang="en-US" sz="180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Morgan’s Laws</a:t>
            </a:r>
            <a:endParaRPr lang="en-US" dirty="0"/>
          </a:p>
        </p:txBody>
      </p:sp>
      <p:pic>
        <p:nvPicPr>
          <p:cNvPr id="4" name="Content Placeholder 3" descr="addin_tmp.png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10000" y="1905001"/>
            <a:ext cx="3123248" cy="382905"/>
          </a:xfr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10000" y="2590801"/>
            <a:ext cx="3123248" cy="382905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1752601" y="4419600"/>
          <a:ext cx="8610601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b="0" i="1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dirty="0" smtClean="0"/>
                        <a:t>(</a:t>
                      </a:r>
                      <a:r>
                        <a:rPr lang="en-US" b="0" i="1" dirty="0" err="1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 smtClean="0">
                          <a:latin typeface="+mn-lt"/>
                          <a:ea typeface="Cambria Math"/>
                        </a:rPr>
                        <a:t>∨</a:t>
                      </a:r>
                      <a:r>
                        <a:rPr lang="en-US" b="0" i="1" dirty="0" err="1" smtClean="0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 smtClean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 smtClean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smtClean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b="0" i="1" dirty="0" smtClean="0">
                          <a:latin typeface="+mn-lt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981200" y="3581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truth table shows that De Morgan’s Second Law holds.</a:t>
            </a:r>
          </a:p>
        </p:txBody>
      </p:sp>
      <p:pic>
        <p:nvPicPr>
          <p:cNvPr id="11" name="Picture 10" descr="0106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458200" y="914400"/>
            <a:ext cx="874014" cy="10210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848600" y="2209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Augustus De Morgan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2667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1806-1871</a:t>
            </a:r>
          </a:p>
        </p:txBody>
      </p:sp>
    </p:spTree>
    <p:extLst>
      <p:ext uri="{BB962C8B-B14F-4D97-AF65-F5344CB8AC3E}">
        <p14:creationId xmlns:p14="http://schemas.microsoft.com/office/powerpoint/2010/main" val="16385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Natural Language Examples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/>
              <a:t> </a:t>
            </a:r>
            <a:r>
              <a:rPr lang="en-US" dirty="0"/>
              <a:t>there is a snowstorm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a </a:t>
            </a:r>
            <a:r>
              <a:rPr lang="en-US" dirty="0" err="1"/>
              <a:t>epidemy</a:t>
            </a:r>
            <a:r>
              <a:rPr lang="en-US" dirty="0"/>
              <a:t>-related lockdown,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I will not visit my grandmother for Christmas.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</a:t>
            </a:r>
            <a:r>
              <a:rPr lang="en-US" dirty="0"/>
              <a:t> there is </a:t>
            </a:r>
            <a:r>
              <a:rPr lang="en-US" dirty="0">
                <a:solidFill>
                  <a:srgbClr val="FF0000"/>
                </a:solidFill>
              </a:rPr>
              <a:t>either</a:t>
            </a:r>
            <a:r>
              <a:rPr lang="en-US" dirty="0"/>
              <a:t> snowstorm </a:t>
            </a:r>
            <a:r>
              <a:rPr lang="en-US" dirty="0">
                <a:solidFill>
                  <a:srgbClr val="FF0000"/>
                </a:solidFill>
              </a:rPr>
              <a:t>or</a:t>
            </a:r>
            <a:r>
              <a:rPr lang="en-US" dirty="0"/>
              <a:t> a </a:t>
            </a:r>
            <a:r>
              <a:rPr lang="en-US" dirty="0" err="1"/>
              <a:t>epidemy</a:t>
            </a:r>
            <a:r>
              <a:rPr lang="en-US" dirty="0"/>
              <a:t>-caused lockdown, </a:t>
            </a:r>
            <a:r>
              <a:rPr lang="en-US" dirty="0">
                <a:solidFill>
                  <a:srgbClr val="FF0000"/>
                </a:solidFill>
              </a:rPr>
              <a:t>then</a:t>
            </a:r>
            <a:r>
              <a:rPr lang="en-US" dirty="0"/>
              <a:t> I will not visit my grandmother for Christmas.</a:t>
            </a:r>
            <a:br>
              <a:rPr lang="en-US" dirty="0"/>
            </a:br>
            <a:endParaRPr lang="en-US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Assume that the speaker actually visited his/her grandmother. What can we conclude in both cases?</a:t>
            </a:r>
          </a:p>
          <a:p>
            <a:pPr lvl="1"/>
            <a:r>
              <a:rPr lang="lv-LV" dirty="0" smtClean="0"/>
              <a:t>Parse the logical structure; find the logical connectives.</a:t>
            </a:r>
          </a:p>
          <a:p>
            <a:pPr lvl="1"/>
            <a:r>
              <a:rPr lang="lv-LV" dirty="0" smtClean="0"/>
              <a:t>Split into atomic propositions</a:t>
            </a:r>
          </a:p>
          <a:p>
            <a:pPr lvl="1"/>
            <a:r>
              <a:rPr lang="lv-LV" dirty="0" smtClean="0"/>
              <a:t>Remember about </a:t>
            </a:r>
            <a:r>
              <a:rPr lang="lv-LV" dirty="0" smtClean="0">
                <a:solidFill>
                  <a:srgbClr val="0000FF"/>
                </a:solidFill>
              </a:rPr>
              <a:t>contrapositive implication</a:t>
            </a:r>
          </a:p>
          <a:p>
            <a:pPr lvl="1"/>
            <a:r>
              <a:rPr lang="lv-LV" dirty="0" smtClean="0"/>
              <a:t>Build the negation (use De Morgan's law, if desired).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12242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 Morgan's Law in Government Regulations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669"/>
            <a:ext cx="10515600" cy="4583294"/>
          </a:xfrm>
        </p:spPr>
        <p:txBody>
          <a:bodyPr>
            <a:noAutofit/>
          </a:bodyPr>
          <a:lstStyle/>
          <a:p>
            <a:r>
              <a:rPr lang="lv-LV" sz="3200" dirty="0"/>
              <a:t>"But I have another imperfection. Since I had been working as an editor, I always find faults with verbal expression. And it was written there - 'an agent of the mentioned institution</a:t>
            </a:r>
            <a:r>
              <a:rPr lang="lv-LV" sz="3200" b="1" dirty="0"/>
              <a:t>s</a:t>
            </a:r>
            <a:r>
              <a:rPr lang="lv-LV" sz="3200" dirty="0"/>
              <a:t>'. But I cannot be an agent of all the 6 institutions simultaneously, so I wrote NO."</a:t>
            </a:r>
          </a:p>
          <a:p>
            <a:r>
              <a:rPr lang="lv-LV" sz="2400" dirty="0"/>
              <a:t>("</a:t>
            </a:r>
            <a:r>
              <a:rPr lang="lv-LV" sz="2400" i="1" dirty="0"/>
              <a:t>Bet man ir cits netikums. Tā kā praktiski esmu strādājis arī par redaktoru, vienmēr esmu kasījies pie vārdiem. Un te bija rakstīts – 'minēto institūciju aģents'. Bet es taču nevaru būt vienlaicīgi visu sešu nosaukto [aģents], un es uzrakstīju, ka nē</a:t>
            </a:r>
            <a:r>
              <a:rPr lang="lv-LV" sz="2400" i="1" dirty="0" smtClean="0"/>
              <a:t>!</a:t>
            </a:r>
            <a:r>
              <a:rPr lang="lv-LV" sz="2400" dirty="0" smtClean="0"/>
              <a:t>")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 story by Juris </a:t>
            </a:r>
            <a:r>
              <a:rPr lang="en-US" sz="2400" dirty="0" err="1"/>
              <a:t>Cibulis</a:t>
            </a:r>
            <a:r>
              <a:rPr lang="en-US" sz="2400" dirty="0"/>
              <a:t> - on the importance of formal logic </a:t>
            </a:r>
            <a:r>
              <a:rPr lang="en-US" sz="2400" dirty="0" smtClean="0"/>
              <a:t>in</a:t>
            </a:r>
            <a:r>
              <a:rPr lang="lv-LV" sz="2400" dirty="0" smtClean="0"/>
              <a:t> the official papers</a:t>
            </a:r>
            <a:r>
              <a:rPr lang="en-US" sz="2400" dirty="0" smtClean="0"/>
              <a:t>.</a:t>
            </a:r>
            <a:r>
              <a:rPr lang="en-US" sz="2400" dirty="0"/>
              <a:t> </a:t>
            </a:r>
            <a:br>
              <a:rPr lang="en-US" sz="2400" dirty="0"/>
            </a:br>
            <a:r>
              <a:rPr lang="en-US" sz="2400" dirty="0" smtClean="0">
                <a:hlinkClick r:id="rId2"/>
              </a:rPr>
              <a:t>https</a:t>
            </a:r>
            <a:r>
              <a:rPr lang="en-US" sz="2400" dirty="0">
                <a:hlinkClick r:id="rId2"/>
              </a:rPr>
              <a:t>://ir.lv/2019/11/22/nebija-nekadas-atvadu-tiksanas-neka</a:t>
            </a:r>
            <a:r>
              <a:rPr lang="en-US" sz="2400" dirty="0" smtClean="0">
                <a:hlinkClick r:id="rId2"/>
              </a:rPr>
              <a:t>/</a:t>
            </a:r>
            <a:r>
              <a:rPr lang="en-US" sz="2400" dirty="0" smtClean="0"/>
              <a:t> </a:t>
            </a:r>
            <a:endParaRPr lang="lv-LV" sz="2400" dirty="0"/>
          </a:p>
          <a:p>
            <a:endParaRPr lang="lv-LV" sz="3200" dirty="0"/>
          </a:p>
        </p:txBody>
      </p:sp>
    </p:spTree>
    <p:extLst>
      <p:ext uri="{BB962C8B-B14F-4D97-AF65-F5344CB8AC3E}">
        <p14:creationId xmlns:p14="http://schemas.microsoft.com/office/powerpoint/2010/main" val="3711459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Socrative Quiz 1C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Visit </a:t>
            </a:r>
            <a:r>
              <a:rPr lang="lv-LV" dirty="0">
                <a:hlinkClick r:id="rId2"/>
              </a:rPr>
              <a:t>https://www.socrative.com</a:t>
            </a:r>
            <a:r>
              <a:rPr lang="lv-LV" dirty="0" smtClean="0">
                <a:hlinkClick r:id="rId2"/>
              </a:rPr>
              <a:t>/</a:t>
            </a:r>
            <a:endParaRPr lang="lv-LV" dirty="0" smtClean="0"/>
          </a:p>
          <a:p>
            <a:r>
              <a:rPr lang="lv-LV" dirty="0" smtClean="0"/>
              <a:t>Select  </a:t>
            </a:r>
            <a:r>
              <a:rPr lang="lv-LV" b="1" dirty="0" smtClean="0"/>
              <a:t>Student Login</a:t>
            </a:r>
          </a:p>
          <a:p>
            <a:r>
              <a:rPr lang="lv-LV" dirty="0" smtClean="0"/>
              <a:t>In the textbox enter room name </a:t>
            </a:r>
            <a:r>
              <a:rPr lang="lv-LV" b="1" dirty="0" smtClean="0"/>
              <a:t>APSITIS</a:t>
            </a:r>
          </a:p>
          <a:p>
            <a:r>
              <a:rPr lang="lv-LV" dirty="0" smtClean="0"/>
              <a:t>Write your own name as a test taker.</a:t>
            </a:r>
            <a:endParaRPr lang="lv-LV" dirty="0"/>
          </a:p>
          <a:p>
            <a:r>
              <a:rPr lang="lv-LV" dirty="0" smtClean="0"/>
              <a:t>Just do the test (3 questions)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91831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Logical Equivalences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Identity Laws:                                  </a:t>
            </a:r>
          </a:p>
          <a:p>
            <a:endParaRPr lang="en-US" dirty="0" smtClean="0"/>
          </a:p>
          <a:p>
            <a:r>
              <a:rPr lang="en-US" dirty="0" smtClean="0"/>
              <a:t>Domination Laws:                           ,</a:t>
            </a:r>
          </a:p>
          <a:p>
            <a:endParaRPr lang="en-US" dirty="0" smtClean="0"/>
          </a:p>
          <a:p>
            <a:r>
              <a:rPr lang="en-US" dirty="0" smtClean="0"/>
              <a:t>Idempotent laws:                              ,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Double Negation Law: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Negation Laws:                                   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300186" y="2011911"/>
            <a:ext cx="1591628" cy="33147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696200" y="2057400"/>
            <a:ext cx="1614488" cy="33432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334001" y="2971800"/>
            <a:ext cx="1674495" cy="3314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7696200" y="2895600"/>
            <a:ext cx="1714500" cy="33432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486400" y="3886200"/>
            <a:ext cx="1508760" cy="30003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772400" y="3886200"/>
            <a:ext cx="1508760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553201" y="4724401"/>
            <a:ext cx="166592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5543074" y="5774546"/>
            <a:ext cx="1843088" cy="33147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8077201" y="5791200"/>
            <a:ext cx="1860233" cy="3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) \equiv (p \vee q) \wedge (p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B$&#10;&#10;&#10;\end{document}"/>
  <p:tag name="IGUANATEXSIZE" val="2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equiv A_1$&#10;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n \equiv B$&#10;&#10;&#10;\end{document}"/>
  <p:tag name="IGUANATEXSIZE" val="2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vdots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q \vee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\neg q) \vee (\neg p \vee q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p \rightarrow q) \vee (r \rightarrow p)$&#10;&#10;\end{document}"/>
  <p:tag name="IGUANATEXSIZE" val="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neg (\neg p \vee q) \vee (\neg r \vee p)$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wedge \neg q) \vee (\neg r \vee p)$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(p \vee \neg r \vee p) \wedge (\neg q \vee \neg r \vee p)$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vee_{j = 1}^{n} p_j \; \mbox{is used for}\; p_1 \vee p_2 \vee \ldots \vee p_n$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\bigwedge_{j = 1}^{n} p_j \; \mbox{is used for}\; p_1 \wedge p_2 \wedge \ldots \wedge p_n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r = 0}^{2}\bigwedge_{s=0}^{2}\bigwedge_{n = 1}^{9}\bigwedge_{i=1}^{3}\bigvee_{j=1}^{3} p(3r +i,3s +j,n)$$&#10;\end{document}"/>
  <p:tag name="IGUANATEXSIZE" val="2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1615</Words>
  <Application>Microsoft Office PowerPoint</Application>
  <PresentationFormat>Widescreen</PresentationFormat>
  <Paragraphs>246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Propositional Equivalences</vt:lpstr>
      <vt:lpstr>Section Summary</vt:lpstr>
      <vt:lpstr>Tautologies, Contradictions, and Contingencies</vt:lpstr>
      <vt:lpstr>Logically Equivalent</vt:lpstr>
      <vt:lpstr>De Morgan’s Laws</vt:lpstr>
      <vt:lpstr>Natural Language Examples</vt:lpstr>
      <vt:lpstr>De Morgan's Law in Government Regulations</vt:lpstr>
      <vt:lpstr>Socrative Quiz 1C</vt:lpstr>
      <vt:lpstr>Key Logical Equivalences</vt:lpstr>
      <vt:lpstr>Key Logical Equivalences (cont)</vt:lpstr>
      <vt:lpstr>More Logical Equivalences</vt:lpstr>
      <vt:lpstr>Constructing New Logical Equivalences</vt:lpstr>
      <vt:lpstr>Equivalence Proofs</vt:lpstr>
      <vt:lpstr> Equivalence Proofs</vt:lpstr>
      <vt:lpstr>Disjunctive Normal Form (optional)</vt:lpstr>
      <vt:lpstr>An Example of Building a DNF and CNF</vt:lpstr>
      <vt:lpstr>Disjunctive Normal Form (optional)</vt:lpstr>
      <vt:lpstr>Disjunctive Normal Form (optional)</vt:lpstr>
      <vt:lpstr>Conjunctive Normal Form (optional)</vt:lpstr>
      <vt:lpstr>Conjunctive Normal Form (optional)</vt:lpstr>
      <vt:lpstr>Propositional Satisfiability</vt:lpstr>
      <vt:lpstr>Questions on Propositional Satisfiability</vt:lpstr>
      <vt:lpstr>A Logical Puzzle</vt:lpstr>
      <vt:lpstr>A Logical Puzzle – Continued </vt:lpstr>
      <vt:lpstr>Notation</vt:lpstr>
      <vt:lpstr>Sudoku</vt:lpstr>
      <vt:lpstr>Encoding as a Satisfiability Problem</vt:lpstr>
      <vt:lpstr>Encoding (cont)</vt:lpstr>
      <vt:lpstr>Encoding (cont)</vt:lpstr>
      <vt:lpstr>Solving Satisfiability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22</cp:revision>
  <dcterms:created xsi:type="dcterms:W3CDTF">2021-01-03T18:25:44Z</dcterms:created>
  <dcterms:modified xsi:type="dcterms:W3CDTF">2021-01-10T23:44:16Z</dcterms:modified>
</cp:coreProperties>
</file>