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92" r:id="rId2"/>
    <p:sldId id="493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0" y="1669925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3290" y="2855861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be “I will study discrete math.”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q</a:t>
            </a:r>
            <a:r>
              <a:rPr lang="en-US" sz="2400" dirty="0"/>
              <a:t> be “I will study English literature.”</a:t>
            </a:r>
          </a:p>
          <a:p>
            <a:endParaRPr lang="en-US" sz="2400" dirty="0"/>
          </a:p>
          <a:p>
            <a:r>
              <a:rPr lang="en-US" sz="2400" dirty="0"/>
              <a:t>“I will study discrete math or I will study English literature.”</a:t>
            </a:r>
          </a:p>
          <a:p>
            <a:r>
              <a:rPr lang="en-US" sz="2400" dirty="0"/>
              <a:t>“I will not study discrete math.”</a:t>
            </a:r>
          </a:p>
          <a:p>
            <a:endParaRPr lang="en-US" sz="2400" dirty="0"/>
          </a:p>
          <a:p>
            <a:r>
              <a:rPr lang="en-US" sz="2400" dirty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5691" y="1823089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Corresponding Tautology: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>
                <a:latin typeface="Cambria Math"/>
                <a:ea typeface="Cambria Math"/>
              </a:rPr>
              <a:t>¬</a:t>
            </a:r>
            <a:r>
              <a:rPr lang="en-US" sz="2400" i="1" dirty="0"/>
              <a:t>p</a:t>
            </a:r>
            <a:r>
              <a:rPr lang="en-US" sz="2400" dirty="0">
                <a:latin typeface="Cambria Math"/>
                <a:ea typeface="Cambria Math"/>
              </a:rPr>
              <a:t>∧(</a:t>
            </a:r>
            <a:r>
              <a:rPr lang="en-US" sz="2400" i="1" dirty="0">
                <a:latin typeface="Cambria Math"/>
                <a:ea typeface="Cambria Math"/>
              </a:rPr>
              <a:t>p </a:t>
            </a:r>
            <a:r>
              <a:rPr lang="en-US" sz="2400" dirty="0">
                <a:latin typeface="Cambria Math"/>
                <a:ea typeface="Cambria Math"/>
              </a:rPr>
              <a:t>∨</a:t>
            </a:r>
            <a:r>
              <a:rPr lang="en-US" sz="2400" i="1" dirty="0">
                <a:latin typeface="Cambria Math"/>
                <a:ea typeface="Cambria Math"/>
              </a:rPr>
              <a:t>q</a:t>
            </a:r>
            <a:r>
              <a:rPr lang="en-US" sz="2400" dirty="0">
                <a:latin typeface="Cambria Math"/>
                <a:ea typeface="Cambria Math"/>
              </a:rPr>
              <a:t>))→</a:t>
            </a:r>
            <a:r>
              <a:rPr lang="en-US" sz="2400" i="1" dirty="0">
                <a:latin typeface="Cambria Math"/>
                <a:ea typeface="Cambria Math"/>
              </a:rPr>
              <a:t>q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32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52800" y="1791789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299857" y="2764973"/>
            <a:ext cx="563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be “I will study discrete math.”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q</a:t>
            </a:r>
            <a:r>
              <a:rPr lang="en-US" sz="2400" dirty="0"/>
              <a:t> be “I will visit Las Vegas.”</a:t>
            </a:r>
          </a:p>
          <a:p>
            <a:endParaRPr lang="en-US" sz="2400" dirty="0"/>
          </a:p>
          <a:p>
            <a:r>
              <a:rPr lang="en-US" sz="2400" dirty="0"/>
              <a:t>“I will study discrete math.”</a:t>
            </a:r>
          </a:p>
          <a:p>
            <a:endParaRPr lang="en-US" sz="2400" dirty="0"/>
          </a:p>
          <a:p>
            <a:r>
              <a:rPr lang="en-US" sz="2400" dirty="0"/>
              <a:t>“Therefore, I will  study discrete math or I will visit </a:t>
            </a:r>
          </a:p>
          <a:p>
            <a:r>
              <a:rPr lang="en-US" sz="2400" dirty="0"/>
              <a:t>Las Vegas.”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63938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Corresponding Tautology:</a:t>
            </a:r>
            <a:r>
              <a:rPr lang="en-US" sz="2400" dirty="0"/>
              <a:t> </a:t>
            </a:r>
          </a:p>
          <a:p>
            <a:r>
              <a:rPr lang="en-US" sz="2400" i="1" dirty="0"/>
              <a:t>            p</a:t>
            </a:r>
            <a:r>
              <a:rPr lang="en-US" sz="2400" dirty="0">
                <a:latin typeface="Cambria Math"/>
                <a:ea typeface="Cambria Math"/>
              </a:rPr>
              <a:t> →(</a:t>
            </a:r>
            <a:r>
              <a:rPr lang="en-US" sz="2400" i="1" dirty="0">
                <a:latin typeface="Cambria Math"/>
                <a:ea typeface="Cambria Math"/>
              </a:rPr>
              <a:t>p </a:t>
            </a:r>
            <a:r>
              <a:rPr lang="en-US" sz="2400" dirty="0">
                <a:latin typeface="Cambria Math"/>
                <a:ea typeface="Cambria Math"/>
              </a:rPr>
              <a:t>∨</a:t>
            </a:r>
            <a:r>
              <a:rPr lang="en-US" sz="2400" i="1" dirty="0">
                <a:latin typeface="Cambria Math"/>
                <a:ea typeface="Cambria Math"/>
              </a:rPr>
              <a:t>q</a:t>
            </a:r>
            <a:r>
              <a:rPr lang="en-US" sz="2400" dirty="0">
                <a:latin typeface="Cambria Math"/>
                <a:ea typeface="Cambria Math"/>
              </a:rPr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8771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and English literature”</a:t>
            </a:r>
          </a:p>
          <a:p>
            <a:endParaRPr lang="en-US" dirty="0"/>
          </a:p>
          <a:p>
            <a:r>
              <a:rPr lang="en-US" dirty="0"/>
              <a:t>“Therefore, I will study discrete math.”</a:t>
            </a:r>
          </a:p>
          <a:p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667001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7400" y="274320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 </a:t>
            </a:r>
          </a:p>
          <a:p>
            <a:r>
              <a:rPr lang="en-US" dirty="0"/>
              <a:t>         (</a:t>
            </a:r>
            <a:r>
              <a:rPr lang="en-US" i="1" dirty="0" err="1"/>
              <a:t>p</a:t>
            </a:r>
            <a:r>
              <a:rPr lang="en-US" dirty="0" err="1">
                <a:latin typeface="Cambria Math"/>
                <a:ea typeface="Cambria Math"/>
              </a:rPr>
              <a:t>∧</a:t>
            </a:r>
            <a:r>
              <a:rPr lang="en-US" i="1" dirty="0" err="1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809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r>
              <a:rPr lang="en-US" dirty="0"/>
              <a:t>“I will study  English literature.”</a:t>
            </a:r>
          </a:p>
          <a:p>
            <a:endParaRPr lang="en-US" dirty="0"/>
          </a:p>
          <a:p>
            <a:r>
              <a:rPr lang="en-US" dirty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95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236220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</a:p>
          <a:p>
            <a:r>
              <a:rPr lang="en-US" dirty="0"/>
              <a:t> 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95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3657601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“I will study English literature.”</a:t>
            </a:r>
          </a:p>
          <a:p>
            <a:r>
              <a:rPr lang="en-US" dirty="0"/>
              <a:t>Let q be “I will study databases.”</a:t>
            </a:r>
          </a:p>
          <a:p>
            <a:endParaRPr lang="en-US" dirty="0"/>
          </a:p>
          <a:p>
            <a:r>
              <a:rPr lang="en-US" dirty="0"/>
              <a:t>“I will not study discrete math or I will study English literature.”</a:t>
            </a:r>
          </a:p>
          <a:p>
            <a:r>
              <a:rPr lang="en-US" dirty="0"/>
              <a:t>“I will study  discrete math or I will study databases.”</a:t>
            </a:r>
          </a:p>
          <a:p>
            <a:endParaRPr lang="en-US" dirty="0"/>
          </a:p>
          <a:p>
            <a:r>
              <a:rPr lang="en-US" dirty="0"/>
              <a:t>“Therefore, I will study databases or I </a:t>
            </a:r>
            <a:r>
              <a:rPr lang="en-US"/>
              <a:t>will study English </a:t>
            </a:r>
            <a:r>
              <a:rPr lang="en-US" dirty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1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38800" y="24384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((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137160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Resolution plays an important role in AI and is used in Prolog.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5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3962402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81200" y="1905001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From the single proposition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Show that </a:t>
            </a:r>
            <a:r>
              <a:rPr lang="en-US" sz="2400" i="1" dirty="0"/>
              <a:t>q</a:t>
            </a:r>
            <a:r>
              <a:rPr lang="en-US" sz="2400" dirty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43401" y="2362201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327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/>
              <a:t>Example </a:t>
            </a:r>
            <a:r>
              <a:rPr lang="en-US" sz="15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</a:p>
          <a:p>
            <a:r>
              <a:rPr lang="en-US" sz="1500" dirty="0"/>
              <a:t>With these hypotheses:</a:t>
            </a:r>
          </a:p>
          <a:p>
            <a:pPr lvl="1">
              <a:buNone/>
            </a:pPr>
            <a:r>
              <a:rPr lang="en-US" sz="1500" dirty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/>
              <a:t>“We will go swimming only if it is sunny.”</a:t>
            </a:r>
          </a:p>
          <a:p>
            <a:pPr lvl="1">
              <a:buNone/>
            </a:pPr>
            <a:r>
              <a:rPr lang="en-US" sz="1500" dirty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/>
              <a:t>“If we take a canoe trip, then we will be home by sunset.”</a:t>
            </a:r>
          </a:p>
          <a:p>
            <a:r>
              <a:rPr lang="en-US" sz="1500" dirty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/>
              <a:t>“We will be home by sunset.”</a:t>
            </a:r>
          </a:p>
          <a:p>
            <a:pPr>
              <a:buNone/>
            </a:pPr>
            <a:r>
              <a:rPr lang="en-US" sz="1500" b="1" dirty="0"/>
              <a:t>Solution</a:t>
            </a:r>
            <a:r>
              <a:rPr lang="en-US" sz="15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  Choose propositional variables:</a:t>
            </a:r>
          </a:p>
          <a:p>
            <a:pPr lvl="1">
              <a:buNone/>
            </a:pPr>
            <a:r>
              <a:rPr lang="en-US" sz="1500" i="1" dirty="0"/>
              <a:t>p</a:t>
            </a:r>
            <a:r>
              <a:rPr lang="en-US" sz="1500" dirty="0"/>
              <a:t> : “It is sunny this afternoon.”      </a:t>
            </a:r>
            <a:r>
              <a:rPr lang="en-US" sz="1500" i="1" dirty="0"/>
              <a:t>r</a:t>
            </a:r>
            <a:r>
              <a:rPr lang="en-US" sz="1500" dirty="0"/>
              <a:t>  : “We will go swimming.”  </a:t>
            </a:r>
            <a:r>
              <a:rPr lang="en-US" sz="1500" i="1" dirty="0"/>
              <a:t>t : </a:t>
            </a:r>
            <a:r>
              <a:rPr lang="en-US" sz="1500" dirty="0"/>
              <a:t>“We will be home by sunset.”</a:t>
            </a:r>
          </a:p>
          <a:p>
            <a:pPr lvl="1">
              <a:buNone/>
            </a:pPr>
            <a:r>
              <a:rPr lang="en-US" sz="1500" i="1" dirty="0"/>
              <a:t>q</a:t>
            </a:r>
            <a:r>
              <a:rPr lang="en-US" sz="1500" dirty="0"/>
              <a:t>  : “It is colder than yesterday.”     </a:t>
            </a:r>
            <a:r>
              <a:rPr lang="en-US" sz="1500" i="1" dirty="0"/>
              <a:t>s  : </a:t>
            </a:r>
            <a:r>
              <a:rPr lang="en-US" sz="1500" dirty="0"/>
              <a:t>“We will take a canoe trip.” </a:t>
            </a:r>
            <a:endParaRPr lang="en-US" sz="1500" i="1" dirty="0"/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038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7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38400" y="2362201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1" y="1905000"/>
            <a:ext cx="32930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3.  </a:t>
            </a:r>
            <a:r>
              <a:rPr lang="en-US" dirty="0"/>
              <a:t>Construct the Valid Argument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Our domain consists of all dogs and Fido is a dog.</a:t>
            </a:r>
          </a:p>
          <a:p>
            <a:endParaRPr lang="en-US" dirty="0"/>
          </a:p>
          <a:p>
            <a:r>
              <a:rPr lang="en-US" dirty="0"/>
              <a:t>“All dogs are cuddly.”</a:t>
            </a:r>
          </a:p>
          <a:p>
            <a:endParaRPr lang="en-US" dirty="0"/>
          </a:p>
          <a:p>
            <a:r>
              <a:rPr lang="en-US" dirty="0"/>
              <a:t>“Therefore,  Fido is cuddly.”</a:t>
            </a: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2" y="2667001"/>
            <a:ext cx="1617345" cy="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2" y="2667001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441960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Used often implicitly in Mathematical Proofs.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“There is someone who got an A in the course.”</a:t>
            </a:r>
          </a:p>
          <a:p>
            <a:r>
              <a:rPr lang="en-US" dirty="0"/>
              <a:t>“Let’s call her </a:t>
            </a:r>
            <a:r>
              <a:rPr lang="en-US" i="1" dirty="0"/>
              <a:t>a</a:t>
            </a:r>
            <a:r>
              <a:rPr lang="en-US" dirty="0"/>
              <a:t> and say that </a:t>
            </a:r>
            <a:r>
              <a:rPr lang="en-US" i="1" dirty="0"/>
              <a:t>a</a:t>
            </a:r>
            <a:r>
              <a:rPr lang="en-US" dirty="0"/>
              <a:t> got an A”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495800" y="2438402"/>
            <a:ext cx="4723448" cy="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76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“Michelle got an A in the class.”</a:t>
            </a:r>
          </a:p>
          <a:p>
            <a:r>
              <a:rPr lang="en-US" dirty="0"/>
              <a:t>“Therefore,  someone got an A in the class.”</a:t>
            </a:r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2" y="2667001"/>
            <a:ext cx="4363403" cy="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48200" y="4495800"/>
            <a:ext cx="4888230" cy="1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334001" y="4724403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95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1" y="1905000"/>
            <a:ext cx="219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/>
              <a:t>Valid Argument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37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064000" y="2540002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343400" y="3429002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3581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810001" y="4267201"/>
            <a:ext cx="3743325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0" y="220980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Valid Argument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84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05201" y="3886201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3276600" y="2362201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579120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This rule could be used in the Socrates 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92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038600" y="3124201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343400" y="3733801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886201" y="4572001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581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3449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743201" y="2438401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7571" y="3566234"/>
            <a:ext cx="6726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be “It is snowing.”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q</a:t>
            </a:r>
            <a:r>
              <a:rPr lang="en-US" sz="2400" dirty="0"/>
              <a:t> be “I will study discrete math.”</a:t>
            </a:r>
          </a:p>
          <a:p>
            <a:endParaRPr lang="en-US" sz="2400" dirty="0"/>
          </a:p>
          <a:p>
            <a:r>
              <a:rPr lang="en-US" sz="2400" dirty="0"/>
              <a:t>“If it is snowing,  then I will study discrete math.”</a:t>
            </a:r>
          </a:p>
          <a:p>
            <a:r>
              <a:rPr lang="en-US" sz="2400" dirty="0"/>
              <a:t>“It is snowing.”</a:t>
            </a:r>
          </a:p>
          <a:p>
            <a:endParaRPr lang="en-US" sz="2400" dirty="0"/>
          </a:p>
          <a:p>
            <a:r>
              <a:rPr lang="en-US" sz="2400" dirty="0"/>
              <a:t>“Therefore , I will  study discrete math.”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3999" y="2115235"/>
            <a:ext cx="4463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  <a:r>
              <a:rPr lang="en-US" sz="2800" dirty="0"/>
              <a:t> </a:t>
            </a:r>
          </a:p>
          <a:p>
            <a:r>
              <a:rPr lang="en-US" sz="2800" dirty="0"/>
              <a:t>       (</a:t>
            </a:r>
            <a:r>
              <a:rPr lang="en-US" sz="2800" i="1" dirty="0"/>
              <a:t>p </a:t>
            </a:r>
            <a:r>
              <a:rPr lang="en-US" sz="2800" dirty="0">
                <a:latin typeface="Cambria Math"/>
                <a:ea typeface="Cambria Math"/>
              </a:rPr>
              <a:t>∧ (</a:t>
            </a:r>
            <a:r>
              <a:rPr lang="en-US" sz="2800" i="1" dirty="0">
                <a:latin typeface="Cambria Math"/>
                <a:ea typeface="Cambria Math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→</a:t>
            </a:r>
            <a:r>
              <a:rPr lang="en-US" sz="2800" i="1" dirty="0">
                <a:latin typeface="Cambria Math"/>
                <a:ea typeface="Cambria Math"/>
              </a:rPr>
              <a:t>q</a:t>
            </a:r>
            <a:r>
              <a:rPr lang="en-US" sz="2800" dirty="0">
                <a:latin typeface="Cambria Math"/>
                <a:ea typeface="Cambria Math"/>
              </a:rPr>
              <a:t>)) → </a:t>
            </a:r>
            <a:r>
              <a:rPr lang="en-US" sz="2800" i="1" dirty="0">
                <a:latin typeface="Cambria Math"/>
                <a:ea typeface="Cambria Math"/>
              </a:rPr>
              <a:t>q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341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819401" y="2362201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6212" y="3163908"/>
            <a:ext cx="594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p</a:t>
            </a:r>
            <a:r>
              <a:rPr lang="en-US" sz="2400" dirty="0"/>
              <a:t> be “it is snowing.”</a:t>
            </a:r>
          </a:p>
          <a:p>
            <a:r>
              <a:rPr lang="en-US" sz="2400" dirty="0"/>
              <a:t>Let </a:t>
            </a:r>
            <a:r>
              <a:rPr lang="en-US" sz="2400" i="1" dirty="0"/>
              <a:t>q</a:t>
            </a:r>
            <a:r>
              <a:rPr lang="en-US" sz="2400" dirty="0"/>
              <a:t> be “I will study discrete math.”</a:t>
            </a:r>
          </a:p>
          <a:p>
            <a:endParaRPr lang="en-US" sz="2400" dirty="0"/>
          </a:p>
          <a:p>
            <a:r>
              <a:rPr lang="en-US" sz="2400" dirty="0"/>
              <a:t>“If it is snowing,  then I will study discrete math.”</a:t>
            </a:r>
          </a:p>
          <a:p>
            <a:r>
              <a:rPr lang="en-US" sz="2400" dirty="0"/>
              <a:t>“I will not study discrete math.”</a:t>
            </a:r>
          </a:p>
          <a:p>
            <a:endParaRPr lang="en-US" sz="2400" dirty="0"/>
          </a:p>
          <a:p>
            <a:r>
              <a:rPr lang="en-US" sz="2400" dirty="0"/>
              <a:t>“Therefore , it is not snowing.”</a:t>
            </a:r>
          </a:p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209801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Corresponding Tautology:</a:t>
            </a:r>
            <a:r>
              <a:rPr lang="en-US" sz="2800" dirty="0"/>
              <a:t> </a:t>
            </a:r>
          </a:p>
          <a:p>
            <a:r>
              <a:rPr lang="en-US" sz="2800" dirty="0"/>
              <a:t>       (</a:t>
            </a:r>
            <a:r>
              <a:rPr lang="en-US" sz="2800" dirty="0">
                <a:latin typeface="Cambria Math"/>
                <a:ea typeface="Cambria Math"/>
              </a:rPr>
              <a:t>¬</a:t>
            </a:r>
            <a:r>
              <a:rPr lang="en-US" sz="2800" i="1" dirty="0"/>
              <a:t>q</a:t>
            </a:r>
            <a:r>
              <a:rPr lang="en-US" sz="2800" dirty="0">
                <a:latin typeface="Cambria Math"/>
                <a:ea typeface="Cambria Math"/>
              </a:rPr>
              <a:t>∧(</a:t>
            </a:r>
            <a:r>
              <a:rPr lang="en-US" sz="2800" i="1" dirty="0">
                <a:latin typeface="Cambria Math"/>
                <a:ea typeface="Cambria Math"/>
              </a:rPr>
              <a:t>p </a:t>
            </a:r>
            <a:r>
              <a:rPr lang="en-US" sz="2800" dirty="0">
                <a:latin typeface="Cambria Math"/>
                <a:ea typeface="Cambria Math"/>
              </a:rPr>
              <a:t>→</a:t>
            </a:r>
            <a:r>
              <a:rPr lang="en-US" sz="2800" i="1" dirty="0">
                <a:latin typeface="Cambria Math"/>
                <a:ea typeface="Cambria Math"/>
              </a:rPr>
              <a:t>q</a:t>
            </a:r>
            <a:r>
              <a:rPr lang="en-US" sz="2800" dirty="0">
                <a:latin typeface="Cambria Math"/>
                <a:ea typeface="Cambria Math"/>
              </a:rPr>
              <a:t>))→¬</a:t>
            </a:r>
            <a:r>
              <a:rPr lang="en-US" sz="2800" i="1" dirty="0">
                <a:latin typeface="Cambria Math"/>
                <a:ea typeface="Cambria Math"/>
              </a:rPr>
              <a:t>p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6677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514601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90999" y="3669705"/>
            <a:ext cx="6102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p</a:t>
            </a:r>
            <a:r>
              <a:rPr lang="en-US" sz="2000" dirty="0"/>
              <a:t> be “it snows.”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q</a:t>
            </a:r>
            <a:r>
              <a:rPr lang="en-US" sz="2000" dirty="0"/>
              <a:t> be “I will study discrete math.”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r </a:t>
            </a:r>
            <a:r>
              <a:rPr lang="en-US" sz="2000" dirty="0"/>
              <a:t>be “I will get an A.”</a:t>
            </a:r>
          </a:p>
          <a:p>
            <a:endParaRPr lang="en-US" sz="2000" dirty="0"/>
          </a:p>
          <a:p>
            <a:r>
              <a:rPr lang="en-US" sz="2000" dirty="0"/>
              <a:t>“If it snows,  then I will study discrete math.”</a:t>
            </a:r>
          </a:p>
          <a:p>
            <a:r>
              <a:rPr lang="en-US" sz="2000" dirty="0"/>
              <a:t>“If I study discrete math, I will get an A.”</a:t>
            </a:r>
          </a:p>
          <a:p>
            <a:endParaRPr lang="en-US" sz="2000" dirty="0"/>
          </a:p>
          <a:p>
            <a:r>
              <a:rPr lang="en-US" sz="2000" dirty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199" y="1972491"/>
            <a:ext cx="561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Corresponding Tautology:</a:t>
            </a:r>
            <a:r>
              <a:rPr lang="en-US" sz="2000" dirty="0"/>
              <a:t> </a:t>
            </a:r>
          </a:p>
          <a:p>
            <a:r>
              <a:rPr lang="en-US" sz="2000" dirty="0"/>
              <a:t>(</a:t>
            </a:r>
            <a:r>
              <a:rPr lang="en-US" sz="2000" dirty="0">
                <a:latin typeface="Cambria Math"/>
                <a:ea typeface="Cambria Math"/>
              </a:rPr>
              <a:t>(</a:t>
            </a:r>
            <a:r>
              <a:rPr lang="en-US" sz="2000" i="1" dirty="0">
                <a:latin typeface="Cambria Math"/>
                <a:ea typeface="Cambria Math"/>
              </a:rPr>
              <a:t>p </a:t>
            </a:r>
            <a:r>
              <a:rPr lang="en-US" sz="2000" dirty="0">
                <a:latin typeface="Cambria Math"/>
                <a:ea typeface="Cambria Math"/>
              </a:rPr>
              <a:t>→</a:t>
            </a:r>
            <a:r>
              <a:rPr lang="en-US" sz="2000" i="1" dirty="0">
                <a:latin typeface="Cambria Math"/>
                <a:ea typeface="Cambria Math"/>
              </a:rPr>
              <a:t>q</a:t>
            </a:r>
            <a:r>
              <a:rPr lang="en-US" sz="2000" dirty="0">
                <a:latin typeface="Cambria Math"/>
                <a:ea typeface="Cambria Math"/>
              </a:rPr>
              <a:t>) ∧</a:t>
            </a:r>
            <a:r>
              <a:rPr lang="en-US" sz="2000" dirty="0"/>
              <a:t> (</a:t>
            </a:r>
            <a:r>
              <a:rPr lang="en-US" sz="2000" dirty="0" err="1">
                <a:latin typeface="Cambria Math"/>
                <a:ea typeface="Cambria Math"/>
              </a:rPr>
              <a:t>q→</a:t>
            </a:r>
            <a:r>
              <a:rPr lang="en-US" sz="2000" i="1" dirty="0" err="1">
                <a:latin typeface="Cambria Math"/>
                <a:ea typeface="Cambria Math"/>
              </a:rPr>
              <a:t>r</a:t>
            </a:r>
            <a:r>
              <a:rPr lang="en-US" sz="2000" dirty="0">
                <a:latin typeface="Cambria Math"/>
                <a:ea typeface="Cambria Math"/>
              </a:rPr>
              <a:t>))→(</a:t>
            </a:r>
            <a:r>
              <a:rPr lang="en-US" sz="2000" i="1" dirty="0">
                <a:latin typeface="Cambria Math"/>
                <a:ea typeface="Cambria Math"/>
              </a:rPr>
              <a:t>p</a:t>
            </a:r>
            <a:r>
              <a:rPr lang="en-US" sz="2000" dirty="0">
                <a:latin typeface="Cambria Math"/>
                <a:ea typeface="Cambria Math"/>
              </a:rPr>
              <a:t>→ </a:t>
            </a:r>
            <a:r>
              <a:rPr lang="en-US" sz="2000" i="1" dirty="0">
                <a:latin typeface="Cambria Math"/>
                <a:ea typeface="Cambria Math"/>
              </a:rPr>
              <a:t>r</a:t>
            </a:r>
            <a:r>
              <a:rPr lang="en-US" sz="2000" dirty="0">
                <a:latin typeface="Cambria Math"/>
                <a:ea typeface="Cambria Math"/>
              </a:rPr>
              <a:t>)</a:t>
            </a:r>
            <a:endParaRPr lang="en-US" sz="2000" i="1" dirty="0"/>
          </a:p>
          <a:p>
            <a:r>
              <a:rPr lang="en-US" sz="2000" dirty="0">
                <a:latin typeface="Cambria Math"/>
                <a:ea typeface="Cambria Math"/>
              </a:rPr>
              <a:t>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146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1528</Words>
  <Application>Microsoft Office PowerPoint</Application>
  <PresentationFormat>Widescreen</PresentationFormat>
  <Paragraphs>247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29</cp:revision>
  <dcterms:created xsi:type="dcterms:W3CDTF">2021-01-03T18:25:44Z</dcterms:created>
  <dcterms:modified xsi:type="dcterms:W3CDTF">2021-01-11T01:48:46Z</dcterms:modified>
</cp:coreProperties>
</file>