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54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3" y="1881983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The real number </a:t>
            </a:r>
            <a:r>
              <a:rPr lang="en-US" i="1" dirty="0" smtClean="0"/>
              <a:t>r </a:t>
            </a:r>
            <a:r>
              <a:rPr lang="en-US" dirty="0" smtClean="0"/>
              <a:t>is </a:t>
            </a:r>
            <a:r>
              <a:rPr lang="en-US" i="1" dirty="0" smtClean="0"/>
              <a:t>rational </a:t>
            </a:r>
            <a:r>
              <a:rPr lang="en-US" dirty="0" smtClean="0"/>
              <a:t>if there exist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where  </a:t>
            </a:r>
            <a:r>
              <a:rPr lang="en-US" i="1" dirty="0" smtClean="0"/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 smtClean="0"/>
              <a:t>  such that </a:t>
            </a:r>
            <a:r>
              <a:rPr lang="en-US" i="1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 sum of two rational numbers is rational.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i="1" dirty="0" smtClean="0"/>
              <a:t>s</a:t>
            </a:r>
            <a:r>
              <a:rPr lang="en-US" dirty="0" smtClean="0"/>
              <a:t> are two rational numbers. Then there must be integers </a:t>
            </a:r>
            <a:r>
              <a:rPr lang="en-US" i="1" dirty="0" smtClean="0"/>
              <a:t>p, q </a:t>
            </a:r>
            <a:r>
              <a:rPr lang="en-US" dirty="0" smtClean="0"/>
              <a:t>and also </a:t>
            </a:r>
            <a:r>
              <a:rPr lang="en-US" i="1" dirty="0" smtClean="0"/>
              <a:t>t, u  </a:t>
            </a:r>
            <a:r>
              <a:rPr lang="en-US" dirty="0" smtClean="0"/>
              <a:t>such that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Thus the sum is rational. </a:t>
            </a:r>
            <a:r>
              <a:rPr lang="lv-LV" dirty="0"/>
              <a:t>■</a:t>
            </a:r>
            <a:endParaRPr lang="en-US" dirty="0" smtClean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514600" y="4057652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4556841"/>
            <a:ext cx="4514850" cy="5200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80267" y="449370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/>
              <a:t>=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 </a:t>
            </a:r>
            <a:r>
              <a:rPr lang="en-US" i="1" dirty="0" smtClean="0"/>
              <a:t>Proof by Contraposition</a:t>
            </a:r>
            <a:r>
              <a:rPr lang="en-US" dirty="0" smtClean="0"/>
              <a:t>: Assume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 and show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is true also. This is sometimes called an </a:t>
            </a:r>
            <a:r>
              <a:rPr lang="en-US" i="1" dirty="0" smtClean="0"/>
              <a:t>indirect proof </a:t>
            </a:r>
            <a:r>
              <a:rPr lang="en-US" dirty="0" smtClean="0"/>
              <a:t>method. If we give a direct proof of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¬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then we have a proof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q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ea typeface="Cambria Math"/>
              </a:rPr>
              <a:t>     Why does this work?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n</a:t>
            </a:r>
            <a:r>
              <a:rPr lang="en-US" dirty="0" smtClean="0"/>
              <a:t> is even. So,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 Thus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k</a:t>
            </a:r>
            <a:r>
              <a:rPr lang="en-US" dirty="0" smtClean="0"/>
              <a:t> 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Therefore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ea typeface="Cambria Math" pitchFamily="18" charset="0"/>
              </a:rPr>
              <a:t>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 smtClean="0"/>
              <a:t>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 (not even) 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 (not even</a:t>
            </a:r>
            <a:r>
              <a:rPr lang="en-US" dirty="0" smtClean="0"/>
              <a:t>). </a:t>
            </a:r>
            <a:r>
              <a:rPr lang="lv-LV" dirty="0"/>
              <a:t>■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54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Prove that for an integer </a:t>
            </a:r>
            <a:r>
              <a:rPr lang="en-US" i="1" dirty="0" smtClean="0"/>
              <a:t>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 Use proof by contraposition. Assume </a:t>
            </a:r>
            <a:r>
              <a:rPr lang="en-US" i="1" dirty="0" smtClean="0"/>
              <a:t>n</a:t>
            </a:r>
            <a:r>
              <a:rPr lang="en-US" dirty="0" smtClean="0"/>
              <a:t> is even (i.e., not odd).  Therefore,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. Hence,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and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 </a:t>
            </a:r>
            <a:r>
              <a:rPr lang="en-US" dirty="0" smtClean="0"/>
              <a:t>is even(i.e., not odd).</a:t>
            </a:r>
          </a:p>
          <a:p>
            <a:pPr>
              <a:buNone/>
            </a:pPr>
            <a:r>
              <a:rPr lang="en-US" dirty="0" smtClean="0"/>
              <a:t>We </a:t>
            </a:r>
            <a:r>
              <a:rPr lang="en-US" dirty="0" smtClean="0"/>
              <a:t>have shown that if </a:t>
            </a:r>
            <a:r>
              <a:rPr lang="en-US" i="1" dirty="0" smtClean="0"/>
              <a:t>n </a:t>
            </a:r>
            <a:r>
              <a:rPr lang="en-US" dirty="0" smtClean="0"/>
              <a:t>is an even integer, then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is even. Therefore by contraposition, for an integer</a:t>
            </a:r>
            <a:r>
              <a:rPr lang="en-US" i="1" dirty="0" smtClean="0"/>
              <a:t> 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  <a:r>
              <a:rPr lang="lv-LV" dirty="0"/>
              <a:t>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71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 smtClean="0"/>
              <a:t>Proof by Contradiction</a:t>
            </a:r>
            <a:r>
              <a:rPr lang="en-US" dirty="0" smtClean="0"/>
              <a:t>: (AKA </a:t>
            </a:r>
            <a:r>
              <a:rPr lang="en-US" i="1" dirty="0" err="1" smtClean="0"/>
              <a:t>reductio</a:t>
            </a:r>
            <a:r>
              <a:rPr lang="en-US" i="1" dirty="0" smtClean="0"/>
              <a:t> ad absurdum</a:t>
            </a:r>
            <a:r>
              <a:rPr lang="en-US" b="1" dirty="0" smtClean="0"/>
              <a:t>)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To </a:t>
            </a:r>
            <a:r>
              <a:rPr lang="en-US" dirty="0" smtClean="0"/>
              <a:t>prove  </a:t>
            </a:r>
            <a:r>
              <a:rPr lang="en-US" i="1" dirty="0" smtClean="0"/>
              <a:t>p</a:t>
            </a:r>
            <a:r>
              <a:rPr lang="en-US" dirty="0" smtClean="0"/>
              <a:t>, assume 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and derive a contradiction such as   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¬</a:t>
            </a:r>
            <a:r>
              <a:rPr lang="en-US" i="1" dirty="0" smtClean="0">
                <a:latin typeface="Cambria Math"/>
                <a:ea typeface="Cambria Math"/>
              </a:rPr>
              <a:t>p. </a:t>
            </a:r>
            <a:r>
              <a:rPr lang="en-US" dirty="0" smtClean="0">
                <a:latin typeface="Cambria Math"/>
                <a:ea typeface="Cambria Math"/>
              </a:rPr>
              <a:t>(an indirect form of proof).</a:t>
            </a:r>
            <a:r>
              <a:rPr lang="en-US" dirty="0" smtClean="0"/>
              <a:t> Since we have shown that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b="1" dirty="0" smtClean="0">
                <a:latin typeface="Cambria Math"/>
                <a:ea typeface="Cambria Math"/>
              </a:rPr>
              <a:t>F</a:t>
            </a:r>
            <a:r>
              <a:rPr lang="en-US" dirty="0" smtClean="0"/>
              <a:t> is true , it follows that the </a:t>
            </a:r>
            <a:r>
              <a:rPr lang="en-US" dirty="0" err="1" smtClean="0"/>
              <a:t>contrapositive</a:t>
            </a:r>
            <a:r>
              <a:rPr lang="en-US" dirty="0" smtClean="0"/>
              <a:t>  </a:t>
            </a:r>
            <a:r>
              <a:rPr lang="en-US" b="1" dirty="0" err="1" smtClean="0"/>
              <a:t>T</a:t>
            </a:r>
            <a:r>
              <a:rPr lang="en-US" dirty="0" err="1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also holds.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i="1" dirty="0" smtClean="0"/>
              <a:t> </a:t>
            </a:r>
            <a:r>
              <a:rPr lang="en-US" dirty="0" smtClean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Assume that no more than 3  of the 22 days fall on the same day of the week. Because there are 7 days of the week, we could only have picked 21 days. This contradicts the assumption that we have picked 22 days</a:t>
            </a:r>
            <a:r>
              <a:rPr lang="en-US" dirty="0" smtClean="0"/>
              <a:t>. </a:t>
            </a:r>
            <a:r>
              <a:rPr lang="lv-LV" dirty="0"/>
              <a:t>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/>
              <a:t>A preview of  Chapter 4.</a:t>
            </a:r>
          </a:p>
          <a:p>
            <a:pPr>
              <a:buNone/>
            </a:pPr>
            <a:r>
              <a:rPr lang="en-US" sz="8000" b="1" dirty="0" smtClean="0"/>
              <a:t>Example</a:t>
            </a:r>
            <a:r>
              <a:rPr lang="en-US" sz="8000" dirty="0"/>
              <a:t>: Use a proof by contradiction to give a proof that  </a:t>
            </a:r>
            <a:r>
              <a:rPr lang="en-US" sz="8000" dirty="0">
                <a:latin typeface="Cambria Math"/>
                <a:ea typeface="Cambria Math"/>
              </a:rPr>
              <a:t>√2 is irrational.</a:t>
            </a:r>
          </a:p>
          <a:p>
            <a:pPr>
              <a:buNone/>
            </a:pPr>
            <a:r>
              <a:rPr lang="en-US" sz="8000" b="1" dirty="0" smtClean="0">
                <a:ea typeface="Cambria Math"/>
              </a:rPr>
              <a:t>Solution</a:t>
            </a:r>
            <a:r>
              <a:rPr lang="en-US" sz="8000" b="1" dirty="0">
                <a:latin typeface="Cambria Math"/>
                <a:ea typeface="Cambria Math"/>
              </a:rPr>
              <a:t>: </a:t>
            </a:r>
            <a:r>
              <a:rPr lang="en-US" sz="8000" dirty="0">
                <a:latin typeface="Cambria Math"/>
                <a:ea typeface="Cambria Math"/>
              </a:rPr>
              <a:t>Suppose √2 is rational. Then there exists integers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 with √2  </a:t>
            </a:r>
            <a:r>
              <a:rPr lang="en-US" sz="8000" i="1" dirty="0">
                <a:latin typeface="Cambria Math"/>
                <a:ea typeface="Cambria Math"/>
              </a:rPr>
              <a:t>= a/b</a:t>
            </a:r>
            <a:r>
              <a:rPr lang="en-US" sz="8000" dirty="0">
                <a:latin typeface="Cambria Math"/>
                <a:ea typeface="Cambria Math"/>
              </a:rPr>
              <a:t>, where </a:t>
            </a:r>
            <a:r>
              <a:rPr lang="en-US" sz="8000" i="1" dirty="0">
                <a:latin typeface="Cambria Math"/>
                <a:ea typeface="Cambria Math"/>
              </a:rPr>
              <a:t>b≠ 0 </a:t>
            </a:r>
            <a:r>
              <a:rPr lang="en-US" sz="8000" dirty="0">
                <a:latin typeface="Cambria Math"/>
                <a:ea typeface="Cambria Math"/>
              </a:rPr>
              <a:t>and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 </a:t>
            </a:r>
            <a:r>
              <a:rPr lang="en-US" sz="8000" dirty="0">
                <a:latin typeface="Cambria Math"/>
                <a:ea typeface="Cambria Math"/>
              </a:rPr>
              <a:t>have no common factors (see Chapter 4). Then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                                            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Therefore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i="1" baseline="30000" dirty="0">
                <a:latin typeface="Cambria Math"/>
                <a:ea typeface="Cambria Math"/>
              </a:rPr>
              <a:t>2</a:t>
            </a:r>
            <a:r>
              <a:rPr lang="en-US" sz="8000" baseline="30000" dirty="0">
                <a:latin typeface="Cambria Math"/>
                <a:ea typeface="Cambria Math"/>
              </a:rPr>
              <a:t> </a:t>
            </a:r>
            <a:r>
              <a:rPr lang="en-US" sz="8000" dirty="0">
                <a:latin typeface="Cambria Math"/>
                <a:ea typeface="Cambria Math"/>
              </a:rPr>
              <a:t> must be even. If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i="1" baseline="30000" dirty="0">
                <a:latin typeface="Cambria Math"/>
                <a:ea typeface="Cambria Math"/>
              </a:rPr>
              <a:t>2</a:t>
            </a:r>
            <a:r>
              <a:rPr lang="en-US" sz="8000" baseline="30000" dirty="0">
                <a:latin typeface="Cambria Math"/>
                <a:ea typeface="Cambria Math"/>
              </a:rPr>
              <a:t> </a:t>
            </a:r>
            <a:r>
              <a:rPr lang="en-US" sz="8000" dirty="0">
                <a:latin typeface="Cambria Math"/>
                <a:ea typeface="Cambria Math"/>
              </a:rPr>
              <a:t> is even then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must be even (an exercise). Since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is even, </a:t>
            </a:r>
            <a:r>
              <a:rPr lang="en-US" sz="8000" i="1" dirty="0">
                <a:latin typeface="Cambria Math"/>
                <a:ea typeface="Cambria Math"/>
              </a:rPr>
              <a:t>a = </a:t>
            </a:r>
            <a:r>
              <a:rPr lang="en-US" sz="8000" dirty="0">
                <a:latin typeface="Cambria Math"/>
                <a:ea typeface="Cambria Math"/>
              </a:rPr>
              <a:t>2</a:t>
            </a:r>
            <a:r>
              <a:rPr lang="en-US" sz="8000" i="1" dirty="0">
                <a:latin typeface="Cambria Math"/>
                <a:ea typeface="Cambria Math"/>
              </a:rPr>
              <a:t>c  </a:t>
            </a:r>
            <a:r>
              <a:rPr lang="en-US" sz="8000" dirty="0">
                <a:latin typeface="Cambria Math"/>
                <a:ea typeface="Cambria Math"/>
              </a:rPr>
              <a:t>for some integer </a:t>
            </a:r>
            <a:r>
              <a:rPr lang="en-US" sz="8000" i="1" dirty="0">
                <a:latin typeface="Cambria Math"/>
                <a:ea typeface="Cambria Math"/>
              </a:rPr>
              <a:t>c</a:t>
            </a:r>
            <a:r>
              <a:rPr lang="en-US" sz="8000" dirty="0">
                <a:latin typeface="Cambria Math"/>
                <a:ea typeface="Cambria Math"/>
              </a:rPr>
              <a:t>. Thus,</a:t>
            </a:r>
          </a:p>
          <a:p>
            <a:pPr>
              <a:buNone/>
            </a:pPr>
            <a:endParaRPr lang="en-US" sz="8000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Therefore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baseline="30000" dirty="0">
                <a:latin typeface="Cambria Math"/>
                <a:ea typeface="Cambria Math"/>
              </a:rPr>
              <a:t>2 </a:t>
            </a:r>
            <a:r>
              <a:rPr lang="en-US" sz="8000" dirty="0">
                <a:latin typeface="Cambria Math"/>
                <a:ea typeface="Cambria Math"/>
              </a:rPr>
              <a:t> is even.  Again then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 must be even as well.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</a:t>
            </a:r>
            <a:endParaRPr lang="en-US" sz="8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But </a:t>
            </a:r>
            <a:r>
              <a:rPr lang="en-US" sz="8000" dirty="0">
                <a:latin typeface="Cambria Math"/>
                <a:ea typeface="Cambria Math"/>
              </a:rPr>
              <a:t>then 2 must divide both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. This contradicts our assumption that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 have no common factors. We have proved by contradiction  that our initial assumption must be false  and  therefore  √2 is  irrational . </a:t>
            </a:r>
            <a:r>
              <a:rPr lang="lv-LV" sz="8000" dirty="0"/>
              <a:t>■</a:t>
            </a:r>
            <a:endParaRPr lang="en-US" sz="8000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 </a:t>
            </a:r>
            <a:endParaRPr lang="en-US" sz="8000" b="1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</a:t>
            </a: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495800" y="2941638"/>
            <a:ext cx="866775" cy="4381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185171" y="3804444"/>
            <a:ext cx="1121569" cy="2667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495800" y="4600304"/>
            <a:ext cx="1250156" cy="266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553200" y="4600304"/>
            <a:ext cx="1092994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by Contradiction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preview of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there is no largest prime number.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Assume that there is a largest prime number. Call it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Hence, we can list all the primes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,..,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Form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None of the prime numbers on the list divides </a:t>
            </a:r>
            <a:r>
              <a:rPr lang="en-US" i="1" dirty="0" smtClean="0"/>
              <a:t>r</a:t>
            </a:r>
            <a:r>
              <a:rPr lang="en-US" dirty="0" smtClean="0"/>
              <a:t>. Therefore, by a theorem in Chapter 4, either </a:t>
            </a:r>
            <a:r>
              <a:rPr lang="en-US" i="1" dirty="0" smtClean="0"/>
              <a:t>r</a:t>
            </a:r>
            <a:r>
              <a:rPr lang="en-US" dirty="0" smtClean="0"/>
              <a:t> is prime or there is a smaller prime that divides </a:t>
            </a:r>
            <a:r>
              <a:rPr lang="en-US" i="1" dirty="0" smtClean="0"/>
              <a:t>r</a:t>
            </a:r>
            <a:r>
              <a:rPr lang="en-US" dirty="0" smtClean="0"/>
              <a:t>. This contradicts the assumption that there is a largest prime. Therefore, there is no largest prime</a:t>
            </a:r>
            <a:r>
              <a:rPr lang="en-US" dirty="0" smtClean="0"/>
              <a:t>. </a:t>
            </a:r>
            <a:r>
              <a:rPr lang="lv-LV" dirty="0"/>
              <a:t>■</a:t>
            </a:r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038600" y="3886201"/>
            <a:ext cx="4366260" cy="3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Theorems that are </a:t>
            </a:r>
            <a:r>
              <a:rPr lang="en-US" dirty="0" err="1" smtClean="0"/>
              <a:t>Biconditional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prove a theorem that is a </a:t>
            </a:r>
            <a:r>
              <a:rPr lang="en-US" dirty="0" err="1" smtClean="0"/>
              <a:t>biconditional</a:t>
            </a:r>
            <a:r>
              <a:rPr lang="en-US" dirty="0" smtClean="0"/>
              <a:t> statement, that is, a statement of the form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, we show that    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Prove the theorem: “If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an integer, then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odd if and only 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b="1" dirty="0" smtClean="0">
                <a:latin typeface="Cambria Math"/>
                <a:ea typeface="Cambria Math"/>
              </a:rPr>
              <a:t> Solution:  </a:t>
            </a:r>
            <a:r>
              <a:rPr lang="en-US" dirty="0" smtClean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. Therefore we can conclude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sz="2000" dirty="0">
                <a:latin typeface="Cambria Math"/>
                <a:ea typeface="Cambria Math"/>
              </a:rPr>
              <a:t>Sometimes </a:t>
            </a:r>
            <a:r>
              <a:rPr lang="en-US" sz="2000" i="1" dirty="0" err="1">
                <a:latin typeface="Cambria Math"/>
                <a:ea typeface="Cambria Math"/>
              </a:rPr>
              <a:t>iff</a:t>
            </a:r>
            <a:r>
              <a:rPr lang="en-US" sz="2000" i="1" dirty="0">
                <a:latin typeface="Cambria Math"/>
                <a:ea typeface="Cambria Math"/>
              </a:rPr>
              <a:t>   </a:t>
            </a:r>
            <a:r>
              <a:rPr lang="en-US" sz="2000" dirty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>
                <a:latin typeface="Cambria Math"/>
                <a:ea typeface="Cambria Math"/>
              </a:rPr>
              <a:t>                  “If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 is an integer, then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 is odd </a:t>
            </a:r>
            <a:r>
              <a:rPr lang="en-US" sz="2000" dirty="0" err="1">
                <a:latin typeface="Cambria Math"/>
                <a:ea typeface="Cambria Math"/>
              </a:rPr>
              <a:t>iif</a:t>
            </a:r>
            <a:r>
              <a:rPr lang="en-US" sz="2000" dirty="0">
                <a:latin typeface="Cambria Math"/>
                <a:ea typeface="Cambria Math"/>
              </a:rPr>
              <a:t>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baseline="30000" dirty="0">
                <a:latin typeface="Cambria Math"/>
                <a:ea typeface="Cambria Math"/>
              </a:rPr>
              <a:t>2 </a:t>
            </a:r>
            <a:r>
              <a:rPr lang="en-US" sz="2000" dirty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885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438401" y="3124201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“Proof” that </a:t>
            </a:r>
            <a:r>
              <a:rPr lang="en-US" sz="2800" i="1" dirty="0"/>
              <a:t>1</a:t>
            </a:r>
            <a:r>
              <a:rPr lang="en-US" sz="2800" dirty="0"/>
              <a:t> = </a:t>
            </a:r>
            <a:r>
              <a:rPr lang="en-US" sz="2800" i="1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571500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Step 5.  a - b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</a:p>
        </p:txBody>
      </p:sp>
    </p:spTree>
    <p:extLst>
      <p:ext uri="{BB962C8B-B14F-4D97-AF65-F5344CB8AC3E}">
        <p14:creationId xmlns:p14="http://schemas.microsoft.com/office/powerpoint/2010/main" val="22675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If direct methods of proof do not work: </a:t>
            </a:r>
          </a:p>
          <a:p>
            <a:pPr lvl="1"/>
            <a:r>
              <a:rPr lang="en-US" dirty="0" smtClean="0"/>
              <a:t>We may need  a clever use of a proof by contraposition.</a:t>
            </a:r>
          </a:p>
          <a:p>
            <a:pPr lvl="1"/>
            <a:r>
              <a:rPr lang="en-US" dirty="0" smtClean="0"/>
              <a:t> Or a proof by contradiction.</a:t>
            </a:r>
          </a:p>
          <a:p>
            <a:pPr lvl="1"/>
            <a:r>
              <a:rPr lang="en-US" dirty="0" smtClean="0"/>
              <a:t> In the next section, we will see  strategies that can be used when straightforward approaches do not work.</a:t>
            </a:r>
          </a:p>
          <a:p>
            <a:pPr lvl="1"/>
            <a:r>
              <a:rPr lang="en-US" dirty="0" smtClean="0"/>
              <a:t>In Chapter 5, we will see mathematical induction and related techniques.</a:t>
            </a:r>
          </a:p>
          <a:p>
            <a:pPr lvl="1"/>
            <a:r>
              <a:rPr lang="en-US" dirty="0" smtClean="0"/>
              <a:t>In Chapter 6, we will see  combinatorial proofs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Proofs</a:t>
            </a:r>
          </a:p>
          <a:p>
            <a:r>
              <a:rPr lang="en-US" dirty="0" smtClean="0"/>
              <a:t>Forms of Theorems</a:t>
            </a:r>
          </a:p>
          <a:p>
            <a:r>
              <a:rPr lang="en-US" dirty="0" smtClean="0"/>
              <a:t>Direct Proofs</a:t>
            </a:r>
          </a:p>
          <a:p>
            <a:r>
              <a:rPr lang="en-US" dirty="0" smtClean="0"/>
              <a:t>Indirect Proofs</a:t>
            </a:r>
          </a:p>
          <a:p>
            <a:pPr lvl="1"/>
            <a:r>
              <a:rPr lang="en-US" dirty="0" smtClean="0"/>
              <a:t>Proof of the </a:t>
            </a:r>
            <a:r>
              <a:rPr lang="en-US" dirty="0" err="1" smtClean="0"/>
              <a:t>Contrapositive</a:t>
            </a:r>
            <a:endParaRPr lang="en-US" dirty="0" smtClean="0"/>
          </a:p>
          <a:p>
            <a:pPr lvl="1"/>
            <a:r>
              <a:rPr lang="en-US" dirty="0" smtClean="0"/>
              <a:t>Proof by Contradiction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Proofs of Mathematical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proof</a:t>
            </a:r>
            <a:r>
              <a:rPr lang="en-US" dirty="0" smtClean="0"/>
              <a:t> is a valid argument that establishes the truth of a statement.</a:t>
            </a:r>
          </a:p>
          <a:p>
            <a:r>
              <a:rPr lang="en-US" dirty="0" smtClean="0"/>
              <a:t>In math, CS,  and other disciplines, informal proofs  which are generally shorter, are generally used.</a:t>
            </a:r>
          </a:p>
          <a:p>
            <a:pPr lvl="1"/>
            <a:r>
              <a:rPr lang="en-US" dirty="0" smtClean="0"/>
              <a:t>More than one rule of inference are often used in a step. </a:t>
            </a:r>
          </a:p>
          <a:p>
            <a:pPr lvl="1"/>
            <a:r>
              <a:rPr lang="en-US" dirty="0" smtClean="0"/>
              <a:t>Steps may be skipped.</a:t>
            </a:r>
          </a:p>
          <a:p>
            <a:pPr lvl="1"/>
            <a:r>
              <a:rPr lang="en-US" dirty="0" smtClean="0"/>
              <a:t>The rules of inference used are not explicitly stated. </a:t>
            </a:r>
          </a:p>
          <a:p>
            <a:pPr lvl="1"/>
            <a:r>
              <a:rPr lang="en-US" dirty="0" smtClean="0"/>
              <a:t>Easier for to understand and to explain to people. </a:t>
            </a:r>
          </a:p>
          <a:p>
            <a:pPr lvl="1"/>
            <a:r>
              <a:rPr lang="en-US" dirty="0" smtClean="0"/>
              <a:t>But it is also easier to introduce errors. </a:t>
            </a:r>
          </a:p>
          <a:p>
            <a:r>
              <a:rPr lang="en-US" dirty="0" smtClean="0"/>
              <a:t>Proofs have many practical applications:</a:t>
            </a:r>
          </a:p>
          <a:p>
            <a:pPr lvl="1"/>
            <a:r>
              <a:rPr lang="en-US" dirty="0" smtClean="0"/>
              <a:t>verification that computer programs are correct </a:t>
            </a:r>
          </a:p>
          <a:p>
            <a:pPr lvl="1"/>
            <a:r>
              <a:rPr lang="en-US" dirty="0" smtClean="0"/>
              <a:t>establishing that operating systems are secure </a:t>
            </a:r>
          </a:p>
          <a:p>
            <a:pPr lvl="1"/>
            <a:r>
              <a:rPr lang="en-US" dirty="0" smtClean="0"/>
              <a:t>enabling programs to make inferences in artificial intelligence </a:t>
            </a:r>
          </a:p>
          <a:p>
            <a:pPr lvl="1"/>
            <a:r>
              <a:rPr lang="en-US" dirty="0" smtClean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theorem</a:t>
            </a:r>
            <a:r>
              <a:rPr lang="en-US" dirty="0" smtClean="0"/>
              <a:t> is a statement that can be shown to be true using: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other theorems</a:t>
            </a:r>
          </a:p>
          <a:p>
            <a:pPr lvl="1"/>
            <a:r>
              <a:rPr lang="en-US" i="1" dirty="0" smtClean="0"/>
              <a:t>axioms</a:t>
            </a:r>
            <a:r>
              <a:rPr lang="en-US" dirty="0" smtClean="0"/>
              <a:t> (statements which are given as true) </a:t>
            </a:r>
          </a:p>
          <a:p>
            <a:pPr lvl="1"/>
            <a:r>
              <a:rPr lang="en-US" dirty="0" smtClean="0"/>
              <a:t>rules of inference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lemma</a:t>
            </a:r>
            <a:r>
              <a:rPr lang="en-US" dirty="0" smtClean="0"/>
              <a:t> is a ‘helping theorem’ or a result which is needed to prove a theorem.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corollary</a:t>
            </a:r>
            <a:r>
              <a:rPr lang="en-US" dirty="0" smtClean="0"/>
              <a:t> is a result which follows directly from a theorem.</a:t>
            </a:r>
          </a:p>
          <a:p>
            <a:r>
              <a:rPr lang="en-US" dirty="0" smtClean="0"/>
              <a:t>Less important theorems are sometimes called </a:t>
            </a:r>
            <a:r>
              <a:rPr lang="en-US" i="1" dirty="0" smtClean="0"/>
              <a:t>propositions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conjecture</a:t>
            </a:r>
            <a:r>
              <a:rPr lang="en-US" dirty="0" smtClean="0"/>
              <a:t> is a statement that is being proposed to be true. Once a proof of a conjecture is found, it becomes a theorem. It may turn out to be false.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 Theorems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theorems assert that a property holds for all elements in a domain, such as the integers, the real numbers, or some of the discrete structures that we will study in this class. </a:t>
            </a:r>
          </a:p>
          <a:p>
            <a:r>
              <a:rPr lang="en-US" dirty="0" smtClean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 smtClean="0"/>
              <a:t>    For example, the statement: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2200" dirty="0"/>
              <a:t>“If </a:t>
            </a:r>
            <a:r>
              <a:rPr lang="en-US" sz="2200" i="1" dirty="0"/>
              <a:t>x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dirty="0"/>
              <a:t>, where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are positive real numbers, then 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baseline="30000" dirty="0"/>
              <a:t>2</a:t>
            </a:r>
            <a:r>
              <a:rPr lang="en-US" sz="2200" dirty="0"/>
              <a:t> ”</a:t>
            </a:r>
          </a:p>
          <a:p>
            <a:pPr>
              <a:buNone/>
            </a:pPr>
            <a:r>
              <a:rPr lang="en-US" dirty="0" smtClean="0"/>
              <a:t>   really means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200" dirty="0"/>
              <a:t>“For all positive real numbers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, if </a:t>
            </a:r>
            <a:r>
              <a:rPr lang="en-US" sz="2200" i="1" dirty="0"/>
              <a:t>x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dirty="0"/>
              <a:t>, then 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baseline="30000" dirty="0"/>
              <a:t>2</a:t>
            </a:r>
            <a:r>
              <a:rPr lang="en-US" sz="2200" dirty="0"/>
              <a:t> .”</a:t>
            </a:r>
          </a:p>
        </p:txBody>
      </p:sp>
    </p:spTree>
    <p:extLst>
      <p:ext uri="{BB962C8B-B14F-4D97-AF65-F5344CB8AC3E}">
        <p14:creationId xmlns:p14="http://schemas.microsoft.com/office/powerpoint/2010/main" val="38898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theorems have the form: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prove them, we show that where </a:t>
            </a:r>
            <a:r>
              <a:rPr lang="en-US" i="1" dirty="0" smtClean="0"/>
              <a:t>c</a:t>
            </a:r>
            <a:r>
              <a:rPr lang="en-US" dirty="0" smtClean="0"/>
              <a:t> is an arbitrary element of the domain, </a:t>
            </a:r>
          </a:p>
          <a:p>
            <a:r>
              <a:rPr lang="en-US" dirty="0" smtClean="0"/>
              <a:t>By universal generalization the truth of the original formula follows.</a:t>
            </a:r>
          </a:p>
          <a:p>
            <a:r>
              <a:rPr lang="en-US" dirty="0" smtClean="0"/>
              <a:t>So, we must prove something of the form: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257801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096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504612" y="4360863"/>
            <a:ext cx="965835" cy="2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Trivial Proof</a:t>
            </a:r>
            <a:r>
              <a:rPr lang="en-US" dirty="0" smtClean="0"/>
              <a:t>: If we know </a:t>
            </a:r>
            <a:r>
              <a:rPr lang="en-US" i="1" dirty="0" smtClean="0"/>
              <a:t>q</a:t>
            </a:r>
            <a:r>
              <a:rPr lang="en-US" dirty="0" smtClean="0"/>
              <a:t> is true, then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“If it is raining 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 smtClean="0"/>
              <a:t>.”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Vacuous Proof</a:t>
            </a:r>
            <a:r>
              <a:rPr lang="en-US" dirty="0" smtClean="0"/>
              <a:t>: If we know </a:t>
            </a:r>
            <a:r>
              <a:rPr lang="en-US" i="1" dirty="0" smtClean="0"/>
              <a:t>p</a:t>
            </a:r>
            <a:r>
              <a:rPr lang="en-US" dirty="0" smtClean="0"/>
              <a:t> is false then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</a:t>
            </a:r>
          </a:p>
          <a:p>
            <a:pPr>
              <a:buNone/>
            </a:pPr>
            <a:r>
              <a:rPr lang="en-US" dirty="0" smtClean="0"/>
              <a:t>“If I am both rich and poor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 smtClean="0"/>
              <a:t>.”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[ Even though these examples seem silly, both trivial and vacuous proofs are often used in mathematical induction, as we will see in Chapter 5)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and Odd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integer </a:t>
            </a:r>
            <a:r>
              <a:rPr lang="en-US" i="1" dirty="0" smtClean="0"/>
              <a:t>n</a:t>
            </a:r>
            <a:r>
              <a:rPr lang="en-US" dirty="0" smtClean="0"/>
              <a:t> is even if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is odd if there exists an integer </a:t>
            </a:r>
            <a:r>
              <a:rPr lang="en-US" i="1" dirty="0" smtClean="0"/>
              <a:t>k</a:t>
            </a:r>
            <a:r>
              <a:rPr lang="en-US" dirty="0" smtClean="0"/>
              <a:t>,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Note that every integer is either even or odd and no integer is both even and odd.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We will need this basic fact about the integers in some of the example proofs to follow. We will learn more about the integers in Chapter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0574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Direct Proof</a:t>
            </a:r>
            <a:r>
              <a:rPr lang="en-US" dirty="0" smtClean="0"/>
              <a:t>: Assume that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is true. Use rules of inference, axioms, and logical equivalences to show that   </a:t>
            </a:r>
            <a:r>
              <a:rPr lang="en-US" i="1" dirty="0" smtClean="0"/>
              <a:t>q</a:t>
            </a:r>
            <a:r>
              <a:rPr lang="en-US" dirty="0" smtClean="0"/>
              <a:t>  must also be true.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direct proof of the theorem “If </a:t>
            </a:r>
            <a:r>
              <a:rPr lang="en-US" i="1" dirty="0" smtClean="0"/>
              <a:t>n</a:t>
            </a:r>
            <a:r>
              <a:rPr lang="en-US" dirty="0" smtClean="0"/>
              <a:t> 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odd.”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Assume that </a:t>
            </a:r>
            <a:r>
              <a:rPr lang="en-US" i="1" dirty="0" smtClean="0"/>
              <a:t>n</a:t>
            </a:r>
            <a:r>
              <a:rPr lang="en-US" dirty="0" smtClean="0"/>
              <a:t> is odd. Then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an integer </a:t>
            </a:r>
            <a:r>
              <a:rPr lang="en-US" i="1" dirty="0" smtClean="0"/>
              <a:t>k</a:t>
            </a:r>
            <a:r>
              <a:rPr lang="en-US" dirty="0" smtClean="0"/>
              <a:t>. Squaring both sides of the equation, we get: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/>
              <a:t>We have proved that if n</a:t>
            </a:r>
            <a:r>
              <a:rPr lang="en-US" i="1" dirty="0" smtClean="0"/>
              <a:t> </a:t>
            </a:r>
            <a:r>
              <a:rPr lang="en-US" dirty="0" smtClean="0"/>
              <a:t>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an odd integer. </a:t>
            </a:r>
            <a:r>
              <a:rPr lang="lv-LV" dirty="0"/>
              <a:t>■</a:t>
            </a:r>
            <a:r>
              <a:rPr lang="en-US" dirty="0" smtClean="0"/>
              <a:t>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0" y="6096001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  </a:t>
            </a:r>
            <a:r>
              <a:rPr lang="en-US" dirty="0" smtClean="0"/>
              <a:t>   </a:t>
            </a:r>
            <a:r>
              <a:rPr lang="en-US" dirty="0"/>
              <a:t>marks the  end of  the proof. Sometimes </a:t>
            </a:r>
            <a:r>
              <a:rPr lang="en-US" b="1" dirty="0"/>
              <a:t>QED </a:t>
            </a:r>
            <a:r>
              <a:rPr lang="en-US" dirty="0"/>
              <a:t>is used instead. )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1444" y="604983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dirty="0"/>
              <a:t>■</a:t>
            </a:r>
          </a:p>
        </p:txBody>
      </p:sp>
    </p:spTree>
    <p:extLst>
      <p:ext uri="{BB962C8B-B14F-4D97-AF65-F5344CB8AC3E}">
        <p14:creationId xmlns:p14="http://schemas.microsoft.com/office/powerpoint/2010/main" val="303325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 = \frac{a^2}{b^{2}}$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a^2$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4c^{2}$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} = 2c^{2}$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1791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Introduction to Proofs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Proof by Contradiction</vt:lpstr>
      <vt:lpstr>Proof by Contradiction </vt:lpstr>
      <vt:lpstr>Theorems that are Biconditional Statements</vt:lpstr>
      <vt:lpstr>What is wrong with this?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32</cp:revision>
  <dcterms:created xsi:type="dcterms:W3CDTF">2021-01-03T18:25:44Z</dcterms:created>
  <dcterms:modified xsi:type="dcterms:W3CDTF">2021-01-17T22:46:22Z</dcterms:modified>
</cp:coreProperties>
</file>