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572" r:id="rId2"/>
    <p:sldId id="596" r:id="rId3"/>
    <p:sldId id="597" r:id="rId4"/>
    <p:sldId id="598" r:id="rId5"/>
    <p:sldId id="599" r:id="rId6"/>
    <p:sldId id="573" r:id="rId7"/>
    <p:sldId id="574" r:id="rId8"/>
    <p:sldId id="575" r:id="rId9"/>
    <p:sldId id="576" r:id="rId10"/>
    <p:sldId id="577" r:id="rId11"/>
    <p:sldId id="578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4" r:id="rId24"/>
    <p:sldId id="595" r:id="rId25"/>
    <p:sldId id="602" r:id="rId26"/>
    <p:sldId id="601" r:id="rId27"/>
    <p:sldId id="600" r:id="rId28"/>
    <p:sldId id="591" r:id="rId29"/>
    <p:sldId id="592" r:id="rId30"/>
    <p:sldId id="593" r:id="rId3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78FB4EA-E3F1-4283-88B9-EC7D2168D8F8}">
          <p14:sldIdLst>
            <p14:sldId id="572"/>
            <p14:sldId id="596"/>
            <p14:sldId id="597"/>
            <p14:sldId id="598"/>
            <p14:sldId id="599"/>
            <p14:sldId id="573"/>
          </p14:sldIdLst>
        </p14:section>
        <p14:section name="Proof Methods in Detail" id="{6ADD6433-ED2F-47D3-ADE1-8139969D3A8A}">
          <p14:sldIdLst>
            <p14:sldId id="574"/>
            <p14:sldId id="575"/>
            <p14:sldId id="576"/>
            <p14:sldId id="577"/>
            <p14:sldId id="578"/>
            <p14:sldId id="580"/>
            <p14:sldId id="581"/>
            <p14:sldId id="582"/>
            <p14:sldId id="583"/>
            <p14:sldId id="584"/>
            <p14:sldId id="585"/>
            <p14:sldId id="586"/>
          </p14:sldIdLst>
        </p14:section>
        <p14:section name="Introducing new Elements into Proof" id="{BC8ECCFE-5613-4492-8E83-9B7740B7F31C}">
          <p14:sldIdLst>
            <p14:sldId id="587"/>
            <p14:sldId id="588"/>
            <p14:sldId id="589"/>
            <p14:sldId id="590"/>
          </p14:sldIdLst>
        </p14:section>
        <p14:section name="Non-constructive Mathematics" id="{30F00A13-DB8F-4691-9E87-54446FC9E2A2}">
          <p14:sldIdLst>
            <p14:sldId id="594"/>
            <p14:sldId id="595"/>
            <p14:sldId id="602"/>
            <p14:sldId id="601"/>
            <p14:sldId id="600"/>
          </p14:sldIdLst>
        </p14:section>
        <p14:section name="Open Problems" id="{BEF17924-B918-4165-B12D-7B17C8D50A1A}">
          <p14:sldIdLst>
            <p14:sldId id="591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35" autoAdjust="0"/>
  </p:normalViewPr>
  <p:slideViewPr>
    <p:cSldViewPr snapToGrid="0">
      <p:cViewPr varScale="1">
        <p:scale>
          <a:sx n="75" d="100"/>
          <a:sy n="75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om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warefoundations.cis.upenn.edu/lf-current/Logic.html#lab20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nubC3dktQ24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yorker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</a:t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Proof Methods and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Loss of Generality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(Apply symmetry in the problem)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    Example</a:t>
            </a:r>
            <a:r>
              <a:rPr lang="en-US" sz="2400" dirty="0"/>
              <a:t>: Show that if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integers  and both </a:t>
            </a:r>
            <a:r>
              <a:rPr lang="en-US" sz="2400" i="1" dirty="0" err="1"/>
              <a:t>x</a:t>
            </a:r>
            <a:r>
              <a:rPr lang="en-US" sz="2400" dirty="0" err="1">
                <a:latin typeface="Cambria Math"/>
                <a:ea typeface="Cambria Math"/>
              </a:rPr>
              <a:t>∙</a:t>
            </a:r>
            <a:r>
              <a:rPr lang="en-US" sz="2400" i="1" dirty="0" err="1"/>
              <a:t>y</a:t>
            </a:r>
            <a:r>
              <a:rPr lang="en-US" sz="2400" dirty="0"/>
              <a:t> </a:t>
            </a:r>
            <a:r>
              <a:rPr lang="en-US" sz="2400" i="1" dirty="0"/>
              <a:t>and </a:t>
            </a:r>
            <a:r>
              <a:rPr lang="en-US" sz="2400" i="1" dirty="0" err="1"/>
              <a:t>x</a:t>
            </a:r>
            <a:r>
              <a:rPr lang="en-US" sz="2400" dirty="0" err="1"/>
              <a:t>+</a:t>
            </a:r>
            <a:r>
              <a:rPr lang="en-US" sz="2400" i="1" dirty="0" err="1"/>
              <a:t>y</a:t>
            </a:r>
            <a:r>
              <a:rPr lang="en-US" sz="2400" dirty="0"/>
              <a:t> are even, then both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even.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/>
              <a:t> Proof</a:t>
            </a:r>
            <a:r>
              <a:rPr lang="en-US" sz="2400" dirty="0"/>
              <a:t>: Use a proof by contraposition. Suppose 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</a:t>
            </a:r>
            <a:r>
              <a:rPr lang="en-US" sz="2400" dirty="0"/>
              <a:t> are not both even. Then, one or both are odd. Without loss of generality, assume that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/>
              <a:t> is odd. Then 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2400" dirty="0"/>
              <a:t>for some integer </a:t>
            </a:r>
            <a:r>
              <a:rPr lang="en-US" sz="2400" i="1" dirty="0"/>
              <a:t>m</a:t>
            </a:r>
            <a:r>
              <a:rPr lang="en-US" sz="2400" dirty="0"/>
              <a:t>. 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i="1" dirty="0"/>
              <a:t>Case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is even.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for some integer </a:t>
            </a:r>
            <a:r>
              <a:rPr lang="en-US" i="1" dirty="0"/>
              <a:t>n</a:t>
            </a:r>
            <a:r>
              <a:rPr lang="en-US" dirty="0"/>
              <a:t>, so                                                 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i="1" dirty="0"/>
              <a:t> y</a:t>
            </a:r>
            <a:r>
              <a:rPr lang="en-US" dirty="0"/>
              <a:t> is odd.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i="1" dirty="0"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for some integer </a:t>
            </a:r>
            <a:r>
              <a:rPr lang="en-US" i="1" dirty="0"/>
              <a:t>n</a:t>
            </a:r>
            <a:r>
              <a:rPr lang="en-US" dirty="0"/>
              <a:t>, so                                           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dirty="0">
                <a:ea typeface="Cambria Math" pitchFamily="18" charset="0"/>
              </a:rPr>
              <a:t> 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+ 1 is odd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lv-LV" sz="2400" dirty="0" smtClean="0"/>
              <a:t>■</a:t>
            </a:r>
            <a:endParaRPr lang="en-US" sz="2400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171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(or "Examples")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Proof of theorems of the form                   .</a:t>
            </a:r>
          </a:p>
          <a:p>
            <a:r>
              <a:rPr lang="en-US" b="1" dirty="0" smtClean="0"/>
              <a:t>Constructive</a:t>
            </a:r>
            <a:r>
              <a:rPr lang="en-US" dirty="0" smtClean="0"/>
              <a:t> existence proof: </a:t>
            </a:r>
          </a:p>
          <a:p>
            <a:pPr lvl="1"/>
            <a:r>
              <a:rPr lang="en-US" dirty="0" smtClean="0"/>
              <a:t>Find an explicit value of </a:t>
            </a:r>
            <a:r>
              <a:rPr lang="en-US" i="1" dirty="0" smtClean="0"/>
              <a:t>c</a:t>
            </a:r>
            <a:r>
              <a:rPr lang="en-US" dirty="0" smtClean="0"/>
              <a:t>, for which  </a:t>
            </a:r>
            <a:r>
              <a:rPr lang="en-US" i="1" dirty="0" smtClean="0"/>
              <a:t>P(c) </a:t>
            </a:r>
            <a:r>
              <a:rPr lang="en-US" dirty="0" smtClean="0"/>
              <a:t>is true.</a:t>
            </a:r>
          </a:p>
          <a:p>
            <a:pPr lvl="1"/>
            <a:r>
              <a:rPr lang="en-US" dirty="0" smtClean="0"/>
              <a:t>Then                   </a:t>
            </a:r>
            <a:r>
              <a:rPr lang="ru-RU" dirty="0" smtClean="0"/>
              <a:t>    </a:t>
            </a:r>
            <a:r>
              <a:rPr lang="en-US" dirty="0" smtClean="0"/>
              <a:t>is   true by Existential Generalization (EG).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1729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   </a:t>
            </a:r>
            <a:r>
              <a:rPr lang="lv-LV" dirty="0"/>
              <a:t>■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400801" y="1981201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86000" y="2929255"/>
            <a:ext cx="1183005" cy="382905"/>
          </a:xfrm>
          <a:prstGeom prst="rect">
            <a:avLst/>
          </a:prstGeom>
        </p:spPr>
      </p:pic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2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5200" y="563880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Godfrey Harold Hardy</a:t>
            </a:r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15200" y="121920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Srinivasa</a:t>
            </a:r>
            <a:r>
              <a:rPr lang="en-US" dirty="0"/>
              <a:t> </a:t>
            </a:r>
            <a:r>
              <a:rPr lang="en-US" dirty="0" err="1"/>
              <a:t>Ramanujan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(same as Examples, but about a negation)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                                    .  </a:t>
            </a:r>
          </a:p>
          <a:p>
            <a:endParaRPr lang="en-US" dirty="0" smtClean="0"/>
          </a:p>
          <a:p>
            <a:r>
              <a:rPr lang="en-US" dirty="0" smtClean="0"/>
              <a:t>To establish that                    is true (or                is false) find a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 or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false. </a:t>
            </a:r>
          </a:p>
          <a:p>
            <a:r>
              <a:rPr lang="en-US" dirty="0" smtClean="0"/>
              <a:t>In this case </a:t>
            </a:r>
            <a:r>
              <a:rPr lang="en-US" i="1" dirty="0" smtClean="0"/>
              <a:t>c</a:t>
            </a:r>
            <a:r>
              <a:rPr lang="en-US" dirty="0" smtClean="0"/>
              <a:t> is called a </a:t>
            </a:r>
            <a:r>
              <a:rPr lang="en-US" i="1" dirty="0" smtClean="0"/>
              <a:t>counterexample</a:t>
            </a:r>
            <a:r>
              <a:rPr lang="en-US" dirty="0" smtClean="0"/>
              <a:t> to the assertion              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“Every positive integer is the sum of the squares of 3 integers.” The integer 7 is a counterexample.  So the claim is false.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58615" y="1825625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688556" y="2871788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731794" y="2871788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9410700" y="3727450"/>
            <a:ext cx="1002506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Proofs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(Prove that there is one and only one…)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theorems asset the existence of a unique element with a particular property,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 The two parts of a </a:t>
            </a:r>
            <a:r>
              <a:rPr lang="en-US" i="1" dirty="0" smtClean="0">
                <a:sym typeface="Symbol"/>
              </a:rPr>
              <a:t>uniqueness proof </a:t>
            </a:r>
            <a:r>
              <a:rPr lang="en-US" dirty="0" smtClean="0">
                <a:sym typeface="Symbol"/>
              </a:rPr>
              <a:t>are </a:t>
            </a:r>
          </a:p>
          <a:p>
            <a:pPr lvl="1"/>
            <a:r>
              <a:rPr lang="en-US" i="1" dirty="0" smtClean="0">
                <a:sym typeface="Symbol"/>
              </a:rPr>
              <a:t>Existence</a:t>
            </a:r>
            <a:r>
              <a:rPr lang="en-US" dirty="0" smtClean="0">
                <a:sym typeface="Symbol"/>
              </a:rPr>
              <a:t>: We show that an element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with the property exists.</a:t>
            </a:r>
          </a:p>
          <a:p>
            <a:pPr lvl="1"/>
            <a:r>
              <a:rPr lang="en-US" i="1" dirty="0" smtClean="0">
                <a:sym typeface="Symbol"/>
              </a:rPr>
              <a:t>Uniqueness</a:t>
            </a:r>
            <a:r>
              <a:rPr lang="en-US" dirty="0" smtClean="0">
                <a:sym typeface="Symbol"/>
              </a:rPr>
              <a:t>: We show that if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    </a:t>
            </a:r>
            <a:r>
              <a:rPr lang="lv-LV" dirty="0" smtClean="0"/>
              <a:t>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Strategies for proving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br>
              <a:rPr lang="en-US" i="1" dirty="0" smtClean="0">
                <a:latin typeface="Cambria Math"/>
                <a:ea typeface="Cambria Math"/>
              </a:rPr>
            </a:br>
            <a:r>
              <a:rPr lang="en-US" dirty="0" smtClean="0">
                <a:solidFill>
                  <a:srgbClr val="0000FF"/>
                </a:solidFill>
              </a:rPr>
              <a:t>(Various implications)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 smtClean="0">
                <a:latin typeface="Cambria Math"/>
                <a:ea typeface="Cambria Math"/>
              </a:rPr>
              <a:t>contrapositive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 smtClean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First try </a:t>
            </a:r>
            <a:r>
              <a:rPr lang="en-US" i="1" dirty="0" smtClean="0"/>
              <a:t>forward reasoning. </a:t>
            </a:r>
            <a:r>
              <a:rPr lang="en-US" dirty="0" smtClean="0"/>
              <a:t> Start with the axioms and known theorems and construct a sequence of steps that end in the conclusion.  Start with </a:t>
            </a:r>
            <a:r>
              <a:rPr lang="en-US" i="1" dirty="0" smtClean="0"/>
              <a:t>p</a:t>
            </a:r>
            <a:r>
              <a:rPr lang="en-US" dirty="0" smtClean="0"/>
              <a:t> and prove </a:t>
            </a:r>
            <a:r>
              <a:rPr lang="en-US" i="1" dirty="0" smtClean="0"/>
              <a:t>q</a:t>
            </a:r>
            <a:r>
              <a:rPr lang="en-US" dirty="0" smtClean="0"/>
              <a:t>, or start with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and prove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this doesn’t work, try </a:t>
            </a:r>
            <a:r>
              <a:rPr lang="en-US" i="1" dirty="0" smtClean="0"/>
              <a:t>backward reasoning</a:t>
            </a:r>
            <a:r>
              <a:rPr lang="en-US" dirty="0" smtClean="0"/>
              <a:t>. When trying to prove </a:t>
            </a:r>
            <a:r>
              <a:rPr lang="en-US" i="1" dirty="0" smtClean="0"/>
              <a:t>q</a:t>
            </a:r>
            <a:r>
              <a:rPr lang="en-US" dirty="0" smtClean="0"/>
              <a:t>,  find a statement p that we can prove with the  property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Reasoning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(Also creativity strategy "Penultimate step")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b="1" dirty="0" smtClean="0"/>
              <a:t>Example</a:t>
            </a:r>
            <a:r>
              <a:rPr lang="en-US" sz="2000" dirty="0" smtClean="0"/>
              <a:t>: Suppose that two people play a game taking turns removing,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 smtClean="0"/>
              <a:t>stones at a time from a pile that begins with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sz="2000" dirty="0" smtClean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b="1" dirty="0" smtClean="0"/>
              <a:t>Proof</a:t>
            </a:r>
            <a:r>
              <a:rPr lang="en-US" sz="2000" dirty="0" smtClean="0"/>
              <a:t>: Let </a:t>
            </a:r>
            <a:r>
              <a:rPr lang="en-US" sz="2000" i="1" dirty="0" smtClean="0"/>
              <a:t>n</a:t>
            </a:r>
            <a:r>
              <a:rPr lang="en-US" sz="2000" dirty="0" smtClean="0"/>
              <a:t> be the last step of the game.</a:t>
            </a:r>
          </a:p>
          <a:p>
            <a:pPr lvl="1">
              <a:buNone/>
            </a:pPr>
            <a:r>
              <a:rPr lang="en-US" sz="2000" b="1" dirty="0" smtClean="0"/>
              <a:t>Step n:    </a:t>
            </a:r>
            <a:r>
              <a:rPr lang="en-US" sz="2000" dirty="0" smtClean="0"/>
              <a:t>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can win if the pile contains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 stones.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will have to leave such a pile if the pile that he/she is faced with has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 stones.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 can leave 4 stones when there are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,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 smtClean="0"/>
              <a:t> stones left at the beginning of his/her turn.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 must leave  such a pile, if there are  8 stones 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/>
              <a:t>has to have a pile with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 stones to ensure that there are 8 left.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 needs to be faced with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000" dirty="0" smtClean="0"/>
              <a:t> stones to be forced to leave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sz="2000" dirty="0" smtClean="0"/>
              <a:t>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000" dirty="0" smtClean="0"/>
              <a:t>can leave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000" dirty="0" smtClean="0"/>
              <a:t> stones by removing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 stones. </a:t>
            </a:r>
          </a:p>
          <a:p>
            <a:pPr>
              <a:buNone/>
            </a:pPr>
            <a:r>
              <a:rPr lang="en-US" sz="2000" dirty="0" smtClean="0"/>
              <a:t>    Now reasoning forward, the first player can ensure a win by removing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 stones and leaving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51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(Many methods to Prove "universal statements")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prove theorems of the form               ,assume </a:t>
            </a:r>
            <a:r>
              <a:rPr lang="en-US" i="1" dirty="0" smtClean="0"/>
              <a:t>x</a:t>
            </a:r>
            <a:r>
              <a:rPr lang="en-US" dirty="0" smtClean="0"/>
              <a:t> is an arbitrary member of the domain and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must be true. Using UG it follows that               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An integer</a:t>
            </a:r>
            <a:r>
              <a:rPr lang="en-US" i="1" dirty="0" smtClean="0"/>
              <a:t> x </a:t>
            </a:r>
            <a:r>
              <a:rPr lang="en-US" dirty="0" smtClean="0"/>
              <a:t>is even if and only if </a:t>
            </a:r>
            <a:r>
              <a:rPr lang="en-US" i="1" dirty="0" smtClean="0"/>
              <a:t>x</a:t>
            </a:r>
            <a:r>
              <a:rPr lang="en-US" i="1" baseline="30000" dirty="0" smtClean="0"/>
              <a:t>2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quantified assertion is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[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is even 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dirty="0" smtClean="0"/>
              <a:t>is even]</a:t>
            </a:r>
          </a:p>
          <a:p>
            <a:pPr>
              <a:buNone/>
            </a:pPr>
            <a:r>
              <a:rPr lang="en-US" dirty="0" smtClean="0"/>
              <a:t>    We assume </a:t>
            </a:r>
            <a:r>
              <a:rPr lang="en-US" i="1" dirty="0" smtClean="0"/>
              <a:t>x</a:t>
            </a:r>
            <a:r>
              <a:rPr lang="en-US" dirty="0" smtClean="0"/>
              <a:t> is arbitrary.</a:t>
            </a:r>
          </a:p>
          <a:p>
            <a:pPr>
              <a:buNone/>
            </a:pPr>
            <a:r>
              <a:rPr lang="en-US" dirty="0" smtClean="0"/>
              <a:t>    Recall that                  is equivalent to</a:t>
            </a:r>
          </a:p>
          <a:p>
            <a:pPr>
              <a:buNone/>
            </a:pPr>
            <a:r>
              <a:rPr lang="en-US" dirty="0" smtClean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676900" y="1825625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188494" y="2620169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88494" y="5233988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788944" y="5233988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i="1" dirty="0" smtClean="0"/>
              <a:t>is </a:t>
            </a:r>
            <a:r>
              <a:rPr lang="en-US" dirty="0" smtClean="0"/>
              <a:t>even using a direct proof (the </a:t>
            </a:r>
            <a:r>
              <a:rPr lang="en-US" i="1" dirty="0" smtClean="0"/>
              <a:t>only if </a:t>
            </a:r>
            <a:r>
              <a:rPr lang="en-US" dirty="0" smtClean="0"/>
              <a:t>part or </a:t>
            </a:r>
            <a:r>
              <a:rPr lang="en-US" i="1" dirty="0" smtClean="0"/>
              <a:t>necessity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 </a:t>
            </a:r>
            <a:r>
              <a:rPr lang="en-US" i="1" dirty="0" smtClean="0"/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=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) which is even since it is an integer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is even then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baseline="30000" dirty="0" smtClean="0"/>
              <a:t> </a:t>
            </a:r>
            <a:r>
              <a:rPr lang="en-US" dirty="0" smtClean="0"/>
              <a:t>must be  even (the </a:t>
            </a:r>
            <a:r>
              <a:rPr lang="en-US" i="1" dirty="0" smtClean="0"/>
              <a:t>if </a:t>
            </a:r>
            <a:r>
              <a:rPr lang="en-US" dirty="0" smtClean="0"/>
              <a:t>part or </a:t>
            </a:r>
            <a:r>
              <a:rPr lang="en-US" i="1" dirty="0" smtClean="0"/>
              <a:t>sufficiency</a:t>
            </a:r>
            <a:r>
              <a:rPr lang="en-US" dirty="0" smtClean="0"/>
              <a:t>). We use a proof by contraposition.</a:t>
            </a:r>
          </a:p>
          <a:p>
            <a:pPr>
              <a:buNone/>
            </a:pPr>
            <a:r>
              <a:rPr lang="en-US" dirty="0" smtClean="0"/>
              <a:t>   Assume </a:t>
            </a:r>
            <a:r>
              <a:rPr lang="en-US" i="1" dirty="0" smtClean="0"/>
              <a:t>x</a:t>
            </a:r>
            <a:r>
              <a:rPr lang="en-US" dirty="0" smtClean="0"/>
              <a:t> is  not even  and then show that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not even. 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not even then it must be odd. So,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 smtClean="0"/>
              <a:t>for some </a:t>
            </a:r>
            <a:r>
              <a:rPr lang="en-US" i="1" dirty="0" smtClean="0"/>
              <a:t>k</a:t>
            </a:r>
            <a:r>
              <a:rPr lang="en-US" dirty="0" smtClean="0"/>
              <a:t>. Then 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=  2(2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+ 2k) + 1</a:t>
            </a:r>
          </a:p>
          <a:p>
            <a:pPr>
              <a:buNone/>
            </a:pPr>
            <a:r>
              <a:rPr lang="en-US" dirty="0" smtClean="0"/>
              <a:t>    which is odd and hence not even.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Since </a:t>
            </a:r>
            <a:r>
              <a:rPr lang="en-US" i="1" dirty="0" smtClean="0"/>
              <a:t>x</a:t>
            </a:r>
            <a:r>
              <a:rPr lang="en-US" dirty="0" smtClean="0"/>
              <a:t> was arbitrary, the result follows by UG.</a:t>
            </a:r>
          </a:p>
          <a:p>
            <a:pPr>
              <a:buNone/>
            </a:pPr>
            <a:r>
              <a:rPr lang="en-US" dirty="0" smtClean="0"/>
              <a:t>   Therefore we have shown that </a:t>
            </a:r>
            <a:r>
              <a:rPr lang="en-US" i="1" dirty="0" smtClean="0"/>
              <a:t>x</a:t>
            </a:r>
            <a:r>
              <a:rPr lang="en-US" dirty="0" smtClean="0"/>
              <a:t> is even if and only if 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  <a:r>
              <a:rPr lang="lv-LV" dirty="0"/>
              <a:t>■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288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Combining Methods (</a:t>
            </a:r>
            <a:r>
              <a:rPr lang="en-US" dirty="0" err="1" smtClean="0"/>
              <a:t>Tilings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(Proof using Example)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Can we tile the standard checkerboard using dominos?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Yes! One example provides a constructive existence proof.</a:t>
            </a:r>
            <a:endParaRPr lang="en-US" dirty="0"/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1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5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Checkerboard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Dominoes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32749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Strategies – 1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More general questions of mathematical creativity – how to solve problems where the methods (solution algorithms) are unknown.</a:t>
            </a:r>
            <a:endParaRPr lang="en-US" sz="2400" dirty="0"/>
          </a:p>
          <a:p>
            <a:r>
              <a:rPr lang="en-US" sz="2400" dirty="0" smtClean="0"/>
              <a:t>George </a:t>
            </a:r>
            <a:r>
              <a:rPr lang="en-US" sz="2400" dirty="0" err="1" smtClean="0"/>
              <a:t>Polya</a:t>
            </a:r>
            <a:r>
              <a:rPr lang="en-US" sz="2400" dirty="0" smtClean="0"/>
              <a:t> (How to Solve It. 1945)</a:t>
            </a:r>
          </a:p>
          <a:p>
            <a:r>
              <a:rPr lang="en-US" sz="2400" dirty="0" smtClean="0"/>
              <a:t>Paul </a:t>
            </a:r>
            <a:r>
              <a:rPr lang="en-US" sz="2400" dirty="0" err="1" smtClean="0"/>
              <a:t>Zeitz</a:t>
            </a:r>
            <a:r>
              <a:rPr lang="en-US" sz="2400" dirty="0" smtClean="0"/>
              <a:t> (The Art and Craft of Problem Solving. 1999). </a:t>
            </a:r>
          </a:p>
          <a:p>
            <a:pPr marL="0" indent="0">
              <a:buNone/>
            </a:pPr>
            <a:r>
              <a:rPr lang="en-US" sz="2400" b="1" dirty="0"/>
              <a:t>(A) Drawing a picture. </a:t>
            </a:r>
            <a:r>
              <a:rPr lang="en-US" sz="2400" dirty="0"/>
              <a:t>Can you write down all the </a:t>
            </a:r>
            <a:r>
              <a:rPr lang="en-US" sz="2400" dirty="0" smtClean="0"/>
              <a:t>things you </a:t>
            </a:r>
            <a:r>
              <a:rPr lang="en-US" sz="2400" dirty="0"/>
              <a:t>need to consider on paper? Can you order them </a:t>
            </a:r>
            <a:r>
              <a:rPr lang="en-US" sz="2400" dirty="0" smtClean="0"/>
              <a:t>nicely in </a:t>
            </a:r>
            <a:r>
              <a:rPr lang="en-US" sz="2400" dirty="0"/>
              <a:t>a list or a table? Can you show them in a </a:t>
            </a:r>
            <a:r>
              <a:rPr lang="en-US" sz="2400" dirty="0" smtClean="0"/>
              <a:t>two-dimensional or </a:t>
            </a:r>
            <a:r>
              <a:rPr lang="en-US" sz="2400" dirty="0"/>
              <a:t>a three-dimensional drawing?</a:t>
            </a:r>
          </a:p>
          <a:p>
            <a:pPr marL="0" indent="0">
              <a:buNone/>
            </a:pPr>
            <a:r>
              <a:rPr lang="en-US" sz="2400" b="1" dirty="0"/>
              <a:t>(B) Getting hands dirty. </a:t>
            </a:r>
            <a:r>
              <a:rPr lang="en-US" sz="2400" dirty="0"/>
              <a:t>Can you start experimenting </a:t>
            </a:r>
            <a:r>
              <a:rPr lang="en-US" sz="2400" dirty="0" smtClean="0"/>
              <a:t>with </a:t>
            </a:r>
            <a:r>
              <a:rPr lang="en-US" sz="2400" dirty="0" err="1" smtClean="0"/>
              <a:t>theproblem</a:t>
            </a:r>
            <a:r>
              <a:rPr lang="en-US" sz="2400" dirty="0" smtClean="0"/>
              <a:t>, plugin specific values</a:t>
            </a:r>
            <a:r>
              <a:rPr lang="en-US" sz="2400" dirty="0"/>
              <a:t>, </a:t>
            </a:r>
            <a:r>
              <a:rPr lang="en-US" sz="2400" dirty="0" smtClean="0"/>
              <a:t>see where they lead you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r>
              <a:rPr lang="en-US" sz="2400" b="1" dirty="0"/>
              <a:t>(C) Going to the extremes. </a:t>
            </a:r>
            <a:r>
              <a:rPr lang="en-US" sz="2400" dirty="0"/>
              <a:t>Can you pick some “</a:t>
            </a:r>
            <a:r>
              <a:rPr lang="en-US" sz="2400" dirty="0" smtClean="0"/>
              <a:t>borderline case</a:t>
            </a:r>
            <a:r>
              <a:rPr lang="en-US" sz="2400" dirty="0"/>
              <a:t>”? Is there the smallest or the largest item that is </a:t>
            </a:r>
            <a:r>
              <a:rPr lang="en-US" sz="2400" dirty="0" smtClean="0"/>
              <a:t>possible in </a:t>
            </a:r>
            <a:r>
              <a:rPr lang="en-US" sz="2400" dirty="0"/>
              <a:t>the problem?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62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Combining Methods (</a:t>
            </a:r>
            <a:r>
              <a:rPr lang="en-US" dirty="0" err="1"/>
              <a:t>Tilings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</a:rPr>
              <a:t>(Proof by Contradiction)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Our checkerboard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 smtClean="0"/>
              <a:t> squares. </a:t>
            </a:r>
          </a:p>
          <a:p>
            <a:r>
              <a:rPr lang="en-US" dirty="0" smtClean="0"/>
              <a:t>Since each domino has two squares, a board with a tiling must have an even number of squares.</a:t>
            </a:r>
          </a:p>
          <a:p>
            <a:r>
              <a:rPr lang="en-US" dirty="0" smtClean="0"/>
              <a:t>The number  63 is not even. </a:t>
            </a:r>
          </a:p>
          <a:p>
            <a:r>
              <a:rPr lang="en-US" dirty="0" smtClean="0"/>
              <a:t>We have a contradiction. </a:t>
            </a:r>
            <a:r>
              <a:rPr lang="lv-LV" dirty="0"/>
              <a:t>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Combining Methods (</a:t>
            </a:r>
            <a:r>
              <a:rPr lang="en-US" dirty="0" err="1"/>
              <a:t>Tilings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</a:rPr>
              <a:t>(Introduce new Invariant; Proof </a:t>
            </a:r>
            <a:r>
              <a:rPr lang="en-US" dirty="0">
                <a:solidFill>
                  <a:srgbClr val="0000FF"/>
                </a:solidFill>
              </a:rPr>
              <a:t>by Contradiction)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Nonstandard Checkerboard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Dominoes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704517"/>
            <a:ext cx="585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Intrigue: </a:t>
            </a:r>
          </a:p>
          <a:p>
            <a:r>
              <a:rPr lang="en-US" dirty="0"/>
              <a:t>Can we do this (one counterexample is fine)</a:t>
            </a:r>
          </a:p>
          <a:p>
            <a:r>
              <a:rPr lang="en-US" dirty="0"/>
              <a:t>General proof -&gt; No matter how you cut, you will always fail.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3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Combining Methods (</a:t>
            </a:r>
            <a:r>
              <a:rPr lang="en-US" dirty="0" err="1"/>
              <a:t>Tilings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(Introduce new Invariant; Proof by Contradiction)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There are 62 squares in this board. </a:t>
            </a:r>
          </a:p>
          <a:p>
            <a:r>
              <a:rPr lang="en-US" dirty="0" smtClean="0"/>
              <a:t>To tile it we need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 smtClean="0"/>
              <a:t>dominos. </a:t>
            </a:r>
          </a:p>
          <a:p>
            <a:r>
              <a:rPr lang="en-US" i="1" dirty="0" smtClean="0"/>
              <a:t>Key fact</a:t>
            </a:r>
            <a:r>
              <a:rPr lang="en-US" dirty="0" smtClean="0"/>
              <a:t>: Each domino covers one black and one white square. </a:t>
            </a:r>
          </a:p>
          <a:p>
            <a:r>
              <a:rPr lang="en-US" dirty="0" smtClean="0"/>
              <a:t>Therefore the tiling covers 31 black squares and 31 white squares.</a:t>
            </a:r>
          </a:p>
          <a:p>
            <a:r>
              <a:rPr lang="en-US" dirty="0" smtClean="0"/>
              <a:t>Our board has either 30 black squares and 32 white squares or 32 black squares and 30 white squares.  </a:t>
            </a:r>
          </a:p>
          <a:p>
            <a:r>
              <a:rPr lang="en-US" dirty="0" smtClean="0"/>
              <a:t>Contradiction! </a:t>
            </a:r>
            <a:r>
              <a:rPr lang="lv-LV" dirty="0"/>
              <a:t>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21300" y="5715298"/>
            <a:ext cx="472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A typical mistake: </a:t>
            </a:r>
            <a:br>
              <a:rPr lang="en-US" u="sng" dirty="0" smtClean="0"/>
            </a:br>
            <a:r>
              <a:rPr lang="en-US" dirty="0" smtClean="0"/>
              <a:t>We </a:t>
            </a:r>
            <a:r>
              <a:rPr lang="en-US" dirty="0"/>
              <a:t>tried a couple of times; we failed </a:t>
            </a:r>
            <a:r>
              <a:rPr lang="en-US" dirty="0" smtClean="0"/>
              <a:t>every time. </a:t>
            </a:r>
          </a:p>
          <a:p>
            <a:r>
              <a:rPr lang="en-US" b="1" dirty="0" smtClean="0"/>
              <a:t>Therefore</a:t>
            </a:r>
            <a:r>
              <a:rPr lang="en-US" dirty="0" smtClean="0"/>
              <a:t> </a:t>
            </a:r>
            <a:r>
              <a:rPr lang="en-US" dirty="0"/>
              <a:t>nobody can do this. </a:t>
            </a:r>
          </a:p>
        </p:txBody>
      </p:sp>
    </p:spTree>
    <p:extLst>
      <p:ext uri="{BB962C8B-B14F-4D97-AF65-F5344CB8AC3E}">
        <p14:creationId xmlns:p14="http://schemas.microsoft.com/office/powerpoint/2010/main" val="31691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Nonconstructive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In a </a:t>
            </a:r>
            <a:r>
              <a:rPr lang="en-US" sz="3200" i="1" dirty="0" err="1" smtClean="0"/>
              <a:t>nonconstructive</a:t>
            </a:r>
            <a:r>
              <a:rPr lang="en-US" sz="3200" dirty="0" smtClean="0"/>
              <a:t> existence proof, we assume no </a:t>
            </a:r>
            <a:r>
              <a:rPr lang="en-US" sz="3200" i="1" dirty="0" smtClean="0"/>
              <a:t>c</a:t>
            </a:r>
            <a:r>
              <a:rPr lang="en-US" sz="3200" dirty="0" smtClean="0"/>
              <a:t> exists which makes </a:t>
            </a:r>
            <a:r>
              <a:rPr lang="en-US" sz="3200" i="1" dirty="0" smtClean="0"/>
              <a:t>P(c)</a:t>
            </a:r>
            <a:r>
              <a:rPr lang="en-US" sz="3200" dirty="0" smtClean="0"/>
              <a:t> true and derive  a contradiction.</a:t>
            </a:r>
          </a:p>
          <a:p>
            <a:pPr>
              <a:buNone/>
            </a:pPr>
            <a:r>
              <a:rPr lang="en-US" sz="3200" b="1" dirty="0" smtClean="0"/>
              <a:t>Example</a:t>
            </a:r>
            <a:r>
              <a:rPr lang="en-US" sz="3200" dirty="0" smtClean="0"/>
              <a:t>: Show that there exist irrational numbers </a:t>
            </a:r>
            <a:r>
              <a:rPr lang="en-US" sz="3200" i="1" dirty="0" smtClean="0"/>
              <a:t>x</a:t>
            </a:r>
            <a:r>
              <a:rPr lang="en-US" sz="3200" dirty="0" smtClean="0"/>
              <a:t> and </a:t>
            </a:r>
            <a:r>
              <a:rPr lang="en-US" sz="3200" i="1" dirty="0" smtClean="0"/>
              <a:t>y</a:t>
            </a:r>
            <a:r>
              <a:rPr lang="en-US" sz="3200" dirty="0" smtClean="0"/>
              <a:t> such that </a:t>
            </a:r>
            <a:r>
              <a:rPr lang="en-US" sz="3200" i="1" dirty="0" err="1" smtClean="0"/>
              <a:t>x</a:t>
            </a:r>
            <a:r>
              <a:rPr lang="en-US" sz="3200" i="1" baseline="30000" dirty="0" err="1" smtClean="0"/>
              <a:t>y</a:t>
            </a:r>
            <a:r>
              <a:rPr lang="en-US" sz="3200" dirty="0" smtClean="0"/>
              <a:t> is rational.</a:t>
            </a:r>
          </a:p>
          <a:p>
            <a:pPr>
              <a:buNone/>
            </a:pPr>
            <a:r>
              <a:rPr lang="en-US" sz="3200" b="1" dirty="0" smtClean="0"/>
              <a:t>Proof:</a:t>
            </a:r>
            <a:r>
              <a:rPr lang="en-US" sz="3200" dirty="0" smtClean="0"/>
              <a:t> We know that </a:t>
            </a:r>
            <a:r>
              <a:rPr lang="en-US" sz="3200" dirty="0" smtClean="0">
                <a:latin typeface="Cambria Math"/>
                <a:ea typeface="Cambria Math"/>
              </a:rPr>
              <a:t>√2 is irrational. Consider the number 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</a:t>
            </a:r>
            <a:r>
              <a:rPr lang="en-US" sz="3200" dirty="0" smtClean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sz="3200" i="1" dirty="0" err="1" smtClean="0"/>
              <a:t>x</a:t>
            </a:r>
            <a:r>
              <a:rPr lang="en-US" sz="3200" i="1" baseline="30000" dirty="0" err="1" smtClean="0"/>
              <a:t>y</a:t>
            </a:r>
            <a:r>
              <a:rPr lang="en-US" sz="3200" i="1" baseline="30000" dirty="0" smtClean="0"/>
              <a:t> </a:t>
            </a:r>
            <a:r>
              <a:rPr lang="en-US" sz="3200" i="1" dirty="0" smtClean="0"/>
              <a:t> </a:t>
            </a:r>
            <a:r>
              <a:rPr lang="en-US" sz="3200" dirty="0" smtClean="0"/>
              <a:t>rational, namely </a:t>
            </a:r>
            <a:r>
              <a:rPr lang="en-US" sz="3200" i="1" dirty="0" smtClean="0"/>
              <a:t>x</a:t>
            </a:r>
            <a:r>
              <a:rPr lang="en-US" sz="3200" dirty="0" smtClean="0"/>
              <a:t> = </a:t>
            </a:r>
            <a:r>
              <a:rPr lang="en-US" sz="3200" dirty="0" smtClean="0">
                <a:latin typeface="Cambria Math"/>
                <a:ea typeface="Cambria Math"/>
              </a:rPr>
              <a:t>√2       and </a:t>
            </a:r>
            <a:r>
              <a:rPr lang="en-US" sz="3200" i="1" dirty="0" smtClean="0">
                <a:latin typeface="Cambria Math"/>
                <a:ea typeface="Cambria Math"/>
              </a:rPr>
              <a:t>y</a:t>
            </a:r>
            <a:r>
              <a:rPr lang="en-US" sz="3200" dirty="0" smtClean="0">
                <a:latin typeface="Cambria Math"/>
                <a:ea typeface="Cambria Math"/>
              </a:rPr>
              <a:t> = √2.</a:t>
            </a:r>
            <a:r>
              <a:rPr lang="en-US" sz="3200" dirty="0" smtClean="0"/>
              <a:t> But if </a:t>
            </a:r>
            <a:r>
              <a:rPr lang="en-US" sz="3200" dirty="0" smtClean="0">
                <a:latin typeface="Cambria Math"/>
                <a:ea typeface="Cambria Math"/>
              </a:rPr>
              <a:t>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 </a:t>
            </a:r>
            <a:r>
              <a:rPr lang="en-US" sz="3200" dirty="0" smtClean="0">
                <a:latin typeface="Cambria Math"/>
                <a:ea typeface="Cambria Math"/>
              </a:rPr>
              <a:t> is irrational,  then we can let  </a:t>
            </a:r>
            <a:r>
              <a:rPr lang="en-US" sz="3200" i="1" dirty="0" smtClean="0">
                <a:latin typeface="Cambria Math"/>
                <a:ea typeface="Cambria Math"/>
              </a:rPr>
              <a:t>x</a:t>
            </a:r>
            <a:r>
              <a:rPr lang="en-US" sz="3200" dirty="0" smtClean="0">
                <a:latin typeface="Cambria Math"/>
                <a:ea typeface="Cambria Math"/>
              </a:rPr>
              <a:t> = 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</a:t>
            </a:r>
            <a:r>
              <a:rPr lang="en-US" sz="3200" dirty="0" smtClean="0">
                <a:latin typeface="Cambria Math"/>
                <a:ea typeface="Cambria Math"/>
              </a:rPr>
              <a:t> and </a:t>
            </a:r>
            <a:r>
              <a:rPr lang="en-US" sz="3200" i="1" dirty="0" smtClean="0">
                <a:latin typeface="Cambria Math"/>
                <a:ea typeface="Cambria Math"/>
              </a:rPr>
              <a:t>y</a:t>
            </a:r>
            <a:r>
              <a:rPr lang="en-US" sz="3200" dirty="0" smtClean="0">
                <a:latin typeface="Cambria Math"/>
                <a:ea typeface="Cambria Math"/>
              </a:rPr>
              <a:t> = √2 so that   </a:t>
            </a:r>
            <a:r>
              <a:rPr lang="en-US" sz="3200" i="1" dirty="0" err="1" smtClean="0"/>
              <a:t>x</a:t>
            </a:r>
            <a:r>
              <a:rPr lang="en-US" sz="3200" i="1" baseline="30000" dirty="0" err="1" smtClean="0"/>
              <a:t>y</a:t>
            </a:r>
            <a:r>
              <a:rPr lang="en-US" sz="3200" i="1" baseline="30000" dirty="0" smtClean="0"/>
              <a:t> </a:t>
            </a:r>
            <a:r>
              <a:rPr lang="en-US" sz="3200" baseline="30000" dirty="0" smtClean="0"/>
              <a:t> </a:t>
            </a:r>
            <a:r>
              <a:rPr lang="en-US" sz="3200" dirty="0" smtClean="0"/>
              <a:t> =</a:t>
            </a:r>
            <a:r>
              <a:rPr lang="en-US" sz="3200" dirty="0" smtClean="0">
                <a:latin typeface="Cambria Math"/>
                <a:ea typeface="Cambria Math"/>
              </a:rPr>
              <a:t> (√2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 </a:t>
            </a:r>
            <a:r>
              <a:rPr lang="en-US" sz="3200" dirty="0" smtClean="0">
                <a:latin typeface="Cambria Math"/>
                <a:ea typeface="Cambria Math"/>
              </a:rPr>
              <a:t>)</a:t>
            </a:r>
            <a:r>
              <a:rPr lang="en-US" sz="3200" baseline="30000" dirty="0" smtClean="0">
                <a:latin typeface="Cambria Math"/>
                <a:ea typeface="Cambria Math"/>
              </a:rPr>
              <a:t>√2 </a:t>
            </a:r>
            <a:r>
              <a:rPr lang="en-US" sz="3200" dirty="0" smtClean="0">
                <a:latin typeface="Cambria Math"/>
                <a:ea typeface="Cambria Math"/>
              </a:rPr>
              <a:t> = √2 </a:t>
            </a:r>
            <a:r>
              <a:rPr lang="en-US" sz="3200" baseline="30000" dirty="0" smtClean="0">
                <a:latin typeface="Cambria Math"/>
                <a:ea typeface="Cambria Math"/>
              </a:rPr>
              <a:t>(√2 √2) </a:t>
            </a:r>
            <a:r>
              <a:rPr lang="en-US" sz="3200" dirty="0" smtClean="0">
                <a:latin typeface="Cambria Math"/>
                <a:ea typeface="Cambria Math"/>
              </a:rPr>
              <a:t> = √2 </a:t>
            </a:r>
            <a:r>
              <a:rPr lang="en-US" sz="3200" baseline="30000" dirty="0" smtClean="0">
                <a:latin typeface="Cambria Math"/>
                <a:ea typeface="Cambria Math"/>
              </a:rPr>
              <a:t>2 </a:t>
            </a:r>
            <a:r>
              <a:rPr lang="en-US" sz="3200" dirty="0" smtClean="0">
                <a:latin typeface="Cambria Math"/>
                <a:ea typeface="Cambria Math"/>
              </a:rPr>
              <a:t> = 2. </a:t>
            </a:r>
            <a:r>
              <a:rPr lang="lv-LV" sz="3200" dirty="0"/>
              <a:t>■</a:t>
            </a:r>
            <a:endParaRPr lang="en-US" sz="3200" dirty="0" smtClean="0">
              <a:latin typeface="Cambria Math"/>
              <a:ea typeface="Cambria Math"/>
            </a:endParaRP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42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"Strategy Stealing" Argument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0126"/>
            <a:ext cx="10515600" cy="19899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Chomp is a game played by two players. In this game, cookies are laid out on a rectangular grid. The cookie in the top left position is poisoned, as shown in Figure 1a. Two players take turns making moves – at every move they point to a cookie on the table; they are then required to eat it (together with everything to the right and/or below it (Figure (b)). The player who has to eat the poisoned cookie, looses. (Example 12, Ch1.8. (Rosen2019).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74576" cy="2788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1406" y="2122715"/>
            <a:ext cx="3827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hlinkClick r:id="rId3"/>
              </a:rPr>
              <a:t>https://</a:t>
            </a:r>
            <a:r>
              <a:rPr lang="lv-LV" dirty="0" smtClean="0">
                <a:hlinkClick r:id="rId3"/>
              </a:rPr>
              <a:t>en.wikipedia.org/wiki/Chomp</a:t>
            </a:r>
            <a:endParaRPr lang="en-US" dirty="0" smtClean="0"/>
          </a:p>
          <a:p>
            <a:r>
              <a:rPr lang="en-US" dirty="0" smtClean="0"/>
              <a:t>Discusses the winning strategy and its generalizations.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208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Non-Constructive Mathematics: </a:t>
            </a:r>
            <a:br>
              <a:rPr lang="en-US" dirty="0" smtClean="0"/>
            </a:br>
            <a:r>
              <a:rPr lang="en-US" dirty="0" smtClean="0"/>
              <a:t>Intermediate Value Theorem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636623" cy="4351338"/>
              </a:xfrm>
            </p:spPr>
            <p:txBody>
              <a:bodyPr/>
              <a:lstStyle/>
              <a:p>
                <a:r>
                  <a:rPr lang="en-US" dirty="0" smtClean="0"/>
                  <a:t>Search roots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for the equation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dirty="0" smtClean="0"/>
                  <a:t> (Bolzano's theorem).  </a:t>
                </a:r>
                <a:br>
                  <a:rPr lang="en-US" dirty="0" smtClean="0"/>
                </a:br>
                <a:r>
                  <a:rPr lang="en-US" dirty="0" smtClean="0"/>
                  <a:t>(Or a more general equation: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)</a:t>
                </a:r>
              </a:p>
              <a:p>
                <a:r>
                  <a:rPr lang="en-US" dirty="0" smtClean="0"/>
                  <a:t>Can we find that root effectively?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636623" cy="4351338"/>
              </a:xfrm>
              <a:blipFill>
                <a:blip r:embed="rId2"/>
                <a:stretch>
                  <a:fillRect l="-1838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upload.wikimedia.org/wikipedia/commons/thumb/8/83/Illustration_for_the_intermediate_value_theorem.svg/220px-Illustration_for_the_intermediate_value_theore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550523"/>
            <a:ext cx="5377023" cy="307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6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Non-Constructive Mathematics in </a:t>
            </a:r>
            <a:r>
              <a:rPr lang="en-US" dirty="0" smtClean="0"/>
              <a:t>Coq – 1</a:t>
            </a:r>
            <a:br>
              <a:rPr lang="en-US" dirty="0" smtClean="0"/>
            </a:br>
            <a:r>
              <a:rPr lang="en-US" dirty="0" smtClean="0"/>
              <a:t> 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278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lv-LV" dirty="0">
                <a:latin typeface="Lucida Console" panose="020B0609040504020204" pitchFamily="49" charset="0"/>
              </a:rPr>
              <a:t>Require Import Classical_Prop.</a:t>
            </a:r>
          </a:p>
          <a:p>
            <a:pPr marL="0" indent="0">
              <a:buNone/>
            </a:pPr>
            <a:r>
              <a:rPr lang="lv-LV" dirty="0">
                <a:solidFill>
                  <a:srgbClr val="FF0000"/>
                </a:solidFill>
                <a:latin typeface="Lucida Console" panose="020B0609040504020204" pitchFamily="49" charset="0"/>
              </a:rPr>
              <a:t>Lemma</a:t>
            </a:r>
            <a:r>
              <a:rPr lang="lv-LV" dirty="0">
                <a:latin typeface="Lucida Console" panose="020B0609040504020204" pitchFamily="49" charset="0"/>
              </a:rPr>
              <a:t> Peirce_Law: forall a b: Prop,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lv-LV" dirty="0" smtClean="0">
                <a:latin typeface="Lucida Console" panose="020B0609040504020204" pitchFamily="49" charset="0"/>
              </a:rPr>
              <a:t>((</a:t>
            </a:r>
            <a:r>
              <a:rPr lang="lv-LV" dirty="0">
                <a:latin typeface="Lucida Console" panose="020B0609040504020204" pitchFamily="49" charset="0"/>
              </a:rPr>
              <a:t>a -&gt; b) -&gt; a) -&gt; a.</a:t>
            </a:r>
          </a:p>
          <a:p>
            <a:pPr marL="0" indent="0">
              <a:buNone/>
            </a:pPr>
            <a:r>
              <a:rPr lang="lv-LV" b="1" dirty="0">
                <a:solidFill>
                  <a:srgbClr val="7030A0"/>
                </a:solidFill>
                <a:latin typeface="Lucida Console" panose="020B0609040504020204" pitchFamily="49" charset="0"/>
              </a:rPr>
              <a:t>Proof.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a b.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H1.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apply </a:t>
            </a:r>
            <a:r>
              <a:rPr lang="lv-LV" dirty="0">
                <a:latin typeface="Lucida Console" panose="020B0609040504020204" pitchFamily="49" charset="0"/>
              </a:rPr>
              <a:t>NNPP.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unfold </a:t>
            </a:r>
            <a:r>
              <a:rPr lang="lv-LV" dirty="0">
                <a:latin typeface="Lucida Console" panose="020B0609040504020204" pitchFamily="49" charset="0"/>
              </a:rPr>
              <a:t>not.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aFalse.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apply </a:t>
            </a:r>
            <a:r>
              <a:rPr lang="lv-LV" dirty="0">
                <a:latin typeface="Lucida Console" panose="020B0609040504020204" pitchFamily="49" charset="0"/>
              </a:rPr>
              <a:t>aFalse.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apply </a:t>
            </a:r>
            <a:r>
              <a:rPr lang="lv-LV" dirty="0">
                <a:latin typeface="Lucida Console" panose="020B0609040504020204" pitchFamily="49" charset="0"/>
              </a:rPr>
              <a:t>H1.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aTrue.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contradiction </a:t>
            </a:r>
            <a:r>
              <a:rPr lang="lv-LV" dirty="0">
                <a:latin typeface="Lucida Console" panose="020B0609040504020204" pitchFamily="49" charset="0"/>
              </a:rPr>
              <a:t>(aFalse aTrue).</a:t>
            </a:r>
          </a:p>
          <a:p>
            <a:pPr marL="0" indent="0">
              <a:buNone/>
            </a:pPr>
            <a:r>
              <a:rPr lang="lv-LV" b="1" dirty="0">
                <a:solidFill>
                  <a:srgbClr val="7030A0"/>
                </a:solidFill>
                <a:latin typeface="Lucida Console" panose="020B0609040504020204" pitchFamily="49" charset="0"/>
              </a:rPr>
              <a:t>Qed.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22868" y="1825625"/>
            <a:ext cx="4730931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Without using the "</a:t>
            </a:r>
            <a:r>
              <a:rPr lang="en-US" sz="2400" dirty="0" err="1" smtClean="0"/>
              <a:t>Classical_Prop</a:t>
            </a:r>
            <a:r>
              <a:rPr lang="en-US" sz="2400" dirty="0" smtClean="0"/>
              <a:t>" it would be impossible to prove Peirce's Law. </a:t>
            </a:r>
          </a:p>
          <a:p>
            <a:r>
              <a:rPr lang="en-US" sz="2400" dirty="0" smtClean="0"/>
              <a:t>This tautology does not imply the truth of "a" directly. But it is possible to use this 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1214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Non-Constructive Mathematics in Coq – 2 </a:t>
            </a:r>
            <a:br>
              <a:rPr lang="en-US" dirty="0" smtClean="0"/>
            </a:br>
            <a:r>
              <a:rPr lang="en-US" dirty="0">
                <a:solidFill>
                  <a:srgbClr val="0000FF"/>
                </a:solidFill>
              </a:rPr>
              <a:t>(Beware of </a:t>
            </a:r>
            <a:r>
              <a:rPr lang="en-US" dirty="0" err="1">
                <a:solidFill>
                  <a:srgbClr val="0000FF"/>
                </a:solidFill>
              </a:rPr>
              <a:t>Nonbreakable</a:t>
            </a:r>
            <a:r>
              <a:rPr lang="en-US" dirty="0">
                <a:solidFill>
                  <a:srgbClr val="0000FF"/>
                </a:solidFill>
              </a:rPr>
              <a:t> Spaces!)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5002"/>
            <a:ext cx="10515600" cy="404786"/>
          </a:xfrm>
        </p:spPr>
        <p:txBody>
          <a:bodyPr>
            <a:normAutofit/>
          </a:bodyPr>
          <a:lstStyle/>
          <a:p>
            <a:r>
              <a:rPr lang="lv-LV" sz="2000" dirty="0">
                <a:hlinkClick r:id="rId2"/>
              </a:rPr>
              <a:t>https://</a:t>
            </a:r>
            <a:r>
              <a:rPr lang="lv-LV" sz="2000" dirty="0" smtClean="0">
                <a:hlinkClick r:id="rId2"/>
              </a:rPr>
              <a:t>softwarefoundations.cis.upenn.edu/lf-current/Logic.html#lab204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lv-LV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73" y="1568131"/>
            <a:ext cx="7758247" cy="25896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718766" y="1737358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641875" y="2232159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641875" y="3178580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718766" y="3653289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56469" y="2240866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56469" y="3187287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lv-LV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6" idx="1"/>
          </p:cNvCxnSpPr>
          <p:nvPr/>
        </p:nvCxnSpPr>
        <p:spPr>
          <a:xfrm>
            <a:off x="10136777" y="1946364"/>
            <a:ext cx="566314" cy="3470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7" idx="0"/>
          </p:cNvCxnSpPr>
          <p:nvPr/>
        </p:nvCxnSpPr>
        <p:spPr>
          <a:xfrm>
            <a:off x="10850881" y="2650170"/>
            <a:ext cx="0" cy="5284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6"/>
          </p:cNvCxnSpPr>
          <p:nvPr/>
        </p:nvCxnSpPr>
        <p:spPr>
          <a:xfrm flipH="1">
            <a:off x="10136777" y="3535375"/>
            <a:ext cx="566314" cy="3269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5"/>
          </p:cNvCxnSpPr>
          <p:nvPr/>
        </p:nvCxnSpPr>
        <p:spPr>
          <a:xfrm flipH="1" flipV="1">
            <a:off x="9113264" y="3544082"/>
            <a:ext cx="605502" cy="31821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9" idx="4"/>
          </p:cNvCxnSpPr>
          <p:nvPr/>
        </p:nvCxnSpPr>
        <p:spPr>
          <a:xfrm flipV="1">
            <a:off x="8965475" y="2658877"/>
            <a:ext cx="0" cy="5284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7"/>
            <a:endCxn id="5" idx="2"/>
          </p:cNvCxnSpPr>
          <p:nvPr/>
        </p:nvCxnSpPr>
        <p:spPr>
          <a:xfrm flipV="1">
            <a:off x="9113264" y="1946364"/>
            <a:ext cx="605502" cy="3557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199" y="4596551"/>
            <a:ext cx="10996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solidFill>
                  <a:srgbClr val="FF0000"/>
                </a:solidFill>
                <a:latin typeface="Lucida Console" panose="020B0609040504020204" pitchFamily="49" charset="0"/>
              </a:rPr>
              <a:t>Axiom</a:t>
            </a:r>
            <a:r>
              <a:rPr lang="lv-LV" dirty="0">
                <a:latin typeface="Lucida Console" panose="020B0609040504020204" pitchFamily="49" charset="0"/>
              </a:rPr>
              <a:t> </a:t>
            </a:r>
            <a:r>
              <a:rPr lang="lv-LV" dirty="0" smtClean="0">
                <a:latin typeface="Lucida Console" panose="020B0609040504020204" pitchFamily="49" charset="0"/>
              </a:rPr>
              <a:t>ContraPos:</a:t>
            </a:r>
            <a:r>
              <a:rPr lang="lv-LV" dirty="0">
                <a:latin typeface="Lucida Console" panose="020B0609040504020204" pitchFamily="49" charset="0"/>
              </a:rPr>
              <a:t> forall p q: Prop, (p -&gt; q) &lt;-&gt; (~q -&gt; ~p</a:t>
            </a:r>
            <a:r>
              <a:rPr lang="lv-LV" dirty="0" smtClean="0">
                <a:latin typeface="Lucida Console" panose="020B0609040504020204" pitchFamily="49" charset="0"/>
              </a:rPr>
              <a:t>).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(* (6) *)</a:t>
            </a:r>
          </a:p>
          <a:p>
            <a:endParaRPr lang="en-US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lv-LV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Lemma</a:t>
            </a:r>
            <a:r>
              <a:rPr lang="lv-LV" dirty="0" smtClean="0">
                <a:latin typeface="Lucida Console" panose="020B0609040504020204" pitchFamily="49" charset="0"/>
              </a:rPr>
              <a:t> </a:t>
            </a:r>
            <a:r>
              <a:rPr lang="lv-LV" dirty="0">
                <a:latin typeface="Lucida Console" panose="020B0609040504020204" pitchFamily="49" charset="0"/>
              </a:rPr>
              <a:t>Peirce_Law: forall a b: Prop, </a:t>
            </a:r>
            <a:r>
              <a:rPr lang="lv-LV" dirty="0" smtClean="0">
                <a:latin typeface="Lucida Console" panose="020B0609040504020204" pitchFamily="49" charset="0"/>
              </a:rPr>
              <a:t>((</a:t>
            </a:r>
            <a:r>
              <a:rPr lang="lv-LV" dirty="0">
                <a:latin typeface="Lucida Console" panose="020B0609040504020204" pitchFamily="49" charset="0"/>
              </a:rPr>
              <a:t>a -&gt; b) -&gt; a) -&gt; a</a:t>
            </a:r>
            <a:r>
              <a:rPr lang="lv-LV" dirty="0" smtClean="0">
                <a:latin typeface="Lucida Console" panose="020B0609040504020204" pitchFamily="49" charset="0"/>
              </a:rPr>
              <a:t>.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(*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(1) *)</a:t>
            </a:r>
            <a:endParaRPr lang="lv-LV" dirty="0">
              <a:latin typeface="Lucida Console" panose="020B0609040504020204" pitchFamily="49" charset="0"/>
            </a:endParaRPr>
          </a:p>
          <a:p>
            <a:r>
              <a:rPr lang="lv-LV" b="1" dirty="0">
                <a:solidFill>
                  <a:srgbClr val="7030A0"/>
                </a:solidFill>
                <a:latin typeface="Lucida Console" panose="020B0609040504020204" pitchFamily="49" charset="0"/>
              </a:rPr>
              <a:t>Proof.</a:t>
            </a:r>
          </a:p>
          <a:p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(*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Your proof here *)</a:t>
            </a:r>
          </a:p>
          <a:p>
            <a:r>
              <a:rPr lang="en-US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Qed</a:t>
            </a:r>
            <a:r>
              <a:rPr lang="en-US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endParaRPr lang="lv-LV" sz="1400" dirty="0"/>
          </a:p>
        </p:txBody>
      </p:sp>
      <p:sp>
        <p:nvSpPr>
          <p:cNvPr id="30" name="Rectangle 29"/>
          <p:cNvSpPr/>
          <p:nvPr/>
        </p:nvSpPr>
        <p:spPr>
          <a:xfrm>
            <a:off x="35925" y="2210044"/>
            <a:ext cx="836023" cy="25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NNPP</a:t>
            </a:r>
            <a:endParaRPr lang="lv-LV" dirty="0"/>
          </a:p>
        </p:txBody>
      </p:sp>
      <p:sp>
        <p:nvSpPr>
          <p:cNvPr id="31" name="Rectangle 30"/>
          <p:cNvSpPr/>
          <p:nvPr/>
        </p:nvSpPr>
        <p:spPr>
          <a:xfrm>
            <a:off x="24911" y="3299188"/>
            <a:ext cx="836023" cy="26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87745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Fermat’s Last Theorem</a:t>
            </a:r>
            <a:r>
              <a:rPr lang="en-US" dirty="0" smtClean="0"/>
              <a:t>: The equation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+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 smtClean="0">
                <a:ea typeface="Cambria Math" pitchFamily="18" charset="0"/>
              </a:rPr>
              <a:t>has no solutions in integers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ea typeface="Cambria Math" pitchFamily="18" charset="0"/>
              </a:rPr>
              <a:t>, and </a:t>
            </a:r>
            <a:r>
              <a:rPr lang="en-US" i="1" dirty="0" smtClean="0">
                <a:ea typeface="Cambria Math" pitchFamily="18" charset="0"/>
              </a:rPr>
              <a:t>z</a:t>
            </a:r>
            <a:r>
              <a:rPr lang="en-US" dirty="0" smtClean="0">
                <a:ea typeface="Cambria Math" pitchFamily="18" charset="0"/>
              </a:rPr>
              <a:t>, with </a:t>
            </a:r>
            <a:r>
              <a:rPr lang="en-US" i="1" dirty="0" smtClean="0">
                <a:ea typeface="Cambria Math" pitchFamily="18" charset="0"/>
              </a:rPr>
              <a:t>xyz</a:t>
            </a:r>
            <a:r>
              <a:rPr lang="en-US" dirty="0" smtClean="0">
                <a:latin typeface="Cambria Math"/>
                <a:ea typeface="Cambria Math"/>
              </a:rPr>
              <a:t>≠0 whenever n is an integer with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 smtClean="0"/>
              <a:t>x</a:t>
            </a:r>
            <a:r>
              <a:rPr lang="en-US" b="1" dirty="0" smtClean="0"/>
              <a:t> +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Conjecture</a:t>
            </a:r>
            <a:r>
              <a:rPr lang="en-US" dirty="0" smtClean="0"/>
              <a:t>: Let T be the transformation that sends an even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and an odd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For all positive integers </a:t>
            </a:r>
            <a:r>
              <a:rPr lang="en-US" i="1" dirty="0" smtClean="0"/>
              <a:t>x</a:t>
            </a:r>
            <a:r>
              <a:rPr lang="en-US" dirty="0" smtClean="0"/>
              <a:t>, when we repeatedly apply the transformation T, we will eventually reach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For example, starting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>
                <a:latin typeface="Cambria Math"/>
                <a:ea typeface="Cambria Math"/>
              </a:rPr>
              <a:t>= 40,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>
                <a:latin typeface="Cambria Math"/>
                <a:ea typeface="Cambria Math"/>
              </a:rPr>
              <a:t>= 20,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>
                <a:latin typeface="Cambria Math"/>
                <a:ea typeface="Cambria Math"/>
              </a:rPr>
              <a:t>  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>
                <a:latin typeface="Cambria Math"/>
                <a:ea typeface="Cambria Math"/>
              </a:rPr>
              <a:t>= 5,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>
                <a:latin typeface="Cambria Math"/>
                <a:ea typeface="Cambria Math"/>
              </a:rPr>
              <a:t>= 16,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>
                <a:latin typeface="Cambria Math"/>
                <a:ea typeface="Cambria Math"/>
              </a:rPr>
              <a:t>  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>
                <a:latin typeface="Cambria Math"/>
                <a:ea typeface="Cambria Math"/>
              </a:rPr>
              <a:t>= 4,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>
                <a:latin typeface="Cambria Math"/>
                <a:ea typeface="Cambria Math"/>
              </a:rPr>
              <a:t>= 2,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 smtClean="0">
                <a:latin typeface="Cambria Math"/>
                <a:ea typeface="Cambria Math"/>
              </a:rPr>
              <a:t>13 </a:t>
            </a:r>
            <a:r>
              <a:rPr lang="en-US" dirty="0" smtClean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Strategies – 2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(D</a:t>
            </a:r>
            <a:r>
              <a:rPr lang="en-US" b="1" dirty="0"/>
              <a:t>) Lateral thinking. </a:t>
            </a:r>
            <a:r>
              <a:rPr lang="en-US" dirty="0"/>
              <a:t>Could it happen that your </a:t>
            </a:r>
            <a:r>
              <a:rPr lang="en-US" dirty="0" smtClean="0"/>
              <a:t>current solving </a:t>
            </a:r>
            <a:r>
              <a:rPr lang="en-US" dirty="0"/>
              <a:t>approach is not applicable or is too inefficient? </a:t>
            </a:r>
            <a:r>
              <a:rPr lang="en-US" dirty="0" smtClean="0"/>
              <a:t>Can you </a:t>
            </a:r>
            <a:r>
              <a:rPr lang="en-US" dirty="0"/>
              <a:t>pretend that you have not spent many years </a:t>
            </a:r>
            <a:r>
              <a:rPr lang="en-US" dirty="0" smtClean="0"/>
              <a:t>studying mathematics </a:t>
            </a:r>
            <a:r>
              <a:rPr lang="en-US" dirty="0"/>
              <a:t>at school; can you apply lateral/divergent </a:t>
            </a:r>
            <a:r>
              <a:rPr lang="en-US" dirty="0" smtClean="0"/>
              <a:t>thinking </a:t>
            </a:r>
            <a:r>
              <a:rPr lang="en-US" dirty="0"/>
              <a:t>out of the box to come up with something unexpected?</a:t>
            </a:r>
          </a:p>
          <a:p>
            <a:pPr marL="0" indent="0">
              <a:buNone/>
            </a:pPr>
            <a:r>
              <a:rPr lang="en-US" b="1" dirty="0"/>
              <a:t>(E) Looking for symmetries. </a:t>
            </a:r>
            <a:r>
              <a:rPr lang="en-US" dirty="0"/>
              <a:t>Can we switch two </a:t>
            </a:r>
            <a:r>
              <a:rPr lang="en-US" dirty="0" smtClean="0"/>
              <a:t>numbers or </a:t>
            </a:r>
            <a:r>
              <a:rPr lang="en-US" dirty="0"/>
              <a:t>two letters in our notation? Can we inspect just one </a:t>
            </a:r>
            <a:r>
              <a:rPr lang="en-US" dirty="0" smtClean="0"/>
              <a:t>item and </a:t>
            </a:r>
            <a:r>
              <a:rPr lang="en-US" dirty="0"/>
              <a:t>notice that many others are identical?</a:t>
            </a:r>
          </a:p>
          <a:p>
            <a:pPr marL="0" indent="0">
              <a:buNone/>
            </a:pPr>
            <a:r>
              <a:rPr lang="en-US" b="1" dirty="0"/>
              <a:t>(F) Making it easier. </a:t>
            </a:r>
            <a:r>
              <a:rPr lang="en-US" dirty="0"/>
              <a:t>Can we make a simpler version of </a:t>
            </a:r>
            <a:r>
              <a:rPr lang="en-US" dirty="0" smtClean="0"/>
              <a:t>this problem </a:t>
            </a:r>
            <a:r>
              <a:rPr lang="en-US" dirty="0"/>
              <a:t>and solve it first? Insert a smaller number? </a:t>
            </a:r>
            <a:r>
              <a:rPr lang="en-US" dirty="0" smtClean="0"/>
              <a:t>Solve only </a:t>
            </a:r>
            <a:r>
              <a:rPr lang="en-US" dirty="0"/>
              <a:t>one particular case of it?</a:t>
            </a:r>
          </a:p>
          <a:p>
            <a:pPr marL="0" indent="0">
              <a:buNone/>
            </a:pPr>
            <a:r>
              <a:rPr lang="en-US" b="1" dirty="0"/>
              <a:t>(G) Penultimate step. </a:t>
            </a:r>
            <a:r>
              <a:rPr lang="en-US" dirty="0"/>
              <a:t>What precondition must take </a:t>
            </a:r>
            <a:r>
              <a:rPr lang="en-US" dirty="0" smtClean="0"/>
              <a:t>place before </a:t>
            </a:r>
            <a:r>
              <a:rPr lang="en-US" dirty="0"/>
              <a:t>the final solution step is possible? Imagine, </a:t>
            </a:r>
            <a:r>
              <a:rPr lang="en-US" dirty="0" smtClean="0"/>
              <a:t>which result </a:t>
            </a:r>
            <a:r>
              <a:rPr lang="en-US" dirty="0"/>
              <a:t>you would need in order to say that you are “</a:t>
            </a:r>
            <a:r>
              <a:rPr lang="en-US" dirty="0" smtClean="0"/>
              <a:t>almost done”.</a:t>
            </a:r>
          </a:p>
          <a:p>
            <a:pPr marL="0" indent="0">
              <a:buNone/>
            </a:pPr>
            <a:r>
              <a:rPr lang="en-US" b="1" dirty="0"/>
              <a:t>(H) Wishful thinking. </a:t>
            </a:r>
            <a:r>
              <a:rPr lang="en-US" dirty="0"/>
              <a:t>Can you apply some outrageous simplification to your initial problem. Imagine for a while </a:t>
            </a:r>
            <a:r>
              <a:rPr lang="en-US" dirty="0" smtClean="0"/>
              <a:t>that you </a:t>
            </a:r>
            <a:r>
              <a:rPr lang="en-US" dirty="0"/>
              <a:t>have already solved it: What would that imply?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734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we will see many other proof methods:</a:t>
            </a:r>
          </a:p>
          <a:p>
            <a:pPr lvl="1"/>
            <a:r>
              <a:rPr lang="en-US" dirty="0" smtClean="0"/>
              <a:t>Mathematical induction, which is a useful method for proving statements of the form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 smtClean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 smtClean="0">
                <a:sym typeface="Symbol"/>
              </a:rPr>
              <a:t>Cantor </a:t>
            </a:r>
            <a:r>
              <a:rPr lang="en-US" dirty="0" err="1" smtClean="0">
                <a:sym typeface="Symbol"/>
              </a:rPr>
              <a:t>diagonalization</a:t>
            </a:r>
            <a:r>
              <a:rPr lang="en-US" dirty="0" smtClean="0">
                <a:sym typeface="Symbol"/>
              </a:rPr>
              <a:t> is used to prove </a:t>
            </a:r>
            <a:r>
              <a:rPr lang="en-US" smtClean="0">
                <a:sym typeface="Symbol"/>
              </a:rPr>
              <a:t>results about </a:t>
            </a:r>
            <a:r>
              <a:rPr lang="en-US" dirty="0" smtClean="0">
                <a:sym typeface="Symbol"/>
              </a:rPr>
              <a:t>the size of infinite sets.</a:t>
            </a:r>
          </a:p>
          <a:p>
            <a:pPr lvl="1"/>
            <a:r>
              <a:rPr lang="en-US" dirty="0" smtClean="0">
                <a:sym typeface="Symbol"/>
              </a:rPr>
              <a:t>Combinatorial proofs use counting arguments.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Creativity Can be Learned up to a Point</a:t>
            </a:r>
            <a:br>
              <a:rPr lang="en-US" dirty="0" smtClean="0"/>
            </a:br>
            <a:r>
              <a:rPr lang="en-US" dirty="0" smtClean="0"/>
              <a:t>(up to the patterns or "building blocks")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5643153"/>
            <a:ext cx="5181600" cy="533809"/>
          </a:xfrm>
        </p:spPr>
        <p:txBody>
          <a:bodyPr>
            <a:normAutofit lnSpcReduction="10000"/>
          </a:bodyPr>
          <a:lstStyle/>
          <a:p>
            <a:r>
              <a:rPr lang="lv-LV" dirty="0">
                <a:hlinkClick r:id="rId2"/>
              </a:rPr>
              <a:t>https://</a:t>
            </a:r>
            <a:r>
              <a:rPr lang="lv-LV" dirty="0" smtClean="0">
                <a:hlinkClick r:id="rId2"/>
              </a:rPr>
              <a:t>youtu.be/nubC3dktQ24</a:t>
            </a:r>
            <a:r>
              <a:rPr lang="en-US" dirty="0" smtClean="0"/>
              <a:t> </a:t>
            </a:r>
            <a:endParaRPr lang="lv-LV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7348400" y="1825625"/>
            <a:ext cx="40054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mathematics we typically distinguish 2 types of questions: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Example-type questions</a:t>
            </a:r>
            <a:r>
              <a:rPr lang="en-US" dirty="0" smtClean="0"/>
              <a:t> (build a truth table; translate into predicates/quantifiers; prove a tautology) – method already known.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Problem-type questions </a:t>
            </a:r>
            <a:r>
              <a:rPr lang="en-US" dirty="0" smtClean="0"/>
              <a:t>(all the cases where the method has to be found; you have to improvise)</a:t>
            </a:r>
            <a:endParaRPr lang="lv-LV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0" y="1690688"/>
            <a:ext cx="6915150" cy="371475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2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 (like Computer Programs) typically follow the Principle of the Least Surprise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Depending on the statement you have to prove (and the type of your solution), the proofs should follow certain predefined patterns.</a:t>
            </a:r>
          </a:p>
          <a:p>
            <a:r>
              <a:rPr lang="en-US" dirty="0" smtClean="0"/>
              <a:t>Chapter 1.8 (and this slide-deck) has examples for many of them. It is suggested to read </a:t>
            </a:r>
            <a:r>
              <a:rPr lang="en-US" dirty="0"/>
              <a:t>this </a:t>
            </a:r>
            <a:r>
              <a:rPr lang="en-US" dirty="0" smtClean="0"/>
              <a:t>stuff. (Or even better – to practice.)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8" y="1404065"/>
            <a:ext cx="3399873" cy="4772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715" y="6176963"/>
            <a:ext cx="462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(c) Leo </a:t>
            </a:r>
            <a:r>
              <a:rPr lang="pt-BR" dirty="0"/>
              <a:t>Cullum, </a:t>
            </a:r>
            <a:r>
              <a:rPr lang="pt-BR" dirty="0">
                <a:hlinkClick r:id="rId3"/>
              </a:rPr>
              <a:t>https://www.newyorker.com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054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Proofs (Proof Strategies)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Proof by Cases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(1) Break into Cases; (2) Analyze every case</a:t>
                </a:r>
              </a:p>
              <a:p>
                <a:r>
                  <a:rPr lang="en-US" dirty="0" smtClean="0"/>
                  <a:t>Existence Proofs</a:t>
                </a:r>
              </a:p>
              <a:p>
                <a:pPr lvl="1"/>
                <a:r>
                  <a:rPr lang="en-US" dirty="0" smtClean="0"/>
                  <a:t>Constructive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Build an example. </a:t>
                </a:r>
              </a:p>
              <a:p>
                <a:pPr lvl="1"/>
                <a:r>
                  <a:rPr lang="en-US" dirty="0" smtClean="0"/>
                  <a:t>Nonconstructive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 (1) Assume that the thing does not exist; (2) Get a contradiction.</a:t>
                </a:r>
              </a:p>
              <a:p>
                <a:r>
                  <a:rPr lang="en-US" dirty="0" smtClean="0"/>
                  <a:t>Disproof by Counterexample                       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Find an x for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Nonexistence Proofs </a:t>
                </a:r>
                <a:r>
                  <a:rPr lang="en-US" dirty="0" smtClean="0">
                    <a:sym typeface="Wingdings" panose="05000000000000000000" pitchFamily="2" charset="2"/>
                  </a:rPr>
                  <a:t> (1) Assume it exists; (2) Get a contradiction</a:t>
                </a:r>
                <a:endParaRPr lang="en-US" dirty="0" smtClean="0"/>
              </a:p>
              <a:p>
                <a:r>
                  <a:rPr lang="en-US" dirty="0" smtClean="0"/>
                  <a:t>Uniqueness Proofs </a:t>
                </a:r>
                <a:r>
                  <a:rPr lang="en-US" dirty="0" smtClean="0">
                    <a:sym typeface="Wingdings" panose="05000000000000000000" pitchFamily="2" charset="2"/>
                  </a:rPr>
                  <a:t> (1) Show that the thing exists; (2) Assume there is another solution and prove that it must be the same.</a:t>
                </a: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 r="-150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84005" y="3777456"/>
            <a:ext cx="1477879" cy="394494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29051" y="2324101"/>
            <a:ext cx="1183005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250" y="1290578"/>
            <a:ext cx="799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Not same as Problem Solving Strategies / Methods of Creativity</a:t>
            </a:r>
            <a:endParaRPr lang="lv-LV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conditional statement of the form:</a:t>
            </a:r>
          </a:p>
          <a:p>
            <a:endParaRPr lang="en-US" dirty="0" smtClean="0"/>
          </a:p>
          <a:p>
            <a:r>
              <a:rPr lang="en-US" dirty="0" smtClean="0"/>
              <a:t>Use the tautology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the implications                   is a </a:t>
            </a:r>
            <a:r>
              <a:rPr lang="en-US" i="1" dirty="0" smtClean="0"/>
              <a:t>case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67000" y="3505201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57601" y="2514601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10137" y="4992529"/>
            <a:ext cx="1094423" cy="2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(Exhaustive search / Brute force)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a</a:t>
            </a:r>
            <a:r>
              <a:rPr lang="en-US" i="1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≥ </a:t>
            </a:r>
            <a:r>
              <a:rPr lang="en-US" i="1" dirty="0" smtClean="0"/>
              <a:t>b,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otherwise                  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</a:t>
            </a:r>
            <a:r>
              <a:rPr lang="en-US" i="1" dirty="0" smtClean="0">
                <a:sym typeface="Symbol"/>
              </a:rPr>
              <a:t>b.</a:t>
            </a:r>
            <a:r>
              <a:rPr lang="en-US" dirty="0" smtClean="0">
                <a:sym typeface="Symbol"/>
              </a:rPr>
              <a:t> </a:t>
            </a:r>
            <a:endParaRPr lang="en-US" i="1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Show that for all  real numbers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(a @b) @ c = a @ (b @ c)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 smtClean="0">
                <a:sym typeface="Symbol"/>
              </a:rPr>
              <a:t>Proof</a:t>
            </a:r>
            <a:r>
              <a:rPr lang="en-US" dirty="0" smtClean="0">
                <a:sym typeface="Symbol"/>
              </a:rPr>
              <a:t>: Let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ym typeface="Symbol"/>
              </a:rPr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: 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b ≥ c</a:t>
            </a: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2988</Words>
  <Application>Microsoft Office PowerPoint</Application>
  <PresentationFormat>Widescreen</PresentationFormat>
  <Paragraphs>236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Lucida Console</vt:lpstr>
      <vt:lpstr>Symbol</vt:lpstr>
      <vt:lpstr>Wingdings</vt:lpstr>
      <vt:lpstr>Office Theme</vt:lpstr>
      <vt:lpstr>Problem Solving Strategies  vs. Proof Methods and Strategies</vt:lpstr>
      <vt:lpstr>Problem Solving Strategies – 1 </vt:lpstr>
      <vt:lpstr>Problem Solving Strategies – 2</vt:lpstr>
      <vt:lpstr>Creativity Can be Learned up to a Point (up to the patterns or "building blocks")</vt:lpstr>
      <vt:lpstr>Proofs (like Computer Programs) typically follow the Principle of the Least Surprise</vt:lpstr>
      <vt:lpstr>Writing your Proofs (Proof Strategies)</vt:lpstr>
      <vt:lpstr>Proof by Cases</vt:lpstr>
      <vt:lpstr>Proof by Cases (Exhaustive search / Brute force)</vt:lpstr>
      <vt:lpstr>Proof by Cases</vt:lpstr>
      <vt:lpstr>Without Loss of Generality  (Apply symmetry in the problem)</vt:lpstr>
      <vt:lpstr>Existence Proofs (or "Examples")</vt:lpstr>
      <vt:lpstr>Counterexamples  (same as Examples, but about a negation)</vt:lpstr>
      <vt:lpstr>Uniqueness Proofs (Prove that there is one and only one…)</vt:lpstr>
      <vt:lpstr>Proof Strategies for proving p → q  (Various implications)</vt:lpstr>
      <vt:lpstr>Backward Reasoning (Also creativity strategy "Penultimate step") </vt:lpstr>
      <vt:lpstr>Universally Quantified Assertions (Many methods to Prove "universal statements")</vt:lpstr>
      <vt:lpstr> Universally Quantified Assertions</vt:lpstr>
      <vt:lpstr>Universally Quantified Assertions</vt:lpstr>
      <vt:lpstr>Example of Combining Methods (Tilings) (Proof using Example)</vt:lpstr>
      <vt:lpstr>Example of Combining Methods (Tilings) (Proof by Contradiction)</vt:lpstr>
      <vt:lpstr>Example of Combining Methods (Tilings) (Introduce new Invariant; Proof by Contradiction)</vt:lpstr>
      <vt:lpstr>Example of Combining Methods (Tilings) (Introduce new Invariant; Proof by Contradiction)</vt:lpstr>
      <vt:lpstr>Nonconstructive Proofs</vt:lpstr>
      <vt:lpstr>"Strategy Stealing" Argument</vt:lpstr>
      <vt:lpstr>Non-Constructive Mathematics:  Intermediate Value Theorem</vt:lpstr>
      <vt:lpstr>Non-Constructive Mathematics in Coq – 1  </vt:lpstr>
      <vt:lpstr>Non-Constructive Mathematics in Coq – 2  (Beware of Nonbreakable Spaces!)</vt:lpstr>
      <vt:lpstr>The Role of Open Problems</vt:lpstr>
      <vt:lpstr>An Open Problem</vt:lpstr>
      <vt:lpstr>Additional Proof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51</cp:revision>
  <dcterms:created xsi:type="dcterms:W3CDTF">2021-01-03T18:25:44Z</dcterms:created>
  <dcterms:modified xsi:type="dcterms:W3CDTF">2021-01-18T07:51:06Z</dcterms:modified>
</cp:coreProperties>
</file>