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605" r:id="rId2"/>
    <p:sldId id="606" r:id="rId3"/>
    <p:sldId id="607" r:id="rId4"/>
    <p:sldId id="608" r:id="rId5"/>
    <p:sldId id="609" r:id="rId6"/>
    <p:sldId id="610" r:id="rId7"/>
    <p:sldId id="611" r:id="rId8"/>
    <p:sldId id="612" r:id="rId9"/>
    <p:sldId id="613" r:id="rId10"/>
    <p:sldId id="614" r:id="rId11"/>
    <p:sldId id="615" r:id="rId12"/>
    <p:sldId id="616" r:id="rId13"/>
    <p:sldId id="617" r:id="rId14"/>
    <p:sldId id="618" r:id="rId15"/>
    <p:sldId id="619" r:id="rId16"/>
    <p:sldId id="620" r:id="rId17"/>
    <p:sldId id="621" r:id="rId18"/>
    <p:sldId id="622" r:id="rId19"/>
    <p:sldId id="623" r:id="rId20"/>
    <p:sldId id="624" r:id="rId21"/>
    <p:sldId id="625" r:id="rId22"/>
    <p:sldId id="626" r:id="rId23"/>
    <p:sldId id="627" r:id="rId24"/>
    <p:sldId id="628" r:id="rId25"/>
    <p:sldId id="629" r:id="rId26"/>
    <p:sldId id="630" r:id="rId27"/>
    <p:sldId id="631" r:id="rId28"/>
    <p:sldId id="632" r:id="rId29"/>
    <p:sldId id="633" r:id="rId30"/>
    <p:sldId id="635" r:id="rId31"/>
    <p:sldId id="634" r:id="rId32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EE0AC5-E711-4ECD-8D31-C0CBE8DEA75C}">
          <p14:sldIdLst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</p14:sldIdLst>
        </p14:section>
        <p14:section name="Subsets" id="{19DA4B61-3BCC-4320-82A3-095647A28005}">
          <p14:sldIdLst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</p14:sldIdLst>
        </p14:section>
        <p14:section name="Untitled Section" id="{186BCA3F-15EF-4EED-8DB2-EB7624F28BAE}">
          <p14:sldIdLst>
            <p14:sldId id="633"/>
            <p14:sldId id="635"/>
            <p14:sldId id="6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3573" autoAdjust="0"/>
  </p:normalViewPr>
  <p:slideViewPr>
    <p:cSldViewPr snapToGrid="0">
      <p:cViewPr varScale="1">
        <p:scale>
          <a:sx n="73" d="100"/>
          <a:sy n="73" d="100"/>
        </p:scale>
        <p:origin x="12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19.01.2021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D6F1B-26ED-417A-B5D8-8AED7AD3792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35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19.01.2021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19.01.2021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19.01.2021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19.01.2021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19.01.2021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19.01.2021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19.01.2021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19.01.2021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19.01.2021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19.01.2021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19.01.2021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19.01.2021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gi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2.1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77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Set and Empty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universal set</a:t>
            </a:r>
            <a:r>
              <a:rPr lang="en-US" dirty="0" smtClean="0"/>
              <a:t> </a:t>
            </a:r>
            <a:r>
              <a:rPr lang="en-US" i="1" dirty="0" smtClean="0"/>
              <a:t>U </a:t>
            </a:r>
            <a:r>
              <a:rPr lang="en-US" dirty="0" smtClean="0"/>
              <a:t>is the set containing everything currently under consideration. </a:t>
            </a:r>
            <a:endParaRPr lang="en-US" i="1" dirty="0" smtClean="0"/>
          </a:p>
          <a:p>
            <a:pPr lvl="1"/>
            <a:r>
              <a:rPr lang="en-US" dirty="0" smtClean="0"/>
              <a:t>Sometimes implicit</a:t>
            </a:r>
          </a:p>
          <a:p>
            <a:pPr lvl="1"/>
            <a:r>
              <a:rPr lang="en-US" dirty="0" smtClean="0"/>
              <a:t>Sometimes explicitly stated.</a:t>
            </a:r>
          </a:p>
          <a:p>
            <a:pPr lvl="1"/>
            <a:r>
              <a:rPr lang="en-US" dirty="0" smtClean="0"/>
              <a:t>Contents depend on the context.</a:t>
            </a:r>
          </a:p>
          <a:p>
            <a:r>
              <a:rPr lang="en-US" dirty="0" smtClean="0"/>
              <a:t>The empty set is the set with no</a:t>
            </a:r>
          </a:p>
          <a:p>
            <a:pPr>
              <a:buNone/>
            </a:pPr>
            <a:r>
              <a:rPr lang="en-US" dirty="0" smtClean="0"/>
              <a:t>      elements. Symbolized </a:t>
            </a:r>
            <a:r>
              <a:rPr lang="en-US" dirty="0" smtClean="0">
                <a:latin typeface="Cambria Math"/>
                <a:ea typeface="Cambria Math"/>
              </a:rPr>
              <a:t>∅, but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    </a:t>
            </a:r>
            <a:r>
              <a:rPr lang="en-US" dirty="0" smtClean="0"/>
              <a:t>{} also used.</a:t>
            </a:r>
            <a:endParaRPr lang="en-US" dirty="0">
              <a:ea typeface="Cambria Math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62800" y="3581400"/>
            <a:ext cx="25908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229600" y="4267200"/>
            <a:ext cx="7620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220200" y="3657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2895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Venn Diagram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53400" y="4267201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a e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o u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24800" y="426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V</a:t>
            </a:r>
          </a:p>
        </p:txBody>
      </p:sp>
      <p:pic>
        <p:nvPicPr>
          <p:cNvPr id="13" name="Picture 12" descr="02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24600" y="5486400"/>
            <a:ext cx="893064" cy="10363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467600" y="5638801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John Venn (1834-1923)</a:t>
            </a:r>
          </a:p>
          <a:p>
            <a:r>
              <a:rPr lang="en-US" dirty="0"/>
              <a:t>Cambridge, UK</a:t>
            </a:r>
          </a:p>
        </p:txBody>
      </p:sp>
    </p:spTree>
    <p:extLst>
      <p:ext uri="{BB962C8B-B14F-4D97-AF65-F5344CB8AC3E}">
        <p14:creationId xmlns:p14="http://schemas.microsoft.com/office/powerpoint/2010/main" val="205613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Sets of Sets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One can build 2nd order sets (out of sets):</a:t>
                </a:r>
              </a:p>
              <a:p>
                <a:pPr lvl="1"/>
                <a:r>
                  <a:rPr lang="lv-LV" dirty="0" smtClean="0"/>
                  <a:t>RBS = {BITL2, BITL1,BBA9, BBA8, ...}, where</a:t>
                </a:r>
              </a:p>
              <a:p>
                <a:pPr lvl="1"/>
                <a:r>
                  <a:rPr lang="lv-LV" dirty="0" smtClean="0"/>
                  <a:t>BITL2 = {student1, student2, ..., student33}</a:t>
                </a:r>
              </a:p>
              <a:p>
                <a:r>
                  <a:rPr lang="lv-LV" dirty="0" smtClean="0"/>
                  <a:t>Sets could even belong to themselves: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lv-LV" dirty="0" smtClean="0"/>
                  <a:t>.</a:t>
                </a:r>
              </a:p>
              <a:p>
                <a:pPr lvl="1"/>
                <a:r>
                  <a:rPr lang="lv-LV" dirty="0" smtClean="0"/>
                  <a:t>Does empty set contain itself as an element?</a:t>
                </a:r>
                <a:br>
                  <a:rPr lang="lv-LV" dirty="0" smtClean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/>
                      </a:rPr>
                      <m:t>∅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/>
                      </a:rPr>
                      <m:t>∅</m:t>
                    </m:r>
                    <m:r>
                      <a:rPr lang="lv-LV" b="0" i="1" dirty="0" smtClean="0">
                        <a:latin typeface="Cambria Math" panose="02040503050406030204" pitchFamily="18" charset="0"/>
                        <a:ea typeface="Cambria Math"/>
                      </a:rPr>
                      <m:t> ?</m:t>
                    </m:r>
                  </m:oMath>
                </a14:m>
                <a:endParaRPr lang="lv-LV" dirty="0" smtClean="0"/>
              </a:p>
              <a:p>
                <a:pPr lvl="1"/>
                <a:r>
                  <a:rPr lang="lv-LV" dirty="0" smtClean="0"/>
                  <a:t>Let C be the set of all cats: </a:t>
                </a:r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lv-LV" dirty="0" smtClean="0"/>
              </a:p>
              <a:p>
                <a:pPr lvl="1"/>
                <a:r>
                  <a:rPr lang="lv-LV" dirty="0" smtClean="0"/>
                  <a:t>Let S be the set of all sets:</a:t>
                </a:r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lv-LV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lv-LV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lv-LV" dirty="0" smtClean="0"/>
              </a:p>
              <a:p>
                <a:pPr lvl="1"/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25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3840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things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Sets can be elements of sets.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{{1,2,3},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{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b,c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}}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{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Z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}</a:t>
            </a:r>
          </a:p>
          <a:p>
            <a:r>
              <a:rPr lang="en-US" dirty="0" smtClean="0"/>
              <a:t>The empty set is different from a set containing the empty set.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smtClean="0">
                <a:latin typeface="Cambria Math"/>
                <a:ea typeface="Cambria Math"/>
              </a:rPr>
              <a:t>∅</a:t>
            </a:r>
            <a:r>
              <a:rPr lang="en-US" dirty="0" smtClean="0"/>
              <a:t>  </a:t>
            </a:r>
            <a:r>
              <a:rPr lang="en-US" dirty="0" smtClean="0">
                <a:latin typeface="Cambria Math"/>
                <a:ea typeface="Cambria Math"/>
              </a:rPr>
              <a:t>≠ { ∅ }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80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Two sets are </a:t>
            </a:r>
            <a:r>
              <a:rPr lang="en-US" i="1" dirty="0" smtClean="0"/>
              <a:t>equal</a:t>
            </a:r>
            <a:r>
              <a:rPr lang="en-US" dirty="0" smtClean="0"/>
              <a:t> if and only if they have the same elements. </a:t>
            </a:r>
          </a:p>
          <a:p>
            <a:pPr lvl="1"/>
            <a:r>
              <a:rPr lang="en-US" dirty="0" smtClean="0"/>
              <a:t>Therefore if A and B are sets, then A and B are equal if and only if                                         . </a:t>
            </a:r>
          </a:p>
          <a:p>
            <a:pPr lvl="1"/>
            <a:r>
              <a:rPr lang="en-US" dirty="0" smtClean="0"/>
              <a:t>We write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i="1" dirty="0" smtClean="0"/>
              <a:t>B</a:t>
            </a:r>
            <a:r>
              <a:rPr lang="en-US" dirty="0" smtClean="0"/>
              <a:t> if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equal sets.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{1,3,5}   = {3, 5, 1}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        {1,5,5,5,3,3,1} = {1,3,5}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356464" y="3095898"/>
            <a:ext cx="3231833" cy="38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7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Russell’s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be the set of all sets which are not members of themselves</a:t>
                </a:r>
                <a:r>
                  <a:rPr lang="lv-LV" dirty="0" smtClean="0"/>
                  <a:t> i.e. (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lv-LV" b="1"/>
                      <m:t>∉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lv-LV" dirty="0" smtClean="0"/>
                  <a:t>)</a:t>
                </a:r>
                <a:r>
                  <a:rPr lang="en-US" dirty="0" smtClean="0"/>
                  <a:t>. </a:t>
                </a:r>
                <a:endParaRPr lang="lv-LV" dirty="0" smtClean="0"/>
              </a:p>
              <a:p>
                <a:r>
                  <a:rPr lang="en-US" dirty="0" smtClean="0"/>
                  <a:t>A paradox results from trying to answer the question “Is </a:t>
                </a:r>
                <a:r>
                  <a:rPr lang="lv-LV" i="1" dirty="0" smtClean="0"/>
                  <a:t>W</a:t>
                </a:r>
                <a:r>
                  <a:rPr lang="en-US" dirty="0" smtClean="0"/>
                  <a:t> a member of itself?”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25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020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09800" y="3810000"/>
            <a:ext cx="1066800" cy="12306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05200" y="38862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Bertrand Russell (1872-1970)</a:t>
            </a:r>
          </a:p>
          <a:p>
            <a:r>
              <a:rPr lang="en-US" dirty="0"/>
              <a:t>Cambridge, UK</a:t>
            </a:r>
          </a:p>
          <a:p>
            <a:r>
              <a:rPr lang="en-US" dirty="0"/>
              <a:t>Nobel Prize Winner</a:t>
            </a:r>
          </a:p>
        </p:txBody>
      </p:sp>
    </p:spTree>
    <p:extLst>
      <p:ext uri="{BB962C8B-B14F-4D97-AF65-F5344CB8AC3E}">
        <p14:creationId xmlns:p14="http://schemas.microsoft.com/office/powerpoint/2010/main" val="381048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dirty="0" smtClean="0"/>
              <a:t>Barber's Paradox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2791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 Related </a:t>
            </a:r>
            <a:r>
              <a:rPr lang="en-US" dirty="0"/>
              <a:t>Paradox:</a:t>
            </a:r>
          </a:p>
          <a:p>
            <a:pPr lvl="1"/>
            <a:r>
              <a:rPr lang="en-US" dirty="0" smtClean="0"/>
              <a:t>Henry </a:t>
            </a:r>
            <a:r>
              <a:rPr lang="en-US" dirty="0"/>
              <a:t>is a barber </a:t>
            </a:r>
            <a:r>
              <a:rPr lang="lv-LV" dirty="0" smtClean="0"/>
              <a:t>in an army unit. </a:t>
            </a:r>
          </a:p>
          <a:p>
            <a:pPr lvl="1"/>
            <a:r>
              <a:rPr lang="lv-LV" dirty="0" smtClean="0"/>
              <a:t>His duty is to shave all soldiers who </a:t>
            </a:r>
            <a:r>
              <a:rPr lang="lv-LV" b="1" dirty="0" smtClean="0"/>
              <a:t>do not </a:t>
            </a:r>
            <a:r>
              <a:rPr lang="lv-LV" dirty="0" smtClean="0"/>
              <a:t>shave themselves. </a:t>
            </a:r>
          </a:p>
          <a:p>
            <a:pPr lvl="1"/>
            <a:r>
              <a:rPr lang="lv-LV" dirty="0" smtClean="0"/>
              <a:t>He is forbidden to shave those soldiers who </a:t>
            </a:r>
            <a:r>
              <a:rPr lang="lv-LV" b="1" dirty="0" smtClean="0"/>
              <a:t>do</a:t>
            </a:r>
            <a:r>
              <a:rPr lang="lv-LV" dirty="0" smtClean="0"/>
              <a:t> shave themselves.</a:t>
            </a:r>
          </a:p>
          <a:p>
            <a:pPr lvl="1"/>
            <a:r>
              <a:rPr lang="en-US" dirty="0" smtClean="0"/>
              <a:t>Does </a:t>
            </a:r>
            <a:r>
              <a:rPr lang="en-US" dirty="0"/>
              <a:t>Henry shave himself</a:t>
            </a:r>
            <a:r>
              <a:rPr lang="en-US" dirty="0" smtClean="0"/>
              <a:t>?</a:t>
            </a:r>
            <a:r>
              <a:rPr lang="lv-LV" dirty="0" smtClean="0"/>
              <a:t> (assuming he is also a soldier in this unit.)</a:t>
            </a:r>
            <a:endParaRPr lang="en-US" dirty="0"/>
          </a:p>
          <a:p>
            <a:endParaRPr lang="lv-LV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081" y="1962578"/>
            <a:ext cx="4789788" cy="35238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93281" y="5528893"/>
            <a:ext cx="2447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1400" i="1" dirty="0"/>
              <a:t>Army Barber at Work. </a:t>
            </a:r>
          </a:p>
          <a:p>
            <a:r>
              <a:rPr lang="lv-LV" sz="1400" i="1" dirty="0"/>
              <a:t>Marshland near Volkhov, 1943</a:t>
            </a:r>
          </a:p>
        </p:txBody>
      </p:sp>
    </p:spTree>
    <p:extLst>
      <p:ext uri="{BB962C8B-B14F-4D97-AF65-F5344CB8AC3E}">
        <p14:creationId xmlns:p14="http://schemas.microsoft.com/office/powerpoint/2010/main" val="314080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 The set </a:t>
            </a:r>
            <a:r>
              <a:rPr lang="en-US" i="1" dirty="0" smtClean="0"/>
              <a:t>A</a:t>
            </a:r>
            <a:r>
              <a:rPr lang="en-US" dirty="0" smtClean="0"/>
              <a:t> is a </a:t>
            </a:r>
            <a:r>
              <a:rPr lang="en-US" i="1" dirty="0" smtClean="0"/>
              <a:t>subset</a:t>
            </a:r>
            <a:r>
              <a:rPr lang="en-US" dirty="0" smtClean="0"/>
              <a:t> of </a:t>
            </a:r>
            <a:r>
              <a:rPr lang="en-US" i="1" dirty="0" smtClean="0"/>
              <a:t>B</a:t>
            </a:r>
            <a:r>
              <a:rPr lang="en-US" dirty="0" smtClean="0"/>
              <a:t>, if and only if every element of </a:t>
            </a:r>
            <a:r>
              <a:rPr lang="en-US" i="1" dirty="0" smtClean="0"/>
              <a:t>A</a:t>
            </a:r>
            <a:r>
              <a:rPr lang="en-US" dirty="0" smtClean="0"/>
              <a:t> is also an element of </a:t>
            </a:r>
            <a:r>
              <a:rPr lang="en-US" i="1" dirty="0" smtClean="0"/>
              <a:t>B</a:t>
            </a:r>
            <a:r>
              <a:rPr lang="en-US" dirty="0" smtClean="0"/>
              <a:t>.  </a:t>
            </a:r>
          </a:p>
          <a:p>
            <a:pPr lvl="1"/>
            <a:r>
              <a:rPr lang="en-US" sz="2800" dirty="0" smtClean="0"/>
              <a:t>The notation 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⊆ 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 is used </a:t>
            </a:r>
            <a:r>
              <a:rPr lang="en-US" sz="2800" dirty="0" smtClean="0">
                <a:latin typeface="Cambria Math"/>
                <a:ea typeface="Cambria Math"/>
              </a:rPr>
              <a:t>to indicate that </a:t>
            </a:r>
            <a:r>
              <a:rPr lang="en-US" sz="2800" i="1" dirty="0" smtClean="0">
                <a:latin typeface="Cambria Math"/>
                <a:ea typeface="Cambria Math"/>
              </a:rPr>
              <a:t>A</a:t>
            </a:r>
            <a:r>
              <a:rPr lang="en-US" sz="2800" dirty="0" smtClean="0">
                <a:latin typeface="Cambria Math"/>
                <a:ea typeface="Cambria Math"/>
              </a:rPr>
              <a:t> is a subset of the set </a:t>
            </a:r>
            <a:r>
              <a:rPr lang="en-US" sz="2800" i="1" dirty="0" smtClean="0">
                <a:latin typeface="Cambria Math"/>
                <a:ea typeface="Cambria Math"/>
              </a:rPr>
              <a:t>B</a:t>
            </a:r>
            <a:r>
              <a:rPr lang="en-US" sz="2800" dirty="0" smtClean="0">
                <a:latin typeface="Cambria Math"/>
                <a:ea typeface="Cambria Math"/>
              </a:rPr>
              <a:t>. </a:t>
            </a:r>
          </a:p>
          <a:p>
            <a:pPr lvl="1"/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⊆ 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  holds if and only if                                                 </a:t>
            </a:r>
            <a:r>
              <a:rPr lang="en-US" sz="2800" dirty="0" smtClean="0"/>
              <a:t>is true. 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US" sz="2800" dirty="0" smtClean="0"/>
              <a:t>Because 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∈ </a:t>
            </a:r>
            <a:r>
              <a:rPr lang="en-US" sz="2800" dirty="0" smtClean="0">
                <a:latin typeface="Cambria Math"/>
                <a:ea typeface="Cambria Math"/>
              </a:rPr>
              <a:t>∅</a:t>
            </a:r>
            <a:r>
              <a:rPr lang="en-US" sz="2800" dirty="0" smtClean="0">
                <a:latin typeface="MS Reference Sans Serif" pitchFamily="34" charset="0"/>
                <a:ea typeface="Cambria Math" pitchFamily="18" charset="0"/>
              </a:rPr>
              <a:t>  </a:t>
            </a:r>
            <a:r>
              <a:rPr lang="en-US" sz="2800" dirty="0" smtClean="0"/>
              <a:t>is  always false, </a:t>
            </a:r>
            <a:r>
              <a:rPr lang="en-US" sz="2800" dirty="0" smtClean="0">
                <a:latin typeface="Cambria Math"/>
                <a:ea typeface="Cambria Math"/>
              </a:rPr>
              <a:t>∅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⊆ 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S</a:t>
            </a:r>
            <a:r>
              <a:rPr lang="en-US" sz="2800" dirty="0" smtClean="0"/>
              <a:t> ,for every  set </a:t>
            </a:r>
            <a:r>
              <a:rPr lang="en-US" sz="2800" i="1" dirty="0" smtClean="0"/>
              <a:t>S</a:t>
            </a:r>
            <a:r>
              <a:rPr lang="en-US" sz="2800" dirty="0" smtClean="0"/>
              <a:t>.     </a:t>
            </a:r>
            <a:endParaRPr lang="en-US" sz="2800" b="1" dirty="0" smtClean="0"/>
          </a:p>
          <a:p>
            <a:pPr marL="1124712" lvl="2" indent="-457200">
              <a:buFont typeface="+mj-lt"/>
              <a:buAutoNum type="arabicPeriod"/>
            </a:pPr>
            <a:r>
              <a:rPr lang="en-US" sz="2800" dirty="0" smtClean="0"/>
              <a:t> Because 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∈ 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S</a:t>
            </a:r>
            <a:r>
              <a:rPr lang="en-US" sz="2800" dirty="0" smtClean="0">
                <a:latin typeface="MS Reference Sans Serif" pitchFamily="34" charset="0"/>
                <a:ea typeface="Cambria Math" pitchFamily="18" charset="0"/>
              </a:rPr>
              <a:t> </a:t>
            </a:r>
            <a:r>
              <a:rPr lang="en-US" sz="2800" dirty="0" smtClean="0">
                <a:latin typeface="Cambria Math"/>
                <a:ea typeface="Cambria Math"/>
              </a:rPr>
              <a:t>→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 a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 ∈ 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S</a:t>
            </a:r>
            <a:r>
              <a:rPr lang="en-US" sz="2800" dirty="0" smtClean="0">
                <a:latin typeface="MS Reference Sans Serif" pitchFamily="34" charset="0"/>
                <a:ea typeface="Cambria Math" pitchFamily="18" charset="0"/>
              </a:rPr>
              <a:t>, 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S</a:t>
            </a:r>
            <a:r>
              <a:rPr lang="en-US" sz="2800" dirty="0" smtClean="0">
                <a:latin typeface="Cambria Math"/>
                <a:ea typeface="Cambria Math"/>
              </a:rPr>
              <a:t>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⊆ </a:t>
            </a:r>
            <a:r>
              <a:rPr lang="en-US" sz="2800" i="1" dirty="0" smtClean="0">
                <a:latin typeface="Cambria Math" pitchFamily="18" charset="0"/>
                <a:ea typeface="Cambria Math" pitchFamily="18" charset="0"/>
              </a:rPr>
              <a:t>S</a:t>
            </a:r>
            <a:r>
              <a:rPr lang="en-US" sz="2800" dirty="0" smtClean="0"/>
              <a:t>, for every  set </a:t>
            </a:r>
            <a:r>
              <a:rPr lang="en-US" sz="2800" i="1" dirty="0" smtClean="0"/>
              <a:t>S</a:t>
            </a:r>
            <a:r>
              <a:rPr lang="en-US" sz="2800" dirty="0" smtClean="0"/>
              <a:t>. 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6237514" y="3553097"/>
            <a:ext cx="2693194" cy="3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1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Showing a Set is or is not a Subset of Another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ea typeface="Cambria Math" pitchFamily="18" charset="0"/>
              </a:rPr>
              <a:t>Showing  that A is a Subset of B</a:t>
            </a:r>
            <a:r>
              <a:rPr lang="en-US" dirty="0" smtClean="0">
                <a:ea typeface="Cambria Math" pitchFamily="18" charset="0"/>
              </a:rPr>
              <a:t>: To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show that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⊆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show that if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belongs to </a:t>
            </a:r>
            <a:r>
              <a:rPr lang="en-US" i="1" dirty="0" smtClean="0">
                <a:ea typeface="Cambria Math" pitchFamily="18" charset="0"/>
              </a:rPr>
              <a:t>A,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then </a:t>
            </a:r>
            <a:r>
              <a:rPr lang="en-US" dirty="0" smtClean="0">
                <a:ea typeface="Cambria Math" pitchFamily="18" charset="0"/>
              </a:rPr>
              <a:t>x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also belongs to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</a:t>
            </a:r>
            <a:endParaRPr lang="en-US" b="1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en-US" b="1" dirty="0" smtClean="0">
                <a:ea typeface="Cambria Math" pitchFamily="18" charset="0"/>
              </a:rPr>
              <a:t>Showing that A is not a Subset of 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: </a:t>
            </a:r>
            <a:r>
              <a:rPr lang="en-US" dirty="0" smtClean="0"/>
              <a:t>To show that </a:t>
            </a:r>
            <a:r>
              <a:rPr lang="en-US" i="1" dirty="0" smtClean="0"/>
              <a:t>A</a:t>
            </a:r>
            <a:r>
              <a:rPr lang="en-US" dirty="0" smtClean="0"/>
              <a:t> is not a subset of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⊈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dirty="0" smtClean="0"/>
              <a:t>  find an element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∈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with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∉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.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>
                <a:ea typeface="Cambria Math" pitchFamily="18" charset="0"/>
              </a:rPr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Such an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is a counterexample to the claim that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∈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implies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∈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>
                <a:ea typeface="Cambria Math" pitchFamily="18" charset="0"/>
              </a:rPr>
              <a:t>.)</a:t>
            </a:r>
          </a:p>
          <a:p>
            <a:pPr>
              <a:buNone/>
            </a:pP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b="1" dirty="0" smtClean="0">
                <a:ea typeface="Cambria Math" pitchFamily="18" charset="0"/>
              </a:rPr>
              <a:t>Examples</a:t>
            </a:r>
            <a:r>
              <a:rPr lang="en-US" dirty="0" smtClean="0">
                <a:ea typeface="Cambria Math" pitchFamily="18" charset="0"/>
              </a:rPr>
              <a:t>:</a:t>
            </a:r>
            <a:r>
              <a:rPr lang="en-US" b="1" dirty="0" smtClean="0">
                <a:ea typeface="Cambria Math" pitchFamily="18" charset="0"/>
              </a:rPr>
              <a:t>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The set of all computer science majors at your school is a subset of all students at your school.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The set of integers with squares less than 100 is not a subset of the set of nonnegative integers.</a:t>
            </a:r>
          </a:p>
          <a:p>
            <a:endParaRPr lang="en-US" b="1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3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look at Equality of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that two sets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</a:t>
            </a:r>
            <a:r>
              <a:rPr lang="en-US" i="1" dirty="0" smtClean="0"/>
              <a:t>equal</a:t>
            </a:r>
            <a:r>
              <a:rPr lang="en-US" dirty="0" smtClean="0"/>
              <a:t>, denoted by        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dirty="0" err="1" smtClean="0"/>
              <a:t>iff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Using logical equivalences we have that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This is equivalent to</a:t>
            </a:r>
          </a:p>
          <a:p>
            <a:pPr>
              <a:buNone/>
            </a:pPr>
            <a:r>
              <a:rPr lang="en-US" dirty="0" smtClean="0"/>
              <a:t>                    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⊆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/>
              <a:t>        and      </a:t>
            </a:r>
            <a:r>
              <a:rPr lang="en-US" i="1" dirty="0" smtClean="0">
                <a:ea typeface="Cambria Math" pitchFamily="18" charset="0"/>
              </a:rPr>
              <a:t>B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⊆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1955074" y="3685813"/>
            <a:ext cx="6700838" cy="382905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572692" y="2396491"/>
            <a:ext cx="3231833" cy="38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8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Subsets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Definition</a:t>
            </a:r>
            <a:r>
              <a:rPr lang="en-US" dirty="0" smtClean="0"/>
              <a:t>: If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⊆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/>
              <a:t>, but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>
                <a:latin typeface="Cambria Math"/>
                <a:ea typeface="Cambria Math"/>
              </a:rPr>
              <a:t>≠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/>
              <a:t>, then we say </a:t>
            </a:r>
            <a:r>
              <a:rPr lang="en-US" i="1" dirty="0" smtClean="0"/>
              <a:t>A</a:t>
            </a:r>
            <a:r>
              <a:rPr lang="en-US" dirty="0" smtClean="0"/>
              <a:t> is a </a:t>
            </a:r>
            <a:r>
              <a:rPr lang="en-US" i="1" dirty="0" smtClean="0"/>
              <a:t>proper subset </a:t>
            </a:r>
            <a:r>
              <a:rPr lang="en-US" dirty="0" smtClean="0"/>
              <a:t>of </a:t>
            </a:r>
            <a:r>
              <a:rPr lang="en-US" i="1" dirty="0" smtClean="0"/>
              <a:t>B</a:t>
            </a:r>
            <a:r>
              <a:rPr lang="en-US" dirty="0" smtClean="0"/>
              <a:t>, denoted by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⊂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 If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⊂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>
                <a:ea typeface="Cambria Math" pitchFamily="18" charset="0"/>
              </a:rPr>
              <a:t>, then</a:t>
            </a:r>
          </a:p>
          <a:p>
            <a:pPr>
              <a:buNone/>
            </a:pPr>
            <a:endParaRPr lang="en-US" b="1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b="1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is true. 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lv-LV" dirty="0" smtClean="0"/>
              <a:t>Euler</a:t>
            </a:r>
            <a:r>
              <a:rPr lang="en-US" dirty="0" smtClean="0"/>
              <a:t> Diagram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667000" y="3200401"/>
            <a:ext cx="6755130" cy="382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648200" y="4495800"/>
            <a:ext cx="39624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001000" y="4495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</a:t>
            </a:r>
          </a:p>
        </p:txBody>
      </p:sp>
      <p:sp>
        <p:nvSpPr>
          <p:cNvPr id="10" name="Oval 9"/>
          <p:cNvSpPr/>
          <p:nvPr/>
        </p:nvSpPr>
        <p:spPr>
          <a:xfrm>
            <a:off x="6172200" y="4648200"/>
            <a:ext cx="1219200" cy="1295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53200" y="5105400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553200" y="4724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53200" y="5105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59262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Definition of sets</a:t>
            </a:r>
          </a:p>
          <a:p>
            <a:r>
              <a:rPr lang="en-US" dirty="0" smtClean="0"/>
              <a:t>Describing Sets</a:t>
            </a:r>
          </a:p>
          <a:p>
            <a:pPr lvl="1"/>
            <a:r>
              <a:rPr lang="en-US" dirty="0" smtClean="0"/>
              <a:t>Roster Method</a:t>
            </a:r>
          </a:p>
          <a:p>
            <a:pPr lvl="1"/>
            <a:r>
              <a:rPr lang="en-US" dirty="0" smtClean="0"/>
              <a:t>Set-Builder Notation</a:t>
            </a:r>
          </a:p>
          <a:p>
            <a:r>
              <a:rPr lang="en-US" dirty="0" smtClean="0"/>
              <a:t>Some Important Sets in Mathematics</a:t>
            </a:r>
          </a:p>
          <a:p>
            <a:r>
              <a:rPr lang="en-US" dirty="0" smtClean="0"/>
              <a:t>Empty Set and Universal Set</a:t>
            </a:r>
          </a:p>
          <a:p>
            <a:r>
              <a:rPr lang="en-US" dirty="0" smtClean="0"/>
              <a:t>Subsets and Set Equality</a:t>
            </a:r>
          </a:p>
          <a:p>
            <a:r>
              <a:rPr lang="en-US" dirty="0" smtClean="0"/>
              <a:t>Cardinality of Sets</a:t>
            </a:r>
          </a:p>
          <a:p>
            <a:r>
              <a:rPr lang="en-US" dirty="0" err="1" smtClean="0"/>
              <a:t>Tuples</a:t>
            </a:r>
            <a:endParaRPr lang="en-US" dirty="0" smtClean="0"/>
          </a:p>
          <a:p>
            <a:r>
              <a:rPr lang="en-US" dirty="0" smtClean="0"/>
              <a:t>Cartesian Product</a:t>
            </a:r>
          </a:p>
        </p:txBody>
      </p:sp>
    </p:spTree>
    <p:extLst>
      <p:ext uri="{BB962C8B-B14F-4D97-AF65-F5344CB8AC3E}">
        <p14:creationId xmlns:p14="http://schemas.microsoft.com/office/powerpoint/2010/main" val="264596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Euler and Venn Diagrams</a:t>
            </a:r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463040"/>
            <a:ext cx="5181600" cy="4713923"/>
          </a:xfrm>
        </p:spPr>
        <p:txBody>
          <a:bodyPr/>
          <a:lstStyle/>
          <a:p>
            <a:pPr marL="0" indent="0">
              <a:buNone/>
            </a:pPr>
            <a:r>
              <a:rPr lang="lv-LV" b="1" dirty="0" smtClean="0"/>
              <a:t>Euler Diagrams: </a:t>
            </a:r>
          </a:p>
          <a:p>
            <a:r>
              <a:rPr lang="lv-LV" dirty="0" smtClean="0"/>
              <a:t>If one set is a subset of another, draw it inside.</a:t>
            </a:r>
          </a:p>
          <a:p>
            <a:r>
              <a:rPr lang="lv-LV" dirty="0" smtClean="0"/>
              <a:t>Not necessary to show all regions.</a:t>
            </a:r>
          </a:p>
          <a:p>
            <a:pPr marL="0" indent="0">
              <a:buNone/>
            </a:pP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b="1" dirty="0" smtClean="0"/>
              <a:t>Venn Diagrams:</a:t>
            </a:r>
          </a:p>
          <a:p>
            <a:pPr marL="0" indent="0">
              <a:buNone/>
            </a:pPr>
            <a:r>
              <a:rPr lang="lv-LV" dirty="0" smtClean="0"/>
              <a:t>Show all the theoretically possible regions.</a:t>
            </a:r>
            <a:endParaRPr lang="lv-LV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663" y="3324225"/>
            <a:ext cx="3228975" cy="2952750"/>
          </a:xfrm>
          <a:prstGeom prst="rect">
            <a:avLst/>
          </a:prstGeom>
        </p:spPr>
      </p:pic>
      <p:pic>
        <p:nvPicPr>
          <p:cNvPr id="15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867238"/>
            <a:ext cx="4038600" cy="185852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295400" y="5740418"/>
            <a:ext cx="3794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1400" i="1" dirty="0"/>
              <a:t>Diagram with half-planes P,Q,R as Euler Diagram.</a:t>
            </a:r>
          </a:p>
          <a:p>
            <a:r>
              <a:rPr lang="lv-LV" sz="1400" i="1" dirty="0"/>
              <a:t>Courtesy of Romans Prokopjevs.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48400" y="3324225"/>
            <a:ext cx="3962400" cy="3030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9601200" y="3324225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366508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More Venn Diagrams</a:t>
            </a:r>
            <a:endParaRPr lang="lv-LV" dirty="0"/>
          </a:p>
        </p:txBody>
      </p:sp>
      <p:pic>
        <p:nvPicPr>
          <p:cNvPr id="4100" name="Picture 4" descr="Discover the beauty of extreme Venn diagrams | New Scient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623" y="625508"/>
            <a:ext cx="3425938" cy="280927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iscover the beauty of extreme Venn diagrams | New Scienti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107" y="3698966"/>
            <a:ext cx="3014337" cy="300228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VennDiagr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285" y="3577552"/>
            <a:ext cx="4752975" cy="206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137976" y="3577552"/>
            <a:ext cx="2286000" cy="19146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5" name="Rectangle 14"/>
          <p:cNvSpPr/>
          <p:nvPr/>
        </p:nvSpPr>
        <p:spPr>
          <a:xfrm>
            <a:off x="3663567" y="3434778"/>
            <a:ext cx="2579809" cy="2514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1" name="Rectangle 10"/>
          <p:cNvSpPr/>
          <p:nvPr/>
        </p:nvSpPr>
        <p:spPr>
          <a:xfrm>
            <a:off x="2046514" y="1456509"/>
            <a:ext cx="2819400" cy="17372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2" name="Oval 11"/>
          <p:cNvSpPr/>
          <p:nvPr/>
        </p:nvSpPr>
        <p:spPr>
          <a:xfrm>
            <a:off x="2342156" y="1677365"/>
            <a:ext cx="1219200" cy="121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503714" y="1783558"/>
                <a:ext cx="64331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4000" i="1" dirty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lv-LV" sz="4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714" y="1783558"/>
                <a:ext cx="643318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075795" y="1516517"/>
                <a:ext cx="643317" cy="7092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lv-LV" sz="4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lv-LV" sz="40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lv-LV" sz="4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795" y="1516517"/>
                <a:ext cx="643317" cy="7092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66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Funny Venn Diagrams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916090" y="1920085"/>
                <a:ext cx="3437709" cy="4434840"/>
              </a:xfrm>
            </p:spPr>
            <p:txBody>
              <a:bodyPr>
                <a:normAutofit/>
              </a:bodyPr>
              <a:lstStyle/>
              <a:p>
                <a:r>
                  <a:rPr lang="lv-LV" sz="2000" dirty="0"/>
                  <a:t>Are these Venn Diagrams?</a:t>
                </a:r>
              </a:p>
              <a:p>
                <a:r>
                  <a:rPr lang="lv-LV" sz="2000" dirty="0"/>
                  <a:t>In a good Venn diagram</a:t>
                </a:r>
              </a:p>
              <a:p>
                <a:pPr lvl="1"/>
                <a:r>
                  <a:rPr lang="lv-LV" sz="2000" dirty="0"/>
                  <a:t>Every basic shape is connected (does not break in pieces)</a:t>
                </a:r>
              </a:p>
              <a:p>
                <a:pPr lvl="1"/>
                <a:r>
                  <a:rPr lang="lv-LV" sz="2000" dirty="0"/>
                  <a:t>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lv-LV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lv-LV" sz="2000" dirty="0"/>
                  <a:t> regions are shown as intersections of the basic shapes.</a:t>
                </a:r>
              </a:p>
              <a:p>
                <a:pPr lvl="1"/>
                <a:r>
                  <a:rPr lang="lv-LV" sz="2000" dirty="0"/>
                  <a:t>Every Boolean expression is satisfied in exactly one region.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916090" y="1920085"/>
                <a:ext cx="3437709" cy="4434840"/>
              </a:xfrm>
              <a:blipFill>
                <a:blip r:embed="rId2"/>
                <a:stretch>
                  <a:fillRect l="-1599" t="-1513" r="-2842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Purpose Venn Diagra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40" y="1847089"/>
            <a:ext cx="3619158" cy="318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2069" y="2495375"/>
            <a:ext cx="2865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400" dirty="0"/>
              <a:t>http://www.humanbusiness.eu/purpose-venn-diagram/</a:t>
            </a:r>
          </a:p>
        </p:txBody>
      </p:sp>
      <p:pic>
        <p:nvPicPr>
          <p:cNvPr id="5124" name="Picture 4" descr="Triangular Venn diagram,  triangular scheme, triangle chart, pyramid diagram, project triang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750" y="5157274"/>
            <a:ext cx="1984375" cy="173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364377" y="5700722"/>
            <a:ext cx="4193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/>
              <a:t>https://www.conceptdraw.com/examples/pyramid-venn-diagram</a:t>
            </a:r>
          </a:p>
        </p:txBody>
      </p:sp>
    </p:spTree>
    <p:extLst>
      <p:ext uri="{BB962C8B-B14F-4D97-AF65-F5344CB8AC3E}">
        <p14:creationId xmlns:p14="http://schemas.microsoft.com/office/powerpoint/2010/main" val="1313800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Cardinality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If there are exactly n distinct elements in </a:t>
            </a:r>
            <a:r>
              <a:rPr lang="en-US" i="1" dirty="0" smtClean="0"/>
              <a:t>S </a:t>
            </a:r>
            <a:r>
              <a:rPr lang="en-US" dirty="0" smtClean="0"/>
              <a:t>where </a:t>
            </a:r>
            <a:r>
              <a:rPr lang="en-US" i="1" dirty="0" smtClean="0"/>
              <a:t>n</a:t>
            </a:r>
            <a:r>
              <a:rPr lang="en-US" dirty="0" smtClean="0"/>
              <a:t> is a nonnegative integer, we say that </a:t>
            </a:r>
            <a:r>
              <a:rPr lang="en-US" i="1" dirty="0" smtClean="0"/>
              <a:t>S</a:t>
            </a:r>
            <a:r>
              <a:rPr lang="en-US" dirty="0" smtClean="0"/>
              <a:t> is </a:t>
            </a:r>
            <a:r>
              <a:rPr lang="en-US" i="1" dirty="0" smtClean="0"/>
              <a:t>finite</a:t>
            </a:r>
            <a:r>
              <a:rPr lang="en-US" dirty="0" smtClean="0"/>
              <a:t>. Otherwise it is </a:t>
            </a:r>
            <a:r>
              <a:rPr lang="en-US" i="1" dirty="0" smtClean="0"/>
              <a:t>infinite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The  </a:t>
            </a:r>
            <a:r>
              <a:rPr lang="en-US" i="1" dirty="0" smtClean="0"/>
              <a:t>cardinality</a:t>
            </a:r>
            <a:r>
              <a:rPr lang="en-US" dirty="0" smtClean="0"/>
              <a:t> of  a finite set </a:t>
            </a:r>
            <a:r>
              <a:rPr lang="en-US" i="1" dirty="0" smtClean="0"/>
              <a:t>A, </a:t>
            </a:r>
            <a:r>
              <a:rPr lang="en-US" dirty="0" smtClean="0"/>
              <a:t>denoted by |</a:t>
            </a:r>
            <a:r>
              <a:rPr lang="en-US" i="1" dirty="0" smtClean="0"/>
              <a:t>A</a:t>
            </a:r>
            <a:r>
              <a:rPr lang="en-US" dirty="0" smtClean="0"/>
              <a:t>|,  is the number of (distinct) elements of </a:t>
            </a:r>
            <a:r>
              <a:rPr lang="en-US" i="1" dirty="0" smtClean="0"/>
              <a:t>A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Examples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|ø|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S be the letters of the English alphabet. Then |</a:t>
            </a:r>
            <a:r>
              <a:rPr lang="en-US" i="1" dirty="0" smtClean="0"/>
              <a:t>S</a:t>
            </a:r>
            <a:r>
              <a:rPr lang="en-US" dirty="0" smtClean="0"/>
              <a:t>|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26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|{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1,2,3</a:t>
            </a:r>
            <a:r>
              <a:rPr lang="en-US" dirty="0" smtClean="0"/>
              <a:t>}|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|{ø}|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set of integers is infinite.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5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The set of all subsets of a set </a:t>
            </a:r>
            <a:r>
              <a:rPr lang="en-US" i="1" dirty="0" smtClean="0"/>
              <a:t>A</a:t>
            </a:r>
            <a:r>
              <a:rPr lang="en-US" dirty="0" smtClean="0"/>
              <a:t>, denoted </a:t>
            </a:r>
            <a:r>
              <a:rPr lang="en-US" dirty="0" smtClean="0">
                <a:latin typeface="Brush Script MT" pitchFamily="66" charset="0"/>
              </a:rPr>
              <a:t>P</a:t>
            </a:r>
            <a:r>
              <a:rPr lang="en-US" b="1" dirty="0" smtClean="0"/>
              <a:t>(</a:t>
            </a:r>
            <a:r>
              <a:rPr lang="en-US" i="1" dirty="0" smtClean="0"/>
              <a:t>A</a:t>
            </a:r>
            <a:r>
              <a:rPr lang="en-US" b="1" dirty="0" smtClean="0"/>
              <a:t>)</a:t>
            </a:r>
            <a:r>
              <a:rPr lang="en-US" dirty="0" smtClean="0"/>
              <a:t>, is called the </a:t>
            </a:r>
            <a:r>
              <a:rPr lang="en-US" i="1" dirty="0" smtClean="0"/>
              <a:t>power set </a:t>
            </a:r>
            <a:r>
              <a:rPr lang="en-US" dirty="0" smtClean="0"/>
              <a:t>of </a:t>
            </a:r>
            <a:r>
              <a:rPr lang="en-US" i="1" dirty="0" smtClean="0"/>
              <a:t>A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Example</a:t>
            </a:r>
            <a:r>
              <a:rPr lang="en-US" dirty="0" smtClean="0"/>
              <a:t>: If </a:t>
            </a:r>
            <a:r>
              <a:rPr lang="en-US" i="1" dirty="0" smtClean="0"/>
              <a:t>A</a:t>
            </a:r>
            <a:r>
              <a:rPr lang="en-US" dirty="0" smtClean="0"/>
              <a:t> = {</a:t>
            </a:r>
            <a:r>
              <a:rPr lang="en-US" dirty="0" err="1" smtClean="0"/>
              <a:t>a,b</a:t>
            </a:r>
            <a:r>
              <a:rPr lang="en-US" dirty="0" smtClean="0"/>
              <a:t>} then </a:t>
            </a:r>
          </a:p>
          <a:p>
            <a:pPr>
              <a:buNone/>
            </a:pPr>
            <a:r>
              <a:rPr lang="en-US" dirty="0" smtClean="0"/>
              <a:t>              </a:t>
            </a:r>
            <a:r>
              <a:rPr lang="en-US" dirty="0" smtClean="0">
                <a:latin typeface="Brush Script MT" pitchFamily="66" charset="0"/>
              </a:rPr>
              <a:t>P</a:t>
            </a:r>
            <a:r>
              <a:rPr lang="en-US" dirty="0" smtClean="0"/>
              <a:t>(A) = {ø, {a},{b},{</a:t>
            </a:r>
            <a:r>
              <a:rPr lang="en-US" dirty="0" err="1" smtClean="0"/>
              <a:t>a,b</a:t>
            </a:r>
            <a:r>
              <a:rPr lang="en-US" dirty="0" smtClean="0"/>
              <a:t>}}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If a set has </a:t>
            </a:r>
            <a:r>
              <a:rPr lang="en-US" i="1" dirty="0" smtClean="0"/>
              <a:t>n</a:t>
            </a:r>
            <a:r>
              <a:rPr lang="en-US" dirty="0" smtClean="0"/>
              <a:t> elements, then the cardinality of the power set is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ⁿ</a:t>
            </a:r>
            <a:r>
              <a:rPr lang="en-US" dirty="0" smtClean="0"/>
              <a:t>. (In Chapters 5 and 6, we will discuss different ways to show this.)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63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ordered n-</a:t>
            </a:r>
            <a:r>
              <a:rPr lang="en-US" i="1" dirty="0" err="1" smtClean="0"/>
              <a:t>tuple</a:t>
            </a:r>
            <a:r>
              <a:rPr lang="en-US" i="1" dirty="0" smtClean="0"/>
              <a:t> </a:t>
            </a:r>
            <a:r>
              <a:rPr lang="en-US" dirty="0" smtClean="0"/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,…..,a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dirty="0" smtClean="0"/>
              <a:t>  is the ordered collection that has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as its first element and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 as its second element and so on until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/>
              <a:t>  as its last element.</a:t>
            </a:r>
          </a:p>
          <a:p>
            <a:r>
              <a:rPr lang="en-US" dirty="0" smtClean="0"/>
              <a:t>Two n-</a:t>
            </a:r>
            <a:r>
              <a:rPr lang="en-US" dirty="0" err="1" smtClean="0"/>
              <a:t>tuples</a:t>
            </a:r>
            <a:r>
              <a:rPr lang="en-US" dirty="0" smtClean="0"/>
              <a:t> are equal if and only if their corresponding elements are equal.</a:t>
            </a:r>
          </a:p>
          <a:p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-tuples are called </a:t>
            </a:r>
            <a:r>
              <a:rPr lang="en-US" i="1" dirty="0" smtClean="0"/>
              <a:t>ordered pairs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ordered pairs 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dirty="0" smtClean="0"/>
              <a:t>) and 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c,d</a:t>
            </a:r>
            <a:r>
              <a:rPr lang="en-US" dirty="0" smtClean="0"/>
              <a:t>) are equal if and only if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 = c </a:t>
            </a:r>
            <a:r>
              <a:rPr lang="en-US" dirty="0" smtClean="0"/>
              <a:t>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b = 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51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05000"/>
            <a:ext cx="8229600" cy="4648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4500" b="1" dirty="0">
                <a:ea typeface="Cambria Math" pitchFamily="18" charset="0"/>
              </a:rPr>
              <a:t>   Definition</a:t>
            </a:r>
            <a:r>
              <a:rPr lang="en-US" sz="4500" dirty="0">
                <a:ea typeface="Cambria Math" pitchFamily="18" charset="0"/>
              </a:rPr>
              <a:t>:  The </a:t>
            </a:r>
            <a:r>
              <a:rPr lang="en-US" sz="4500" i="1" dirty="0">
                <a:ea typeface="Cambria Math" pitchFamily="18" charset="0"/>
              </a:rPr>
              <a:t>Cartesian Product </a:t>
            </a:r>
            <a:r>
              <a:rPr lang="en-US" sz="4500" dirty="0">
                <a:ea typeface="Cambria Math" pitchFamily="18" charset="0"/>
              </a:rPr>
              <a:t>of two sets </a:t>
            </a:r>
            <a:r>
              <a:rPr lang="en-US" sz="4500" i="1" dirty="0">
                <a:ea typeface="Cambria Math" pitchFamily="18" charset="0"/>
              </a:rPr>
              <a:t>A</a:t>
            </a:r>
            <a:r>
              <a:rPr lang="en-US" sz="4500" b="1" dirty="0">
                <a:ea typeface="Cambria Math" pitchFamily="18" charset="0"/>
              </a:rPr>
              <a:t> </a:t>
            </a:r>
            <a:r>
              <a:rPr lang="en-US" sz="4500" dirty="0">
                <a:ea typeface="Cambria Math" pitchFamily="18" charset="0"/>
              </a:rPr>
              <a:t>and </a:t>
            </a:r>
            <a:r>
              <a:rPr lang="en-US" sz="4500" i="1" dirty="0">
                <a:ea typeface="Cambria Math" pitchFamily="18" charset="0"/>
              </a:rPr>
              <a:t>B</a:t>
            </a:r>
            <a:r>
              <a:rPr lang="en-US" sz="4500" dirty="0">
                <a:ea typeface="Cambria Math" pitchFamily="18" charset="0"/>
              </a:rPr>
              <a:t>, denoted by   </a:t>
            </a:r>
            <a:r>
              <a:rPr lang="en-US" sz="4500" i="1" dirty="0">
                <a:ea typeface="Cambria Math" pitchFamily="18" charset="0"/>
              </a:rPr>
              <a:t>A</a:t>
            </a:r>
            <a:r>
              <a:rPr lang="en-US" sz="4500" dirty="0">
                <a:ea typeface="Cambria Math" pitchFamily="18" charset="0"/>
              </a:rPr>
              <a:t> × </a:t>
            </a:r>
            <a:r>
              <a:rPr lang="en-US" sz="4500" i="1" dirty="0">
                <a:ea typeface="Cambria Math" pitchFamily="18" charset="0"/>
              </a:rPr>
              <a:t>B</a:t>
            </a:r>
            <a:r>
              <a:rPr lang="en-US" sz="4500" dirty="0">
                <a:ea typeface="Cambria Math" pitchFamily="18" charset="0"/>
              </a:rPr>
              <a:t> is the set of ordered pairs (</a:t>
            </a:r>
            <a:r>
              <a:rPr lang="en-US" sz="4500" dirty="0" err="1">
                <a:ea typeface="Cambria Math" pitchFamily="18" charset="0"/>
              </a:rPr>
              <a:t>a,b</a:t>
            </a:r>
            <a:r>
              <a:rPr lang="en-US" sz="4500" dirty="0">
                <a:ea typeface="Cambria Math" pitchFamily="18" charset="0"/>
              </a:rPr>
              <a:t>) where    </a:t>
            </a:r>
            <a:r>
              <a:rPr lang="en-US" sz="4500" i="1" dirty="0">
                <a:ea typeface="Cambria Math" pitchFamily="18" charset="0"/>
              </a:rPr>
              <a:t>a </a:t>
            </a:r>
            <a:r>
              <a:rPr lang="en-US" sz="4500" dirty="0">
                <a:ea typeface="Cambria Math" pitchFamily="18" charset="0"/>
              </a:rPr>
              <a:t>∈ </a:t>
            </a:r>
            <a:r>
              <a:rPr lang="en-US" sz="4500" i="1" dirty="0">
                <a:ea typeface="Cambria Math" pitchFamily="18" charset="0"/>
              </a:rPr>
              <a:t>A</a:t>
            </a:r>
            <a:r>
              <a:rPr lang="en-US" sz="4500" dirty="0">
                <a:ea typeface="Cambria Math" pitchFamily="18" charset="0"/>
              </a:rPr>
              <a:t>   and </a:t>
            </a:r>
            <a:r>
              <a:rPr lang="en-US" sz="4500" i="1" dirty="0">
                <a:ea typeface="Cambria Math" pitchFamily="18" charset="0"/>
              </a:rPr>
              <a:t>b </a:t>
            </a:r>
            <a:r>
              <a:rPr lang="en-US" sz="4500" dirty="0">
                <a:ea typeface="Cambria Math" pitchFamily="18" charset="0"/>
              </a:rPr>
              <a:t>∈ </a:t>
            </a:r>
            <a:r>
              <a:rPr lang="en-US" sz="4500" i="1" dirty="0">
                <a:ea typeface="Cambria Math" pitchFamily="18" charset="0"/>
              </a:rPr>
              <a:t>B</a:t>
            </a:r>
            <a:r>
              <a:rPr lang="en-US" sz="4500" dirty="0">
                <a:ea typeface="Cambria Math" pitchFamily="18" charset="0"/>
              </a:rPr>
              <a:t> .</a:t>
            </a:r>
          </a:p>
          <a:p>
            <a:pPr>
              <a:buNone/>
            </a:pPr>
            <a:endParaRPr lang="en-US" sz="4500" dirty="0">
              <a:ea typeface="Cambria Math" pitchFamily="18" charset="0"/>
            </a:endParaRPr>
          </a:p>
          <a:p>
            <a:pPr>
              <a:buNone/>
            </a:pPr>
            <a:r>
              <a:rPr lang="en-US" sz="4500" b="1" dirty="0">
                <a:ea typeface="Cambria Math" pitchFamily="18" charset="0"/>
              </a:rPr>
              <a:t>   Example</a:t>
            </a:r>
            <a:r>
              <a:rPr lang="en-US" sz="4500" dirty="0">
                <a:ea typeface="Cambria Math" pitchFamily="18" charset="0"/>
              </a:rPr>
              <a:t>:</a:t>
            </a:r>
          </a:p>
          <a:p>
            <a:pPr>
              <a:buNone/>
            </a:pPr>
            <a:r>
              <a:rPr lang="en-US" sz="4500" dirty="0">
                <a:ea typeface="Cambria Math" pitchFamily="18" charset="0"/>
              </a:rPr>
              <a:t>   </a:t>
            </a:r>
            <a:r>
              <a:rPr lang="en-US" sz="4500" i="1" dirty="0">
                <a:ea typeface="Cambria Math" pitchFamily="18" charset="0"/>
              </a:rPr>
              <a:t>A</a:t>
            </a:r>
            <a:r>
              <a:rPr lang="en-US" sz="4500" dirty="0">
                <a:ea typeface="Cambria Math" pitchFamily="18" charset="0"/>
              </a:rPr>
              <a:t> = {</a:t>
            </a:r>
            <a:r>
              <a:rPr lang="en-US" sz="4500" i="1" dirty="0" err="1">
                <a:ea typeface="Cambria Math" pitchFamily="18" charset="0"/>
              </a:rPr>
              <a:t>a,b</a:t>
            </a:r>
            <a:r>
              <a:rPr lang="en-US" sz="4500" dirty="0">
                <a:ea typeface="Cambria Math" pitchFamily="18" charset="0"/>
              </a:rPr>
              <a:t>}   </a:t>
            </a:r>
            <a:r>
              <a:rPr lang="en-US" sz="4500" i="1" dirty="0">
                <a:ea typeface="Cambria Math" pitchFamily="18" charset="0"/>
              </a:rPr>
              <a:t>B</a:t>
            </a:r>
            <a:r>
              <a:rPr lang="en-US" sz="4500" dirty="0">
                <a:ea typeface="Cambria Math" pitchFamily="18" charset="0"/>
              </a:rPr>
              <a:t> = {</a:t>
            </a:r>
            <a:r>
              <a:rPr lang="en-US" sz="45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4500" dirty="0">
                <a:ea typeface="Cambria Math" pitchFamily="18" charset="0"/>
              </a:rPr>
              <a:t>,</a:t>
            </a:r>
            <a:r>
              <a:rPr lang="en-US" sz="45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4500" dirty="0">
                <a:ea typeface="Cambria Math" pitchFamily="18" charset="0"/>
              </a:rPr>
              <a:t>,</a:t>
            </a:r>
            <a:r>
              <a:rPr lang="en-US" sz="45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4500" dirty="0">
                <a:ea typeface="Cambria Math" pitchFamily="18" charset="0"/>
              </a:rPr>
              <a:t>}</a:t>
            </a:r>
          </a:p>
          <a:p>
            <a:pPr>
              <a:buNone/>
            </a:pPr>
            <a:r>
              <a:rPr lang="en-US" sz="4500" dirty="0">
                <a:ea typeface="Cambria Math" pitchFamily="18" charset="0"/>
              </a:rPr>
              <a:t>   </a:t>
            </a:r>
            <a:r>
              <a:rPr lang="en-US" sz="4500" i="1" dirty="0">
                <a:ea typeface="Cambria Math" pitchFamily="18" charset="0"/>
              </a:rPr>
              <a:t>A</a:t>
            </a:r>
            <a:r>
              <a:rPr lang="en-US" sz="4500" dirty="0">
                <a:ea typeface="Cambria Math" pitchFamily="18" charset="0"/>
              </a:rPr>
              <a:t> × </a:t>
            </a:r>
            <a:r>
              <a:rPr lang="en-US" sz="4500" i="1" dirty="0">
                <a:ea typeface="Cambria Math" pitchFamily="18" charset="0"/>
              </a:rPr>
              <a:t>B</a:t>
            </a:r>
            <a:r>
              <a:rPr lang="en-US" sz="4500" dirty="0">
                <a:ea typeface="Cambria Math" pitchFamily="18" charset="0"/>
              </a:rPr>
              <a:t> = {(</a:t>
            </a:r>
            <a:r>
              <a:rPr lang="en-US" sz="4500" i="1" dirty="0">
                <a:ea typeface="Cambria Math" pitchFamily="18" charset="0"/>
              </a:rPr>
              <a:t>a</a:t>
            </a:r>
            <a:r>
              <a:rPr lang="en-US" sz="4500" dirty="0">
                <a:ea typeface="Cambria Math" pitchFamily="18" charset="0"/>
              </a:rPr>
              <a:t>,</a:t>
            </a:r>
            <a:r>
              <a:rPr lang="en-US" sz="45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4500" dirty="0">
                <a:ea typeface="Cambria Math" pitchFamily="18" charset="0"/>
              </a:rPr>
              <a:t>),(</a:t>
            </a:r>
            <a:r>
              <a:rPr lang="en-US" sz="4500" i="1" dirty="0">
                <a:ea typeface="Cambria Math" pitchFamily="18" charset="0"/>
              </a:rPr>
              <a:t>a</a:t>
            </a:r>
            <a:r>
              <a:rPr lang="en-US" sz="4500" dirty="0">
                <a:ea typeface="Cambria Math" pitchFamily="18" charset="0"/>
              </a:rPr>
              <a:t>,</a:t>
            </a:r>
            <a:r>
              <a:rPr lang="en-US" sz="45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4500" dirty="0">
                <a:ea typeface="Cambria Math" pitchFamily="18" charset="0"/>
              </a:rPr>
              <a:t>),(</a:t>
            </a:r>
            <a:r>
              <a:rPr lang="en-US" sz="4500" i="1" dirty="0">
                <a:ea typeface="Cambria Math" pitchFamily="18" charset="0"/>
              </a:rPr>
              <a:t>a</a:t>
            </a:r>
            <a:r>
              <a:rPr lang="en-US" sz="4500" dirty="0">
                <a:ea typeface="Cambria Math" pitchFamily="18" charset="0"/>
              </a:rPr>
              <a:t>,</a:t>
            </a:r>
            <a:r>
              <a:rPr lang="en-US" sz="45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4500" dirty="0">
                <a:ea typeface="Cambria Math" pitchFamily="18" charset="0"/>
              </a:rPr>
              <a:t>), (</a:t>
            </a:r>
            <a:r>
              <a:rPr lang="en-US" sz="4500" i="1" dirty="0">
                <a:ea typeface="Cambria Math" pitchFamily="18" charset="0"/>
              </a:rPr>
              <a:t>b</a:t>
            </a:r>
            <a:r>
              <a:rPr lang="en-US" sz="4500" dirty="0">
                <a:ea typeface="Cambria Math" pitchFamily="18" charset="0"/>
              </a:rPr>
              <a:t>,</a:t>
            </a:r>
            <a:r>
              <a:rPr lang="en-US" sz="45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4500" dirty="0">
                <a:ea typeface="Cambria Math" pitchFamily="18" charset="0"/>
              </a:rPr>
              <a:t>),(</a:t>
            </a:r>
            <a:r>
              <a:rPr lang="en-US" sz="4500" i="1" dirty="0">
                <a:ea typeface="Cambria Math" pitchFamily="18" charset="0"/>
              </a:rPr>
              <a:t>b,</a:t>
            </a:r>
            <a:r>
              <a:rPr lang="en-US" sz="45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4500" dirty="0">
                <a:ea typeface="Cambria Math" pitchFamily="18" charset="0"/>
              </a:rPr>
              <a:t>),(</a:t>
            </a:r>
            <a:r>
              <a:rPr lang="en-US" sz="4500" i="1" dirty="0">
                <a:ea typeface="Cambria Math" pitchFamily="18" charset="0"/>
              </a:rPr>
              <a:t>b,</a:t>
            </a:r>
            <a:r>
              <a:rPr lang="en-US" sz="45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4500" dirty="0">
                <a:ea typeface="Cambria Math" pitchFamily="18" charset="0"/>
              </a:rPr>
              <a:t>)}</a:t>
            </a:r>
          </a:p>
          <a:p>
            <a:pPr>
              <a:buNone/>
            </a:pPr>
            <a:endParaRPr lang="en-US" sz="4500" dirty="0">
              <a:ea typeface="Cambria Math" pitchFamily="18" charset="0"/>
            </a:endParaRPr>
          </a:p>
          <a:p>
            <a:r>
              <a:rPr lang="en-US" sz="4500" b="1" dirty="0">
                <a:ea typeface="Cambria Math" pitchFamily="18" charset="0"/>
              </a:rPr>
              <a:t>Definition</a:t>
            </a:r>
            <a:r>
              <a:rPr lang="en-US" sz="4500" dirty="0">
                <a:ea typeface="Cambria Math" pitchFamily="18" charset="0"/>
              </a:rPr>
              <a:t>: A subset </a:t>
            </a:r>
            <a:r>
              <a:rPr lang="en-US" sz="4500" i="1" dirty="0">
                <a:ea typeface="Cambria Math" pitchFamily="18" charset="0"/>
              </a:rPr>
              <a:t>R</a:t>
            </a:r>
            <a:r>
              <a:rPr lang="en-US" sz="4500" dirty="0">
                <a:ea typeface="Cambria Math" pitchFamily="18" charset="0"/>
              </a:rPr>
              <a:t> of the Cartesian product</a:t>
            </a:r>
            <a:r>
              <a:rPr lang="en-US" sz="4500" b="1" dirty="0">
                <a:ea typeface="Cambria Math" pitchFamily="18" charset="0"/>
              </a:rPr>
              <a:t> </a:t>
            </a:r>
            <a:r>
              <a:rPr lang="en-US" sz="4500" i="1" dirty="0">
                <a:ea typeface="Cambria Math" pitchFamily="18" charset="0"/>
              </a:rPr>
              <a:t>A</a:t>
            </a:r>
            <a:r>
              <a:rPr lang="en-US" sz="4500" dirty="0">
                <a:ea typeface="Cambria Math" pitchFamily="18" charset="0"/>
              </a:rPr>
              <a:t> × </a:t>
            </a:r>
            <a:r>
              <a:rPr lang="en-US" sz="4500" i="1" dirty="0">
                <a:ea typeface="Cambria Math" pitchFamily="18" charset="0"/>
              </a:rPr>
              <a:t>B</a:t>
            </a:r>
            <a:r>
              <a:rPr lang="en-US" sz="4500" dirty="0">
                <a:ea typeface="Cambria Math" pitchFamily="18" charset="0"/>
              </a:rPr>
              <a:t> is called a </a:t>
            </a:r>
            <a:r>
              <a:rPr lang="en-US" sz="4500" i="1" dirty="0">
                <a:ea typeface="Cambria Math" pitchFamily="18" charset="0"/>
              </a:rPr>
              <a:t>relation </a:t>
            </a:r>
            <a:r>
              <a:rPr lang="en-US" sz="4500" dirty="0">
                <a:ea typeface="Cambria Math" pitchFamily="18" charset="0"/>
              </a:rPr>
              <a:t>from the set A to the set B. (Relations will be covered in depth in Chapter </a:t>
            </a:r>
            <a:r>
              <a:rPr lang="en-US" sz="4500" dirty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4500" dirty="0">
                <a:ea typeface="Cambria Math" pitchFamily="18" charset="0"/>
              </a:rPr>
              <a:t>. 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endParaRPr lang="en-US" i="1" dirty="0"/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648200" y="2895601"/>
            <a:ext cx="5143500" cy="382905"/>
          </a:xfrm>
          <a:prstGeom prst="rect">
            <a:avLst/>
          </a:prstGeom>
        </p:spPr>
      </p:pic>
      <p:pic>
        <p:nvPicPr>
          <p:cNvPr id="5" name="Picture 4" descr="020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4200" y="381000"/>
            <a:ext cx="899160" cy="10424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924800" y="533401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</a:t>
            </a:r>
            <a:r>
              <a:rPr lang="en-US" dirty="0">
                <a:latin typeface="Cambria Math"/>
                <a:ea typeface="Cambria Math"/>
              </a:rPr>
              <a:t>é Descartes (1596-1650)</a:t>
            </a:r>
          </a:p>
        </p:txBody>
      </p:sp>
    </p:spTree>
    <p:extLst>
      <p:ext uri="{BB962C8B-B14F-4D97-AF65-F5344CB8AC3E}">
        <p14:creationId xmlns:p14="http://schemas.microsoft.com/office/powerpoint/2010/main" val="361998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Product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Definition</a:t>
            </a:r>
            <a:r>
              <a:rPr lang="en-US" dirty="0" smtClean="0"/>
              <a:t>: The </a:t>
            </a:r>
            <a:r>
              <a:rPr lang="en-US" dirty="0" err="1" smtClean="0"/>
              <a:t>cartesian</a:t>
            </a:r>
            <a:r>
              <a:rPr lang="en-US" dirty="0" smtClean="0"/>
              <a:t> products of the sets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,……,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/>
              <a:t>, denoted by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×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×</a:t>
            </a:r>
            <a:r>
              <a:rPr lang="en-US" b="1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…… ×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, </a:t>
            </a:r>
            <a:r>
              <a:rPr lang="en-US" dirty="0" smtClean="0"/>
              <a:t>is the set of ordered           </a:t>
            </a:r>
            <a:r>
              <a:rPr lang="en-US" i="1" dirty="0" smtClean="0"/>
              <a:t>n</a:t>
            </a:r>
            <a:r>
              <a:rPr lang="en-US" dirty="0" smtClean="0"/>
              <a:t>-</a:t>
            </a:r>
            <a:r>
              <a:rPr lang="en-US" dirty="0" err="1" smtClean="0"/>
              <a:t>tuples</a:t>
            </a:r>
            <a:r>
              <a:rPr lang="en-US" dirty="0" smtClean="0"/>
              <a:t> 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,……,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/>
              <a:t>)  where  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i="1" baseline="-25000" dirty="0" err="1" smtClean="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dirty="0" smtClean="0"/>
              <a:t>   belongs to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dirty="0" smtClean="0"/>
              <a:t>                   for </a:t>
            </a:r>
            <a:r>
              <a:rPr lang="en-US" i="1" dirty="0" err="1" smtClean="0"/>
              <a:t>i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…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Example</a:t>
            </a:r>
            <a:r>
              <a:rPr lang="en-US" dirty="0" smtClean="0"/>
              <a:t>: What is </a:t>
            </a:r>
            <a:r>
              <a:rPr lang="en-US" i="1" dirty="0" smtClean="0"/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×</a:t>
            </a:r>
            <a:r>
              <a:rPr lang="en-US" b="1" dirty="0" smtClean="0"/>
              <a:t> </a:t>
            </a:r>
            <a:r>
              <a:rPr lang="en-US" i="1" dirty="0" smtClean="0"/>
              <a:t>B</a:t>
            </a:r>
            <a:r>
              <a:rPr lang="en-US" b="1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×</a:t>
            </a:r>
            <a:r>
              <a:rPr lang="en-US" b="1" dirty="0" smtClean="0"/>
              <a:t> </a:t>
            </a:r>
            <a:r>
              <a:rPr lang="en-US" dirty="0" smtClean="0"/>
              <a:t>C</a:t>
            </a:r>
            <a:r>
              <a:rPr lang="en-US" b="1" dirty="0" smtClean="0"/>
              <a:t> </a:t>
            </a:r>
            <a:r>
              <a:rPr lang="en-US" dirty="0" smtClean="0"/>
              <a:t>where </a:t>
            </a:r>
            <a:r>
              <a:rPr lang="en-US" i="1" dirty="0" smtClean="0"/>
              <a:t>A</a:t>
            </a:r>
            <a:r>
              <a:rPr lang="en-US" dirty="0" smtClean="0"/>
              <a:t> =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0,1</a:t>
            </a:r>
            <a:r>
              <a:rPr lang="en-US" dirty="0" smtClean="0"/>
              <a:t>}, </a:t>
            </a:r>
            <a:r>
              <a:rPr lang="en-US" i="1" dirty="0" smtClean="0"/>
              <a:t>B</a:t>
            </a:r>
            <a:r>
              <a:rPr lang="en-US" dirty="0" smtClean="0"/>
              <a:t> =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1,2</a:t>
            </a:r>
            <a:r>
              <a:rPr lang="en-US" dirty="0" smtClean="0"/>
              <a:t>} and    </a:t>
            </a:r>
            <a:r>
              <a:rPr lang="en-US" i="1" dirty="0" smtClean="0"/>
              <a:t>C</a:t>
            </a:r>
            <a:r>
              <a:rPr lang="en-US" dirty="0" smtClean="0"/>
              <a:t> =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0,1,2</a:t>
            </a:r>
            <a:r>
              <a:rPr lang="en-US" dirty="0" smtClean="0"/>
              <a:t>}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Solution: </a:t>
            </a:r>
            <a:r>
              <a:rPr lang="en-US" i="1" dirty="0" smtClean="0"/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×</a:t>
            </a:r>
            <a:r>
              <a:rPr lang="en-US" b="1" dirty="0" smtClean="0"/>
              <a:t> </a:t>
            </a:r>
            <a:r>
              <a:rPr lang="en-US" i="1" dirty="0" smtClean="0"/>
              <a:t>B</a:t>
            </a:r>
            <a:r>
              <a:rPr lang="en-US" b="1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×</a:t>
            </a:r>
            <a:r>
              <a:rPr lang="en-US" b="1" dirty="0" smtClean="0"/>
              <a:t> </a:t>
            </a:r>
            <a:r>
              <a:rPr lang="en-US" dirty="0" smtClean="0"/>
              <a:t>C</a:t>
            </a:r>
            <a:r>
              <a:rPr lang="en-US" b="1" dirty="0" smtClean="0"/>
              <a:t> = </a:t>
            </a:r>
            <a:r>
              <a:rPr lang="en-US" dirty="0" smtClean="0"/>
              <a:t>{(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0,1,0</a:t>
            </a:r>
            <a:r>
              <a:rPr lang="en-US" dirty="0" smtClean="0"/>
              <a:t>),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0,1,1</a:t>
            </a:r>
            <a:r>
              <a:rPr lang="en-US" dirty="0" smtClean="0"/>
              <a:t>),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0,1,2</a:t>
            </a:r>
            <a:r>
              <a:rPr lang="en-US" dirty="0" smtClean="0"/>
              <a:t>),(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0,2,0</a:t>
            </a:r>
            <a:r>
              <a:rPr lang="en-US" dirty="0" smtClean="0"/>
              <a:t>),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0,2,1</a:t>
            </a:r>
            <a:r>
              <a:rPr lang="en-US" dirty="0" smtClean="0"/>
              <a:t>),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0,2,2</a:t>
            </a:r>
            <a:r>
              <a:rPr lang="en-US" dirty="0" smtClean="0"/>
              <a:t>),(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1,1,0</a:t>
            </a:r>
            <a:r>
              <a:rPr lang="en-US" dirty="0" smtClean="0"/>
              <a:t>),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1,1,1</a:t>
            </a:r>
            <a:r>
              <a:rPr lang="en-US" dirty="0" smtClean="0"/>
              <a:t>),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1,1,2</a:t>
            </a:r>
            <a:r>
              <a:rPr lang="en-US" dirty="0" smtClean="0"/>
              <a:t>),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1,2,0</a:t>
            </a:r>
            <a:r>
              <a:rPr lang="en-US" dirty="0" smtClean="0"/>
              <a:t>),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1,2,1</a:t>
            </a:r>
            <a:r>
              <a:rPr lang="en-US" dirty="0" smtClean="0"/>
              <a:t>),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1,2,2</a:t>
            </a:r>
            <a:r>
              <a:rPr lang="en-US" dirty="0" smtClean="0"/>
              <a:t>)}</a:t>
            </a:r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971802" y="3429001"/>
            <a:ext cx="6386513" cy="68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5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Sets of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predicate </a:t>
            </a:r>
            <a:r>
              <a:rPr lang="en-US" i="1" dirty="0" smtClean="0"/>
              <a:t>P</a:t>
            </a:r>
            <a:r>
              <a:rPr lang="en-US" dirty="0" smtClean="0"/>
              <a:t> and a domain </a:t>
            </a:r>
            <a:r>
              <a:rPr lang="en-US" i="1" dirty="0" smtClean="0"/>
              <a:t>D</a:t>
            </a:r>
            <a:r>
              <a:rPr lang="en-US" dirty="0" smtClean="0"/>
              <a:t>, we define the </a:t>
            </a:r>
            <a:r>
              <a:rPr lang="en-US" i="1" dirty="0" smtClean="0"/>
              <a:t>truth set </a:t>
            </a:r>
            <a:r>
              <a:rPr lang="en-US" dirty="0" smtClean="0"/>
              <a:t>of </a:t>
            </a:r>
            <a:r>
              <a:rPr lang="en-US" i="1" dirty="0" smtClean="0"/>
              <a:t>P</a:t>
            </a:r>
            <a:r>
              <a:rPr lang="en-US" dirty="0" smtClean="0"/>
              <a:t> to be the set of elements in </a:t>
            </a:r>
            <a:r>
              <a:rPr lang="en-US" i="1" dirty="0" smtClean="0"/>
              <a:t>D</a:t>
            </a:r>
            <a:r>
              <a:rPr lang="en-US" dirty="0" smtClean="0"/>
              <a:t> for which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is true. The truth set of </a:t>
            </a:r>
            <a:r>
              <a:rPr lang="en-US" i="1" dirty="0" smtClean="0"/>
              <a:t>P</a:t>
            </a:r>
            <a:r>
              <a:rPr lang="en-US" dirty="0" smtClean="0"/>
              <a:t>(x) is denoted by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Example</a:t>
            </a:r>
            <a:r>
              <a:rPr lang="en-US" dirty="0" smtClean="0"/>
              <a:t>: The truth set of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where the domain is the integers and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is “|</a:t>
            </a:r>
            <a:r>
              <a:rPr lang="en-US" i="1" dirty="0" smtClean="0"/>
              <a:t>x</a:t>
            </a:r>
            <a:r>
              <a:rPr lang="en-US" dirty="0" smtClean="0"/>
              <a:t>|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” is the set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{-1,1}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495801" y="3505201"/>
            <a:ext cx="2248853" cy="38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5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Notes for the Homework2 – Part 1</a:t>
            </a:r>
            <a:endParaRPr lang="lv-LV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lv-LV" b="1" dirty="0" smtClean="0"/>
                  <a:t>Example: </a:t>
                </a:r>
                <a:r>
                  <a:rPr lang="lv-LV" dirty="0" smtClean="0"/>
                  <a:t>Express the sentence:</a:t>
                </a:r>
                <a:r>
                  <a:rPr lang="lv-LV" i="1" dirty="0" smtClean="0"/>
                  <a:t> </a:t>
                </a:r>
              </a:p>
              <a:p>
                <a:pPr marL="0" indent="0">
                  <a:buNone/>
                </a:pPr>
                <a:r>
                  <a:rPr lang="lv-LV" i="1" dirty="0" smtClean="0"/>
                  <a:t>One can travel directly by rail between any two different cities. </a:t>
                </a:r>
              </a:p>
              <a:p>
                <a:pPr marL="0" indent="0">
                  <a:buNone/>
                </a:pPr>
                <a:endParaRPr lang="lv-LV" sz="2800" dirty="0" smtClean="0"/>
              </a:p>
              <a:p>
                <a:pPr marL="0" indent="0">
                  <a:buNone/>
                </a:pPr>
                <a:r>
                  <a:rPr lang="lv-LV" dirty="0" smtClean="0"/>
                  <a:t>(1) </a:t>
                </a:r>
                <a:r>
                  <a:rPr lang="lv-LV" sz="2800" dirty="0" smtClean="0"/>
                  <a:t>Non-scalable way (without quantifiers) – </a:t>
                </a:r>
                <a:r>
                  <a:rPr lang="lv-LV" sz="2800" b="1" dirty="0" smtClean="0">
                    <a:solidFill>
                      <a:srgbClr val="FF0000"/>
                    </a:solidFill>
                  </a:rPr>
                  <a:t>DO NOT</a:t>
                </a:r>
                <a:r>
                  <a:rPr lang="lv-LV" sz="2800" dirty="0" smtClean="0"/>
                  <a:t> write it like this:</a:t>
                </a:r>
                <a:br>
                  <a:rPr lang="lv-LV" sz="2800" dirty="0" smtClean="0"/>
                </a:br>
                <a:r>
                  <a:rPr lang="lv-LV" sz="2800" dirty="0" smtClean="0"/>
                  <a:t>Rail(A,B) </a:t>
                </a:r>
                <a:r>
                  <a:rPr lang="lv-LV" sz="2800" dirty="0"/>
                  <a:t>/\ </a:t>
                </a:r>
                <a:r>
                  <a:rPr lang="lv-LV" sz="2800" dirty="0" smtClean="0"/>
                  <a:t>Rail(A,C) /\ Rail(B,A) /\ Rail(B,C) /\ Rail(C,A) /\ Rail(C,B)</a:t>
                </a:r>
              </a:p>
              <a:p>
                <a:pPr marL="0" indent="0">
                  <a:buNone/>
                </a:pPr>
                <a:endParaRPr lang="lv-LV" dirty="0"/>
              </a:p>
              <a:p>
                <a:pPr marL="0" indent="0">
                  <a:buNone/>
                </a:pPr>
                <a:r>
                  <a:rPr lang="lv-LV" dirty="0" smtClean="0"/>
                  <a:t>(2) </a:t>
                </a:r>
                <a:r>
                  <a:rPr lang="lv-LV" sz="2800" dirty="0" smtClean="0"/>
                  <a:t>Scalable way (works for any number of cities):</a:t>
                </a:r>
              </a:p>
              <a:p>
                <a:pPr marL="0" indent="0">
                  <a:buNone/>
                </a:pPr>
                <a:r>
                  <a:rPr lang="lv-LV" dirty="0" smtClean="0"/>
                  <a:t>Let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lv-LV" dirty="0" smtClean="0"/>
                  <a:t> be the set of all cities (for example,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 = {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lv-LV" dirty="0" smtClean="0"/>
                  <a:t>).</a:t>
                </a:r>
                <a:endParaRPr lang="lv-LV" sz="28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lv-LV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lv-LV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lv-LV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lv-LV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a:rPr lang="lv-LV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lv-LV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lv-LV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lv-LV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lv-LV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lv-LV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→</m:t>
                          </m:r>
                          <m:r>
                            <a:rPr lang="lv-LV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𝑅𝑎𝑖𝑙</m:t>
                          </m:r>
                          <m:d>
                            <m:dPr>
                              <m:ctrlPr>
                                <a:rPr lang="lv-LV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lv-LV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lv-LV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lv-LV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lv-LV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lv-LV" sz="2800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lv-LV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lv-LV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08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Sets are one of the basic building blocks for the types of objects considered in discrete mathematics.</a:t>
            </a:r>
          </a:p>
          <a:p>
            <a:pPr lvl="1"/>
            <a:r>
              <a:rPr lang="en-US" dirty="0" smtClean="0"/>
              <a:t>Important for counting.</a:t>
            </a:r>
          </a:p>
          <a:p>
            <a:pPr lvl="1"/>
            <a:r>
              <a:rPr lang="en-US" dirty="0" smtClean="0"/>
              <a:t>Programming languages have set operations.</a:t>
            </a:r>
          </a:p>
          <a:p>
            <a:r>
              <a:rPr lang="en-US" dirty="0" smtClean="0"/>
              <a:t>Set theory is an important branch of mathematics.</a:t>
            </a:r>
          </a:p>
          <a:p>
            <a:pPr lvl="1"/>
            <a:r>
              <a:rPr lang="en-US" dirty="0" smtClean="0"/>
              <a:t>Many different systems of axioms have been used to develop set theory.</a:t>
            </a:r>
          </a:p>
          <a:p>
            <a:pPr lvl="1"/>
            <a:r>
              <a:rPr lang="en-US" dirty="0" smtClean="0"/>
              <a:t>Here we are not concerned with a formal set of axioms for set theory. Instead, we will use what is called naïve set theory.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65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Notes for the </a:t>
            </a:r>
            <a:r>
              <a:rPr lang="lv-LV" dirty="0" smtClean="0"/>
              <a:t>Homework2 – Part 2</a:t>
            </a:r>
            <a:endParaRPr lang="lv-LV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lv-LV" sz="2400" i="1" dirty="0" smtClean="0">
                    <a:solidFill>
                      <a:srgbClr val="00B050"/>
                    </a:solidFill>
                  </a:rPr>
                  <a:t>(How to prove that something is irrational? Typically – by contradiction: Assume that it is rational, and get a contradiction.)</a:t>
                </a:r>
              </a:p>
              <a:p>
                <a:pPr marL="0" indent="0">
                  <a:buNone/>
                </a:pPr>
                <a:r>
                  <a:rPr lang="lv-LV" sz="2400" b="1" dirty="0"/>
                  <a:t>Example: </a:t>
                </a:r>
                <a:r>
                  <a:rPr lang="lv-LV" sz="2400" dirty="0"/>
                  <a:t>The sum of a rational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lv-LV" sz="2400" dirty="0" smtClean="0"/>
                  <a:t> </a:t>
                </a:r>
                <a:r>
                  <a:rPr lang="lv-LV" sz="2400" dirty="0"/>
                  <a:t>and irrational </a:t>
                </a:r>
                <a14:m>
                  <m:oMath xmlns:m="http://schemas.openxmlformats.org/officeDocument/2006/math">
                    <m:r>
                      <a:rPr lang="lv-LV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lv-LV" sz="2400" dirty="0"/>
                  <a:t> is irrational</a:t>
                </a:r>
                <a:r>
                  <a:rPr lang="lv-LV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lv-LV" sz="2400" b="1" dirty="0" smtClean="0"/>
                  <a:t>Proof. </a:t>
                </a:r>
                <a:r>
                  <a:rPr lang="lv-LV" sz="2400" dirty="0"/>
                  <a:t> </a:t>
                </a:r>
                <a:r>
                  <a:rPr lang="lv-LV" sz="2400" dirty="0" smtClean="0"/>
                  <a:t>- Assume that </a:t>
                </a:r>
                <a14:m>
                  <m:oMath xmlns:m="http://schemas.openxmlformats.org/officeDocument/2006/math">
                    <m:r>
                      <a:rPr lang="lv-LV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lv-LV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lv-LV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lv-LV" sz="2400" dirty="0" smtClean="0"/>
                  <a:t> is rational number,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lv-LV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lv-LV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v-LV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lv-LV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lv-LV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v-LV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lv-LV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lv-LV" sz="2400" dirty="0" smtClean="0"/>
                  <a:t>. </a:t>
                </a:r>
                <a:br>
                  <a:rPr lang="lv-LV" sz="2400" dirty="0" smtClean="0"/>
                </a:br>
                <a:r>
                  <a:rPr lang="lv-LV" sz="2400" dirty="0" smtClean="0"/>
                  <a:t>Then </a:t>
                </a:r>
                <a14:m>
                  <m:oMath xmlns:m="http://schemas.openxmlformats.org/officeDocument/2006/math">
                    <m:r>
                      <a:rPr lang="lv-LV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lv-LV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lv-LV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lv-LV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lv-LV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lv-LV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lv-LV" sz="2400" dirty="0" smtClean="0"/>
                  <a:t>. And therefore </a:t>
                </a:r>
                <a14:m>
                  <m:oMath xmlns:m="http://schemas.openxmlformats.org/officeDocument/2006/math">
                    <m:r>
                      <a:rPr lang="lv-LV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lv-LV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lv-LV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lv-LV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lv-LV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lv-LV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lv-LV" sz="2400" dirty="0" smtClean="0"/>
                  <a:t>. An irrational number is a difference of two rational numbers. Impossible,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lv-LV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lv-LV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lv-LV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lv-LV" sz="2400" dirty="0" smtClean="0"/>
                  <a:t> is always rational. </a:t>
                </a:r>
              </a:p>
              <a:p>
                <a:pPr marL="0" indent="0">
                  <a:buNone/>
                </a:pPr>
                <a:r>
                  <a:rPr lang="lv-LV" sz="2400" i="1" dirty="0">
                    <a:solidFill>
                      <a:srgbClr val="00B050"/>
                    </a:solidFill>
                  </a:rPr>
                  <a:t>(How to prove that something is </a:t>
                </a:r>
                <a:r>
                  <a:rPr lang="lv-LV" sz="2400" i="1" dirty="0" smtClean="0">
                    <a:solidFill>
                      <a:srgbClr val="00B050"/>
                    </a:solidFill>
                  </a:rPr>
                  <a:t>rational</a:t>
                </a:r>
                <a:r>
                  <a:rPr lang="lv-LV" sz="2400" i="1" dirty="0">
                    <a:solidFill>
                      <a:srgbClr val="00B050"/>
                    </a:solidFill>
                  </a:rPr>
                  <a:t>? Typically – </a:t>
                </a:r>
                <a:r>
                  <a:rPr lang="lv-LV" sz="2400" i="1" dirty="0" smtClean="0">
                    <a:solidFill>
                      <a:srgbClr val="00B050"/>
                    </a:solidFill>
                  </a:rPr>
                  <a:t>by example. Express it as a rational fraction.)</a:t>
                </a:r>
              </a:p>
              <a:p>
                <a:pPr marL="0" indent="0">
                  <a:buNone/>
                </a:pPr>
                <a:r>
                  <a:rPr lang="lv-LV" sz="2400" b="1" dirty="0"/>
                  <a:t>Example: </a:t>
                </a:r>
                <a:r>
                  <a:rPr lang="lv-LV" sz="2400" dirty="0"/>
                  <a:t>The </a:t>
                </a:r>
                <a:r>
                  <a:rPr lang="lv-LV" sz="2400" dirty="0" smtClean="0"/>
                  <a:t>logarithm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lv-LV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lv-LV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lv-LV" sz="240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lv-LV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fName>
                      <m:e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e>
                    </m:func>
                  </m:oMath>
                </a14:m>
                <a:r>
                  <a:rPr lang="lv-LV" sz="2400" dirty="0"/>
                  <a:t> </a:t>
                </a:r>
                <a:r>
                  <a:rPr lang="lv-LV" sz="2400" dirty="0" smtClean="0"/>
                  <a:t>is rational. </a:t>
                </a:r>
              </a:p>
              <a:p>
                <a:pPr marL="0" indent="0">
                  <a:buNone/>
                </a:pPr>
                <a:r>
                  <a:rPr lang="lv-LV" sz="2400" dirty="0" smtClean="0"/>
                  <a:t>Proof. Express with formula: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lv-LV" sz="2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lv-LV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lv-LV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lv-LV" sz="24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fName>
                      <m:e>
                        <m:r>
                          <a:rPr lang="lv-LV" sz="2400" i="1">
                            <a:latin typeface="Cambria Math" panose="02040503050406030204" pitchFamily="18" charset="0"/>
                          </a:rPr>
                          <m:t>32</m:t>
                        </m:r>
                      </m:e>
                    </m:func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lv-LV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lv-LV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lv-LV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lv-LV" sz="2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lv-LV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lv-LV" sz="24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lv-LV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lv-LV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lv-LV" sz="2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lv-LV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lv-LV" sz="24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func>
                      </m:den>
                    </m:f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lv-LV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lv-LV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lv-LV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lv-LV" sz="2400" dirty="0"/>
              </a:p>
              <a:p>
                <a:pPr marL="0" indent="0">
                  <a:buNone/>
                </a:pPr>
                <a:endParaRPr lang="lv-LV" i="1" dirty="0"/>
              </a:p>
              <a:p>
                <a:pPr marL="0" indent="0">
                  <a:buNone/>
                </a:pPr>
                <a:endParaRPr lang="lv-LV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r="-5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863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Notes for the </a:t>
            </a:r>
            <a:r>
              <a:rPr lang="lv-LV" dirty="0" smtClean="0"/>
              <a:t>Homework2 – Part 3</a:t>
            </a:r>
            <a:endParaRPr lang="lv-LV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200" y="1786437"/>
            <a:ext cx="5181600" cy="4351338"/>
          </a:xfrm>
        </p:spPr>
        <p:txBody>
          <a:bodyPr/>
          <a:lstStyle/>
          <a:p>
            <a:r>
              <a:rPr lang="lv-LV" dirty="0" smtClean="0"/>
              <a:t>Sometimes Coq can do "invisible" stuff – there are proof tactics that do some obvious simplifications. </a:t>
            </a:r>
          </a:p>
          <a:p>
            <a:r>
              <a:rPr lang="lv-LV" dirty="0" smtClean="0"/>
              <a:t>Avoid this cheating in your homework – try to write all steps explicitly. </a:t>
            </a:r>
            <a:br>
              <a:rPr lang="lv-LV" dirty="0" smtClean="0"/>
            </a:br>
            <a:r>
              <a:rPr lang="lv-LV" dirty="0" smtClean="0"/>
              <a:t>(In later exercises you might want to avoid writing easy stuff.)</a:t>
            </a:r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064" y="1690688"/>
            <a:ext cx="4133850" cy="46482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149531" y="5107577"/>
            <a:ext cx="4532812" cy="131934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>
            <a:off x="5123226" y="3962106"/>
            <a:ext cx="1048974" cy="114547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66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set</a:t>
            </a:r>
            <a:r>
              <a:rPr lang="en-US" dirty="0" smtClean="0"/>
              <a:t> is an unordered collection of objects.</a:t>
            </a:r>
          </a:p>
          <a:p>
            <a:pPr lvl="1"/>
            <a:r>
              <a:rPr lang="en-US" dirty="0" smtClean="0"/>
              <a:t> the students in this class</a:t>
            </a:r>
          </a:p>
          <a:p>
            <a:pPr lvl="1"/>
            <a:r>
              <a:rPr lang="en-US" dirty="0" smtClean="0"/>
              <a:t> the chairs in this room</a:t>
            </a:r>
          </a:p>
          <a:p>
            <a:r>
              <a:rPr lang="en-US" dirty="0" smtClean="0"/>
              <a:t>The objects in a set are called the </a:t>
            </a:r>
            <a:r>
              <a:rPr lang="en-US" i="1" dirty="0" smtClean="0"/>
              <a:t>elements</a:t>
            </a:r>
            <a:r>
              <a:rPr lang="en-US" dirty="0" smtClean="0"/>
              <a:t>, or </a:t>
            </a:r>
            <a:r>
              <a:rPr lang="en-US" i="1" dirty="0" smtClean="0"/>
              <a:t>members</a:t>
            </a:r>
            <a:r>
              <a:rPr lang="en-US" dirty="0" smtClean="0"/>
              <a:t> of the set. A set is said to </a:t>
            </a:r>
            <a:r>
              <a:rPr lang="en-US" i="1" dirty="0" smtClean="0"/>
              <a:t>contain</a:t>
            </a:r>
            <a:r>
              <a:rPr lang="en-US" dirty="0" smtClean="0"/>
              <a:t> its elements.</a:t>
            </a:r>
          </a:p>
          <a:p>
            <a:r>
              <a:rPr lang="en-US" dirty="0" smtClean="0"/>
              <a:t>The notation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∈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/>
              <a:t>denotes that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smtClean="0"/>
              <a:t> is an element of the set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smtClean="0"/>
              <a:t> is not a member of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smtClean="0"/>
              <a:t>, write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∉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14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Describing a Set: Roster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S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{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a,b,c,d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}</a:t>
            </a:r>
          </a:p>
          <a:p>
            <a:r>
              <a:rPr lang="en-US" dirty="0" smtClean="0"/>
              <a:t>Order not important 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S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{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a,b,c,d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} = {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b,c,a,d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}</a:t>
            </a:r>
          </a:p>
          <a:p>
            <a:r>
              <a:rPr lang="en-US" dirty="0" smtClean="0"/>
              <a:t>Each distinct object is either a member or not; listing more than once does not change the set.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S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 {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a,b,c,d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} = {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a,b,c,b,c,d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}</a:t>
            </a:r>
          </a:p>
          <a:p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Elipses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(…) may be used to describe a set without listing all of the members when the pattern is clear.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S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 {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a,b,c,d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, ……,z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}</a:t>
            </a: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78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Roster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of all vowels in the English alphabet:</a:t>
            </a:r>
          </a:p>
          <a:p>
            <a:pPr>
              <a:buNone/>
            </a:pPr>
            <a:r>
              <a:rPr lang="en-US" dirty="0" smtClean="0"/>
              <a:t>            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V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{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a,e,i,o,u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}</a:t>
            </a:r>
          </a:p>
          <a:p>
            <a:r>
              <a:rPr lang="en-US" dirty="0" smtClean="0"/>
              <a:t>Set of all  odd positive integers less than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O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{1,3,5,7,9}</a:t>
            </a:r>
          </a:p>
          <a:p>
            <a:r>
              <a:rPr lang="en-US" dirty="0" smtClean="0"/>
              <a:t>Set of all positive integers less than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100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        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S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{1,2,3,……..,99}</a:t>
            </a:r>
          </a:p>
          <a:p>
            <a:pPr marL="514350" indent="-514350"/>
            <a:r>
              <a:rPr lang="en-US" dirty="0" smtClean="0">
                <a:latin typeface="Cambria Math" pitchFamily="18" charset="0"/>
                <a:ea typeface="Cambria Math" pitchFamily="18" charset="0"/>
              </a:rPr>
              <a:t>Set of all integers less than 0: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   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S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{…., -3,-2,-1}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77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Important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/>
              <a:t> = </a:t>
            </a:r>
            <a:r>
              <a:rPr lang="en-US" i="1" dirty="0" smtClean="0"/>
              <a:t>natural numbers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{0,1,2,3….}</a:t>
            </a:r>
          </a:p>
          <a:p>
            <a:pPr>
              <a:buNone/>
            </a:pP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Z</a:t>
            </a:r>
            <a:r>
              <a:rPr lang="en-US" dirty="0" smtClean="0"/>
              <a:t> = </a:t>
            </a:r>
            <a:r>
              <a:rPr lang="en-US" i="1" dirty="0" smtClean="0"/>
              <a:t>integers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{…,-3,-2,-1,0,1,2,3,…}</a:t>
            </a:r>
          </a:p>
          <a:p>
            <a:pPr>
              <a:buNone/>
            </a:pP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Z⁺</a:t>
            </a:r>
            <a:r>
              <a:rPr lang="en-US" dirty="0" smtClean="0"/>
              <a:t> = </a:t>
            </a:r>
            <a:r>
              <a:rPr lang="en-US" i="1" dirty="0" smtClean="0"/>
              <a:t>positive integers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{1,2,3,…..}</a:t>
            </a:r>
          </a:p>
          <a:p>
            <a:pPr>
              <a:buNone/>
            </a:pP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dirty="0" smtClean="0"/>
              <a:t> = set of </a:t>
            </a:r>
            <a:r>
              <a:rPr lang="en-US" i="1" dirty="0" smtClean="0"/>
              <a:t>real numbers</a:t>
            </a:r>
          </a:p>
          <a:p>
            <a:pPr>
              <a:buNone/>
            </a:pP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b="1" baseline="30000" dirty="0" smtClean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dirty="0" smtClean="0"/>
              <a:t> = set of </a:t>
            </a:r>
            <a:r>
              <a:rPr lang="en-US" i="1" dirty="0" smtClean="0"/>
              <a:t>positive real numbers</a:t>
            </a:r>
          </a:p>
          <a:p>
            <a:pPr>
              <a:buNone/>
            </a:pP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dirty="0" smtClean="0"/>
              <a:t> =  set of </a:t>
            </a:r>
            <a:r>
              <a:rPr lang="en-US" i="1" dirty="0" smtClean="0"/>
              <a:t>complex numbers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Q</a:t>
            </a:r>
            <a:r>
              <a:rPr lang="en-US" dirty="0" smtClean="0"/>
              <a:t> = set of rational numbers</a:t>
            </a: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62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Set-Builder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Specify the property or properties that all members must satisfy: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S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{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|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is a positive integer less than 100}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O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{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|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is an odd positive integer less than 10}</a:t>
            </a:r>
          </a:p>
          <a:p>
            <a:pPr>
              <a:buNone/>
            </a:pP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   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O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{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∈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 Z⁺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|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is odd and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&lt; 10}</a:t>
            </a:r>
          </a:p>
          <a:p>
            <a:r>
              <a:rPr lang="en-US" dirty="0" smtClean="0"/>
              <a:t>A predicate may be used: </a:t>
            </a:r>
          </a:p>
          <a:p>
            <a:pPr>
              <a:buNone/>
            </a:pPr>
            <a:r>
              <a:rPr lang="en-US" dirty="0" smtClean="0"/>
              <a:t>               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S</a:t>
            </a:r>
            <a:r>
              <a:rPr lang="en-US" b="1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{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| P(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)}</a:t>
            </a:r>
          </a:p>
          <a:p>
            <a:r>
              <a:rPr lang="en-US" dirty="0" smtClean="0"/>
              <a:t>Example: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S</a:t>
            </a:r>
            <a:r>
              <a:rPr lang="en-US" b="1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{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Prime(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)}</a:t>
            </a:r>
          </a:p>
          <a:p>
            <a:r>
              <a:rPr lang="en-US" dirty="0" smtClean="0">
                <a:ea typeface="Cambria Math" pitchFamily="18" charset="0"/>
              </a:rPr>
              <a:t>Positive rational numbers</a:t>
            </a:r>
            <a:r>
              <a:rPr lang="en-US" i="1" dirty="0" smtClean="0">
                <a:ea typeface="Cambria Math" pitchFamily="18" charset="0"/>
              </a:rPr>
              <a:t>:</a:t>
            </a:r>
          </a:p>
          <a:p>
            <a:pPr>
              <a:buNone/>
            </a:pPr>
            <a:r>
              <a:rPr lang="en-US" i="1" dirty="0" smtClean="0">
                <a:ea typeface="Cambria Math" pitchFamily="18" charset="0"/>
              </a:rPr>
              <a:t>       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b="1" baseline="30000" dirty="0" smtClean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 {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∈ </a:t>
            </a:r>
            <a:r>
              <a:rPr lang="en-US" b="1" dirty="0" smtClean="0">
                <a:ea typeface="Cambria Math" pitchFamily="18" charset="0"/>
              </a:rPr>
              <a:t>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|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/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for some positive integers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}</a:t>
            </a:r>
          </a:p>
          <a:p>
            <a:endParaRPr lang="en-US" i="1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791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Interval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[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] = {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|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 ≤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[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= {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|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 &lt;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  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] = {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|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&lt; </a:t>
            </a:r>
            <a:r>
              <a:rPr lang="en-US" i="1" dirty="0" smtClean="0">
                <a:latin typeface="Cambria Math"/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 ≤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= {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|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&lt; </a:t>
            </a:r>
            <a:r>
              <a:rPr lang="en-US" i="1" dirty="0" smtClean="0">
                <a:latin typeface="Cambria Math"/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 &lt;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</a:t>
            </a:r>
          </a:p>
          <a:p>
            <a:pPr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i="1" dirty="0" smtClean="0"/>
              <a:t>  closed interval  </a:t>
            </a:r>
            <a:r>
              <a:rPr lang="en-US" dirty="0" smtClean="0"/>
              <a:t>[</a:t>
            </a:r>
            <a:r>
              <a:rPr lang="en-US" dirty="0" err="1" smtClean="0"/>
              <a:t>a,b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i="1" dirty="0" smtClean="0"/>
              <a:t>  open interval     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33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&#10;&#10;$\forall x ( x \in A \leftrightarrow x \in B)$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forall x (x \in A \rightarrow x \in B)$&#10;&#10;\end{document}"/>
  <p:tag name="IGUANATEXSIZE" val="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forall x [ (x\in A \rightarrow  x \in B) \wedge (x \in B \rightarrow x \in A)]$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&#10;&#10;$\forall x ( x \in A \leftrightarrow x \in B)$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forall x (x \in A \rightarrow x \in  B) \wedge \exists x (x \in B \wedge x \not\in A)$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 \times B = \{(a,b) | a \in A \wedge b \in B\}$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_1\times  A_2 \times \dots \times A_n =\\&#10;\hspace*{.5in} \{(a_1,a_2,\ldots, a_n) | a_i \in A_i\; \mbox{for}\; i = 1,2, \ldots n \}$&#10;&#10;&#10;\end{document}"/>
  <p:tag name="IGUANATEXSIZE" val="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{x \in D| P(x)\}$&#10;&#10;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2066</Words>
  <Application>Microsoft Office PowerPoint</Application>
  <PresentationFormat>Widescreen</PresentationFormat>
  <Paragraphs>240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Brush Script MT</vt:lpstr>
      <vt:lpstr>Calibri</vt:lpstr>
      <vt:lpstr>Calibri Light</vt:lpstr>
      <vt:lpstr>Cambria Math</vt:lpstr>
      <vt:lpstr>MS Reference Sans Serif</vt:lpstr>
      <vt:lpstr>Office Theme</vt:lpstr>
      <vt:lpstr>Sets</vt:lpstr>
      <vt:lpstr>Section Summary</vt:lpstr>
      <vt:lpstr>Introduction</vt:lpstr>
      <vt:lpstr>Sets</vt:lpstr>
      <vt:lpstr>Describing a Set: Roster Method</vt:lpstr>
      <vt:lpstr>Roster Method</vt:lpstr>
      <vt:lpstr>Some Important Sets</vt:lpstr>
      <vt:lpstr>Set-Builder Notation</vt:lpstr>
      <vt:lpstr>Interval Notation</vt:lpstr>
      <vt:lpstr>Universal Set and Empty Set</vt:lpstr>
      <vt:lpstr>Sets of Sets</vt:lpstr>
      <vt:lpstr>Some things to remember</vt:lpstr>
      <vt:lpstr>Set Equality</vt:lpstr>
      <vt:lpstr>Russell’s Paradox</vt:lpstr>
      <vt:lpstr>Barber's Paradox</vt:lpstr>
      <vt:lpstr>Subsets</vt:lpstr>
      <vt:lpstr>Showing a Set is or is not a Subset of Another Set</vt:lpstr>
      <vt:lpstr>Another look at Equality of Sets</vt:lpstr>
      <vt:lpstr>Proper Subsets</vt:lpstr>
      <vt:lpstr>Euler and Venn Diagrams</vt:lpstr>
      <vt:lpstr>More Venn Diagrams</vt:lpstr>
      <vt:lpstr>Funny Venn Diagrams</vt:lpstr>
      <vt:lpstr>Set Cardinality</vt:lpstr>
      <vt:lpstr>Power Sets</vt:lpstr>
      <vt:lpstr>Tuples</vt:lpstr>
      <vt:lpstr>Cartesian Product</vt:lpstr>
      <vt:lpstr>Cartesian Product </vt:lpstr>
      <vt:lpstr>Truth Sets of Quantifiers</vt:lpstr>
      <vt:lpstr>Notes for the Homework2 – Part 1</vt:lpstr>
      <vt:lpstr>Notes for the Homework2 – Part 2</vt:lpstr>
      <vt:lpstr>Notes for the Homework2 – Part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57</cp:revision>
  <dcterms:created xsi:type="dcterms:W3CDTF">2021-01-03T18:25:44Z</dcterms:created>
  <dcterms:modified xsi:type="dcterms:W3CDTF">2021-01-19T13:29:43Z</dcterms:modified>
</cp:coreProperties>
</file>