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654" r:id="rId2"/>
    <p:sldId id="655" r:id="rId3"/>
    <p:sldId id="656" r:id="rId4"/>
    <p:sldId id="657" r:id="rId5"/>
    <p:sldId id="658" r:id="rId6"/>
    <p:sldId id="659" r:id="rId7"/>
    <p:sldId id="660" r:id="rId8"/>
    <p:sldId id="661" r:id="rId9"/>
    <p:sldId id="662" r:id="rId10"/>
    <p:sldId id="663" r:id="rId11"/>
    <p:sldId id="664" r:id="rId12"/>
    <p:sldId id="665" r:id="rId13"/>
    <p:sldId id="666" r:id="rId14"/>
    <p:sldId id="667" r:id="rId15"/>
    <p:sldId id="668" r:id="rId16"/>
    <p:sldId id="669" r:id="rId17"/>
    <p:sldId id="670" r:id="rId18"/>
    <p:sldId id="671" r:id="rId19"/>
    <p:sldId id="672" r:id="rId20"/>
    <p:sldId id="673" r:id="rId21"/>
    <p:sldId id="674" r:id="rId22"/>
    <p:sldId id="675" r:id="rId23"/>
    <p:sldId id="676" r:id="rId24"/>
    <p:sldId id="677" r:id="rId25"/>
    <p:sldId id="678" r:id="rId26"/>
    <p:sldId id="679" r:id="rId27"/>
    <p:sldId id="680" r:id="rId28"/>
    <p:sldId id="681" r:id="rId29"/>
    <p:sldId id="682" r:id="rId30"/>
    <p:sldId id="683" r:id="rId31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77699B8-0846-4DDA-B93D-E755C48074F5}">
          <p14:sldIdLst>
            <p14:sldId id="654"/>
            <p14:sldId id="655"/>
            <p14:sldId id="656"/>
            <p14:sldId id="657"/>
            <p14:sldId id="658"/>
            <p14:sldId id="659"/>
            <p14:sldId id="660"/>
            <p14:sldId id="661"/>
          </p14:sldIdLst>
        </p14:section>
        <p14:section name="Properties of Functions" id="{7202D388-7CF5-4E07-8895-E1DED68DF010}">
          <p14:sldIdLst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0"/>
            <p14:sldId id="671"/>
            <p14:sldId id="672"/>
            <p14:sldId id="673"/>
            <p14:sldId id="674"/>
            <p14:sldId id="675"/>
            <p14:sldId id="676"/>
          </p14:sldIdLst>
        </p14:section>
        <p14:section name="Functions in Real Analysis" id="{D2B66559-495B-49F5-9777-735180DBF9BA}">
          <p14:sldIdLst>
            <p14:sldId id="677"/>
            <p14:sldId id="678"/>
            <p14:sldId id="679"/>
            <p14:sldId id="680"/>
            <p14:sldId id="681"/>
            <p14:sldId id="682"/>
            <p14:sldId id="6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019" autoAdjust="0"/>
  </p:normalViewPr>
  <p:slideViewPr>
    <p:cSldViewPr snapToGrid="0">
      <p:cViewPr varScale="1">
        <p:scale>
          <a:sx n="95" d="100"/>
          <a:sy n="95" d="100"/>
        </p:scale>
        <p:origin x="1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21.01.2021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21.01.2021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21.01.2021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21.01.2021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21.01.2021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21.01.2021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21.01.2021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21.01.2021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21.01.2021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21.01.2021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21.01.2021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21.01.2021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21.01.2021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9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7.xml"/><Relationship Id="rId7" Type="http://schemas.openxmlformats.org/officeDocument/2006/relationships/image" Target="../media/image18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Relationship Id="rId9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tags" Target="../tags/tag2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7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26.png"/><Relationship Id="rId5" Type="http://schemas.openxmlformats.org/officeDocument/2006/relationships/tags" Target="../tags/tag23.xml"/><Relationship Id="rId10" Type="http://schemas.openxmlformats.org/officeDocument/2006/relationships/image" Target="../media/image25.png"/><Relationship Id="rId4" Type="http://schemas.openxmlformats.org/officeDocument/2006/relationships/tags" Target="../tags/tag22.xml"/><Relationship Id="rId9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2.3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40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Surjections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Definition</a:t>
            </a:r>
            <a:r>
              <a:rPr lang="en-US" dirty="0" smtClean="0"/>
              <a:t>: A function </a:t>
            </a:r>
            <a:r>
              <a:rPr lang="en-US" i="1" dirty="0" smtClean="0"/>
              <a:t>f</a:t>
            </a:r>
            <a:r>
              <a:rPr lang="en-US" dirty="0" smtClean="0"/>
              <a:t> from </a:t>
            </a:r>
            <a:r>
              <a:rPr lang="en-US" i="1" dirty="0" smtClean="0"/>
              <a:t>A</a:t>
            </a:r>
            <a:r>
              <a:rPr lang="en-US" dirty="0" smtClean="0"/>
              <a:t> to </a:t>
            </a:r>
            <a:r>
              <a:rPr lang="en-US" i="1" dirty="0" smtClean="0"/>
              <a:t>B</a:t>
            </a:r>
            <a:r>
              <a:rPr lang="en-US" dirty="0" smtClean="0"/>
              <a:t> is called </a:t>
            </a:r>
            <a:r>
              <a:rPr lang="en-US" i="1" dirty="0" smtClean="0"/>
              <a:t>onto</a:t>
            </a:r>
            <a:r>
              <a:rPr lang="en-US" dirty="0" smtClean="0"/>
              <a:t> or </a:t>
            </a:r>
            <a:r>
              <a:rPr lang="en-US" i="1" dirty="0" smtClean="0"/>
              <a:t>surjective</a:t>
            </a:r>
            <a:r>
              <a:rPr lang="en-US" dirty="0" smtClean="0"/>
              <a:t>, if and only if for every element               there is an element               with                   .                        </a:t>
            </a:r>
          </a:p>
          <a:p>
            <a:pPr>
              <a:buNone/>
            </a:pPr>
            <a:r>
              <a:rPr lang="en-US" dirty="0" smtClean="0"/>
              <a:t>A function </a:t>
            </a:r>
            <a:r>
              <a:rPr lang="en-US" i="1" dirty="0" smtClean="0"/>
              <a:t>f</a:t>
            </a:r>
            <a:r>
              <a:rPr lang="en-US" b="1" dirty="0" smtClean="0"/>
              <a:t> </a:t>
            </a:r>
            <a:r>
              <a:rPr lang="en-US" dirty="0" smtClean="0"/>
              <a:t>is called a </a:t>
            </a:r>
            <a:r>
              <a:rPr lang="en-US" i="1" dirty="0" smtClean="0"/>
              <a:t>surjection</a:t>
            </a:r>
            <a:r>
              <a:rPr lang="en-US" dirty="0" smtClean="0"/>
              <a:t> if it is </a:t>
            </a:r>
            <a:r>
              <a:rPr lang="en-US" i="1" dirty="0" smtClean="0"/>
              <a:t>onto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8949825" y="2303323"/>
            <a:ext cx="900113" cy="282893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881154" y="2294097"/>
            <a:ext cx="925830" cy="285750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158242" y="2586216"/>
            <a:ext cx="1365885" cy="38290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248400" y="3886200"/>
            <a:ext cx="2575560" cy="2655332"/>
            <a:chOff x="3048000" y="985838"/>
            <a:chExt cx="3408829" cy="4065977"/>
          </a:xfrm>
        </p:grpSpPr>
        <p:sp>
          <p:nvSpPr>
            <p:cNvPr id="8" name="Flowchart: Connector 7"/>
            <p:cNvSpPr/>
            <p:nvPr/>
          </p:nvSpPr>
          <p:spPr>
            <a:xfrm>
              <a:off x="3124200" y="2971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3124200" y="3733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3124200" y="2057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3124200" y="4495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5791200" y="19812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5715000" y="32766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5715000" y="4343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048000" y="985838"/>
              <a:ext cx="685800" cy="108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A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71029" y="985838"/>
              <a:ext cx="685800" cy="108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B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48853" y="2035969"/>
              <a:ext cx="304800" cy="565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48853" y="2969419"/>
              <a:ext cx="304800" cy="565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48853" y="3669506"/>
              <a:ext cx="304800" cy="565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48853" y="4486275"/>
              <a:ext cx="304800" cy="565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71882" y="1919288"/>
              <a:ext cx="304800" cy="565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71029" y="3202782"/>
              <a:ext cx="304800" cy="565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71029" y="4252913"/>
              <a:ext cx="304800" cy="565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3657600" y="3200400"/>
              <a:ext cx="19812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0" idx="6"/>
            </p:cNvCxnSpPr>
            <p:nvPr/>
          </p:nvCxnSpPr>
          <p:spPr>
            <a:xfrm>
              <a:off x="3581400" y="2286000"/>
              <a:ext cx="2209800" cy="1981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3657600" y="2286000"/>
              <a:ext cx="2057400" cy="1524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3657600" y="4572000"/>
              <a:ext cx="19812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127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Bijections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A function f is a </a:t>
            </a:r>
            <a:r>
              <a:rPr lang="en-US" i="1" dirty="0" smtClean="0"/>
              <a:t>one-to-one correspondence</a:t>
            </a:r>
            <a:r>
              <a:rPr lang="en-US" dirty="0" smtClean="0"/>
              <a:t>, or a </a:t>
            </a:r>
            <a:r>
              <a:rPr lang="en-US" i="1" dirty="0" err="1" smtClean="0"/>
              <a:t>bijection</a:t>
            </a:r>
            <a:r>
              <a:rPr lang="en-US" dirty="0" smtClean="0"/>
              <a:t>, if it is both one-to-one and onto (</a:t>
            </a:r>
            <a:r>
              <a:rPr lang="en-US" dirty="0" err="1" smtClean="0"/>
              <a:t>surjective</a:t>
            </a:r>
            <a:r>
              <a:rPr lang="en-US" dirty="0" smtClean="0"/>
              <a:t> and injective).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265023" y="2801982"/>
            <a:ext cx="2956560" cy="3112532"/>
            <a:chOff x="3048000" y="1219200"/>
            <a:chExt cx="3411415" cy="4590985"/>
          </a:xfrm>
        </p:grpSpPr>
        <p:sp>
          <p:nvSpPr>
            <p:cNvPr id="5" name="Flowchart: Connector 4"/>
            <p:cNvSpPr/>
            <p:nvPr/>
          </p:nvSpPr>
          <p:spPr>
            <a:xfrm>
              <a:off x="3124200" y="2971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3124200" y="3733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3124200" y="2057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3124200" y="4495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773615" y="211836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715000" y="32766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5715000" y="4343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48000" y="1219200"/>
              <a:ext cx="685800" cy="1044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73615" y="1219200"/>
              <a:ext cx="685800" cy="1044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B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35923" y="2005965"/>
              <a:ext cx="304800" cy="544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23846" y="3017520"/>
              <a:ext cx="304800" cy="544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23846" y="3691890"/>
              <a:ext cx="304800" cy="544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00400" y="4495800"/>
              <a:ext cx="304800" cy="544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861538" y="2005965"/>
              <a:ext cx="304800" cy="544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73615" y="3242310"/>
              <a:ext cx="304800" cy="544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73615" y="4366260"/>
              <a:ext cx="304800" cy="544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657600" y="3200400"/>
              <a:ext cx="19812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6"/>
            </p:cNvCxnSpPr>
            <p:nvPr/>
          </p:nvCxnSpPr>
          <p:spPr>
            <a:xfrm>
              <a:off x="3581400" y="2286000"/>
              <a:ext cx="2209800" cy="1981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lowchart: Connector 22"/>
            <p:cNvSpPr/>
            <p:nvPr/>
          </p:nvSpPr>
          <p:spPr>
            <a:xfrm>
              <a:off x="5791200" y="5257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61538" y="5265420"/>
              <a:ext cx="304800" cy="544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3657600" y="2286000"/>
              <a:ext cx="2057400" cy="1524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657600" y="4724400"/>
              <a:ext cx="205740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203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Showing that </a:t>
            </a:r>
            <a:r>
              <a:rPr lang="en-US" sz="4000" i="1" dirty="0"/>
              <a:t>f</a:t>
            </a:r>
            <a:r>
              <a:rPr lang="en-US" sz="4000" dirty="0"/>
              <a:t> is one-to-one or onto</a:t>
            </a:r>
          </a:p>
        </p:txBody>
      </p:sp>
      <p:pic>
        <p:nvPicPr>
          <p:cNvPr id="4" name="Content Placeholder 3" descr="Rosen_page_145_scree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38349" y="1690688"/>
            <a:ext cx="10336188" cy="3926341"/>
          </a:xfrm>
        </p:spPr>
      </p:pic>
    </p:spTree>
    <p:extLst>
      <p:ext uri="{BB962C8B-B14F-4D97-AF65-F5344CB8AC3E}">
        <p14:creationId xmlns:p14="http://schemas.microsoft.com/office/powerpoint/2010/main" val="388351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Showing that </a:t>
            </a:r>
            <a:r>
              <a:rPr lang="en-US" sz="4000" i="1" dirty="0"/>
              <a:t>f</a:t>
            </a:r>
            <a:r>
              <a:rPr lang="en-US" sz="4000" dirty="0"/>
              <a:t> is one-to-one or onto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Let </a:t>
            </a:r>
            <a:r>
              <a:rPr lang="en-US" i="1" dirty="0" smtClean="0"/>
              <a:t>f </a:t>
            </a:r>
            <a:r>
              <a:rPr lang="en-US" dirty="0" smtClean="0"/>
              <a:t>be the function from {</a:t>
            </a:r>
            <a:r>
              <a:rPr lang="en-US" i="1" dirty="0" err="1" smtClean="0"/>
              <a:t>a,b,c,d</a:t>
            </a:r>
            <a:r>
              <a:rPr lang="en-US" dirty="0" smtClean="0"/>
              <a:t>} to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1,2,3</a:t>
            </a:r>
            <a:r>
              <a:rPr lang="en-US" dirty="0" smtClean="0"/>
              <a:t>} defined by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b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and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d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. Is </a:t>
            </a:r>
            <a:r>
              <a:rPr lang="en-US" i="1" dirty="0" smtClean="0"/>
              <a:t>f</a:t>
            </a:r>
            <a:r>
              <a:rPr lang="en-US" dirty="0" smtClean="0"/>
              <a:t> an onto function?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Solution</a:t>
            </a:r>
            <a:r>
              <a:rPr lang="en-US" dirty="0" smtClean="0"/>
              <a:t>: Yes, </a:t>
            </a:r>
            <a:r>
              <a:rPr lang="en-US" i="1" dirty="0" smtClean="0"/>
              <a:t>f </a:t>
            </a:r>
            <a:r>
              <a:rPr lang="en-US" dirty="0" smtClean="0"/>
              <a:t>is onto since all three elements of the </a:t>
            </a:r>
            <a:r>
              <a:rPr lang="en-US" dirty="0" err="1" smtClean="0"/>
              <a:t>codomain</a:t>
            </a:r>
            <a:r>
              <a:rPr lang="en-US" dirty="0" smtClean="0"/>
              <a:t> are images of elements in the domain. If the </a:t>
            </a:r>
            <a:r>
              <a:rPr lang="en-US" dirty="0" err="1" smtClean="0"/>
              <a:t>codomain</a:t>
            </a:r>
            <a:r>
              <a:rPr lang="en-US" dirty="0" smtClean="0"/>
              <a:t> were changed to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1,2,3,4</a:t>
            </a:r>
            <a:r>
              <a:rPr lang="en-US" dirty="0" smtClean="0"/>
              <a:t>}, </a:t>
            </a:r>
            <a:r>
              <a:rPr lang="en-US" i="1" dirty="0" smtClean="0"/>
              <a:t>f  </a:t>
            </a:r>
            <a:r>
              <a:rPr lang="en-US" dirty="0" smtClean="0"/>
              <a:t>would not be onto. </a:t>
            </a:r>
          </a:p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Is the function 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  <a:r>
              <a:rPr lang="en-US" i="1" dirty="0" smtClean="0"/>
              <a:t> = x</a:t>
            </a:r>
            <a:r>
              <a:rPr lang="en-US" baseline="30000" dirty="0" smtClean="0"/>
              <a:t>2</a:t>
            </a:r>
            <a:r>
              <a:rPr lang="en-US" i="1" baseline="30000" dirty="0" smtClean="0"/>
              <a:t>   </a:t>
            </a:r>
            <a:r>
              <a:rPr lang="en-US" dirty="0" smtClean="0"/>
              <a:t> from the set of integers to the set </a:t>
            </a:r>
            <a:r>
              <a:rPr lang="en-US" smtClean="0"/>
              <a:t>of integers </a:t>
            </a:r>
            <a:r>
              <a:rPr lang="en-US" dirty="0" smtClean="0"/>
              <a:t>onto?  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No, </a:t>
            </a:r>
            <a:r>
              <a:rPr lang="en-US" i="1" dirty="0" smtClean="0"/>
              <a:t>f</a:t>
            </a:r>
            <a:r>
              <a:rPr lang="en-US" dirty="0" smtClean="0"/>
              <a:t> is  not onto because there is no integer </a:t>
            </a:r>
            <a:r>
              <a:rPr lang="en-US" i="1" dirty="0" smtClean="0"/>
              <a:t>x </a:t>
            </a:r>
            <a:r>
              <a:rPr lang="en-US" dirty="0" smtClean="0"/>
              <a:t>with </a:t>
            </a:r>
            <a:r>
              <a:rPr lang="en-US" i="1" dirty="0" smtClean="0"/>
              <a:t>x</a:t>
            </a:r>
            <a:r>
              <a:rPr lang="en-US" baseline="30000" dirty="0" smtClean="0"/>
              <a:t>2</a:t>
            </a:r>
            <a:r>
              <a:rPr lang="en-US" i="1" baseline="30000" dirty="0" smtClean="0"/>
              <a:t>  </a:t>
            </a:r>
            <a:r>
              <a:rPr lang="en-US" dirty="0" smtClean="0"/>
              <a:t>=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 for example.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1042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Let </a:t>
            </a:r>
            <a:r>
              <a:rPr lang="en-US" i="1" dirty="0" smtClean="0"/>
              <a:t>f</a:t>
            </a:r>
            <a:r>
              <a:rPr lang="en-US" dirty="0" smtClean="0"/>
              <a:t> be a </a:t>
            </a:r>
            <a:r>
              <a:rPr lang="en-US" dirty="0" err="1" smtClean="0"/>
              <a:t>bijection</a:t>
            </a:r>
            <a:r>
              <a:rPr lang="en-US" dirty="0" smtClean="0"/>
              <a:t> from </a:t>
            </a:r>
            <a:r>
              <a:rPr lang="en-US" i="1" dirty="0" smtClean="0"/>
              <a:t>A</a:t>
            </a:r>
            <a:r>
              <a:rPr lang="en-US" dirty="0" smtClean="0"/>
              <a:t> to </a:t>
            </a:r>
            <a:r>
              <a:rPr lang="en-US" i="1" dirty="0" smtClean="0"/>
              <a:t>B</a:t>
            </a:r>
            <a:r>
              <a:rPr lang="en-US" dirty="0" smtClean="0"/>
              <a:t>. Then the </a:t>
            </a:r>
            <a:r>
              <a:rPr lang="en-US" i="1" dirty="0" smtClean="0"/>
              <a:t>inverse</a:t>
            </a:r>
            <a:r>
              <a:rPr lang="en-US" dirty="0" smtClean="0"/>
              <a:t> of </a:t>
            </a:r>
            <a:r>
              <a:rPr lang="en-US" i="1" dirty="0" smtClean="0"/>
              <a:t>f</a:t>
            </a:r>
            <a:r>
              <a:rPr lang="en-US" dirty="0" smtClean="0"/>
              <a:t>, denoted          , is the function from </a:t>
            </a:r>
            <a:r>
              <a:rPr lang="en-US" i="1" dirty="0" smtClean="0"/>
              <a:t>B</a:t>
            </a:r>
            <a:r>
              <a:rPr lang="en-US" dirty="0" smtClean="0"/>
              <a:t> to </a:t>
            </a:r>
            <a:r>
              <a:rPr lang="en-US" i="1" dirty="0" smtClean="0"/>
              <a:t>A</a:t>
            </a:r>
            <a:r>
              <a:rPr lang="en-US" b="1" dirty="0" smtClean="0"/>
              <a:t> </a:t>
            </a:r>
            <a:r>
              <a:rPr lang="en-US" dirty="0" smtClean="0"/>
              <a:t>defined as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   No inverse exists unless </a:t>
            </a:r>
            <a:r>
              <a:rPr lang="en-US" i="1" dirty="0" smtClean="0"/>
              <a:t>f</a:t>
            </a:r>
            <a:r>
              <a:rPr lang="en-US" dirty="0" smtClean="0"/>
              <a:t> is a </a:t>
            </a:r>
            <a:r>
              <a:rPr lang="en-US" dirty="0" err="1" smtClean="0"/>
              <a:t>bijection</a:t>
            </a:r>
            <a:r>
              <a:rPr lang="en-US" dirty="0" smtClean="0"/>
              <a:t>. Why?</a:t>
            </a:r>
          </a:p>
          <a:p>
            <a:pPr>
              <a:buNone/>
            </a:pPr>
            <a:r>
              <a:rPr lang="en-US" dirty="0" smtClean="0"/>
              <a:t>      </a:t>
            </a: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588623" y="2242458"/>
            <a:ext cx="571500" cy="38862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05052" y="3358198"/>
            <a:ext cx="3803333" cy="408623"/>
          </a:xfrm>
          <a:prstGeom prst="rect">
            <a:avLst/>
          </a:prstGeom>
        </p:spPr>
      </p:pic>
      <p:pic>
        <p:nvPicPr>
          <p:cNvPr id="6" name="Picture 5" descr="0217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67200" y="4038601"/>
            <a:ext cx="4495800" cy="219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0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Functions </a:t>
            </a:r>
            <a:endParaRPr lang="en-US" dirty="0"/>
          </a:p>
        </p:txBody>
      </p:sp>
      <p:grpSp>
        <p:nvGrpSpPr>
          <p:cNvPr id="3" name="Group 44"/>
          <p:cNvGrpSpPr/>
          <p:nvPr/>
        </p:nvGrpSpPr>
        <p:grpSpPr>
          <a:xfrm>
            <a:off x="2057400" y="1905000"/>
            <a:ext cx="3429000" cy="4495800"/>
            <a:chOff x="3048000" y="1219200"/>
            <a:chExt cx="3429000" cy="4495800"/>
          </a:xfrm>
        </p:grpSpPr>
        <p:sp>
          <p:nvSpPr>
            <p:cNvPr id="4" name="Flowchart: Connector 3"/>
            <p:cNvSpPr/>
            <p:nvPr/>
          </p:nvSpPr>
          <p:spPr>
            <a:xfrm>
              <a:off x="3124200" y="2971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3124200" y="3733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3124200" y="2057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3124200" y="4495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791200" y="19812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715000" y="32766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5715000" y="4343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48000" y="1219200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A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91200" y="1219200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B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400" y="2133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00400" y="3048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00400" y="3810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00400" y="4495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67400" y="20574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91200" y="3352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91200" y="4419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657600" y="3200400"/>
              <a:ext cx="19812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Connector 26"/>
            <p:cNvSpPr/>
            <p:nvPr/>
          </p:nvSpPr>
          <p:spPr>
            <a:xfrm>
              <a:off x="5791200" y="5257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67400" y="5334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16200000" flipH="1">
              <a:off x="3352800" y="2819400"/>
              <a:ext cx="2743200" cy="2133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5400000" flipH="1" flipV="1">
              <a:off x="3619500" y="2476500"/>
              <a:ext cx="2286000" cy="2209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657600" y="3962400"/>
              <a:ext cx="19812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657600" y="1524000"/>
              <a:ext cx="1981200" cy="1588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419600" y="16002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f</a:t>
              </a:r>
            </a:p>
          </p:txBody>
        </p:sp>
      </p:grpSp>
      <p:grpSp>
        <p:nvGrpSpPr>
          <p:cNvPr id="10" name="Group 45"/>
          <p:cNvGrpSpPr/>
          <p:nvPr/>
        </p:nvGrpSpPr>
        <p:grpSpPr>
          <a:xfrm>
            <a:off x="6400800" y="1981200"/>
            <a:ext cx="3429000" cy="4495800"/>
            <a:chOff x="3048000" y="1219200"/>
            <a:chExt cx="3429000" cy="4495800"/>
          </a:xfrm>
        </p:grpSpPr>
        <p:sp>
          <p:nvSpPr>
            <p:cNvPr id="47" name="Flowchart: Connector 46"/>
            <p:cNvSpPr/>
            <p:nvPr/>
          </p:nvSpPr>
          <p:spPr>
            <a:xfrm>
              <a:off x="3124200" y="2971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lowchart: Connector 47"/>
            <p:cNvSpPr/>
            <p:nvPr/>
          </p:nvSpPr>
          <p:spPr>
            <a:xfrm>
              <a:off x="3124200" y="3733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lowchart: Connector 48"/>
            <p:cNvSpPr/>
            <p:nvPr/>
          </p:nvSpPr>
          <p:spPr>
            <a:xfrm>
              <a:off x="3124200" y="2057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Connector 49"/>
            <p:cNvSpPr/>
            <p:nvPr/>
          </p:nvSpPr>
          <p:spPr>
            <a:xfrm>
              <a:off x="3124200" y="4495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Connector 50"/>
            <p:cNvSpPr/>
            <p:nvPr/>
          </p:nvSpPr>
          <p:spPr>
            <a:xfrm>
              <a:off x="5791200" y="19812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lowchart: Connector 51"/>
            <p:cNvSpPr/>
            <p:nvPr/>
          </p:nvSpPr>
          <p:spPr>
            <a:xfrm>
              <a:off x="5715000" y="32766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lowchart: Connector 52"/>
            <p:cNvSpPr/>
            <p:nvPr/>
          </p:nvSpPr>
          <p:spPr>
            <a:xfrm>
              <a:off x="5715000" y="4343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048000" y="1219200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A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91200" y="1219200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B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00400" y="2133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200400" y="3048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200400" y="3810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00400" y="4495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867400" y="20574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791200" y="33528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791200" y="44196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3657600" y="3200400"/>
              <a:ext cx="1981200" cy="30480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lowchart: Connector 63"/>
            <p:cNvSpPr/>
            <p:nvPr/>
          </p:nvSpPr>
          <p:spPr>
            <a:xfrm>
              <a:off x="5791200" y="5257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867400" y="5334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rot="16200000" flipH="1">
              <a:off x="3352800" y="2819400"/>
              <a:ext cx="2743200" cy="213360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rot="5400000" flipH="1" flipV="1">
              <a:off x="3619500" y="2476500"/>
              <a:ext cx="2286000" cy="220980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3657600" y="3962400"/>
              <a:ext cx="1981200" cy="45720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3657600" y="1524000"/>
              <a:ext cx="1981200" cy="1588"/>
            </a:xfrm>
            <a:prstGeom prst="straightConnector1">
              <a:avLst/>
            </a:prstGeom>
            <a:ln w="28575">
              <a:prstDash val="sysDot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4419600" y="16002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i="1" dirty="0"/>
            </a:p>
          </p:txBody>
        </p:sp>
      </p:grpSp>
      <p:pic>
        <p:nvPicPr>
          <p:cNvPr id="71" name="Picture 7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7848600" y="1905000"/>
            <a:ext cx="571500" cy="38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5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Let </a:t>
            </a:r>
            <a:r>
              <a:rPr lang="en-US" i="1" dirty="0" smtClean="0"/>
              <a:t>f</a:t>
            </a:r>
            <a:r>
              <a:rPr lang="en-US" dirty="0" smtClean="0"/>
              <a:t> be the function from {</a:t>
            </a:r>
            <a:r>
              <a:rPr lang="en-US" i="1" dirty="0" err="1" smtClean="0"/>
              <a:t>a,b,c</a:t>
            </a:r>
            <a:r>
              <a:rPr lang="en-US" dirty="0" smtClean="0"/>
              <a:t>} to {1,2,3} such that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)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b</a:t>
            </a:r>
            <a:r>
              <a:rPr lang="en-US" dirty="0" smtClean="0"/>
              <a:t>) </a:t>
            </a:r>
            <a:r>
              <a:rPr lang="en-US" i="1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and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Is </a:t>
            </a:r>
            <a:r>
              <a:rPr lang="en-US" i="1" dirty="0" smtClean="0"/>
              <a:t>f</a:t>
            </a:r>
            <a:r>
              <a:rPr lang="en-US" dirty="0" smtClean="0"/>
              <a:t> invertible and if so what is its inverse?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5028" y="2769327"/>
            <a:ext cx="68754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</a:t>
            </a:r>
            <a:r>
              <a:rPr lang="en-US" sz="2400" dirty="0"/>
              <a:t>: The function </a:t>
            </a:r>
            <a:r>
              <a:rPr lang="en-US" sz="2400" i="1" dirty="0"/>
              <a:t>f</a:t>
            </a:r>
            <a:r>
              <a:rPr lang="en-US" sz="2400" dirty="0"/>
              <a:t> is invertible because it is a one-to-one correspondence. The inverse function </a:t>
            </a:r>
            <a:r>
              <a:rPr lang="en-US" sz="2400" i="1" dirty="0"/>
              <a:t>f</a:t>
            </a:r>
            <a:r>
              <a:rPr lang="en-US" sz="2400" i="1" baseline="30000" dirty="0"/>
              <a:t>-1</a:t>
            </a:r>
            <a:r>
              <a:rPr lang="en-US" sz="2400" baseline="30000" dirty="0"/>
              <a:t> </a:t>
            </a:r>
            <a:r>
              <a:rPr lang="en-US" sz="2400" dirty="0"/>
              <a:t> reverses the correspondence given by </a:t>
            </a:r>
            <a:r>
              <a:rPr lang="en-US" sz="2400" i="1" dirty="0"/>
              <a:t>f</a:t>
            </a:r>
            <a:r>
              <a:rPr lang="en-US" sz="2400" dirty="0"/>
              <a:t>, so </a:t>
            </a:r>
            <a:r>
              <a:rPr lang="en-US" sz="2400" i="1" dirty="0">
                <a:ea typeface="Cambria Math" pitchFamily="18" charset="0"/>
              </a:rPr>
              <a:t>f</a:t>
            </a:r>
            <a:r>
              <a:rPr lang="en-US" sz="2400" i="1" baseline="30000" dirty="0">
                <a:ea typeface="Cambria Math" pitchFamily="18" charset="0"/>
              </a:rPr>
              <a:t>-</a:t>
            </a:r>
            <a:r>
              <a:rPr lang="en-US" sz="2400" baseline="30000" dirty="0">
                <a:ea typeface="Cambria Math" pitchFamily="18" charset="0"/>
              </a:rPr>
              <a:t>1</a:t>
            </a:r>
            <a:r>
              <a:rPr lang="en-US" sz="2400" i="1" baseline="30000" dirty="0">
                <a:ea typeface="Cambria Math" pitchFamily="18" charset="0"/>
              </a:rPr>
              <a:t> </a:t>
            </a:r>
            <a:r>
              <a:rPr lang="en-US" sz="2400" dirty="0">
                <a:ea typeface="Cambria Math" pitchFamily="18" charset="0"/>
              </a:rPr>
              <a:t>(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ea typeface="Cambria Math" pitchFamily="18" charset="0"/>
              </a:rPr>
              <a:t>) </a:t>
            </a:r>
            <a:r>
              <a:rPr lang="en-US" sz="2400" i="1" dirty="0">
                <a:ea typeface="Cambria Math" pitchFamily="18" charset="0"/>
              </a:rPr>
              <a:t>= c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,    </a:t>
            </a:r>
            <a:r>
              <a:rPr lang="en-US" sz="2400" i="1" dirty="0"/>
              <a:t>f</a:t>
            </a:r>
            <a:r>
              <a:rPr lang="en-US" sz="2400" i="1" baseline="30000" dirty="0"/>
              <a:t>-</a:t>
            </a:r>
            <a:r>
              <a:rPr lang="en-US" sz="2400" baseline="30000" dirty="0"/>
              <a:t>1</a:t>
            </a:r>
            <a:r>
              <a:rPr lang="en-US" sz="2400" i="1" baseline="30000" dirty="0"/>
              <a:t> </a:t>
            </a:r>
            <a:r>
              <a:rPr lang="en-US" sz="2400" i="1" dirty="0"/>
              <a:t>(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)</a:t>
            </a:r>
            <a:r>
              <a:rPr lang="en-US" sz="2400" i="1" dirty="0"/>
              <a:t> = a,  </a:t>
            </a:r>
            <a:r>
              <a:rPr lang="en-US" sz="2400" dirty="0"/>
              <a:t>and</a:t>
            </a:r>
            <a:r>
              <a:rPr lang="en-US" sz="2400" i="1" dirty="0"/>
              <a:t> f</a:t>
            </a:r>
            <a:r>
              <a:rPr lang="en-US" sz="2400" i="1" baseline="30000" dirty="0"/>
              <a:t>-</a:t>
            </a:r>
            <a:r>
              <a:rPr lang="en-US" sz="2400" baseline="30000" dirty="0"/>
              <a:t>1</a:t>
            </a:r>
            <a:r>
              <a:rPr lang="en-US" sz="2400" i="1" baseline="30000" dirty="0"/>
              <a:t> </a:t>
            </a:r>
            <a:r>
              <a:rPr lang="en-US" sz="2400" i="1" dirty="0"/>
              <a:t>(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dirty="0"/>
              <a:t>)</a:t>
            </a:r>
            <a:r>
              <a:rPr lang="en-US" sz="2400" i="1" dirty="0"/>
              <a:t> = b.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428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en-US" b="1" dirty="0" smtClean="0"/>
                  <a:t>   Example </a:t>
                </a:r>
                <a:r>
                  <a:rPr lang="en-US" b="1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:</a:t>
                </a:r>
                <a:r>
                  <a:rPr lang="en-US" b="1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 smtClean="0"/>
                  <a:t>Let </a:t>
                </a:r>
                <a:r>
                  <a:rPr lang="en-US" i="1" dirty="0" smtClean="0"/>
                  <a:t>f: </a:t>
                </a:r>
                <a:r>
                  <a:rPr lang="en-US" b="1" dirty="0" smtClean="0"/>
                  <a:t>Z </a:t>
                </a:r>
                <a:r>
                  <a:rPr lang="en-US" i="1" dirty="0" smtClean="0">
                    <a:sym typeface="Wingdings" pitchFamily="2" charset="2"/>
                  </a:rPr>
                  <a:t> </a:t>
                </a:r>
                <a:r>
                  <a:rPr lang="en-US" b="1" dirty="0" smtClean="0">
                    <a:sym typeface="Wingdings" pitchFamily="2" charset="2"/>
                  </a:rPr>
                  <a:t>Z</a:t>
                </a:r>
                <a:r>
                  <a:rPr lang="en-US" i="1" dirty="0" smtClean="0">
                    <a:sym typeface="Wingdings" pitchFamily="2" charset="2"/>
                  </a:rPr>
                  <a:t> </a:t>
                </a:r>
                <a:r>
                  <a:rPr lang="en-US" dirty="0" smtClean="0">
                    <a:sym typeface="Wingdings" pitchFamily="2" charset="2"/>
                  </a:rPr>
                  <a:t>be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+ 1</m:t>
                    </m:r>
                  </m:oMath>
                </a14:m>
                <a:r>
                  <a:rPr lang="en-US" dirty="0" smtClean="0">
                    <a:sym typeface="Wingdings" pitchFamily="2" charset="2"/>
                  </a:rPr>
                  <a:t>. Is </a:t>
                </a:r>
                <a:r>
                  <a:rPr lang="en-US" i="1" dirty="0" smtClean="0">
                    <a:sym typeface="Wingdings" pitchFamily="2" charset="2"/>
                  </a:rPr>
                  <a:t>f</a:t>
                </a:r>
                <a:r>
                  <a:rPr lang="en-US" dirty="0" smtClean="0">
                    <a:sym typeface="Wingdings" pitchFamily="2" charset="2"/>
                  </a:rPr>
                  <a:t> invertible, and if so, what is its inverse?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6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972492" y="3401129"/>
            <a:ext cx="6692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</a:t>
            </a:r>
            <a:r>
              <a:rPr lang="en-US" sz="2400" dirty="0"/>
              <a:t>: The function </a:t>
            </a:r>
            <a:r>
              <a:rPr lang="en-US" sz="2400" i="1" dirty="0"/>
              <a:t>f</a:t>
            </a:r>
            <a:r>
              <a:rPr lang="en-US" sz="2400" dirty="0"/>
              <a:t> is invertible because it is a one-to-one correspondence. The inverse function </a:t>
            </a:r>
            <a:r>
              <a:rPr lang="en-US" sz="2400" i="1" dirty="0"/>
              <a:t>f</a:t>
            </a:r>
            <a:r>
              <a:rPr lang="en-US" sz="2400" i="1" baseline="30000" dirty="0"/>
              <a:t>-1</a:t>
            </a:r>
            <a:r>
              <a:rPr lang="en-US" sz="2400" baseline="30000" dirty="0"/>
              <a:t> </a:t>
            </a:r>
            <a:r>
              <a:rPr lang="en-US" sz="2400" dirty="0"/>
              <a:t> reverses the correspondence  so </a:t>
            </a:r>
            <a:r>
              <a:rPr lang="en-US" sz="2400" i="1" dirty="0">
                <a:ea typeface="Cambria Math" pitchFamily="18" charset="0"/>
              </a:rPr>
              <a:t>f</a:t>
            </a:r>
            <a:r>
              <a:rPr lang="en-US" sz="2400" i="1" baseline="30000" dirty="0">
                <a:ea typeface="Cambria Math" pitchFamily="18" charset="0"/>
              </a:rPr>
              <a:t>-</a:t>
            </a:r>
            <a:r>
              <a:rPr lang="en-US" sz="2400" baseline="30000" dirty="0">
                <a:ea typeface="Cambria Math" pitchFamily="18" charset="0"/>
              </a:rPr>
              <a:t>1</a:t>
            </a:r>
            <a:r>
              <a:rPr lang="en-US" sz="2400" i="1" baseline="30000" dirty="0">
                <a:ea typeface="Cambria Math" pitchFamily="18" charset="0"/>
              </a:rPr>
              <a:t> </a:t>
            </a:r>
            <a:r>
              <a:rPr lang="en-US" sz="2400" i="1" dirty="0">
                <a:ea typeface="Cambria Math" pitchFamily="18" charset="0"/>
              </a:rPr>
              <a:t>(y) = y –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1. 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860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dirty="0" smtClean="0"/>
              <a:t>Let </a:t>
            </a:r>
            <a:r>
              <a:rPr lang="en-US" i="1" dirty="0" smtClean="0"/>
              <a:t>f: </a:t>
            </a:r>
            <a:r>
              <a:rPr lang="en-US" b="1" dirty="0" smtClean="0"/>
              <a:t>R</a:t>
            </a:r>
            <a:r>
              <a:rPr lang="en-US" i="1" dirty="0" smtClean="0"/>
              <a:t> </a:t>
            </a:r>
            <a:r>
              <a:rPr lang="en-US" i="1" dirty="0" smtClean="0">
                <a:latin typeface="Cambria Math"/>
                <a:ea typeface="Cambria Math"/>
                <a:sym typeface="Wingdings" pitchFamily="2" charset="2"/>
              </a:rPr>
              <a:t>→</a:t>
            </a:r>
            <a:r>
              <a:rPr lang="en-US" i="1" dirty="0" smtClean="0">
                <a:sym typeface="Wingdings" pitchFamily="2" charset="2"/>
              </a:rPr>
              <a:t> </a:t>
            </a:r>
            <a:r>
              <a:rPr lang="en-US" b="1" dirty="0" smtClean="0">
                <a:sym typeface="Wingdings" pitchFamily="2" charset="2"/>
              </a:rPr>
              <a:t>R</a:t>
            </a:r>
            <a:r>
              <a:rPr lang="en-US" i="1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be such that </a:t>
            </a:r>
            <a:r>
              <a:rPr lang="en-US" i="1" dirty="0" smtClean="0">
                <a:sym typeface="Wingdings" pitchFamily="2" charset="2"/>
              </a:rPr>
              <a:t>                   </a:t>
            </a:r>
            <a:r>
              <a:rPr lang="en-US" dirty="0" smtClean="0">
                <a:sym typeface="Wingdings" pitchFamily="2" charset="2"/>
              </a:rPr>
              <a:t>.    Is </a:t>
            </a:r>
            <a:r>
              <a:rPr lang="en-US" i="1" dirty="0" smtClean="0">
                <a:sym typeface="Wingdings" pitchFamily="2" charset="2"/>
              </a:rPr>
              <a:t>f</a:t>
            </a:r>
            <a:r>
              <a:rPr lang="en-US" dirty="0" smtClean="0">
                <a:sym typeface="Wingdings" pitchFamily="2" charset="2"/>
              </a:rPr>
              <a:t> invertible, and if so, what is its inverse? </a:t>
            </a: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6611983" y="1825625"/>
            <a:ext cx="1577340" cy="4086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24200" y="4114801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The function </a:t>
            </a:r>
            <a:r>
              <a:rPr lang="en-US" i="1" dirty="0"/>
              <a:t>f</a:t>
            </a:r>
            <a:r>
              <a:rPr lang="en-US" dirty="0"/>
              <a:t> is not invertible because it is not one-to-one . </a:t>
            </a:r>
          </a:p>
        </p:txBody>
      </p:sp>
    </p:spTree>
    <p:extLst>
      <p:ext uri="{BB962C8B-B14F-4D97-AF65-F5344CB8AC3E}">
        <p14:creationId xmlns:p14="http://schemas.microsoft.com/office/powerpoint/2010/main" val="319266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Definition</a:t>
            </a:r>
            <a:r>
              <a:rPr lang="en-US" dirty="0" smtClean="0"/>
              <a:t>: Let </a:t>
            </a:r>
            <a:r>
              <a:rPr lang="en-US" i="1" dirty="0" smtClean="0"/>
              <a:t>f</a:t>
            </a:r>
            <a:r>
              <a:rPr lang="en-US" dirty="0" smtClean="0"/>
              <a:t>: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smtClean="0">
                <a:sym typeface="Wingdings" pitchFamily="2" charset="2"/>
              </a:rPr>
              <a:t>C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i="1" dirty="0" smtClean="0">
                <a:sym typeface="Wingdings" pitchFamily="2" charset="2"/>
              </a:rPr>
              <a:t>g</a:t>
            </a:r>
            <a:r>
              <a:rPr lang="en-US" dirty="0" smtClean="0">
                <a:sym typeface="Wingdings" pitchFamily="2" charset="2"/>
              </a:rPr>
              <a:t>: </a:t>
            </a:r>
            <a:r>
              <a:rPr lang="en-US" i="1" dirty="0" smtClean="0">
                <a:sym typeface="Wingdings" pitchFamily="2" charset="2"/>
              </a:rPr>
              <a:t>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smtClean="0">
                <a:sym typeface="Wingdings" pitchFamily="2" charset="2"/>
              </a:rPr>
              <a:t>B</a:t>
            </a:r>
            <a:r>
              <a:rPr lang="en-US" dirty="0" smtClean="0">
                <a:sym typeface="Wingdings" pitchFamily="2" charset="2"/>
              </a:rPr>
              <a:t>. The </a:t>
            </a:r>
            <a:r>
              <a:rPr lang="en-US" i="1" dirty="0" smtClean="0">
                <a:sym typeface="Wingdings" pitchFamily="2" charset="2"/>
              </a:rPr>
              <a:t>composition of f with g</a:t>
            </a:r>
            <a:r>
              <a:rPr lang="en-US" dirty="0" smtClean="0">
                <a:sym typeface="Wingdings" pitchFamily="2" charset="2"/>
              </a:rPr>
              <a:t>, denoted               is the function from </a:t>
            </a:r>
            <a:r>
              <a:rPr lang="en-US" i="1" dirty="0" smtClean="0">
                <a:sym typeface="Wingdings" pitchFamily="2" charset="2"/>
              </a:rPr>
              <a:t>A</a:t>
            </a:r>
            <a:r>
              <a:rPr lang="en-US" dirty="0" smtClean="0">
                <a:sym typeface="Wingdings" pitchFamily="2" charset="2"/>
              </a:rPr>
              <a:t> to </a:t>
            </a:r>
            <a:r>
              <a:rPr lang="en-US" i="1" dirty="0" smtClean="0">
                <a:sym typeface="Wingdings" pitchFamily="2" charset="2"/>
              </a:rPr>
              <a:t>C </a:t>
            </a:r>
            <a:r>
              <a:rPr lang="en-US" dirty="0" smtClean="0">
                <a:sym typeface="Wingdings" pitchFamily="2" charset="2"/>
              </a:rPr>
              <a:t>defined by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697481" y="2281646"/>
            <a:ext cx="745808" cy="345758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343401" y="2971801"/>
            <a:ext cx="3186113" cy="382905"/>
          </a:xfrm>
          <a:prstGeom prst="rect">
            <a:avLst/>
          </a:prstGeom>
        </p:spPr>
      </p:pic>
      <p:pic>
        <p:nvPicPr>
          <p:cNvPr id="6" name="Picture 5" descr="0218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962400" y="3810000"/>
            <a:ext cx="5410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5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 of a Function.</a:t>
            </a:r>
          </a:p>
          <a:p>
            <a:pPr lvl="1"/>
            <a:r>
              <a:rPr lang="en-US" dirty="0" smtClean="0"/>
              <a:t>Domain, </a:t>
            </a:r>
            <a:r>
              <a:rPr lang="en-US" dirty="0" err="1" smtClean="0"/>
              <a:t>Codomain</a:t>
            </a:r>
            <a:endParaRPr lang="en-US" dirty="0" smtClean="0"/>
          </a:p>
          <a:p>
            <a:pPr lvl="1"/>
            <a:r>
              <a:rPr lang="en-US" dirty="0" smtClean="0"/>
              <a:t>Image, </a:t>
            </a:r>
            <a:r>
              <a:rPr lang="en-US" dirty="0" err="1" smtClean="0"/>
              <a:t>Preimage</a:t>
            </a:r>
            <a:endParaRPr lang="en-US" dirty="0" smtClean="0"/>
          </a:p>
          <a:p>
            <a:r>
              <a:rPr lang="en-US" dirty="0" smtClean="0"/>
              <a:t>Injection, Surjection, </a:t>
            </a:r>
            <a:r>
              <a:rPr lang="en-US" dirty="0" err="1" smtClean="0"/>
              <a:t>Bijection</a:t>
            </a:r>
            <a:endParaRPr lang="en-US" dirty="0" smtClean="0"/>
          </a:p>
          <a:p>
            <a:r>
              <a:rPr lang="en-US" dirty="0" smtClean="0"/>
              <a:t>Inverse Function</a:t>
            </a:r>
          </a:p>
          <a:p>
            <a:r>
              <a:rPr lang="en-US" dirty="0" smtClean="0"/>
              <a:t>Function Composition</a:t>
            </a:r>
          </a:p>
          <a:p>
            <a:r>
              <a:rPr lang="en-US" dirty="0" smtClean="0"/>
              <a:t>Graphing Functions</a:t>
            </a:r>
          </a:p>
          <a:p>
            <a:r>
              <a:rPr lang="en-US" dirty="0" smtClean="0"/>
              <a:t>Floor, Ceiling, Factorial</a:t>
            </a:r>
          </a:p>
          <a:p>
            <a:r>
              <a:rPr lang="en-US" dirty="0" smtClean="0"/>
              <a:t>Partial Functions (optional)</a:t>
            </a:r>
          </a:p>
        </p:txBody>
      </p:sp>
    </p:spTree>
    <p:extLst>
      <p:ext uri="{BB962C8B-B14F-4D97-AF65-F5344CB8AC3E}">
        <p14:creationId xmlns:p14="http://schemas.microsoft.com/office/powerpoint/2010/main" val="71924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Composition </a:t>
            </a:r>
            <a:endParaRPr lang="en-US" dirty="0"/>
          </a:p>
        </p:txBody>
      </p:sp>
      <p:sp>
        <p:nvSpPr>
          <p:cNvPr id="57" name="Flowchart: Connector 56"/>
          <p:cNvSpPr/>
          <p:nvPr/>
        </p:nvSpPr>
        <p:spPr>
          <a:xfrm>
            <a:off x="6700520" y="2784529"/>
            <a:ext cx="426720" cy="348712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Connector 57"/>
          <p:cNvSpPr/>
          <p:nvPr/>
        </p:nvSpPr>
        <p:spPr>
          <a:xfrm>
            <a:off x="6700520" y="3365715"/>
            <a:ext cx="426720" cy="348712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Connector 58"/>
          <p:cNvSpPr/>
          <p:nvPr/>
        </p:nvSpPr>
        <p:spPr>
          <a:xfrm>
            <a:off x="6700520" y="2087105"/>
            <a:ext cx="426720" cy="348712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/>
          <p:cNvSpPr/>
          <p:nvPr/>
        </p:nvSpPr>
        <p:spPr>
          <a:xfrm>
            <a:off x="6700520" y="3946902"/>
            <a:ext cx="426720" cy="348712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/>
          <p:cNvSpPr/>
          <p:nvPr/>
        </p:nvSpPr>
        <p:spPr>
          <a:xfrm>
            <a:off x="9144000" y="2438400"/>
            <a:ext cx="426720" cy="348712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Connector 62"/>
          <p:cNvSpPr/>
          <p:nvPr/>
        </p:nvSpPr>
        <p:spPr>
          <a:xfrm>
            <a:off x="9220200" y="3124200"/>
            <a:ext cx="426720" cy="348712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6629400" y="1524000"/>
            <a:ext cx="64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144000" y="1524000"/>
            <a:ext cx="64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781800" y="2133600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71640" y="2842647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771640" y="3423834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771640" y="3946902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296400" y="3124200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189720" y="3888783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74" name="Flowchart: Connector 73"/>
          <p:cNvSpPr/>
          <p:nvPr/>
        </p:nvSpPr>
        <p:spPr>
          <a:xfrm>
            <a:off x="9067800" y="3962400"/>
            <a:ext cx="426720" cy="348712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9220200" y="2438400"/>
            <a:ext cx="28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7162800" y="1905001"/>
            <a:ext cx="1849120" cy="1211"/>
          </a:xfrm>
          <a:prstGeom prst="straightConnector1">
            <a:avLst/>
          </a:prstGeom>
          <a:ln w="28575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909560" y="1738394"/>
            <a:ext cx="497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i="1" dirty="0"/>
          </a:p>
        </p:txBody>
      </p:sp>
      <p:pic>
        <p:nvPicPr>
          <p:cNvPr id="81" name="Picture 8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7696200" y="1524000"/>
            <a:ext cx="745808" cy="345758"/>
          </a:xfrm>
          <a:prstGeom prst="rect">
            <a:avLst/>
          </a:prstGeom>
        </p:spPr>
      </p:pic>
      <p:cxnSp>
        <p:nvCxnSpPr>
          <p:cNvPr id="83" name="Straight Arrow Connector 82"/>
          <p:cNvCxnSpPr/>
          <p:nvPr/>
        </p:nvCxnSpPr>
        <p:spPr>
          <a:xfrm>
            <a:off x="7239000" y="2362200"/>
            <a:ext cx="18288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7239000" y="2819400"/>
            <a:ext cx="19050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7239000" y="2743200"/>
            <a:ext cx="1828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endCxn id="63" idx="2"/>
          </p:cNvCxnSpPr>
          <p:nvPr/>
        </p:nvCxnSpPr>
        <p:spPr>
          <a:xfrm flipV="1">
            <a:off x="7239000" y="3298556"/>
            <a:ext cx="1981200" cy="206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1828800" y="1524000"/>
            <a:ext cx="4495800" cy="3036332"/>
            <a:chOff x="304800" y="990600"/>
            <a:chExt cx="4495800" cy="3036332"/>
          </a:xfrm>
        </p:grpSpPr>
        <p:sp>
          <p:nvSpPr>
            <p:cNvPr id="12" name="TextBox 11"/>
            <p:cNvSpPr txBox="1"/>
            <p:nvPr/>
          </p:nvSpPr>
          <p:spPr>
            <a:xfrm>
              <a:off x="304800" y="990600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A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33600" y="990600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B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14800" y="1066800"/>
              <a:ext cx="685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C</a:t>
              </a:r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457200" y="231648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457200" y="277368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457200" y="176784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457200" y="323088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2235200" y="172212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2184400" y="249936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2184400" y="313944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7200" y="1752600"/>
              <a:ext cx="20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7200" y="2286000"/>
              <a:ext cx="20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200" y="2743200"/>
              <a:ext cx="20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7200" y="3200400"/>
              <a:ext cx="20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09800" y="16764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33600" y="2514600"/>
              <a:ext cx="20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235200" y="3124200"/>
              <a:ext cx="12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812800" y="2453640"/>
              <a:ext cx="1320800" cy="1828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Connector 26"/>
            <p:cNvSpPr/>
            <p:nvPr/>
          </p:nvSpPr>
          <p:spPr>
            <a:xfrm>
              <a:off x="2235200" y="368808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86000" y="3657600"/>
              <a:ext cx="20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16200000" flipH="1">
              <a:off x="701040" y="2153920"/>
              <a:ext cx="1645920" cy="1422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812800" y="2910840"/>
              <a:ext cx="1320800" cy="2743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12800" y="1447800"/>
              <a:ext cx="1320800" cy="953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371600" y="990600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g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2743200" y="1447800"/>
              <a:ext cx="1320800" cy="953"/>
            </a:xfrm>
            <a:prstGeom prst="straightConnector1">
              <a:avLst/>
            </a:prstGeom>
            <a:ln w="28575"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lowchart: Connector 33"/>
            <p:cNvSpPr/>
            <p:nvPr/>
          </p:nvSpPr>
          <p:spPr>
            <a:xfrm>
              <a:off x="4165600" y="185928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4216400" y="236220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4267200" y="3139440"/>
              <a:ext cx="304800" cy="27432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91000" y="1828800"/>
              <a:ext cx="20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67200" y="30480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67200" y="2286000"/>
              <a:ext cx="20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2590800" y="1767840"/>
              <a:ext cx="1574800" cy="640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2540000" y="2545080"/>
              <a:ext cx="1625600" cy="685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27" idx="6"/>
            </p:cNvCxnSpPr>
            <p:nvPr/>
          </p:nvCxnSpPr>
          <p:spPr>
            <a:xfrm flipV="1">
              <a:off x="2540000" y="3322320"/>
              <a:ext cx="1676400" cy="5029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V="1">
              <a:off x="2540000" y="2042160"/>
              <a:ext cx="1574800" cy="5486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3124200" y="990600"/>
              <a:ext cx="35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f</a:t>
              </a:r>
            </a:p>
          </p:txBody>
        </p:sp>
        <p:cxnSp>
          <p:nvCxnSpPr>
            <p:cNvPr id="91" name="Straight Arrow Connector 90"/>
            <p:cNvCxnSpPr>
              <a:endCxn id="9" idx="3"/>
            </p:cNvCxnSpPr>
            <p:nvPr/>
          </p:nvCxnSpPr>
          <p:spPr>
            <a:xfrm flipV="1">
              <a:off x="838200" y="2733507"/>
              <a:ext cx="1390837" cy="6192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663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If                         and                                  , then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and  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326131" y="1877378"/>
            <a:ext cx="1577340" cy="408623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5926456" y="1877378"/>
            <a:ext cx="2240280" cy="382905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191001" y="2819401"/>
            <a:ext cx="3206115" cy="408623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4114801" y="3886201"/>
            <a:ext cx="2931795" cy="40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1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Let </a:t>
            </a:r>
            <a:r>
              <a:rPr lang="en-US" i="1" dirty="0" smtClean="0"/>
              <a:t>g</a:t>
            </a:r>
            <a:r>
              <a:rPr lang="en-US" dirty="0" smtClean="0"/>
              <a:t> be the function from the set {</a:t>
            </a:r>
            <a:r>
              <a:rPr lang="en-US" i="1" dirty="0" err="1" smtClean="0"/>
              <a:t>a,b,c</a:t>
            </a:r>
            <a:r>
              <a:rPr lang="en-US" dirty="0" smtClean="0"/>
              <a:t>}</a:t>
            </a:r>
            <a:r>
              <a:rPr lang="en-US" i="1" dirty="0" smtClean="0"/>
              <a:t> </a:t>
            </a:r>
            <a:r>
              <a:rPr lang="en-US" dirty="0" smtClean="0"/>
              <a:t>to itself such that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)</a:t>
            </a:r>
            <a:r>
              <a:rPr lang="en-US" i="1" dirty="0" smtClean="0"/>
              <a:t> = b</a:t>
            </a:r>
            <a:r>
              <a:rPr lang="en-US" dirty="0" smtClean="0"/>
              <a:t>,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b</a:t>
            </a:r>
            <a:r>
              <a:rPr lang="en-US" dirty="0" smtClean="0"/>
              <a:t>)</a:t>
            </a:r>
            <a:r>
              <a:rPr lang="en-US" i="1" dirty="0" smtClean="0"/>
              <a:t> = c</a:t>
            </a:r>
            <a:r>
              <a:rPr lang="en-US" dirty="0" smtClean="0"/>
              <a:t>, and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</a:t>
            </a:r>
            <a:r>
              <a:rPr lang="en-US" i="1" dirty="0" smtClean="0"/>
              <a:t> = a</a:t>
            </a:r>
            <a:r>
              <a:rPr lang="en-US" dirty="0" smtClean="0"/>
              <a:t>. Let  </a:t>
            </a:r>
            <a:r>
              <a:rPr lang="en-US" i="1" dirty="0" smtClean="0"/>
              <a:t>f</a:t>
            </a:r>
            <a:r>
              <a:rPr lang="en-US" dirty="0" smtClean="0"/>
              <a:t> be the function from the set {</a:t>
            </a:r>
            <a:r>
              <a:rPr lang="en-US" i="1" dirty="0" err="1" smtClean="0"/>
              <a:t>a,b,c</a:t>
            </a:r>
            <a:r>
              <a:rPr lang="en-US" dirty="0" smtClean="0"/>
              <a:t>}</a:t>
            </a:r>
            <a:r>
              <a:rPr lang="en-US" i="1" dirty="0" smtClean="0"/>
              <a:t> </a:t>
            </a:r>
            <a:r>
              <a:rPr lang="en-US" dirty="0" smtClean="0"/>
              <a:t>to the set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1,2,3</a:t>
            </a:r>
            <a:r>
              <a:rPr lang="en-US" dirty="0" smtClean="0"/>
              <a:t>}</a:t>
            </a:r>
            <a:r>
              <a:rPr lang="en-US" i="1" dirty="0" smtClean="0"/>
              <a:t> </a:t>
            </a:r>
            <a:r>
              <a:rPr lang="en-US" dirty="0" smtClean="0"/>
              <a:t>such that    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)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b</a:t>
            </a:r>
            <a:r>
              <a:rPr lang="en-US" dirty="0" smtClean="0"/>
              <a:t>)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and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 smtClean="0"/>
              <a:t>)</a:t>
            </a:r>
            <a:r>
              <a:rPr lang="en-US" i="1" dirty="0" smtClean="0"/>
              <a:t> 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What is the composition of </a:t>
            </a:r>
            <a:r>
              <a:rPr lang="en-US" i="1" dirty="0" smtClean="0"/>
              <a:t>f</a:t>
            </a:r>
            <a:r>
              <a:rPr lang="en-US" dirty="0" smtClean="0"/>
              <a:t> and </a:t>
            </a:r>
            <a:r>
              <a:rPr lang="en-US" i="1" dirty="0" smtClean="0"/>
              <a:t>g</a:t>
            </a:r>
            <a:r>
              <a:rPr lang="en-US" dirty="0" smtClean="0"/>
              <a:t>, and what is the composition of </a:t>
            </a:r>
            <a:r>
              <a:rPr lang="en-US" i="1" dirty="0" smtClean="0"/>
              <a:t>g </a:t>
            </a:r>
            <a:r>
              <a:rPr lang="en-US" dirty="0" smtClean="0"/>
              <a:t>and </a:t>
            </a:r>
            <a:r>
              <a:rPr lang="en-US" i="1" dirty="0" smtClean="0"/>
              <a:t>f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    Solution:  </a:t>
            </a:r>
            <a:r>
              <a:rPr lang="en-US" dirty="0" smtClean="0"/>
              <a:t>The composition </a:t>
            </a:r>
            <a:r>
              <a:rPr lang="en-US" i="1" dirty="0" err="1" smtClean="0"/>
              <a:t>f</a:t>
            </a:r>
            <a:r>
              <a:rPr lang="en-US" i="1" dirty="0" err="1" smtClean="0">
                <a:latin typeface="Cambria Math"/>
                <a:ea typeface="Cambria Math"/>
              </a:rPr>
              <a:t>∘g</a:t>
            </a:r>
            <a:r>
              <a:rPr lang="en-US" dirty="0" smtClean="0"/>
              <a:t>  is defined by </a:t>
            </a:r>
          </a:p>
          <a:p>
            <a:pPr lvl="1">
              <a:buNone/>
            </a:pPr>
            <a:r>
              <a:rPr lang="en-US" i="1" dirty="0" err="1" smtClean="0"/>
              <a:t>f</a:t>
            </a:r>
            <a:r>
              <a:rPr lang="en-US" i="1" dirty="0" err="1" smtClean="0">
                <a:latin typeface="Cambria Math"/>
                <a:ea typeface="Cambria Math"/>
              </a:rPr>
              <a:t>∘g</a:t>
            </a:r>
            <a:r>
              <a:rPr lang="en-US" i="1" dirty="0" smtClean="0">
                <a:latin typeface="Cambria Math"/>
                <a:ea typeface="Cambria Math"/>
              </a:rPr>
              <a:t>  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r>
              <a:rPr lang="en-US" i="1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ea typeface="Cambria Math"/>
              </a:rPr>
              <a:t>f</a:t>
            </a:r>
            <a:r>
              <a:rPr lang="en-US" i="1" dirty="0" smtClean="0">
                <a:latin typeface="Cambria Math"/>
                <a:ea typeface="Cambria Math"/>
              </a:rPr>
              <a:t>(g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))</a:t>
            </a:r>
            <a:r>
              <a:rPr lang="en-US" i="1" dirty="0" smtClean="0">
                <a:latin typeface="Cambria Math"/>
                <a:ea typeface="Cambria Math"/>
              </a:rPr>
              <a:t> = </a:t>
            </a:r>
            <a:r>
              <a:rPr lang="en-US" i="1" dirty="0" smtClean="0">
                <a:ea typeface="Cambria Math"/>
              </a:rPr>
              <a:t>f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r>
              <a:rPr lang="en-US" i="1" dirty="0" smtClean="0">
                <a:latin typeface="Cambria Math"/>
                <a:ea typeface="Cambria Math"/>
              </a:rPr>
              <a:t> = </a:t>
            </a:r>
            <a:r>
              <a:rPr lang="en-US" dirty="0" smtClean="0">
                <a:latin typeface="Cambria Math"/>
                <a:ea typeface="Cambria Math"/>
              </a:rPr>
              <a:t>2</a:t>
            </a:r>
            <a:r>
              <a:rPr lang="en-US" i="1" dirty="0" smtClean="0">
                <a:latin typeface="Cambria Math"/>
                <a:ea typeface="Cambria Math"/>
              </a:rPr>
              <a:t>.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i="1" dirty="0" err="1" smtClean="0"/>
              <a:t>f</a:t>
            </a:r>
            <a:r>
              <a:rPr lang="en-US" i="1" dirty="0" err="1" smtClean="0">
                <a:latin typeface="Cambria Math"/>
                <a:ea typeface="Cambria Math"/>
              </a:rPr>
              <a:t>∘g</a:t>
            </a:r>
            <a:r>
              <a:rPr lang="en-US" i="1" dirty="0" smtClean="0">
                <a:latin typeface="Cambria Math"/>
                <a:ea typeface="Cambria Math"/>
              </a:rPr>
              <a:t>  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r>
              <a:rPr lang="en-US" i="1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ea typeface="Cambria Math"/>
              </a:rPr>
              <a:t>f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g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)) </a:t>
            </a:r>
            <a:r>
              <a:rPr lang="en-US" i="1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ea typeface="Cambria Math"/>
              </a:rPr>
              <a:t>f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c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r>
              <a:rPr lang="en-US" i="1" dirty="0" smtClean="0">
                <a:latin typeface="Cambria Math"/>
                <a:ea typeface="Cambria Math"/>
              </a:rPr>
              <a:t> = </a:t>
            </a:r>
            <a:r>
              <a:rPr lang="en-US" dirty="0" smtClean="0">
                <a:latin typeface="Cambria Math"/>
                <a:ea typeface="Cambria Math"/>
              </a:rPr>
              <a:t>1</a:t>
            </a:r>
            <a:r>
              <a:rPr lang="en-US" i="1" dirty="0" smtClean="0">
                <a:latin typeface="Cambria Math"/>
                <a:ea typeface="Cambria Math"/>
              </a:rPr>
              <a:t>.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i="1" dirty="0" err="1" smtClean="0"/>
              <a:t>f</a:t>
            </a:r>
            <a:r>
              <a:rPr lang="en-US" i="1" dirty="0" err="1" smtClean="0">
                <a:latin typeface="Cambria Math"/>
                <a:ea typeface="Cambria Math"/>
              </a:rPr>
              <a:t>∘g</a:t>
            </a:r>
            <a:r>
              <a:rPr lang="en-US" i="1" dirty="0" smtClean="0">
                <a:latin typeface="Cambria Math"/>
                <a:ea typeface="Cambria Math"/>
              </a:rPr>
              <a:t>  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c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r>
              <a:rPr lang="en-US" i="1" dirty="0" smtClean="0">
                <a:latin typeface="Cambria Math"/>
                <a:ea typeface="Cambria Math"/>
              </a:rPr>
              <a:t>= </a:t>
            </a:r>
            <a:r>
              <a:rPr lang="en-US" i="1" dirty="0" smtClean="0">
                <a:ea typeface="Cambria Math"/>
              </a:rPr>
              <a:t>f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g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c</a:t>
            </a:r>
            <a:r>
              <a:rPr lang="en-US" dirty="0" smtClean="0">
                <a:latin typeface="Cambria Math"/>
                <a:ea typeface="Cambria Math"/>
              </a:rPr>
              <a:t>))</a:t>
            </a:r>
            <a:r>
              <a:rPr lang="en-US" i="1" dirty="0" smtClean="0">
                <a:latin typeface="Cambria Math"/>
                <a:ea typeface="Cambria Math"/>
              </a:rPr>
              <a:t> = </a:t>
            </a:r>
            <a:r>
              <a:rPr lang="en-US" i="1" dirty="0" smtClean="0">
                <a:ea typeface="Cambria Math"/>
              </a:rPr>
              <a:t>f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)</a:t>
            </a:r>
            <a:r>
              <a:rPr lang="en-US" i="1" dirty="0" smtClean="0">
                <a:latin typeface="Cambria Math"/>
                <a:ea typeface="Cambria Math"/>
              </a:rPr>
              <a:t> = </a:t>
            </a:r>
            <a:r>
              <a:rPr lang="en-US" dirty="0" smtClean="0">
                <a:latin typeface="Cambria Math"/>
                <a:ea typeface="Cambria Math"/>
              </a:rPr>
              <a:t>3</a:t>
            </a:r>
            <a:r>
              <a:rPr lang="en-US" i="1" dirty="0" smtClean="0">
                <a:latin typeface="Cambria Math"/>
                <a:ea typeface="Cambria Math"/>
              </a:rPr>
              <a:t>.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Note that </a:t>
            </a:r>
            <a:r>
              <a:rPr lang="en-US" i="1" dirty="0" err="1" smtClean="0"/>
              <a:t>g</a:t>
            </a:r>
            <a:r>
              <a:rPr lang="en-US" i="1" dirty="0" err="1" smtClean="0">
                <a:latin typeface="Cambria Math"/>
                <a:ea typeface="Cambria Math"/>
              </a:rPr>
              <a:t>∘f</a:t>
            </a:r>
            <a:r>
              <a:rPr lang="en-US" i="1" dirty="0" smtClean="0">
                <a:latin typeface="Cambria Math"/>
                <a:ea typeface="Cambria Math"/>
              </a:rPr>
              <a:t>  </a:t>
            </a:r>
            <a:r>
              <a:rPr lang="en-US" dirty="0" smtClean="0">
                <a:latin typeface="Cambria Math"/>
                <a:ea typeface="Cambria Math"/>
              </a:rPr>
              <a:t>is not defined, because the range of </a:t>
            </a:r>
            <a:r>
              <a:rPr lang="en-US" i="1" dirty="0" smtClean="0">
                <a:ea typeface="Cambria Math"/>
              </a:rPr>
              <a:t>f</a:t>
            </a:r>
            <a:r>
              <a:rPr lang="en-US" dirty="0" smtClean="0">
                <a:latin typeface="Cambria Math"/>
                <a:ea typeface="Cambria Math"/>
              </a:rPr>
              <a:t> is not a subset of the domain of </a:t>
            </a:r>
            <a:r>
              <a:rPr lang="en-US" i="1" dirty="0" smtClean="0">
                <a:ea typeface="Cambria Math"/>
              </a:rPr>
              <a:t>g</a:t>
            </a:r>
            <a:r>
              <a:rPr lang="en-US" dirty="0" smtClean="0">
                <a:latin typeface="Cambria Math"/>
                <a:ea typeface="Cambria Math"/>
              </a:rPr>
              <a:t>.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866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Let f and g be functions from the set of integers to the set of integers defined by 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x </a:t>
            </a:r>
            <a:r>
              <a:rPr lang="en-US" dirty="0" smtClean="0"/>
              <a:t>+</a:t>
            </a:r>
            <a:r>
              <a:rPr lang="en-US" i="1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x </a:t>
            </a:r>
            <a:r>
              <a:rPr lang="en-US" dirty="0" smtClean="0"/>
              <a:t>+</a:t>
            </a:r>
            <a:r>
              <a:rPr lang="en-US" i="1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   What is the composition of </a:t>
            </a:r>
            <a:r>
              <a:rPr lang="en-US" i="1" dirty="0" smtClean="0"/>
              <a:t>f</a:t>
            </a:r>
            <a:r>
              <a:rPr lang="en-US" dirty="0" smtClean="0"/>
              <a:t> and </a:t>
            </a:r>
            <a:r>
              <a:rPr lang="en-US" i="1" dirty="0" smtClean="0"/>
              <a:t>g</a:t>
            </a:r>
            <a:r>
              <a:rPr lang="en-US" dirty="0" smtClean="0"/>
              <a:t>, and also the composition of </a:t>
            </a:r>
            <a:r>
              <a:rPr lang="en-US" i="1" dirty="0" smtClean="0"/>
              <a:t>g</a:t>
            </a:r>
            <a:r>
              <a:rPr lang="en-US" dirty="0" smtClean="0"/>
              <a:t> and </a:t>
            </a:r>
            <a:r>
              <a:rPr lang="en-US" i="1" dirty="0" smtClean="0"/>
              <a:t>f 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b="1" dirty="0" smtClean="0"/>
              <a:t>     Solution:</a:t>
            </a:r>
            <a:endParaRPr lang="en-US" dirty="0" smtClean="0"/>
          </a:p>
          <a:p>
            <a:pPr lvl="1">
              <a:buNone/>
            </a:pPr>
            <a:r>
              <a:rPr lang="en-US" i="1" dirty="0" err="1" smtClean="0"/>
              <a:t>f</a:t>
            </a:r>
            <a:r>
              <a:rPr lang="en-US" i="1" dirty="0" err="1" smtClean="0">
                <a:latin typeface="Cambria Math"/>
                <a:ea typeface="Cambria Math"/>
              </a:rPr>
              <a:t>∘g</a:t>
            </a:r>
            <a:r>
              <a:rPr lang="en-US" i="1" dirty="0" smtClean="0">
                <a:latin typeface="Cambria Math"/>
                <a:ea typeface="Cambria Math"/>
              </a:rPr>
              <a:t>  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)= </a:t>
            </a:r>
            <a:r>
              <a:rPr lang="en-US" i="1" dirty="0" smtClean="0">
                <a:ea typeface="Cambria Math"/>
              </a:rPr>
              <a:t>f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g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)) =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f</a:t>
            </a:r>
            <a:r>
              <a:rPr lang="en-US" dirty="0" smtClean="0">
                <a:latin typeface="Cambria Math"/>
                <a:ea typeface="Cambria Math"/>
              </a:rPr>
              <a:t>(3</a:t>
            </a:r>
            <a:r>
              <a:rPr lang="en-US" i="1" dirty="0" smtClean="0">
                <a:ea typeface="Cambria Math"/>
              </a:rPr>
              <a:t>x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+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2)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=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2(3</a:t>
            </a:r>
            <a:r>
              <a:rPr lang="en-US" i="1" dirty="0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 +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2)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+ 3</a:t>
            </a:r>
            <a:r>
              <a:rPr lang="en-US" i="1" dirty="0" smtClean="0">
                <a:latin typeface="Cambria Math"/>
                <a:ea typeface="Cambria Math"/>
              </a:rPr>
              <a:t> = </a:t>
            </a:r>
            <a:r>
              <a:rPr lang="en-US" dirty="0" smtClean="0">
                <a:latin typeface="Cambria Math"/>
                <a:ea typeface="Cambria Math"/>
              </a:rPr>
              <a:t>6</a:t>
            </a:r>
            <a:r>
              <a:rPr lang="en-US" i="1" dirty="0" smtClean="0">
                <a:ea typeface="Cambria Math"/>
              </a:rPr>
              <a:t>x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+ 7</a:t>
            </a:r>
            <a:endParaRPr lang="en-US" dirty="0" smtClean="0"/>
          </a:p>
          <a:p>
            <a:pPr lvl="1">
              <a:buNone/>
            </a:pPr>
            <a:r>
              <a:rPr lang="en-US" i="1" dirty="0" err="1" smtClean="0"/>
              <a:t>g</a:t>
            </a:r>
            <a:r>
              <a:rPr lang="en-US" i="1" dirty="0" err="1" smtClean="0">
                <a:latin typeface="Cambria Math"/>
                <a:ea typeface="Cambria Math"/>
              </a:rPr>
              <a:t>∘f</a:t>
            </a:r>
            <a:r>
              <a:rPr lang="en-US" i="1" dirty="0" smtClean="0">
                <a:latin typeface="Cambria Math"/>
                <a:ea typeface="Cambria Math"/>
              </a:rPr>
              <a:t>  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)=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g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f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)) =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g</a:t>
            </a:r>
            <a:r>
              <a:rPr lang="en-US" dirty="0" smtClean="0">
                <a:latin typeface="Cambria Math"/>
                <a:ea typeface="Cambria Math"/>
              </a:rPr>
              <a:t>(2</a:t>
            </a:r>
            <a:r>
              <a:rPr lang="en-US" i="1" dirty="0" smtClean="0">
                <a:ea typeface="Cambria Math"/>
              </a:rPr>
              <a:t>x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+ 3) = 3(2</a:t>
            </a:r>
            <a:r>
              <a:rPr lang="en-US" i="1" dirty="0" smtClean="0">
                <a:ea typeface="Cambria Math"/>
              </a:rPr>
              <a:t>x </a:t>
            </a:r>
            <a:r>
              <a:rPr lang="en-US" dirty="0" smtClean="0">
                <a:latin typeface="Cambria Math"/>
                <a:ea typeface="Cambria Math"/>
              </a:rPr>
              <a:t>+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3)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+ 2</a:t>
            </a:r>
            <a:r>
              <a:rPr lang="en-US" i="1" dirty="0" smtClean="0">
                <a:latin typeface="Cambria Math"/>
                <a:ea typeface="Cambria Math"/>
              </a:rPr>
              <a:t> = </a:t>
            </a:r>
            <a:r>
              <a:rPr lang="en-US" dirty="0" smtClean="0">
                <a:latin typeface="Cambria Math"/>
                <a:ea typeface="Cambria Math"/>
              </a:rPr>
              <a:t>6</a:t>
            </a:r>
            <a:r>
              <a:rPr lang="en-US" i="1" dirty="0" smtClean="0">
                <a:ea typeface="Cambria Math"/>
              </a:rPr>
              <a:t>x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+ 11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2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i="1" dirty="0" smtClean="0"/>
              <a:t>f</a:t>
            </a:r>
            <a:r>
              <a:rPr lang="en-US" dirty="0" smtClean="0"/>
              <a:t> be a function from the set </a:t>
            </a:r>
            <a:r>
              <a:rPr lang="en-US" i="1" dirty="0" smtClean="0"/>
              <a:t>A</a:t>
            </a:r>
            <a:r>
              <a:rPr lang="en-US" dirty="0" smtClean="0"/>
              <a:t> to the set </a:t>
            </a:r>
            <a:r>
              <a:rPr lang="en-US" i="1" dirty="0" smtClean="0"/>
              <a:t>B</a:t>
            </a:r>
            <a:r>
              <a:rPr lang="en-US" dirty="0" smtClean="0"/>
              <a:t>. The </a:t>
            </a:r>
            <a:r>
              <a:rPr lang="en-US" i="1" dirty="0" smtClean="0"/>
              <a:t>graph</a:t>
            </a:r>
            <a:r>
              <a:rPr lang="en-US" dirty="0" smtClean="0"/>
              <a:t> of the function </a:t>
            </a:r>
            <a:r>
              <a:rPr lang="en-US" i="1" dirty="0" smtClean="0"/>
              <a:t>f</a:t>
            </a:r>
            <a:r>
              <a:rPr lang="en-US" dirty="0" smtClean="0"/>
              <a:t> is the set of ordered pairs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{(</a:t>
            </a:r>
            <a:r>
              <a:rPr lang="en-US" i="1" dirty="0" err="1" smtClean="0">
                <a:ea typeface="Cambria Math" pitchFamily="18" charset="0"/>
              </a:rPr>
              <a:t>a,b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|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∈</a:t>
            </a:r>
            <a:r>
              <a:rPr lang="en-US" i="1" dirty="0" smtClean="0">
                <a:latin typeface="Cambria Math"/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 and </a:t>
            </a:r>
            <a:r>
              <a:rPr lang="en-US" i="1" dirty="0" smtClean="0">
                <a:ea typeface="Cambria Math"/>
              </a:rPr>
              <a:t>f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) = 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}.</a:t>
            </a:r>
            <a:endParaRPr lang="en-US" dirty="0"/>
          </a:p>
        </p:txBody>
      </p:sp>
      <p:pic>
        <p:nvPicPr>
          <p:cNvPr id="5" name="Picture 4" descr="02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25736" y="3061365"/>
            <a:ext cx="2883691" cy="26057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6000" y="5802086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Graph of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+ 1 </a:t>
            </a:r>
          </a:p>
          <a:p>
            <a:r>
              <a:rPr lang="en-US" sz="2400" dirty="0"/>
              <a:t>    from Z to Z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8400" y="5725886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Graph of 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= </a:t>
            </a:r>
            <a:r>
              <a:rPr lang="en-US" sz="2400" i="1" dirty="0"/>
              <a:t>x</a:t>
            </a:r>
            <a:r>
              <a:rPr lang="en-US" sz="24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 </a:t>
            </a:r>
          </a:p>
          <a:p>
            <a:r>
              <a:rPr lang="en-US" sz="2400" dirty="0"/>
              <a:t>    from Z to Z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558" y="3061365"/>
            <a:ext cx="23812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5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floor</a:t>
            </a:r>
            <a:r>
              <a:rPr lang="en-US" dirty="0" smtClean="0"/>
              <a:t> function, denoted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is the largest integer less than or equal to </a:t>
            </a:r>
            <a:r>
              <a:rPr lang="en-US" i="1" dirty="0" smtClean="0"/>
              <a:t>x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 smtClean="0"/>
              <a:t>ceiling </a:t>
            </a:r>
            <a:r>
              <a:rPr lang="en-US" dirty="0" smtClean="0"/>
              <a:t>function, denoted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is the smallest integer greater than or  equal to </a:t>
            </a:r>
            <a:r>
              <a:rPr lang="en-US" i="1" dirty="0" smtClean="0"/>
              <a:t>x</a:t>
            </a:r>
            <a:endParaRPr lang="en-US" i="1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5238750" y="2244408"/>
            <a:ext cx="1714500" cy="382905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5910943" y="4282123"/>
            <a:ext cx="1714500" cy="3829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9800" y="5562601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Example: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4191000" y="5486401"/>
            <a:ext cx="1443038" cy="38290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6629401" y="5410201"/>
            <a:ext cx="1437323" cy="382905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4038600" y="6172202"/>
            <a:ext cx="2014538" cy="382905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6477000" y="6172203"/>
            <a:ext cx="2025968" cy="3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0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Floor and Ceiling Functions </a:t>
            </a:r>
            <a:endParaRPr lang="en-US" dirty="0"/>
          </a:p>
        </p:txBody>
      </p:sp>
      <p:pic>
        <p:nvPicPr>
          <p:cNvPr id="5" name="Picture 4" descr="022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3386" y="1933303"/>
            <a:ext cx="6851796" cy="31720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124200" y="5562601"/>
            <a:ext cx="662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Graph of (a) Floor and (b) Ceiling Functions </a:t>
            </a:r>
          </a:p>
          <a:p>
            <a:r>
              <a:rPr lang="en-US" sz="2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62996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Floor and Ceiling Functions </a:t>
            </a:r>
            <a:endParaRPr lang="en-US" dirty="0"/>
          </a:p>
        </p:txBody>
      </p:sp>
      <p:pic>
        <p:nvPicPr>
          <p:cNvPr id="4" name="Content Placeholder 3" descr="table2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87337" y="1433194"/>
            <a:ext cx="5212951" cy="5230054"/>
          </a:xfrm>
        </p:spPr>
      </p:pic>
    </p:spTree>
    <p:extLst>
      <p:ext uri="{BB962C8B-B14F-4D97-AF65-F5344CB8AC3E}">
        <p14:creationId xmlns:p14="http://schemas.microsoft.com/office/powerpoint/2010/main" val="343392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Properties of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Prove that x is a real number, then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                      ⌊2</a:t>
            </a:r>
            <a:r>
              <a:rPr lang="en-US" i="1" dirty="0" smtClean="0">
                <a:latin typeface="Cambria Math"/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⌋= ⌊</a:t>
            </a:r>
            <a:r>
              <a:rPr lang="en-US" i="1" dirty="0" smtClean="0">
                <a:latin typeface="Cambria Math"/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⌋ + ⌊</a:t>
            </a:r>
            <a:r>
              <a:rPr lang="en-US" i="1" dirty="0" smtClean="0">
                <a:latin typeface="Cambria Math"/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 + 1/2⌋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Let 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i="1" dirty="0" smtClean="0"/>
              <a:t>n</a:t>
            </a:r>
            <a:r>
              <a:rPr lang="en-US" dirty="0" smtClean="0"/>
              <a:t> + </a:t>
            </a:r>
            <a:r>
              <a:rPr lang="el-GR" dirty="0" smtClean="0">
                <a:latin typeface="Cambria Math"/>
                <a:ea typeface="Cambria Math"/>
              </a:rPr>
              <a:t>ε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dirty="0" smtClean="0">
                <a:ea typeface="Cambria Math"/>
              </a:rPr>
              <a:t>where </a:t>
            </a:r>
            <a:r>
              <a:rPr lang="en-US" i="1" dirty="0" smtClean="0">
                <a:ea typeface="Cambria Math"/>
              </a:rPr>
              <a:t>n</a:t>
            </a:r>
            <a:r>
              <a:rPr lang="en-US" dirty="0" smtClean="0">
                <a:ea typeface="Cambria Math"/>
              </a:rPr>
              <a:t> is an integer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≤ </a:t>
            </a:r>
            <a:r>
              <a:rPr lang="el-GR" dirty="0" smtClean="0">
                <a:latin typeface="Cambria Math" pitchFamily="18" charset="0"/>
                <a:ea typeface="Cambria Math" pitchFamily="18" charset="0"/>
              </a:rPr>
              <a:t>ε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&lt; 1</a:t>
            </a:r>
            <a:r>
              <a:rPr lang="en-US" dirty="0" smtClean="0">
                <a:latin typeface="Cambria Math"/>
                <a:ea typeface="Cambria Math"/>
              </a:rPr>
              <a:t>. </a:t>
            </a:r>
          </a:p>
          <a:p>
            <a:pPr>
              <a:buNone/>
            </a:pPr>
            <a:r>
              <a:rPr lang="en-US" i="1" dirty="0" smtClean="0">
                <a:latin typeface="Cambria Math"/>
                <a:ea typeface="Cambria Math"/>
              </a:rPr>
              <a:t>  Case 1:   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l-GR" dirty="0" smtClean="0">
                <a:latin typeface="Cambria Math"/>
                <a:ea typeface="Cambria Math"/>
              </a:rPr>
              <a:t>ε </a:t>
            </a:r>
            <a:r>
              <a:rPr lang="en-US" dirty="0" smtClean="0">
                <a:latin typeface="Cambria Math"/>
                <a:ea typeface="Cambria Math"/>
              </a:rPr>
              <a:t>&lt; ½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2</a:t>
            </a:r>
            <a:r>
              <a:rPr lang="en-US" i="1" dirty="0" smtClean="0">
                <a:latin typeface="Cambria Math"/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 = 2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+ 2</a:t>
            </a:r>
            <a:r>
              <a:rPr lang="el-GR" dirty="0" smtClean="0">
                <a:latin typeface="Cambria Math"/>
                <a:ea typeface="Cambria Math"/>
              </a:rPr>
              <a:t>ε</a:t>
            </a:r>
            <a:r>
              <a:rPr lang="en-US" dirty="0" smtClean="0">
                <a:latin typeface="Cambria Math"/>
                <a:ea typeface="Cambria Math"/>
              </a:rPr>
              <a:t>  and  ⌊2</a:t>
            </a:r>
            <a:r>
              <a:rPr lang="en-US" i="1" dirty="0" smtClean="0">
                <a:latin typeface="Cambria Math"/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⌋ = 2</a:t>
            </a:r>
            <a:r>
              <a:rPr lang="en-US" i="1" dirty="0" smtClean="0">
                <a:latin typeface="Cambria Math"/>
                <a:ea typeface="Cambria Math"/>
              </a:rPr>
              <a:t>n,</a:t>
            </a:r>
            <a:r>
              <a:rPr lang="en-US" dirty="0" smtClean="0">
                <a:latin typeface="Cambria Math"/>
                <a:ea typeface="Cambria Math"/>
              </a:rPr>
              <a:t> since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>
                <a:ea typeface="Cambria Math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l-GR" dirty="0" smtClean="0">
                <a:latin typeface="Cambria Math"/>
                <a:ea typeface="Cambria Math"/>
              </a:rPr>
              <a:t>ε</a:t>
            </a:r>
            <a:r>
              <a:rPr lang="en-US" dirty="0" smtClean="0">
                <a:latin typeface="Cambria Math"/>
                <a:ea typeface="Cambria Math"/>
              </a:rPr>
              <a:t>&lt; 1.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⌊</a:t>
            </a:r>
            <a:r>
              <a:rPr lang="en-US" i="1" dirty="0" smtClean="0">
                <a:latin typeface="Cambria Math"/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 + 1/2⌋ = </a:t>
            </a:r>
            <a:r>
              <a:rPr lang="en-US" i="1" dirty="0" smtClean="0">
                <a:latin typeface="Cambria Math"/>
                <a:ea typeface="Cambria Math"/>
              </a:rPr>
              <a:t>n,</a:t>
            </a:r>
            <a:r>
              <a:rPr lang="en-US" dirty="0" smtClean="0">
                <a:latin typeface="Cambria Math"/>
                <a:ea typeface="Cambria Math"/>
              </a:rPr>
              <a:t> since</a:t>
            </a:r>
            <a:r>
              <a:rPr lang="en-US" i="1" dirty="0" smtClean="0">
                <a:latin typeface="Cambria Math"/>
                <a:ea typeface="Cambria Math"/>
              </a:rPr>
              <a:t> x</a:t>
            </a:r>
            <a:r>
              <a:rPr lang="en-US" dirty="0" smtClean="0">
                <a:latin typeface="Cambria Math"/>
                <a:ea typeface="Cambria Math"/>
              </a:rPr>
              <a:t> + ½ =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+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1/2</a:t>
            </a:r>
            <a:r>
              <a:rPr lang="en-US" dirty="0" smtClean="0">
                <a:latin typeface="Cambria Math"/>
                <a:ea typeface="Cambria Math"/>
              </a:rPr>
              <a:t> +</a:t>
            </a:r>
            <a:r>
              <a:rPr lang="el-GR" dirty="0" smtClean="0">
                <a:latin typeface="Cambria Math"/>
                <a:ea typeface="Cambria Math"/>
              </a:rPr>
              <a:t> ε</a:t>
            </a:r>
            <a:r>
              <a:rPr lang="en-US" dirty="0" smtClean="0">
                <a:latin typeface="Cambria Math"/>
                <a:ea typeface="Cambria Math"/>
              </a:rPr>
              <a:t> )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>
                <a:ea typeface="Cambria Math"/>
              </a:rPr>
              <a:t> ½ +</a:t>
            </a:r>
            <a:r>
              <a:rPr lang="el-GR" dirty="0" smtClean="0">
                <a:latin typeface="Cambria Math"/>
                <a:ea typeface="Cambria Math"/>
              </a:rPr>
              <a:t>ε</a:t>
            </a:r>
            <a:r>
              <a:rPr lang="en-US" dirty="0" smtClean="0">
                <a:latin typeface="Cambria Math"/>
                <a:ea typeface="Cambria Math"/>
              </a:rPr>
              <a:t> &lt; 1. 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Hence, ⌊2</a:t>
            </a:r>
            <a:r>
              <a:rPr lang="en-US" i="1" dirty="0" smtClean="0">
                <a:latin typeface="Cambria Math"/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⌋ = 2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and </a:t>
            </a:r>
            <a:r>
              <a:rPr lang="en-US" dirty="0" smtClean="0">
                <a:latin typeface="Cambria Math"/>
                <a:ea typeface="Cambria Math"/>
              </a:rPr>
              <a:t>⌊</a:t>
            </a:r>
            <a:r>
              <a:rPr lang="en-US" i="1" dirty="0" smtClean="0">
                <a:latin typeface="Cambria Math"/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⌋ + ⌊</a:t>
            </a:r>
            <a:r>
              <a:rPr lang="en-US" i="1" dirty="0" smtClean="0">
                <a:latin typeface="Cambria Math"/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 + 1/2⌋ =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+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 = 2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.</a:t>
            </a:r>
            <a:endParaRPr lang="en-US" dirty="0" smtClean="0">
              <a:ea typeface="Cambria Math"/>
            </a:endParaRP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</a:t>
            </a:r>
            <a:r>
              <a:rPr lang="en-US" i="1" dirty="0" smtClean="0">
                <a:latin typeface="Cambria Math"/>
                <a:ea typeface="Cambria Math"/>
              </a:rPr>
              <a:t>Case 2:     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l-GR" dirty="0" smtClean="0">
                <a:latin typeface="Cambria Math"/>
                <a:ea typeface="Cambria Math"/>
              </a:rPr>
              <a:t>ε</a:t>
            </a:r>
            <a:r>
              <a:rPr lang="en-US" dirty="0" smtClean="0">
                <a:latin typeface="Cambria Math"/>
                <a:ea typeface="Cambria Math"/>
              </a:rPr>
              <a:t> ≥ ½ 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2</a:t>
            </a:r>
            <a:r>
              <a:rPr lang="en-US" i="1" dirty="0" smtClean="0">
                <a:latin typeface="Cambria Math"/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 = 2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+ 2</a:t>
            </a:r>
            <a:r>
              <a:rPr lang="el-GR" dirty="0" smtClean="0">
                <a:latin typeface="Cambria Math" pitchFamily="18" charset="0"/>
                <a:ea typeface="Cambria Math" pitchFamily="18" charset="0"/>
              </a:rPr>
              <a:t>ε</a:t>
            </a:r>
            <a:r>
              <a:rPr lang="en-US" dirty="0" smtClean="0">
                <a:latin typeface="Cambria Math"/>
                <a:ea typeface="Cambria Math"/>
              </a:rPr>
              <a:t> =  (2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+ 1) +(2</a:t>
            </a:r>
            <a:r>
              <a:rPr lang="el-GR" dirty="0" smtClean="0">
                <a:latin typeface="Cambria Math"/>
                <a:ea typeface="Cambria Math"/>
              </a:rPr>
              <a:t>ε</a:t>
            </a:r>
            <a:r>
              <a:rPr lang="en-US" dirty="0" smtClean="0">
                <a:latin typeface="Cambria Math"/>
                <a:ea typeface="Cambria Math"/>
              </a:rPr>
              <a:t>  − 1)  and ⌊2</a:t>
            </a:r>
            <a:r>
              <a:rPr lang="en-US" i="1" dirty="0" smtClean="0">
                <a:latin typeface="Cambria Math"/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⌋ =2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+ 1,                     since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≤ 2</a:t>
            </a:r>
            <a:r>
              <a:rPr lang="el-GR" dirty="0" smtClean="0">
                <a:latin typeface="Cambria Math" pitchFamily="18" charset="0"/>
                <a:ea typeface="Cambria Math" pitchFamily="18" charset="0"/>
              </a:rPr>
              <a:t> ε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- 1&lt; 1. </a:t>
            </a:r>
            <a:endParaRPr lang="en-US" dirty="0" smtClean="0">
              <a:latin typeface="Cambria Math"/>
              <a:ea typeface="Cambria Math"/>
            </a:endParaRP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⌊</a:t>
            </a:r>
            <a:r>
              <a:rPr lang="en-US" i="1" dirty="0" smtClean="0">
                <a:latin typeface="Cambria Math"/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 + 1/2⌋ = ⌊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+ (1/2 +</a:t>
            </a:r>
            <a:r>
              <a:rPr lang="el-GR" dirty="0" smtClean="0">
                <a:latin typeface="Cambria Math" pitchFamily="18" charset="0"/>
                <a:ea typeface="Cambria Math" pitchFamily="18" charset="0"/>
              </a:rPr>
              <a:t> ε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dirty="0" smtClean="0">
                <a:latin typeface="Cambria Math"/>
                <a:ea typeface="Cambria Math"/>
              </a:rPr>
              <a:t>⌋ = ⌊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+ 1 +  (</a:t>
            </a:r>
            <a:r>
              <a:rPr lang="el-GR" dirty="0" smtClean="0">
                <a:latin typeface="Cambria Math" pitchFamily="18" charset="0"/>
                <a:ea typeface="Cambria Math" pitchFamily="18" charset="0"/>
              </a:rPr>
              <a:t>ε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– 1/2)</a:t>
            </a:r>
            <a:r>
              <a:rPr lang="en-US" dirty="0" smtClean="0">
                <a:latin typeface="Cambria Math"/>
                <a:ea typeface="Cambria Math"/>
              </a:rPr>
              <a:t>⌋ =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+ 1 since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 ≤ </a:t>
            </a:r>
            <a:r>
              <a:rPr lang="el-GR" dirty="0" smtClean="0">
                <a:latin typeface="Cambria Math" pitchFamily="18" charset="0"/>
                <a:ea typeface="Cambria Math" pitchFamily="18" charset="0"/>
              </a:rPr>
              <a:t>ε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– 1/2&lt; 1</a:t>
            </a:r>
            <a:r>
              <a:rPr lang="en-US" dirty="0" smtClean="0">
                <a:latin typeface="Cambria Math"/>
                <a:ea typeface="Cambria Math"/>
              </a:rPr>
              <a:t>. </a:t>
            </a:r>
          </a:p>
          <a:p>
            <a:pPr lvl="1"/>
            <a:r>
              <a:rPr lang="en-US" dirty="0" smtClean="0">
                <a:latin typeface="Cambria Math"/>
                <a:ea typeface="Cambria Math"/>
              </a:rPr>
              <a:t>Hence,  ⌊2</a:t>
            </a:r>
            <a:r>
              <a:rPr lang="en-US" i="1" dirty="0" smtClean="0">
                <a:latin typeface="Cambria Math"/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⌋ = 2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+ 1 </a:t>
            </a:r>
            <a:r>
              <a:rPr lang="en-US" dirty="0" smtClean="0">
                <a:ea typeface="Cambria Math"/>
              </a:rPr>
              <a:t>and </a:t>
            </a:r>
            <a:r>
              <a:rPr lang="en-US" dirty="0" smtClean="0">
                <a:latin typeface="Cambria Math"/>
                <a:ea typeface="Cambria Math"/>
              </a:rPr>
              <a:t>⌊</a:t>
            </a:r>
            <a:r>
              <a:rPr lang="en-US" i="1" dirty="0" smtClean="0">
                <a:latin typeface="Cambria Math"/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⌋ + ⌊</a:t>
            </a:r>
            <a:r>
              <a:rPr lang="en-US" i="1" dirty="0" smtClean="0">
                <a:latin typeface="Cambria Math"/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 + 1/2⌋ =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+ (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+ 1)  = 2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+ 1.           </a:t>
            </a:r>
            <a:endParaRPr lang="en-US" dirty="0" smtClean="0">
              <a:ea typeface="Cambria Math"/>
            </a:endParaRP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9982200" y="5791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9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2411"/>
            <a:ext cx="10515600" cy="48445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Definition:  </a:t>
            </a:r>
            <a:r>
              <a:rPr lang="en-US" i="1" dirty="0" smtClean="0"/>
              <a:t>f</a:t>
            </a:r>
            <a:r>
              <a:rPr lang="en-US" dirty="0" smtClean="0"/>
              <a:t>:</a:t>
            </a:r>
            <a:r>
              <a:rPr lang="en-US" b="1" dirty="0" smtClean="0"/>
              <a:t> N </a:t>
            </a:r>
            <a:r>
              <a:rPr lang="en-US" b="1" dirty="0" smtClean="0">
                <a:latin typeface="Cambria Math"/>
                <a:ea typeface="Cambria Math"/>
                <a:sym typeface="Wingdings" pitchFamily="2" charset="2"/>
              </a:rPr>
              <a:t>→</a:t>
            </a:r>
            <a:r>
              <a:rPr lang="en-US" b="1" dirty="0" smtClean="0">
                <a:sym typeface="Wingdings" pitchFamily="2" charset="2"/>
              </a:rPr>
              <a:t> Z</a:t>
            </a:r>
            <a:r>
              <a:rPr lang="en-US" b="1" baseline="30000" dirty="0" smtClean="0">
                <a:sym typeface="Wingdings" pitchFamily="2" charset="2"/>
              </a:rPr>
              <a:t>+</a:t>
            </a:r>
            <a:r>
              <a:rPr lang="en-US" b="1" dirty="0" smtClean="0">
                <a:sym typeface="Wingdings" pitchFamily="2" charset="2"/>
              </a:rPr>
              <a:t> , </a:t>
            </a:r>
            <a:r>
              <a:rPr lang="en-US" dirty="0" smtClean="0">
                <a:sym typeface="Wingdings" pitchFamily="2" charset="2"/>
              </a:rPr>
              <a:t>denoted by </a:t>
            </a:r>
            <a:r>
              <a:rPr lang="en-US" i="1" dirty="0" smtClean="0">
                <a:sym typeface="Wingdings" pitchFamily="2" charset="2"/>
              </a:rPr>
              <a:t>f</a:t>
            </a:r>
            <a:r>
              <a:rPr lang="en-US" dirty="0" smtClean="0">
                <a:sym typeface="Wingdings" pitchFamily="2" charset="2"/>
              </a:rPr>
              <a:t>(</a:t>
            </a:r>
            <a:r>
              <a:rPr lang="en-US" i="1" dirty="0" smtClean="0">
                <a:sym typeface="Wingdings" pitchFamily="2" charset="2"/>
              </a:rPr>
              <a:t>n</a:t>
            </a:r>
            <a:r>
              <a:rPr lang="en-US" dirty="0" smtClean="0">
                <a:sym typeface="Wingdings" pitchFamily="2" charset="2"/>
              </a:rPr>
              <a:t>) = </a:t>
            </a:r>
            <a:r>
              <a:rPr lang="en-US" i="1" dirty="0" smtClean="0">
                <a:sym typeface="Wingdings" pitchFamily="2" charset="2"/>
              </a:rPr>
              <a:t>n</a:t>
            </a:r>
            <a:r>
              <a:rPr lang="en-US" dirty="0" smtClean="0">
                <a:sym typeface="Wingdings" pitchFamily="2" charset="2"/>
              </a:rPr>
              <a:t>! is the product of the first </a:t>
            </a:r>
            <a:r>
              <a:rPr lang="en-US" i="1" dirty="0" smtClean="0">
                <a:sym typeface="Wingdings" pitchFamily="2" charset="2"/>
              </a:rPr>
              <a:t>n</a:t>
            </a:r>
            <a:r>
              <a:rPr lang="en-US" dirty="0" smtClean="0">
                <a:sym typeface="Wingdings" pitchFamily="2" charset="2"/>
              </a:rPr>
              <a:t> positive integers when </a:t>
            </a:r>
            <a:r>
              <a:rPr lang="en-US" i="1" dirty="0" smtClean="0">
                <a:sym typeface="Wingdings" pitchFamily="2" charset="2"/>
              </a:rPr>
              <a:t>n</a:t>
            </a:r>
            <a:r>
              <a:rPr lang="en-US" dirty="0" smtClean="0">
                <a:sym typeface="Wingdings" pitchFamily="2" charset="2"/>
              </a:rPr>
              <a:t> is a nonnegative integer.</a:t>
            </a:r>
            <a:endParaRPr lang="en-US" baseline="30000" dirty="0" smtClean="0">
              <a:sym typeface="Wingdings" pitchFamily="2" charset="2"/>
            </a:endParaRPr>
          </a:p>
          <a:p>
            <a:pPr>
              <a:buNone/>
            </a:pPr>
            <a:endParaRPr lang="en-US" baseline="30000" dirty="0">
              <a:latin typeface="Cambria Math" pitchFamily="18" charset="0"/>
              <a:ea typeface="Cambria Math" pitchFamily="18" charset="0"/>
              <a:sym typeface="Wingdings" pitchFamily="2" charset="2"/>
            </a:endParaRPr>
          </a:p>
          <a:p>
            <a:pPr>
              <a:buNone/>
            </a:pPr>
            <a:r>
              <a:rPr lang="en-US" baseline="30000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       </a:t>
            </a:r>
            <a:r>
              <a:rPr lang="en-US" i="1" baseline="30000" dirty="0">
                <a:ea typeface="Cambria Math" pitchFamily="18" charset="0"/>
                <a:sym typeface="Wingdings" pitchFamily="2" charset="2"/>
              </a:rPr>
              <a:t>f</a:t>
            </a:r>
            <a:r>
              <a:rPr lang="en-US" baseline="30000" dirty="0">
                <a:ea typeface="Cambria Math" pitchFamily="18" charset="0"/>
                <a:sym typeface="Wingdings" pitchFamily="2" charset="2"/>
              </a:rPr>
              <a:t>(</a:t>
            </a:r>
            <a:r>
              <a:rPr lang="en-US" i="1" baseline="30000" dirty="0">
                <a:ea typeface="Cambria Math" pitchFamily="18" charset="0"/>
                <a:sym typeface="Wingdings" pitchFamily="2" charset="2"/>
              </a:rPr>
              <a:t>n</a:t>
            </a:r>
            <a:r>
              <a:rPr lang="en-US" baseline="30000" dirty="0">
                <a:ea typeface="Cambria Math" pitchFamily="18" charset="0"/>
                <a:sym typeface="Wingdings" pitchFamily="2" charset="2"/>
              </a:rPr>
              <a:t>)</a:t>
            </a:r>
            <a:r>
              <a:rPr lang="en-US" baseline="30000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= 1 </a:t>
            </a:r>
            <a:r>
              <a:rPr lang="en-US" baseline="30000" dirty="0">
                <a:latin typeface="Cambria Math"/>
                <a:ea typeface="Cambria Math"/>
                <a:sym typeface="Wingdings" pitchFamily="2" charset="2"/>
              </a:rPr>
              <a:t>∙ 2 ∙∙∙ (</a:t>
            </a:r>
            <a:r>
              <a:rPr lang="en-US" i="1" baseline="30000" dirty="0">
                <a:ea typeface="Cambria Math"/>
                <a:sym typeface="Wingdings" pitchFamily="2" charset="2"/>
              </a:rPr>
              <a:t>n</a:t>
            </a:r>
            <a:r>
              <a:rPr lang="en-US" baseline="30000" dirty="0">
                <a:latin typeface="Cambria Math"/>
                <a:ea typeface="Cambria Math"/>
                <a:sym typeface="Wingdings" pitchFamily="2" charset="2"/>
              </a:rPr>
              <a:t> – 1) ∙ </a:t>
            </a:r>
            <a:r>
              <a:rPr lang="en-US" i="1" baseline="30000" dirty="0">
                <a:ea typeface="Cambria Math"/>
                <a:sym typeface="Wingdings" pitchFamily="2" charset="2"/>
              </a:rPr>
              <a:t>n,</a:t>
            </a:r>
            <a:r>
              <a:rPr lang="en-US" baseline="30000" dirty="0">
                <a:latin typeface="Cambria Math"/>
                <a:ea typeface="Cambria Math"/>
                <a:sym typeface="Wingdings" pitchFamily="2" charset="2"/>
              </a:rPr>
              <a:t>         </a:t>
            </a:r>
            <a:r>
              <a:rPr lang="en-US" i="1" baseline="30000" dirty="0">
                <a:ea typeface="Cambria Math"/>
                <a:sym typeface="Wingdings" pitchFamily="2" charset="2"/>
              </a:rPr>
              <a:t>f</a:t>
            </a:r>
            <a:r>
              <a:rPr lang="en-US" baseline="30000" dirty="0">
                <a:latin typeface="Cambria Math"/>
                <a:ea typeface="Cambria Math"/>
                <a:sym typeface="Wingdings" pitchFamily="2" charset="2"/>
              </a:rPr>
              <a:t>(0)  = 0! = 1</a:t>
            </a:r>
            <a:endParaRPr lang="en-US" baseline="30000" dirty="0">
              <a:latin typeface="Cambria Math" pitchFamily="18" charset="0"/>
              <a:ea typeface="Cambria Math" pitchFamily="18" charset="0"/>
              <a:sym typeface="Wingdings" pitchFamily="2" charset="2"/>
            </a:endParaRPr>
          </a:p>
          <a:p>
            <a:pPr>
              <a:buNone/>
            </a:pPr>
            <a:r>
              <a:rPr lang="en-US" baseline="30000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 </a:t>
            </a:r>
            <a:r>
              <a:rPr lang="en-US" b="1" dirty="0">
                <a:sym typeface="Wingdings" pitchFamily="2" charset="2"/>
              </a:rPr>
              <a:t>Examples:</a:t>
            </a:r>
          </a:p>
          <a:p>
            <a:pPr>
              <a:buNone/>
            </a:pPr>
            <a:r>
              <a:rPr lang="en-US" b="1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     </a:t>
            </a:r>
            <a:r>
              <a:rPr lang="en-US" i="1" baseline="30000" dirty="0">
                <a:ea typeface="Cambria Math" pitchFamily="18" charset="0"/>
                <a:sym typeface="Wingdings" pitchFamily="2" charset="2"/>
              </a:rPr>
              <a:t>f</a:t>
            </a:r>
            <a:r>
              <a:rPr lang="en-US" baseline="30000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(1) = 1!  = 1</a:t>
            </a:r>
          </a:p>
          <a:p>
            <a:pPr>
              <a:buNone/>
            </a:pPr>
            <a:r>
              <a:rPr lang="en-US" baseline="30000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       </a:t>
            </a:r>
            <a:r>
              <a:rPr lang="en-US" i="1" baseline="30000" dirty="0">
                <a:ea typeface="Cambria Math" pitchFamily="18" charset="0"/>
                <a:sym typeface="Wingdings" pitchFamily="2" charset="2"/>
              </a:rPr>
              <a:t>f</a:t>
            </a:r>
            <a:r>
              <a:rPr lang="en-US" baseline="30000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(2) = 2! =  1 </a:t>
            </a:r>
            <a:r>
              <a:rPr lang="en-US" baseline="30000" dirty="0">
                <a:latin typeface="Cambria Math"/>
                <a:ea typeface="Cambria Math"/>
                <a:sym typeface="Wingdings" pitchFamily="2" charset="2"/>
              </a:rPr>
              <a:t>∙ 2 = 2</a:t>
            </a:r>
            <a:endParaRPr lang="en-US" baseline="30000" dirty="0">
              <a:latin typeface="Cambria Math" pitchFamily="18" charset="0"/>
              <a:ea typeface="Cambria Math" pitchFamily="18" charset="0"/>
              <a:sym typeface="Wingdings" pitchFamily="2" charset="2"/>
            </a:endParaRPr>
          </a:p>
          <a:p>
            <a:pPr>
              <a:buNone/>
            </a:pPr>
            <a:r>
              <a:rPr lang="en-US" baseline="30000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      </a:t>
            </a:r>
            <a:r>
              <a:rPr lang="en-US" i="1" baseline="30000" dirty="0">
                <a:ea typeface="Cambria Math" pitchFamily="18" charset="0"/>
                <a:sym typeface="Wingdings" pitchFamily="2" charset="2"/>
              </a:rPr>
              <a:t>f</a:t>
            </a:r>
            <a:r>
              <a:rPr lang="en-US" baseline="30000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(6)  = 6! =  1 </a:t>
            </a:r>
            <a:r>
              <a:rPr lang="en-US" baseline="30000" dirty="0">
                <a:latin typeface="Cambria Math"/>
                <a:ea typeface="Cambria Math"/>
                <a:sym typeface="Wingdings" pitchFamily="2" charset="2"/>
              </a:rPr>
              <a:t>∙ 2 ∙ 3∙ 4∙ 5</a:t>
            </a:r>
            <a:r>
              <a:rPr lang="en-US" dirty="0">
                <a:latin typeface="Cambria Math"/>
                <a:ea typeface="Cambria Math"/>
                <a:sym typeface="Wingdings" pitchFamily="2" charset="2"/>
              </a:rPr>
              <a:t> </a:t>
            </a:r>
            <a:r>
              <a:rPr lang="en-US" baseline="30000" dirty="0">
                <a:latin typeface="Cambria Math"/>
                <a:ea typeface="Cambria Math"/>
                <a:sym typeface="Wingdings" pitchFamily="2" charset="2"/>
              </a:rPr>
              <a:t>∙ 6 = 720</a:t>
            </a:r>
          </a:p>
          <a:p>
            <a:pPr>
              <a:buNone/>
            </a:pPr>
            <a:r>
              <a:rPr lang="en-US" baseline="30000" dirty="0">
                <a:latin typeface="Cambria Math"/>
                <a:ea typeface="Cambria Math"/>
                <a:sym typeface="Wingdings" pitchFamily="2" charset="2"/>
              </a:rPr>
              <a:t>       </a:t>
            </a:r>
            <a:r>
              <a:rPr lang="en-US" i="1" baseline="30000" dirty="0">
                <a:ea typeface="Cambria Math"/>
                <a:sym typeface="Wingdings" pitchFamily="2" charset="2"/>
              </a:rPr>
              <a:t>f</a:t>
            </a:r>
            <a:r>
              <a:rPr lang="en-US" baseline="30000" dirty="0">
                <a:latin typeface="Cambria Math"/>
                <a:ea typeface="Cambria Math"/>
                <a:sym typeface="Wingdings" pitchFamily="2" charset="2"/>
              </a:rPr>
              <a:t>(20) = 2,432,902,008,176,640,000.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15200" y="3400744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Stirling’s</a:t>
            </a:r>
            <a:r>
              <a:rPr lang="en-US" sz="2000" dirty="0"/>
              <a:t> Formula:</a:t>
            </a:r>
          </a:p>
          <a:p>
            <a:endParaRPr lang="en-US" sz="2000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7315199" y="3791903"/>
            <a:ext cx="2874193" cy="42740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6400801" y="4953000"/>
            <a:ext cx="4349930" cy="26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1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Definition</a:t>
            </a:r>
            <a:r>
              <a:rPr lang="en-US" dirty="0" smtClean="0"/>
              <a:t>: Let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 </a:t>
            </a:r>
            <a:r>
              <a:rPr lang="en-US" dirty="0" smtClean="0"/>
              <a:t>be nonempty sets. A </a:t>
            </a:r>
            <a:r>
              <a:rPr lang="en-US" i="1" dirty="0" smtClean="0"/>
              <a:t>function</a:t>
            </a:r>
            <a:r>
              <a:rPr lang="en-US" dirty="0" smtClean="0"/>
              <a:t> </a:t>
            </a:r>
            <a:r>
              <a:rPr lang="en-US" sz="2000" dirty="0">
                <a:latin typeface="Lucida Calligraphy"/>
              </a:rPr>
              <a:t>f</a:t>
            </a:r>
            <a:r>
              <a:rPr lang="en-US" dirty="0" smtClean="0">
                <a:latin typeface="Lucida Calligraphy"/>
              </a:rPr>
              <a:t>  </a:t>
            </a:r>
            <a:r>
              <a:rPr lang="en-US" dirty="0" smtClean="0"/>
              <a:t>from </a:t>
            </a:r>
            <a:r>
              <a:rPr lang="en-US" i="1" dirty="0" smtClean="0"/>
              <a:t>A</a:t>
            </a:r>
            <a:r>
              <a:rPr lang="en-US" dirty="0" smtClean="0"/>
              <a:t> to </a:t>
            </a:r>
            <a:r>
              <a:rPr lang="en-US" i="1" dirty="0" smtClean="0"/>
              <a:t>B</a:t>
            </a:r>
            <a:r>
              <a:rPr lang="en-US" dirty="0" smtClean="0"/>
              <a:t>, denoted </a:t>
            </a:r>
            <a:r>
              <a:rPr lang="en-US" dirty="0" smtClean="0">
                <a:latin typeface="Lucida Calligraphy" pitchFamily="66" charset="0"/>
              </a:rPr>
              <a:t> </a:t>
            </a:r>
            <a:r>
              <a:rPr lang="en-US" sz="2000" dirty="0">
                <a:latin typeface="Lucida Calligraphy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Wingdings" pitchFamily="2" charset="2"/>
              </a:rPr>
              <a:t>→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</a:t>
            </a:r>
            <a:r>
              <a:rPr lang="en-US" i="1" dirty="0" smtClean="0">
                <a:ea typeface="Cambria Math" pitchFamily="18" charset="0"/>
                <a:sym typeface="Wingdings" pitchFamily="2" charset="2"/>
              </a:rPr>
              <a:t>B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is an assignment of each element of </a:t>
            </a:r>
            <a:r>
              <a:rPr lang="en-US" i="1" dirty="0" smtClean="0">
                <a:ea typeface="Cambria Math" pitchFamily="18" charset="0"/>
                <a:sym typeface="Wingdings" pitchFamily="2" charset="2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to exactly one element of </a:t>
            </a:r>
            <a:r>
              <a:rPr lang="en-US" i="1" dirty="0" smtClean="0">
                <a:ea typeface="Cambria Math" pitchFamily="18" charset="0"/>
                <a:sym typeface="Wingdings" pitchFamily="2" charset="2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.  We write</a:t>
            </a:r>
            <a:r>
              <a:rPr lang="en-US" dirty="0" smtClean="0">
                <a:sym typeface="Wingdings" pitchFamily="2" charset="2"/>
              </a:rPr>
              <a:t>  </a:t>
            </a:r>
            <a:r>
              <a:rPr lang="en-US" sz="2000" dirty="0">
                <a:latin typeface="Lucida Calligraphy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=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b="1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if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is the unique element of </a:t>
            </a:r>
            <a:r>
              <a:rPr lang="en-US" i="1" dirty="0" smtClean="0">
                <a:ea typeface="Cambria Math" pitchFamily="18" charset="0"/>
                <a:sym typeface="Wingdings" pitchFamily="2" charset="2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assigned by the function </a:t>
            </a:r>
            <a:r>
              <a:rPr lang="en-US" sz="2000" dirty="0">
                <a:latin typeface="Lucida Calligraphy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to the element </a:t>
            </a:r>
            <a:r>
              <a:rPr lang="en-US" i="1" dirty="0" smtClean="0">
                <a:ea typeface="Cambria Math" pitchFamily="18" charset="0"/>
                <a:sym typeface="Wingdings" pitchFamily="2" charset="2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of </a:t>
            </a:r>
            <a:r>
              <a:rPr lang="en-US" i="1" dirty="0" smtClean="0">
                <a:ea typeface="Cambria Math" pitchFamily="18" charset="0"/>
                <a:sym typeface="Wingdings" pitchFamily="2" charset="2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. </a:t>
            </a:r>
          </a:p>
          <a:p>
            <a:r>
              <a:rPr lang="en-US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Functions are sometimes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    called </a:t>
            </a:r>
            <a:r>
              <a:rPr lang="en-US" i="1" dirty="0" smtClean="0">
                <a:ea typeface="Cambria Math" pitchFamily="18" charset="0"/>
                <a:sym typeface="Wingdings" pitchFamily="2" charset="2"/>
              </a:rPr>
              <a:t>mappings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or 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    </a:t>
            </a:r>
            <a:r>
              <a:rPr lang="en-US" i="1" dirty="0" smtClean="0">
                <a:ea typeface="Cambria Math" pitchFamily="18" charset="0"/>
                <a:sym typeface="Wingdings" pitchFamily="2" charset="2"/>
              </a:rPr>
              <a:t>transformations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.</a:t>
            </a:r>
            <a:endParaRPr lang="en-US" b="1" dirty="0" smtClean="0">
              <a:latin typeface="Cambria Math" pitchFamily="18" charset="0"/>
              <a:ea typeface="Cambria Math" pitchFamily="18" charset="0"/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</a:t>
            </a:r>
          </a:p>
          <a:p>
            <a:pPr>
              <a:buNone/>
            </a:pPr>
            <a:endParaRPr lang="en-US" dirty="0" smtClean="0">
              <a:latin typeface="Cambria Math" pitchFamily="18" charset="0"/>
              <a:ea typeface="Cambria Math" pitchFamily="18" charset="0"/>
              <a:sym typeface="Wingdings" pitchFamily="2" charset="2"/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8191500" y="5029200"/>
            <a:ext cx="304800" cy="29858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/>
          <p:cNvSpPr/>
          <p:nvPr/>
        </p:nvSpPr>
        <p:spPr>
          <a:xfrm>
            <a:off x="8191500" y="5638800"/>
            <a:ext cx="304800" cy="29858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/>
          <p:cNvSpPr/>
          <p:nvPr/>
        </p:nvSpPr>
        <p:spPr>
          <a:xfrm>
            <a:off x="8191500" y="4419600"/>
            <a:ext cx="304800" cy="29858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8191500" y="6248400"/>
            <a:ext cx="304800" cy="29858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9601200" y="4191000"/>
            <a:ext cx="304800" cy="29858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9601200" y="5220789"/>
            <a:ext cx="304800" cy="29858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982200" y="4114800"/>
            <a:ext cx="20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982200" y="4648200"/>
            <a:ext cx="20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58400" y="5181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400" y="37338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96400" y="3733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Grades</a:t>
            </a:r>
          </a:p>
        </p:txBody>
      </p:sp>
      <p:sp>
        <p:nvSpPr>
          <p:cNvPr id="26" name="Flowchart: Connector 25"/>
          <p:cNvSpPr/>
          <p:nvPr/>
        </p:nvSpPr>
        <p:spPr>
          <a:xfrm>
            <a:off x="9601200" y="4724400"/>
            <a:ext cx="304800" cy="29858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9601200" y="5730241"/>
            <a:ext cx="304800" cy="29858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/>
          <p:nvPr/>
        </p:nvSpPr>
        <p:spPr>
          <a:xfrm>
            <a:off x="9601200" y="6265819"/>
            <a:ext cx="304800" cy="29858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0033000" y="5687990"/>
            <a:ext cx="20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083800" y="618863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77000" y="624529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Kathy  Scott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78481" y="5014340"/>
            <a:ext cx="1644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Sandeep</a:t>
            </a:r>
            <a:r>
              <a:rPr lang="en-US" dirty="0"/>
              <a:t> Patel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19800" y="4419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Carlota Rodriguez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78481" y="5638800"/>
            <a:ext cx="158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Jalen</a:t>
            </a:r>
            <a:r>
              <a:rPr lang="en-US" dirty="0"/>
              <a:t> Williams</a:t>
            </a:r>
          </a:p>
        </p:txBody>
      </p:sp>
      <p:cxnSp>
        <p:nvCxnSpPr>
          <p:cNvPr id="38" name="Straight Arrow Connector 37"/>
          <p:cNvCxnSpPr>
            <a:stCxn id="7" idx="6"/>
            <a:endCxn id="9" idx="2"/>
          </p:cNvCxnSpPr>
          <p:nvPr/>
        </p:nvCxnSpPr>
        <p:spPr>
          <a:xfrm flipV="1">
            <a:off x="8496300" y="4340290"/>
            <a:ext cx="11049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6" idx="6"/>
            <a:endCxn id="26" idx="3"/>
          </p:cNvCxnSpPr>
          <p:nvPr/>
        </p:nvCxnSpPr>
        <p:spPr>
          <a:xfrm flipV="1">
            <a:off x="8496300" y="4979254"/>
            <a:ext cx="1149537" cy="808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6"/>
            <a:endCxn id="26" idx="2"/>
          </p:cNvCxnSpPr>
          <p:nvPr/>
        </p:nvCxnSpPr>
        <p:spPr>
          <a:xfrm flipV="1">
            <a:off x="8496300" y="4873690"/>
            <a:ext cx="11049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6"/>
            <a:endCxn id="9" idx="3"/>
          </p:cNvCxnSpPr>
          <p:nvPr/>
        </p:nvCxnSpPr>
        <p:spPr>
          <a:xfrm flipV="1">
            <a:off x="8496300" y="4445854"/>
            <a:ext cx="1149537" cy="1951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16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Functions (</a:t>
            </a:r>
            <a:r>
              <a:rPr lang="en-US" i="1" dirty="0" smtClean="0"/>
              <a:t>optional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Definition</a:t>
            </a:r>
            <a:r>
              <a:rPr lang="en-US" dirty="0" smtClean="0"/>
              <a:t>: A </a:t>
            </a:r>
            <a:r>
              <a:rPr lang="en-US" i="1" dirty="0" smtClean="0"/>
              <a:t>partial function f  </a:t>
            </a:r>
            <a:r>
              <a:rPr lang="en-US" dirty="0" smtClean="0"/>
              <a:t>from a set </a:t>
            </a:r>
            <a:r>
              <a:rPr lang="en-US" i="1" dirty="0" smtClean="0"/>
              <a:t>A</a:t>
            </a:r>
            <a:r>
              <a:rPr lang="en-US" dirty="0" smtClean="0"/>
              <a:t> to a set </a:t>
            </a:r>
            <a:r>
              <a:rPr lang="en-US" i="1" dirty="0" smtClean="0"/>
              <a:t>B</a:t>
            </a:r>
            <a:r>
              <a:rPr lang="en-US" dirty="0" smtClean="0"/>
              <a:t>  is an assignment to each element </a:t>
            </a:r>
            <a:r>
              <a:rPr lang="en-US" i="1" dirty="0" smtClean="0"/>
              <a:t>a</a:t>
            </a:r>
            <a:r>
              <a:rPr lang="en-US" dirty="0" smtClean="0"/>
              <a:t> in a subset of </a:t>
            </a:r>
            <a:r>
              <a:rPr lang="en-US" i="1" dirty="0" smtClean="0"/>
              <a:t>A</a:t>
            </a:r>
            <a:r>
              <a:rPr lang="en-US" b="1" dirty="0" smtClean="0"/>
              <a:t>, </a:t>
            </a:r>
            <a:r>
              <a:rPr lang="en-US" dirty="0" smtClean="0"/>
              <a:t>called the </a:t>
            </a:r>
            <a:r>
              <a:rPr lang="en-US" i="1" dirty="0" smtClean="0"/>
              <a:t>domain of definition </a:t>
            </a:r>
            <a:r>
              <a:rPr lang="en-US" dirty="0" smtClean="0"/>
              <a:t>of </a:t>
            </a:r>
            <a:r>
              <a:rPr lang="en-US" i="1" dirty="0" smtClean="0"/>
              <a:t>f</a:t>
            </a:r>
            <a:r>
              <a:rPr lang="en-US" dirty="0" smtClean="0"/>
              <a:t>, of a unique element </a:t>
            </a:r>
            <a:r>
              <a:rPr lang="en-US" i="1" dirty="0" smtClean="0"/>
              <a:t>b</a:t>
            </a:r>
            <a:r>
              <a:rPr lang="en-US" dirty="0" smtClean="0"/>
              <a:t> in </a:t>
            </a:r>
            <a:r>
              <a:rPr lang="en-US" i="1" dirty="0" smtClean="0"/>
              <a:t>B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   The sets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called the </a:t>
            </a:r>
            <a:r>
              <a:rPr lang="en-US" i="1" dirty="0" smtClean="0"/>
              <a:t>domain</a:t>
            </a:r>
            <a:r>
              <a:rPr lang="en-US" dirty="0" smtClean="0"/>
              <a:t> and </a:t>
            </a:r>
            <a:r>
              <a:rPr lang="en-US" i="1" dirty="0" err="1" smtClean="0"/>
              <a:t>codomain</a:t>
            </a:r>
            <a:r>
              <a:rPr lang="en-US" dirty="0" smtClean="0"/>
              <a:t> of </a:t>
            </a:r>
            <a:r>
              <a:rPr lang="en-US" i="1" dirty="0" smtClean="0"/>
              <a:t>f</a:t>
            </a:r>
            <a:r>
              <a:rPr lang="en-US" dirty="0" smtClean="0"/>
              <a:t>, respectively. </a:t>
            </a:r>
          </a:p>
          <a:p>
            <a:pPr lvl="1"/>
            <a:r>
              <a:rPr lang="en-US" dirty="0" smtClean="0"/>
              <a:t>   We day that </a:t>
            </a:r>
            <a:r>
              <a:rPr lang="en-US" i="1" dirty="0" smtClean="0"/>
              <a:t>f</a:t>
            </a:r>
            <a:r>
              <a:rPr lang="en-US" dirty="0" smtClean="0"/>
              <a:t> is </a:t>
            </a:r>
            <a:r>
              <a:rPr lang="en-US" i="1" dirty="0" smtClean="0"/>
              <a:t>undefined</a:t>
            </a:r>
            <a:r>
              <a:rPr lang="en-US" dirty="0" smtClean="0"/>
              <a:t>  for elements in </a:t>
            </a:r>
            <a:r>
              <a:rPr lang="en-US" i="1" dirty="0" smtClean="0"/>
              <a:t>A</a:t>
            </a:r>
            <a:r>
              <a:rPr lang="en-US" dirty="0" smtClean="0"/>
              <a:t> that are not in the domain of definition of </a:t>
            </a:r>
            <a:r>
              <a:rPr lang="en-US" i="1" dirty="0" smtClean="0"/>
              <a:t>f</a:t>
            </a:r>
            <a:r>
              <a:rPr lang="en-US" dirty="0" smtClean="0"/>
              <a:t>.  </a:t>
            </a:r>
          </a:p>
          <a:p>
            <a:pPr lvl="1"/>
            <a:r>
              <a:rPr lang="en-US" dirty="0" smtClean="0"/>
              <a:t>   When the domain of definition of </a:t>
            </a:r>
            <a:r>
              <a:rPr lang="en-US" i="1" dirty="0" smtClean="0"/>
              <a:t>f</a:t>
            </a:r>
            <a:r>
              <a:rPr lang="en-US" dirty="0" smtClean="0"/>
              <a:t> equals </a:t>
            </a:r>
            <a:r>
              <a:rPr lang="en-US" i="1" dirty="0" smtClean="0"/>
              <a:t>A</a:t>
            </a:r>
            <a:r>
              <a:rPr lang="en-US" dirty="0" smtClean="0"/>
              <a:t>, we say that </a:t>
            </a:r>
            <a:r>
              <a:rPr lang="en-US" i="1" dirty="0" smtClean="0"/>
              <a:t>f</a:t>
            </a:r>
            <a:r>
              <a:rPr lang="en-US" dirty="0" smtClean="0"/>
              <a:t> is a </a:t>
            </a:r>
            <a:r>
              <a:rPr lang="en-US" i="1" dirty="0" smtClean="0"/>
              <a:t>total function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b="1" dirty="0" smtClean="0"/>
              <a:t>   Example: </a:t>
            </a:r>
            <a:r>
              <a:rPr lang="en-US" i="1" dirty="0" smtClean="0"/>
              <a:t>f</a:t>
            </a:r>
            <a:r>
              <a:rPr lang="en-US" dirty="0" smtClean="0"/>
              <a:t>:</a:t>
            </a:r>
            <a:r>
              <a:rPr lang="en-US" b="1" dirty="0" smtClean="0"/>
              <a:t> N </a:t>
            </a:r>
            <a:r>
              <a:rPr lang="en-US" b="1" dirty="0" smtClean="0">
                <a:latin typeface="Cambria Math"/>
                <a:ea typeface="Cambria Math"/>
              </a:rPr>
              <a:t>→</a:t>
            </a:r>
            <a:r>
              <a:rPr lang="en-US" b="1" dirty="0" smtClean="0">
                <a:sym typeface="Wingdings" pitchFamily="2" charset="2"/>
              </a:rPr>
              <a:t> R </a:t>
            </a:r>
            <a:r>
              <a:rPr lang="en-US" dirty="0" smtClean="0">
                <a:sym typeface="Wingdings" pitchFamily="2" charset="2"/>
              </a:rPr>
              <a:t>where </a:t>
            </a:r>
            <a:r>
              <a:rPr lang="en-US" i="1" dirty="0" smtClean="0">
                <a:ea typeface="Cambria Math" pitchFamily="18" charset="0"/>
                <a:sym typeface="Wingdings" pitchFamily="2" charset="2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(</a:t>
            </a:r>
            <a:r>
              <a:rPr lang="en-US" i="1" dirty="0" smtClean="0">
                <a:ea typeface="Cambria Math" pitchFamily="18" charset="0"/>
                <a:sym typeface="Wingdings" pitchFamily="2" charset="2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) = √</a:t>
            </a:r>
            <a:r>
              <a:rPr lang="en-US" i="1" dirty="0" smtClean="0">
                <a:ea typeface="Cambria Math" pitchFamily="18" charset="0"/>
                <a:sym typeface="Wingdings" pitchFamily="2" charset="2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 </a:t>
            </a:r>
            <a:r>
              <a:rPr lang="en-US" dirty="0" smtClean="0">
                <a:ea typeface="Cambria Math" pitchFamily="18" charset="0"/>
                <a:sym typeface="Wingdings" pitchFamily="2" charset="2"/>
              </a:rPr>
              <a:t>is a partial function from </a:t>
            </a:r>
            <a:r>
              <a:rPr lang="en-US" b="1" dirty="0" smtClean="0">
                <a:ea typeface="Cambria Math" pitchFamily="18" charset="0"/>
                <a:sym typeface="Wingdings" pitchFamily="2" charset="2"/>
              </a:rPr>
              <a:t>Z</a:t>
            </a:r>
            <a:r>
              <a:rPr lang="en-US" dirty="0" smtClean="0">
                <a:ea typeface="Cambria Math" pitchFamily="18" charset="0"/>
                <a:sym typeface="Wingdings" pitchFamily="2" charset="2"/>
              </a:rPr>
              <a:t> to </a:t>
            </a:r>
            <a:r>
              <a:rPr lang="en-US" b="1" dirty="0" smtClean="0">
                <a:ea typeface="Cambria Math" pitchFamily="18" charset="0"/>
                <a:sym typeface="Wingdings" pitchFamily="2" charset="2"/>
              </a:rPr>
              <a:t>R</a:t>
            </a:r>
            <a:r>
              <a:rPr lang="en-US" dirty="0" smtClean="0">
                <a:ea typeface="Cambria Math" pitchFamily="18" charset="0"/>
                <a:sym typeface="Wingdings" pitchFamily="2" charset="2"/>
              </a:rPr>
              <a:t> where the domain of definition is the set of nonnegative integers. Note that </a:t>
            </a:r>
            <a:r>
              <a:rPr lang="en-US" i="1" dirty="0" smtClean="0">
                <a:ea typeface="Cambria Math" pitchFamily="18" charset="0"/>
                <a:sym typeface="Wingdings" pitchFamily="2" charset="2"/>
              </a:rPr>
              <a:t>f</a:t>
            </a:r>
            <a:r>
              <a:rPr lang="en-US" dirty="0" smtClean="0">
                <a:ea typeface="Cambria Math" pitchFamily="18" charset="0"/>
                <a:sym typeface="Wingdings" pitchFamily="2" charset="2"/>
              </a:rPr>
              <a:t> is undefined for negative integers. </a:t>
            </a:r>
            <a:endParaRPr lang="en-US" b="1" dirty="0"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33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function </a:t>
            </a:r>
            <a:r>
              <a:rPr lang="en-US" dirty="0" smtClean="0">
                <a:latin typeface="Lucida Calligraphy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Wingdings" pitchFamily="2" charset="2"/>
              </a:rPr>
              <a:t>→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</a:t>
            </a:r>
            <a:r>
              <a:rPr lang="en-US" i="1" dirty="0" smtClean="0">
                <a:ea typeface="Cambria Math" pitchFamily="18" charset="0"/>
                <a:sym typeface="Wingdings" pitchFamily="2" charset="2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/>
              <a:t>can also be defined as a subset of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×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/>
              <a:t> (a relation). This subset is restricted to be a relation where no two elements of the relation have the same first element. </a:t>
            </a:r>
          </a:p>
          <a:p>
            <a:r>
              <a:rPr lang="en-US" dirty="0" smtClean="0"/>
              <a:t>Specifically, a function </a:t>
            </a:r>
            <a:r>
              <a:rPr lang="en-US" dirty="0" smtClean="0">
                <a:latin typeface="Lucida Calligraphy"/>
              </a:rPr>
              <a:t>f</a:t>
            </a:r>
            <a:r>
              <a:rPr lang="en-US" dirty="0" smtClean="0"/>
              <a:t> from </a:t>
            </a:r>
            <a:r>
              <a:rPr lang="en-US" i="1" dirty="0" smtClean="0"/>
              <a:t>A</a:t>
            </a:r>
            <a:r>
              <a:rPr lang="en-US" dirty="0" smtClean="0"/>
              <a:t> to </a:t>
            </a:r>
            <a:r>
              <a:rPr lang="en-US" i="1" dirty="0" smtClean="0"/>
              <a:t>B </a:t>
            </a:r>
            <a:r>
              <a:rPr lang="en-US" dirty="0" smtClean="0"/>
              <a:t>contains one, and only one ordered pair (</a:t>
            </a:r>
            <a:r>
              <a:rPr lang="en-US" i="1" dirty="0" smtClean="0">
                <a:ea typeface="Cambria Math" pitchFamily="18" charset="0"/>
              </a:rPr>
              <a:t>a, b</a:t>
            </a:r>
            <a:r>
              <a:rPr lang="en-US" dirty="0" smtClean="0"/>
              <a:t>) for every element </a:t>
            </a:r>
            <a:r>
              <a:rPr lang="en-US" i="1" dirty="0" smtClean="0"/>
              <a:t>a</a:t>
            </a:r>
            <a:r>
              <a:rPr lang="en-US" dirty="0" smtClean="0">
                <a:latin typeface="Cambria Math"/>
                <a:ea typeface="Cambria Math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and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098482" y="4648201"/>
            <a:ext cx="5740718" cy="3829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5638802"/>
            <a:ext cx="7546658" cy="3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2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Given a function </a:t>
            </a:r>
            <a:r>
              <a:rPr lang="en-US" i="1" dirty="0"/>
              <a:t>f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→ </a:t>
            </a:r>
            <a:r>
              <a:rPr lang="en-US" i="1" dirty="0">
                <a:ea typeface="Cambria Math" pitchFamily="18" charset="0"/>
                <a:sym typeface="Wingdings" pitchFamily="2" charset="2"/>
              </a:rPr>
              <a:t>B</a:t>
            </a:r>
            <a:r>
              <a:rPr lang="en-US" b="1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:</a:t>
            </a:r>
            <a:r>
              <a:rPr lang="en-US" dirty="0"/>
              <a:t> </a:t>
            </a:r>
          </a:p>
          <a:p>
            <a:r>
              <a:rPr lang="en-US" dirty="0"/>
              <a:t>We say </a:t>
            </a:r>
            <a:r>
              <a:rPr lang="en-US" i="1" dirty="0"/>
              <a:t>f</a:t>
            </a:r>
            <a:r>
              <a:rPr lang="en-US" dirty="0">
                <a:latin typeface="Lucida Calligraphy"/>
              </a:rPr>
              <a:t> </a:t>
            </a:r>
            <a:r>
              <a:rPr lang="en-US" i="1" dirty="0"/>
              <a:t>maps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B or </a:t>
            </a:r>
          </a:p>
          <a:p>
            <a:pPr>
              <a:buNone/>
            </a:pPr>
            <a:r>
              <a:rPr lang="en-US" i="1" dirty="0"/>
              <a:t>        f </a:t>
            </a:r>
            <a:r>
              <a:rPr lang="en-US" dirty="0"/>
              <a:t>is a </a:t>
            </a:r>
            <a:r>
              <a:rPr lang="en-US" i="1" dirty="0"/>
              <a:t>mapping</a:t>
            </a:r>
            <a:r>
              <a:rPr lang="en-US" dirty="0"/>
              <a:t> from 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B</a:t>
            </a:r>
            <a:r>
              <a:rPr lang="en-US" dirty="0"/>
              <a:t>.</a:t>
            </a:r>
          </a:p>
          <a:p>
            <a:r>
              <a:rPr lang="en-US" i="1" dirty="0"/>
              <a:t>A</a:t>
            </a:r>
            <a:r>
              <a:rPr lang="en-US" dirty="0"/>
              <a:t> is called the </a:t>
            </a:r>
            <a:r>
              <a:rPr lang="en-US" i="1" dirty="0"/>
              <a:t>domain</a:t>
            </a:r>
            <a:r>
              <a:rPr lang="en-US" dirty="0"/>
              <a:t> of </a:t>
            </a:r>
            <a:r>
              <a:rPr lang="en-US" i="1" dirty="0"/>
              <a:t>f</a:t>
            </a:r>
            <a:r>
              <a:rPr lang="en-US" dirty="0"/>
              <a:t>.</a:t>
            </a:r>
          </a:p>
          <a:p>
            <a:r>
              <a:rPr lang="en-US" i="1" dirty="0"/>
              <a:t>B</a:t>
            </a:r>
            <a:r>
              <a:rPr lang="en-US" dirty="0"/>
              <a:t> is called the </a:t>
            </a:r>
            <a:r>
              <a:rPr lang="en-US" i="1" dirty="0" err="1"/>
              <a:t>codomain</a:t>
            </a:r>
            <a:r>
              <a:rPr lang="en-US" dirty="0"/>
              <a:t> of </a:t>
            </a:r>
            <a:r>
              <a:rPr lang="en-US" i="1" dirty="0"/>
              <a:t>f</a:t>
            </a:r>
            <a:r>
              <a:rPr lang="en-US" dirty="0"/>
              <a:t>.</a:t>
            </a:r>
          </a:p>
          <a:p>
            <a:r>
              <a:rPr lang="en-US" dirty="0"/>
              <a:t>If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/>
              <a:t>)</a:t>
            </a:r>
            <a:r>
              <a:rPr lang="en-US" i="1" dirty="0"/>
              <a:t> = </a:t>
            </a:r>
            <a:r>
              <a:rPr lang="en-US" i="1" dirty="0">
                <a:ea typeface="Cambria Math" pitchFamily="18" charset="0"/>
              </a:rPr>
              <a:t>b</a:t>
            </a:r>
            <a:r>
              <a:rPr lang="en-US" dirty="0"/>
              <a:t>, </a:t>
            </a:r>
          </a:p>
          <a:p>
            <a:pPr lvl="1"/>
            <a:r>
              <a:rPr lang="en-US" sz="2800" dirty="0"/>
              <a:t>then </a:t>
            </a:r>
            <a:r>
              <a:rPr lang="en-US" sz="2800" i="1" dirty="0">
                <a:ea typeface="Cambria Math" pitchFamily="18" charset="0"/>
              </a:rPr>
              <a:t>b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/>
              <a:t>is called the </a:t>
            </a:r>
            <a:r>
              <a:rPr lang="en-US" sz="2800" i="1" dirty="0"/>
              <a:t>image</a:t>
            </a:r>
            <a:r>
              <a:rPr lang="en-US" sz="2800" dirty="0"/>
              <a:t> of </a:t>
            </a:r>
            <a:r>
              <a:rPr lang="en-US" sz="2800" i="1" dirty="0">
                <a:ea typeface="Cambria Math" pitchFamily="18" charset="0"/>
              </a:rPr>
              <a:t>a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/>
              <a:t>under </a:t>
            </a:r>
            <a:r>
              <a:rPr lang="en-US" sz="2800" i="1" dirty="0"/>
              <a:t>f</a:t>
            </a:r>
            <a:r>
              <a:rPr lang="en-US" sz="2800" dirty="0"/>
              <a:t>.</a:t>
            </a:r>
          </a:p>
          <a:p>
            <a:pPr lvl="1"/>
            <a:r>
              <a:rPr lang="en-US" sz="2800" i="1" dirty="0">
                <a:ea typeface="Cambria Math" pitchFamily="18" charset="0"/>
              </a:rPr>
              <a:t>a</a:t>
            </a:r>
            <a:r>
              <a:rPr lang="en-US" sz="2800" dirty="0"/>
              <a:t> is called the </a:t>
            </a:r>
            <a:r>
              <a:rPr lang="en-US" sz="2800" i="1" dirty="0" err="1"/>
              <a:t>preimage</a:t>
            </a:r>
            <a:r>
              <a:rPr lang="en-US" sz="2800" dirty="0"/>
              <a:t> of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b.</a:t>
            </a:r>
          </a:p>
          <a:p>
            <a:r>
              <a:rPr lang="en-US" dirty="0"/>
              <a:t>The range of </a:t>
            </a:r>
            <a:r>
              <a:rPr lang="en-US" i="1" dirty="0">
                <a:latin typeface="Constantia" pitchFamily="18" charset="0"/>
              </a:rPr>
              <a:t>f</a:t>
            </a:r>
            <a:r>
              <a:rPr lang="en-US" dirty="0"/>
              <a:t> is the set of all images of points in </a:t>
            </a:r>
            <a:r>
              <a:rPr lang="en-US" b="1" dirty="0"/>
              <a:t>A</a:t>
            </a:r>
            <a:r>
              <a:rPr lang="en-US" dirty="0"/>
              <a:t> under </a:t>
            </a:r>
            <a:r>
              <a:rPr lang="en-US" i="1" dirty="0"/>
              <a:t>f</a:t>
            </a:r>
            <a:r>
              <a:rPr lang="en-US" dirty="0"/>
              <a:t>. We denote it by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b="1" i="1" dirty="0"/>
              <a:t>A</a:t>
            </a:r>
            <a:r>
              <a:rPr lang="en-US" dirty="0"/>
              <a:t>).</a:t>
            </a:r>
          </a:p>
          <a:p>
            <a:r>
              <a:rPr lang="en-US" dirty="0"/>
              <a:t>Two functions are </a:t>
            </a:r>
            <a:r>
              <a:rPr lang="en-US" i="1" dirty="0"/>
              <a:t>equal </a:t>
            </a:r>
            <a:r>
              <a:rPr lang="en-US" dirty="0"/>
              <a:t>when they have the same domain, the same </a:t>
            </a:r>
            <a:r>
              <a:rPr lang="en-US" dirty="0" err="1"/>
              <a:t>codomain</a:t>
            </a:r>
            <a:r>
              <a:rPr lang="en-US" dirty="0"/>
              <a:t> and map each element of the domain to the same element of the </a:t>
            </a:r>
            <a:r>
              <a:rPr lang="en-US" dirty="0" err="1"/>
              <a:t>codomain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 descr="02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29400" y="1981200"/>
            <a:ext cx="2711196" cy="95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1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may be specified in different ways:</a:t>
            </a:r>
          </a:p>
          <a:p>
            <a:pPr lvl="1"/>
            <a:r>
              <a:rPr lang="en-US" dirty="0" smtClean="0"/>
              <a:t>An explicit statement of the assignment.</a:t>
            </a:r>
          </a:p>
          <a:p>
            <a:pPr lvl="2">
              <a:buNone/>
            </a:pPr>
            <a:r>
              <a:rPr lang="en-US" dirty="0" smtClean="0"/>
              <a:t>Students and grades example.</a:t>
            </a:r>
          </a:p>
          <a:p>
            <a:pPr lvl="1"/>
            <a:r>
              <a:rPr lang="en-US" dirty="0" smtClean="0"/>
              <a:t>A formula. </a:t>
            </a:r>
          </a:p>
          <a:p>
            <a:pPr lvl="2">
              <a:buNone/>
            </a:pP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+ 1</a:t>
            </a:r>
            <a:endParaRPr lang="en-US" dirty="0" smtClean="0"/>
          </a:p>
          <a:p>
            <a:pPr lvl="1"/>
            <a:r>
              <a:rPr lang="en-US" dirty="0" smtClean="0"/>
              <a:t>A computer program.</a:t>
            </a:r>
          </a:p>
          <a:p>
            <a:pPr lvl="2"/>
            <a:r>
              <a:rPr lang="en-US" dirty="0" smtClean="0"/>
              <a:t>A Java program that when given an integer </a:t>
            </a:r>
            <a:r>
              <a:rPr lang="en-US" i="1" dirty="0" smtClean="0"/>
              <a:t>n</a:t>
            </a:r>
            <a:r>
              <a:rPr lang="en-US" dirty="0" smtClean="0"/>
              <a:t>, produces the </a:t>
            </a:r>
            <a:r>
              <a:rPr lang="en-US" i="1" dirty="0" smtClean="0"/>
              <a:t>n</a:t>
            </a:r>
            <a:r>
              <a:rPr lang="en-US" dirty="0" smtClean="0"/>
              <a:t>th Fibonacci Number (covered in the next section and also in</a:t>
            </a:r>
            <a:r>
              <a:rPr lang="lv-LV" dirty="0" smtClean="0"/>
              <a:t> </a:t>
            </a:r>
            <a:r>
              <a:rPr lang="en-US" dirty="0" smtClean="0"/>
              <a:t>Chapter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5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981200" y="1905001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f</a:t>
            </a:r>
            <a:r>
              <a:rPr lang="en-US" sz="3200" dirty="0"/>
              <a:t>(a) = ?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781800" y="1752600"/>
            <a:ext cx="2667000" cy="3200400"/>
            <a:chOff x="3048000" y="1219200"/>
            <a:chExt cx="3276600" cy="3733800"/>
          </a:xfrm>
        </p:grpSpPr>
        <p:sp>
          <p:nvSpPr>
            <p:cNvPr id="9" name="Flowchart: Connector 8"/>
            <p:cNvSpPr/>
            <p:nvPr/>
          </p:nvSpPr>
          <p:spPr>
            <a:xfrm>
              <a:off x="5715000" y="32766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3124200" y="2971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3124200" y="3733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3124200" y="2057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3124200" y="44958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715000" y="2438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5715000" y="4343400"/>
              <a:ext cx="457200" cy="45720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48000" y="1219200"/>
              <a:ext cx="685800" cy="82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/>
                <a:t>A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638800" y="1219200"/>
              <a:ext cx="685800" cy="825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i="1" dirty="0"/>
                <a:t>B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00401" y="2133600"/>
              <a:ext cx="304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00401" y="3048000"/>
              <a:ext cx="304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00401" y="3810000"/>
              <a:ext cx="304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00401" y="4495800"/>
              <a:ext cx="304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91200" y="2514600"/>
              <a:ext cx="304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791200" y="3352800"/>
              <a:ext cx="304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91200" y="4419600"/>
              <a:ext cx="3048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657600" y="3200400"/>
              <a:ext cx="19812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6" idx="6"/>
            </p:cNvCxnSpPr>
            <p:nvPr/>
          </p:nvCxnSpPr>
          <p:spPr>
            <a:xfrm>
              <a:off x="3581400" y="2286000"/>
              <a:ext cx="2209800" cy="1981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733800" y="4038600"/>
              <a:ext cx="19050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657600" y="4724400"/>
              <a:ext cx="1828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3657600" y="1828801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76400" y="2590801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image of d is 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57800" y="2590801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z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828800" y="3352801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domain of f is 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86400" y="3352801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76400" y="4038601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</a:t>
            </a:r>
            <a:r>
              <a:rPr lang="en-US" sz="3200" dirty="0" err="1"/>
              <a:t>codomain</a:t>
            </a:r>
            <a:r>
              <a:rPr lang="en-US" sz="3200" dirty="0"/>
              <a:t> of f is 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91200" y="403860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52600" y="4724401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</a:t>
            </a:r>
            <a:r>
              <a:rPr lang="en-US" sz="3200" dirty="0" err="1"/>
              <a:t>preimage</a:t>
            </a:r>
            <a:r>
              <a:rPr lang="en-US" sz="3200" dirty="0"/>
              <a:t> of y is 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38800" y="4724401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81200" y="5486401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f</a:t>
            </a:r>
            <a:r>
              <a:rPr lang="en-US" sz="3200" dirty="0"/>
              <a:t>(</a:t>
            </a:r>
            <a:r>
              <a:rPr lang="en-US" sz="3200" i="1" dirty="0"/>
              <a:t>A</a:t>
            </a:r>
            <a:r>
              <a:rPr lang="en-US" sz="3200" dirty="0"/>
              <a:t>) = 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01000" y="6019801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{</a:t>
            </a:r>
            <a:r>
              <a:rPr lang="en-US" sz="3200" dirty="0" err="1"/>
              <a:t>a,c,d</a:t>
            </a:r>
            <a:r>
              <a:rPr lang="en-US" sz="3200" dirty="0"/>
              <a:t>}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28800" y="6096001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</a:t>
            </a:r>
            <a:r>
              <a:rPr lang="en-US" sz="3200" dirty="0" err="1"/>
              <a:t>preimage</a:t>
            </a:r>
            <a:r>
              <a:rPr lang="en-US" sz="3200" dirty="0"/>
              <a:t>(s) of z is (are) 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419600" y="5486401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{</a:t>
            </a:r>
            <a:r>
              <a:rPr lang="en-US" sz="3200" dirty="0" err="1"/>
              <a:t>y,z</a:t>
            </a:r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086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5" grpId="0"/>
      <p:bldP spid="36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on Functions and Sets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48006" cy="4351338"/>
          </a:xfrm>
        </p:spPr>
        <p:txBody>
          <a:bodyPr/>
          <a:lstStyle/>
          <a:p>
            <a:r>
              <a:rPr lang="en-US" dirty="0" smtClean="0"/>
              <a:t>If                         and  S is a subset of A, then 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038600" y="2895601"/>
            <a:ext cx="3317558" cy="382905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478281" y="1865132"/>
            <a:ext cx="1688783" cy="345758"/>
          </a:xfrm>
          <a:prstGeom prst="rect">
            <a:avLst/>
          </a:prstGeom>
        </p:spPr>
      </p:pic>
      <p:sp>
        <p:nvSpPr>
          <p:cNvPr id="7" name="Flowchart: Connector 6"/>
          <p:cNvSpPr/>
          <p:nvPr/>
        </p:nvSpPr>
        <p:spPr>
          <a:xfrm>
            <a:off x="9905114" y="4560240"/>
            <a:ext cx="372140" cy="391886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y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7796323" y="4133519"/>
            <a:ext cx="457200" cy="45720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b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7796323" y="4830205"/>
            <a:ext cx="457200" cy="45720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7796323" y="3436833"/>
            <a:ext cx="457200" cy="45720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Flowchart: Connector 10"/>
          <p:cNvSpPr/>
          <p:nvPr/>
        </p:nvSpPr>
        <p:spPr>
          <a:xfrm>
            <a:off x="7796323" y="5526890"/>
            <a:ext cx="457200" cy="457200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Flowchart: Connector 11"/>
          <p:cNvSpPr/>
          <p:nvPr/>
        </p:nvSpPr>
        <p:spPr>
          <a:xfrm>
            <a:off x="9905114" y="3763405"/>
            <a:ext cx="372140" cy="391886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x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Flowchart: Connector 12"/>
          <p:cNvSpPr/>
          <p:nvPr/>
        </p:nvSpPr>
        <p:spPr>
          <a:xfrm>
            <a:off x="9905114" y="5396262"/>
            <a:ext cx="372140" cy="391886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z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34300" y="2718376"/>
            <a:ext cx="55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43091" y="2718376"/>
            <a:ext cx="558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/>
              <a:t>B</a:t>
            </a:r>
          </a:p>
        </p:txBody>
      </p:sp>
      <p:cxnSp>
        <p:nvCxnSpPr>
          <p:cNvPr id="23" name="Straight Arrow Connector 22"/>
          <p:cNvCxnSpPr>
            <a:stCxn id="8" idx="6"/>
            <a:endCxn id="7" idx="2"/>
          </p:cNvCxnSpPr>
          <p:nvPr/>
        </p:nvCxnSpPr>
        <p:spPr>
          <a:xfrm>
            <a:off x="8253523" y="4362119"/>
            <a:ext cx="1651591" cy="39406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6"/>
            <a:endCxn id="13" idx="1"/>
          </p:cNvCxnSpPr>
          <p:nvPr/>
        </p:nvCxnSpPr>
        <p:spPr>
          <a:xfrm>
            <a:off x="8253523" y="3665433"/>
            <a:ext cx="1706090" cy="17882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3" idx="2"/>
          </p:cNvCxnSpPr>
          <p:nvPr/>
        </p:nvCxnSpPr>
        <p:spPr>
          <a:xfrm>
            <a:off x="8292509" y="5135005"/>
            <a:ext cx="1612605" cy="45720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3" idx="3"/>
          </p:cNvCxnSpPr>
          <p:nvPr/>
        </p:nvCxnSpPr>
        <p:spPr>
          <a:xfrm>
            <a:off x="8230486" y="5722833"/>
            <a:ext cx="1729127" cy="792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48000" y="4648201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f </a:t>
            </a:r>
            <a:r>
              <a:rPr lang="en-US" sz="3200" dirty="0"/>
              <a:t>{</a:t>
            </a:r>
            <a:r>
              <a:rPr lang="en-US" sz="3200" dirty="0" err="1"/>
              <a:t>c,d</a:t>
            </a:r>
            <a:r>
              <a:rPr lang="en-US" sz="3200" dirty="0"/>
              <a:t>} is 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86400" y="3810001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</a:t>
            </a:r>
            <a:r>
              <a:rPr lang="en-US" sz="2400" dirty="0" err="1"/>
              <a:t>y,z</a:t>
            </a:r>
            <a:r>
              <a:rPr lang="en-US" sz="2400" dirty="0"/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48000" y="3733801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/>
              <a:t>f </a:t>
            </a:r>
            <a:r>
              <a:rPr lang="en-US" sz="3200" dirty="0"/>
              <a:t>{</a:t>
            </a:r>
            <a:r>
              <a:rPr lang="en-US" sz="3200" dirty="0" err="1"/>
              <a:t>a,b,c</a:t>
            </a:r>
            <a:r>
              <a:rPr lang="en-US" sz="3200" dirty="0"/>
              <a:t>,} is 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562600" y="472440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</a:t>
            </a:r>
            <a:r>
              <a:rPr lang="en-US" sz="2400" i="1" dirty="0"/>
              <a:t>z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4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118463" cy="4351338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A function f is said to be </a:t>
            </a:r>
            <a:r>
              <a:rPr lang="en-US" i="1" dirty="0" smtClean="0"/>
              <a:t>one-to-one</a:t>
            </a:r>
            <a:r>
              <a:rPr lang="en-US" dirty="0" smtClean="0"/>
              <a:t>,  or </a:t>
            </a:r>
            <a:r>
              <a:rPr lang="en-US" i="1" dirty="0" smtClean="0"/>
              <a:t>injective</a:t>
            </a:r>
            <a:r>
              <a:rPr lang="en-US" dirty="0" smtClean="0"/>
              <a:t>, if and only if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) =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b</a:t>
            </a:r>
            <a:r>
              <a:rPr lang="en-US" dirty="0" smtClean="0"/>
              <a:t>) implies that 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b</a:t>
            </a:r>
            <a:r>
              <a:rPr lang="en-US" dirty="0" smtClean="0"/>
              <a:t> for all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in the domain of </a:t>
            </a:r>
            <a:r>
              <a:rPr lang="en-US" i="1" dirty="0" smtClean="0"/>
              <a:t>f</a:t>
            </a:r>
            <a:r>
              <a:rPr lang="en-US" dirty="0" smtClean="0"/>
              <a:t>. A function is said to be an </a:t>
            </a:r>
            <a:r>
              <a:rPr lang="en-US" i="1" dirty="0" smtClean="0"/>
              <a:t>injection</a:t>
            </a:r>
            <a:r>
              <a:rPr lang="en-US" dirty="0" smtClean="0"/>
              <a:t> if it is one-to-one.</a:t>
            </a:r>
            <a:endParaRPr lang="en-US" dirty="0"/>
          </a:p>
        </p:txBody>
      </p:sp>
      <p:sp>
        <p:nvSpPr>
          <p:cNvPr id="8" name="Flowchart: Connector 7"/>
          <p:cNvSpPr/>
          <p:nvPr/>
        </p:nvSpPr>
        <p:spPr>
          <a:xfrm>
            <a:off x="9073847" y="3568518"/>
            <a:ext cx="325120" cy="333214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Connector 9"/>
          <p:cNvSpPr/>
          <p:nvPr/>
        </p:nvSpPr>
        <p:spPr>
          <a:xfrm>
            <a:off x="9073847" y="6165556"/>
            <a:ext cx="325120" cy="333214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lowchart: Connector 12"/>
          <p:cNvSpPr/>
          <p:nvPr/>
        </p:nvSpPr>
        <p:spPr>
          <a:xfrm>
            <a:off x="7216987" y="4630119"/>
            <a:ext cx="325120" cy="333214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Flowchart: Connector 13"/>
          <p:cNvSpPr/>
          <p:nvPr/>
        </p:nvSpPr>
        <p:spPr>
          <a:xfrm>
            <a:off x="7216987" y="5185475"/>
            <a:ext cx="325120" cy="333214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Flowchart: Connector 14"/>
          <p:cNvSpPr/>
          <p:nvPr/>
        </p:nvSpPr>
        <p:spPr>
          <a:xfrm>
            <a:off x="7216987" y="3963692"/>
            <a:ext cx="325120" cy="333214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Flowchart: Connector 6"/>
          <p:cNvSpPr/>
          <p:nvPr/>
        </p:nvSpPr>
        <p:spPr>
          <a:xfrm>
            <a:off x="7216987" y="5740830"/>
            <a:ext cx="325120" cy="333214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Flowchart: Connector 16"/>
          <p:cNvSpPr/>
          <p:nvPr/>
        </p:nvSpPr>
        <p:spPr>
          <a:xfrm>
            <a:off x="9073847" y="4852261"/>
            <a:ext cx="325120" cy="333214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lowchart: Connector 17"/>
          <p:cNvSpPr/>
          <p:nvPr/>
        </p:nvSpPr>
        <p:spPr>
          <a:xfrm>
            <a:off x="9073847" y="5518688"/>
            <a:ext cx="325120" cy="333214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62800" y="3352800"/>
            <a:ext cx="487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035142" y="3013162"/>
            <a:ext cx="487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B</a:t>
            </a:r>
          </a:p>
        </p:txBody>
      </p:sp>
      <p:cxnSp>
        <p:nvCxnSpPr>
          <p:cNvPr id="28" name="Straight Arrow Connector 27"/>
          <p:cNvCxnSpPr>
            <a:stCxn id="13" idx="6"/>
            <a:endCxn id="17" idx="2"/>
          </p:cNvCxnSpPr>
          <p:nvPr/>
        </p:nvCxnSpPr>
        <p:spPr>
          <a:xfrm>
            <a:off x="7542107" y="4796726"/>
            <a:ext cx="1531740" cy="22214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5" idx="6"/>
            <a:endCxn id="18" idx="1"/>
          </p:cNvCxnSpPr>
          <p:nvPr/>
        </p:nvCxnSpPr>
        <p:spPr>
          <a:xfrm>
            <a:off x="7542107" y="4130299"/>
            <a:ext cx="1579353" cy="143718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Connector 29"/>
          <p:cNvSpPr/>
          <p:nvPr/>
        </p:nvSpPr>
        <p:spPr>
          <a:xfrm>
            <a:off x="9073847" y="4220868"/>
            <a:ext cx="325120" cy="333214"/>
          </a:xfrm>
          <a:prstGeom prst="flowChartConnector">
            <a:avLst/>
          </a:prstGeom>
          <a:solidFill>
            <a:srgbClr val="4F81BD">
              <a:alpha val="2705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14" idx="6"/>
            <a:endCxn id="8" idx="2"/>
          </p:cNvCxnSpPr>
          <p:nvPr/>
        </p:nvCxnSpPr>
        <p:spPr>
          <a:xfrm flipV="1">
            <a:off x="7542107" y="3735125"/>
            <a:ext cx="1531740" cy="161695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6" idx="6"/>
            <a:endCxn id="10" idx="2"/>
          </p:cNvCxnSpPr>
          <p:nvPr/>
        </p:nvCxnSpPr>
        <p:spPr>
          <a:xfrm>
            <a:off x="7542107" y="5907437"/>
            <a:ext cx="1531740" cy="42472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Documents and Settings\Richard Scherl\Local Settings\Temporary Internet Files\Content.IE5\X53FR289\MC90034747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5094" y="378650"/>
            <a:ext cx="2554157" cy="24778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05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forall x [x \in A \rightarrow \exists y[y \in B \wedge (x,y) \in f]]$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^{-1}$&#10;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f(x) = x^{2}$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\circ g$&#10;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\circ g(x)\; = \; f(g(x))$&#10;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\circ g$&#10;&#10;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(x) = x^{2}$&#10;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g(x) = 2x + 1$&#10;&#10;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(g(x)) = (2x + 1)^{2}$&#10;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g(f(x)) = 2x^{2} + 1$&#10;&#10;&#10;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(x) = \lfloor x\rfloor$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forall x, y_1, y_2 [[(x,y_1) \in f \wedge (x,y_2)\in f] \rightarrow y_1 = y_2]$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(x) = \lceil x\rceil$&#10;&#10;&#10;&#10;\end{document}"/>
  <p:tag name="IGUANATEXSIZE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lceil 3.5\rceil = 4$&#10;&#10;&#10;&#10;\end{document}"/>
  <p:tag name="IGUANATEXSIZE" val="3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lfloor 3.5\rfloor = 3$&#10;&#10;&#10;&#10;\end{document}"/>
  <p:tag name="IGUANATEXSIZE" val="3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lceil -1.5\rceil = -1$&#10;&#10;&#10;&#10;\end{document}"/>
  <p:tag name="IGUANATEXSIZE" val="3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lfloor -1.5\rfloor = -2$&#10;&#10;&#10;&#10;\end{document}"/>
  <p:tag name="IGUANATEXSIZE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! \sim \sqrt{2\pi n} (n/e)^{n}$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n)\sim g(n)\doteq lim_{n\rightarrow \infty}f(n)/g(n) = 1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S) = \{f(s) | s \in S\}$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: A \rightarrow B$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b \in B$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 \in A$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a) = b$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^{-1}$&#10;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^{-1}(y) = x\; \mbox{iff}\; f(x) = y$&#10;&#10;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2044</Words>
  <Application>Microsoft Office PowerPoint</Application>
  <PresentationFormat>Widescreen</PresentationFormat>
  <Paragraphs>268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Constantia</vt:lpstr>
      <vt:lpstr>Lucida Calligraphy</vt:lpstr>
      <vt:lpstr>Wingdings</vt:lpstr>
      <vt:lpstr>Office Theme</vt:lpstr>
      <vt:lpstr>Functions</vt:lpstr>
      <vt:lpstr>Section Summary</vt:lpstr>
      <vt:lpstr>Functions</vt:lpstr>
      <vt:lpstr>Functions </vt:lpstr>
      <vt:lpstr>Functions</vt:lpstr>
      <vt:lpstr>Representing Functions</vt:lpstr>
      <vt:lpstr>Questions</vt:lpstr>
      <vt:lpstr>Question on Functions and Sets </vt:lpstr>
      <vt:lpstr>Injections</vt:lpstr>
      <vt:lpstr>Surjections</vt:lpstr>
      <vt:lpstr>Bijections</vt:lpstr>
      <vt:lpstr>Showing that f is one-to-one or onto</vt:lpstr>
      <vt:lpstr>Showing that f is one-to-one or onto</vt:lpstr>
      <vt:lpstr>Inverse Functions</vt:lpstr>
      <vt:lpstr>Inverse Functions </vt:lpstr>
      <vt:lpstr>Questions</vt:lpstr>
      <vt:lpstr>Questions</vt:lpstr>
      <vt:lpstr>Questions</vt:lpstr>
      <vt:lpstr>Composition</vt:lpstr>
      <vt:lpstr>Composition </vt:lpstr>
      <vt:lpstr>Composition</vt:lpstr>
      <vt:lpstr>Composition Questions</vt:lpstr>
      <vt:lpstr>Composition Questions</vt:lpstr>
      <vt:lpstr>Graphs of Functions</vt:lpstr>
      <vt:lpstr>Some Important Functions</vt:lpstr>
      <vt:lpstr>Floor and Ceiling Functions </vt:lpstr>
      <vt:lpstr>Floor and Ceiling Functions </vt:lpstr>
      <vt:lpstr>Proving Properties of Functions </vt:lpstr>
      <vt:lpstr>Factorial Function </vt:lpstr>
      <vt:lpstr>Partial Functions (optional)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62</cp:revision>
  <dcterms:created xsi:type="dcterms:W3CDTF">2021-01-03T18:25:44Z</dcterms:created>
  <dcterms:modified xsi:type="dcterms:W3CDTF">2021-01-21T21:48:39Z</dcterms:modified>
</cp:coreProperties>
</file>