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684" r:id="rId2"/>
    <p:sldId id="713" r:id="rId3"/>
    <p:sldId id="685" r:id="rId4"/>
    <p:sldId id="686" r:id="rId5"/>
    <p:sldId id="687" r:id="rId6"/>
    <p:sldId id="688" r:id="rId7"/>
    <p:sldId id="689" r:id="rId8"/>
    <p:sldId id="690" r:id="rId9"/>
    <p:sldId id="691" r:id="rId10"/>
    <p:sldId id="692" r:id="rId11"/>
    <p:sldId id="693" r:id="rId12"/>
    <p:sldId id="694" r:id="rId13"/>
    <p:sldId id="695" r:id="rId14"/>
    <p:sldId id="696" r:id="rId15"/>
    <p:sldId id="697" r:id="rId16"/>
    <p:sldId id="698" r:id="rId17"/>
    <p:sldId id="699" r:id="rId18"/>
    <p:sldId id="700" r:id="rId19"/>
    <p:sldId id="701" r:id="rId20"/>
    <p:sldId id="702" r:id="rId21"/>
    <p:sldId id="703" r:id="rId22"/>
    <p:sldId id="704" r:id="rId23"/>
    <p:sldId id="705" r:id="rId24"/>
    <p:sldId id="706" r:id="rId25"/>
    <p:sldId id="707" r:id="rId26"/>
    <p:sldId id="708" r:id="rId27"/>
    <p:sldId id="709" r:id="rId28"/>
    <p:sldId id="710" r:id="rId29"/>
    <p:sldId id="711" r:id="rId30"/>
    <p:sldId id="712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8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7.png"/><Relationship Id="rId5" Type="http://schemas.openxmlformats.org/officeDocument/2006/relationships/tags" Target="../tags/tag17.xml"/><Relationship Id="rId10" Type="http://schemas.openxmlformats.org/officeDocument/2006/relationships/image" Target="../media/image16.png"/><Relationship Id="rId4" Type="http://schemas.openxmlformats.org/officeDocument/2006/relationships/tags" Target="../tags/tag16.xml"/><Relationship Id="rId9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1.xml"/><Relationship Id="rId7" Type="http://schemas.openxmlformats.org/officeDocument/2006/relationships/image" Target="../media/image2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7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5.png"/><Relationship Id="rId5" Type="http://schemas.openxmlformats.org/officeDocument/2006/relationships/tags" Target="../tags/tag27.xml"/><Relationship Id="rId10" Type="http://schemas.openxmlformats.org/officeDocument/2006/relationships/image" Target="../media/image24.png"/><Relationship Id="rId4" Type="http://schemas.openxmlformats.org/officeDocument/2006/relationships/tags" Target="../tags/tag26.xml"/><Relationship Id="rId9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31.xml"/><Relationship Id="rId7" Type="http://schemas.openxmlformats.org/officeDocument/2006/relationships/image" Target="../media/image2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2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Relationship Id="rId9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5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3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33.png"/><Relationship Id="rId5" Type="http://schemas.openxmlformats.org/officeDocument/2006/relationships/tags" Target="../tags/tag37.xm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tags" Target="../tags/tag36.xml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i="1" dirty="0" smtClean="0"/>
              <a:t>recurrence relation </a:t>
            </a:r>
            <a:r>
              <a:rPr lang="en-US" dirty="0" smtClean="0"/>
              <a:t>for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an equation that expresses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in terms of one or more of the previous terms of the sequence, namely,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, a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n-1</a:t>
            </a:r>
            <a:r>
              <a:rPr lang="en-US" dirty="0" smtClean="0"/>
              <a:t>, for all integers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n ≥ n</a:t>
            </a:r>
            <a:r>
              <a:rPr lang="en-US" i="1" baseline="-25000" dirty="0" smtClean="0"/>
              <a:t>0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a nonnegative integer. </a:t>
            </a:r>
          </a:p>
          <a:p>
            <a:r>
              <a:rPr lang="en-US" dirty="0" smtClean="0"/>
              <a:t>A sequence is called a </a:t>
            </a:r>
            <a:r>
              <a:rPr lang="en-US" i="1" dirty="0" smtClean="0"/>
              <a:t>solution</a:t>
            </a:r>
            <a:r>
              <a:rPr lang="en-US" dirty="0" smtClean="0"/>
              <a:t> of a recurrence relation if its terms satisfy the recurrence relation.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initial conditions </a:t>
            </a:r>
            <a:r>
              <a:rPr lang="en-US" dirty="0" smtClean="0"/>
              <a:t>for a sequence specify the terms that precede the first term where the recurrence relation takes effect. </a:t>
            </a:r>
          </a:p>
        </p:txBody>
      </p:sp>
    </p:spTree>
    <p:extLst>
      <p:ext uri="{BB962C8B-B14F-4D97-AF65-F5344CB8AC3E}">
        <p14:creationId xmlns:p14="http://schemas.microsoft.com/office/powerpoint/2010/main" val="33508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1,2,3,4,</a:t>
            </a:r>
            <a:r>
              <a:rPr lang="en-US" dirty="0" smtClean="0"/>
              <a:t>…. 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 </a:t>
            </a:r>
            <a:r>
              <a:rPr lang="en-US" dirty="0" smtClean="0"/>
              <a:t> What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 [Here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the initial condition</a:t>
            </a:r>
            <a:r>
              <a:rPr lang="en-US" i="1" dirty="0" smtClean="0"/>
              <a:t>.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 a</a:t>
            </a:r>
            <a:r>
              <a:rPr lang="en-US" i="1" baseline="-25000" dirty="0" smtClean="0"/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= 2 + 3 = 5</a:t>
            </a:r>
          </a:p>
          <a:p>
            <a:pPr lvl="1">
              <a:buNone/>
            </a:pPr>
            <a:r>
              <a:rPr lang="en-US" i="1" dirty="0" smtClean="0"/>
              <a:t>    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+ 3 = 8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8 + 3 = 11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2,3,4,…. </a:t>
            </a:r>
            <a:r>
              <a:rPr lang="en-US" dirty="0" smtClean="0"/>
              <a:t>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What are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[Here the initial conditions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]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2 </a:t>
            </a:r>
            <a:r>
              <a:rPr lang="en-US" i="1" dirty="0" smtClean="0"/>
              <a:t> = a</a:t>
            </a:r>
            <a:r>
              <a:rPr lang="en-US" i="1" baseline="-25000" dirty="0" smtClean="0"/>
              <a:t>1</a:t>
            </a:r>
            <a:r>
              <a:rPr lang="en-US" i="1" dirty="0" smtClean="0"/>
              <a:t> - a</a:t>
            </a:r>
            <a:r>
              <a:rPr lang="en-US" i="1" baseline="-25000" dirty="0" smtClean="0"/>
              <a:t>0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i="1" dirty="0" smtClean="0"/>
              <a:t>               a</a:t>
            </a:r>
            <a:r>
              <a:rPr lang="en-US" i="1" baseline="-25000" dirty="0" smtClean="0"/>
              <a:t>3 </a:t>
            </a:r>
            <a:r>
              <a:rPr lang="en-US" i="1" dirty="0" smtClean="0"/>
              <a:t> = a</a:t>
            </a:r>
            <a:r>
              <a:rPr lang="en-US" i="1" baseline="-25000" dirty="0" smtClean="0"/>
              <a:t>2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1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lvl="1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94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ea typeface="Cambria Math" pitchFamily="18" charset="0"/>
              </a:rPr>
              <a:t>Define the  </a:t>
            </a:r>
            <a:r>
              <a:rPr lang="en-US" i="1" dirty="0" smtClean="0">
                <a:ea typeface="Cambria Math" pitchFamily="18" charset="0"/>
              </a:rPr>
              <a:t>Fibonacci sequence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2</a:t>
            </a:r>
            <a:r>
              <a:rPr lang="en-US" i="1" dirty="0" smtClean="0"/>
              <a:t>,…,</a:t>
            </a:r>
            <a:r>
              <a:rPr lang="en-US" dirty="0" smtClean="0"/>
              <a:t> by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Initial Conditions: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 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</a:p>
          <a:p>
            <a:pPr lvl="1"/>
            <a:r>
              <a:rPr lang="en-US" dirty="0" smtClean="0"/>
              <a:t>Recurrence Relation: </a:t>
            </a:r>
            <a:r>
              <a:rPr lang="en-US" i="1" dirty="0" smtClean="0"/>
              <a:t>f</a:t>
            </a:r>
            <a:r>
              <a:rPr lang="en-US" i="1" baseline="-25000" dirty="0" smtClean="0"/>
              <a:t>n </a:t>
            </a:r>
            <a:r>
              <a:rPr lang="en-US" i="1" dirty="0" smtClean="0"/>
              <a:t> =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</a:p>
          <a:p>
            <a:pPr lvl="1"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i="1" dirty="0" smtClean="0"/>
              <a:t> f</a:t>
            </a:r>
            <a:r>
              <a:rPr lang="en-US" i="1" baseline="-25000" dirty="0" smtClean="0"/>
              <a:t>2 </a:t>
            </a:r>
            <a:r>
              <a:rPr lang="en-US" i="1" dirty="0" smtClean="0"/>
              <a:t>,f</a:t>
            </a:r>
            <a:r>
              <a:rPr lang="en-US" i="1" baseline="-25000" dirty="0" smtClean="0"/>
              <a:t>3 </a:t>
            </a:r>
            <a:r>
              <a:rPr lang="en-US" i="1" dirty="0" smtClean="0"/>
              <a:t>,f</a:t>
            </a:r>
            <a:r>
              <a:rPr lang="en-US" i="1" baseline="-25000" dirty="0" smtClean="0"/>
              <a:t>4</a:t>
            </a:r>
            <a:r>
              <a:rPr lang="en-US" i="1" dirty="0" smtClean="0"/>
              <a:t> , f</a:t>
            </a:r>
            <a:r>
              <a:rPr lang="en-US" i="1" baseline="-25000" dirty="0" smtClean="0"/>
              <a:t>5 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i="1" baseline="-25000" dirty="0" smtClean="0"/>
              <a:t>6</a:t>
            </a:r>
            <a:r>
              <a:rPr lang="en-US" i="1" dirty="0" smtClean="0"/>
              <a:t>  .</a:t>
            </a:r>
          </a:p>
          <a:p>
            <a:pPr>
              <a:buNone/>
            </a:pPr>
            <a:r>
              <a:rPr lang="en-US" i="1" dirty="0" smtClean="0"/>
              <a:t>    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b="1" dirty="0" smtClean="0"/>
              <a:t>Answer: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+ 0 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+ 1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+ 1 = 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+ 2 = 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5 + 3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i="1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formula for the </a:t>
            </a:r>
            <a:r>
              <a:rPr lang="en-US" i="1" dirty="0" smtClean="0"/>
              <a:t>n</a:t>
            </a:r>
            <a:r>
              <a:rPr lang="en-US" dirty="0" smtClean="0"/>
              <a:t>th term of the sequence generated by a recurrence relation is called </a:t>
            </a:r>
            <a:r>
              <a:rPr lang="en-US" i="1" dirty="0" smtClean="0"/>
              <a:t>solving the recurrence relation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Such a formula is called a </a:t>
            </a:r>
            <a:r>
              <a:rPr lang="en-US" i="1" dirty="0" smtClean="0"/>
              <a:t>closed formula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methods for solving recurrence relations will be covered in Chapter 8 where recurrence relations will be studied in greater depth.</a:t>
            </a:r>
          </a:p>
          <a:p>
            <a:r>
              <a:rPr lang="en-US" dirty="0" smtClean="0"/>
              <a:t>Here we illustrate by example the method of iteration in which we need to guess the formula. The guess can be proved correct by the method of induction (Chapter 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Working upward, forward substitution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en-US" i="1" dirty="0" smtClean="0"/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+ 3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+ 3) + 3 = 2 + 3 ∙ 2 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+ 2 ∙ 3) + 3 = 2 + 3 ∙ 3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 ∙ 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Working downward, backward substitution</a:t>
            </a:r>
          </a:p>
          <a:p>
            <a:pPr>
              <a:buNone/>
            </a:pPr>
            <a:r>
              <a:rPr lang="en-US" dirty="0" smtClean="0"/>
              <a:t> 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       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  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3)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+ 3 ∙ 2 </a:t>
            </a:r>
            <a:endParaRPr lang="en-US" dirty="0"/>
          </a:p>
          <a:p>
            <a:pPr lvl="1">
              <a:buNone/>
            </a:pPr>
            <a:r>
              <a:rPr lang="en-US" sz="2800" i="1" dirty="0"/>
              <a:t>         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3 )+ 3 ∙ 2  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+ 3 ∙ 3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=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2)   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+ 3) + 3(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2)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8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Suppose that a person deposits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10,000.00</a:t>
            </a:r>
            <a:r>
              <a:rPr lang="en-US" dirty="0" smtClean="0"/>
              <a:t> in a savings account at a bank yielding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% per year with interest compounded annually. How much will be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years?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denote the amount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years.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satisfies the following recurrence relation: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38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Forward Substitution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   =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(</a:t>
            </a:r>
            <a:r>
              <a:rPr lang="en-US" sz="2200" dirty="0"/>
              <a:t>Can prove by induction, covered in Chapter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30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=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228,992.97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Integer Sequences (</a:t>
            </a:r>
            <a:r>
              <a:rPr lang="en-US" i="1" dirty="0" smtClean="0"/>
              <a:t>opt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few terms of a sequence, try to identify the sequence. Conjecture a formula, recurrence relation, or some other rule.</a:t>
            </a:r>
          </a:p>
          <a:p>
            <a:r>
              <a:rPr lang="en-US" dirty="0" smtClean="0"/>
              <a:t>Some questions to ask?</a:t>
            </a:r>
          </a:p>
          <a:p>
            <a:pPr lvl="1"/>
            <a:r>
              <a:rPr lang="en-US" dirty="0" smtClean="0"/>
              <a:t>Are there repeated terms of the same value?</a:t>
            </a:r>
          </a:p>
          <a:p>
            <a:pPr lvl="1"/>
            <a:r>
              <a:rPr lang="en-US" dirty="0" smtClean="0"/>
              <a:t>Can you obtain a term from the previous term by adding an amount or multiplying by an amount?</a:t>
            </a:r>
          </a:p>
          <a:p>
            <a:pPr lvl="1"/>
            <a:r>
              <a:rPr lang="en-US" dirty="0" smtClean="0"/>
              <a:t>Can you obtain a term by combining the previous terms in some way?</a:t>
            </a:r>
          </a:p>
          <a:p>
            <a:pPr lvl="1"/>
            <a:r>
              <a:rPr lang="en-US" dirty="0" smtClean="0"/>
              <a:t>Are they cycles among the terms?</a:t>
            </a:r>
          </a:p>
          <a:p>
            <a:pPr lvl="1"/>
            <a:r>
              <a:rPr lang="en-US" dirty="0" smtClean="0"/>
              <a:t>Do the terms match those of a well known sequence?</a:t>
            </a:r>
          </a:p>
        </p:txBody>
      </p:sp>
    </p:spTree>
    <p:extLst>
      <p:ext uri="{BB962C8B-B14F-4D97-AF65-F5344CB8AC3E}">
        <p14:creationId xmlns:p14="http://schemas.microsoft.com/office/powerpoint/2010/main" val="33057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your mind will be trained,</a:t>
            </a:r>
          </a:p>
          <a:p>
            <a:r>
              <a:rPr lang="en-US" dirty="0"/>
              <a:t>As if in Spanish boots, constrained,</a:t>
            </a:r>
          </a:p>
          <a:p>
            <a:r>
              <a:rPr lang="en-US" dirty="0"/>
              <a:t>So that painfully, as it ought,</a:t>
            </a:r>
          </a:p>
          <a:p>
            <a:r>
              <a:rPr lang="en-US" dirty="0"/>
              <a:t>It creeps along the way of </a:t>
            </a:r>
            <a:r>
              <a:rPr lang="en-US" dirty="0" smtClean="0"/>
              <a:t>thought,</a:t>
            </a:r>
            <a:endParaRPr lang="en-US" dirty="0"/>
          </a:p>
          <a:p>
            <a:r>
              <a:rPr lang="en-US" dirty="0"/>
              <a:t>Not flitting about all over,</a:t>
            </a:r>
          </a:p>
          <a:p>
            <a:r>
              <a:rPr lang="en-US" dirty="0"/>
              <a:t>Wandering here and there.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9238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on Special Integer Sequences (</a:t>
            </a:r>
            <a:r>
              <a:rPr lang="en-US" i="1" dirty="0" smtClean="0"/>
              <a:t>opt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Find formulae for the sequences with the following first five terms: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½, ¼, 1/8, 1/16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Note that the denominators are powers of 2. The sequence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a possible match. This is a geometric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½.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Consider 1,3,5,7,9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Note that each term is obtained by adding 2 to the previous term.  A possible formula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This is an arithmetic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=1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2.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-1, 1, -1,1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terms alternate between 1 and -1. A possible sequence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. This is a geometric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Sequences</a:t>
            </a:r>
            <a:endParaRPr lang="en-US" dirty="0"/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1" y="2286000"/>
            <a:ext cx="7505071" cy="3581400"/>
          </a:xfrm>
        </p:spPr>
      </p:pic>
    </p:spTree>
    <p:extLst>
      <p:ext uri="{BB962C8B-B14F-4D97-AF65-F5344CB8AC3E}">
        <p14:creationId xmlns:p14="http://schemas.microsoft.com/office/powerpoint/2010/main" val="33257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Conjecture a simple formula for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if the first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terms of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1, 7, 25, 79, 241, 727, 2185, 6559, 19681, 59047.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Note the ratio of each term to the previous approximates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So now compare with the  sequence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dirty="0" smtClean="0"/>
              <a:t> .  We notice that the </a:t>
            </a:r>
            <a:r>
              <a:rPr lang="en-US" i="1" dirty="0" smtClean="0"/>
              <a:t>n</a:t>
            </a:r>
            <a:r>
              <a:rPr lang="en-US" dirty="0" smtClean="0"/>
              <a:t>th term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less than the corresponding power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 So a good conjecture is  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Sequences (</a:t>
            </a:r>
            <a:r>
              <a:rPr lang="en-US" i="1" dirty="0" smtClean="0"/>
              <a:t>optional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 sequences appear in a wide range of contexts. Later we will see the sequence of prime numbers (Chapter 4), the number of ways to order </a:t>
            </a:r>
            <a:r>
              <a:rPr lang="en-US" i="1" dirty="0" smtClean="0"/>
              <a:t>n</a:t>
            </a:r>
            <a:r>
              <a:rPr lang="en-US" dirty="0" smtClean="0"/>
              <a:t> discrete objects (Chapter 6), the number of moves needed to solve the Tower of Hanoi puzzle with </a:t>
            </a:r>
            <a:r>
              <a:rPr lang="en-US" i="1" dirty="0" smtClean="0"/>
              <a:t>n</a:t>
            </a:r>
            <a:r>
              <a:rPr lang="en-US" dirty="0" smtClean="0"/>
              <a:t> disks (Chapter 8), and the number of rabbits on an island after </a:t>
            </a:r>
            <a:r>
              <a:rPr lang="en-US" i="1" dirty="0" smtClean="0"/>
              <a:t>n</a:t>
            </a:r>
            <a:r>
              <a:rPr lang="en-US" dirty="0" smtClean="0"/>
              <a:t> months (Chapter 8).</a:t>
            </a:r>
          </a:p>
          <a:p>
            <a:r>
              <a:rPr lang="en-US" dirty="0" smtClean="0"/>
              <a:t>Integer sequences are useful in many fields such as biology, engineering, chemistry and physics.</a:t>
            </a:r>
          </a:p>
          <a:p>
            <a:r>
              <a:rPr lang="en-US" dirty="0" smtClean="0"/>
              <a:t>On-Line Encyclopedia of Integer Sequences (OESIS) contains over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200,000</a:t>
            </a:r>
            <a:r>
              <a:rPr lang="en-US" dirty="0" smtClean="0"/>
              <a:t> sequences. Began by Neil Stone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 smtClean="0"/>
              <a:t>s (printed form). Now found at </a:t>
            </a:r>
            <a:r>
              <a:rPr lang="en-US" dirty="0" smtClean="0">
                <a:latin typeface="Cambria Math"/>
                <a:ea typeface="Cambria Math"/>
                <a:hlinkClick r:id="rId2"/>
              </a:rPr>
              <a:t>http://oeis.org/Spuzzle.html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are three interesting sequences to try from the  OESIS site. To solve each puzzle, find a rule that determines the terms of the sequence.</a:t>
            </a:r>
          </a:p>
          <a:p>
            <a:r>
              <a:rPr lang="en-US" dirty="0" smtClean="0"/>
              <a:t>Guess the rules for forming for the following sequences: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2, 3, 3, 5, 10, 13, 39, 43, 172, 177, ...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adding and multiplying by numbers to generate this sequence.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0, 0, 0, 0, 4, 9, 5, 1, 1, 0, 55, ...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the English names for the numbers representing the position in the sequence and the Roman Numerals for the same number.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2, 4, 6, 30, 32, 34, 36, 40, 42, 44, 46, ...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the English names for numbers, and whether or not they have the letter ‘e.’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The answers and many more can be found at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hlinkClick r:id="rId2"/>
              </a:rPr>
              <a:t> http://oeis.org/Spuzzle.html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105400" y="1905001"/>
            <a:ext cx="2734628" cy="260033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105401" y="2286000"/>
            <a:ext cx="611981" cy="31670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336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 of the terms       </a:t>
            </a:r>
          </a:p>
          <a:p>
            <a:pPr>
              <a:buNone/>
            </a:pPr>
            <a:r>
              <a:rPr lang="en-US" kern="100" dirty="0" smtClean="0"/>
              <a:t>    from the sequence</a:t>
            </a:r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i="1" dirty="0" smtClean="0"/>
              <a:t>j</a:t>
            </a:r>
            <a:r>
              <a:rPr lang="en-US" dirty="0" smtClean="0"/>
              <a:t> is called the </a:t>
            </a:r>
            <a:r>
              <a:rPr lang="en-US" i="1" dirty="0" smtClean="0"/>
              <a:t>index of summation</a:t>
            </a:r>
            <a:r>
              <a:rPr lang="en-US" dirty="0" smtClean="0"/>
              <a:t>. It runs through all the integers starting with its </a:t>
            </a:r>
            <a:r>
              <a:rPr lang="en-US" i="1" dirty="0" smtClean="0"/>
              <a:t>lower  limit  m</a:t>
            </a:r>
            <a:r>
              <a:rPr lang="en-US" dirty="0" smtClean="0"/>
              <a:t> and ending with its </a:t>
            </a:r>
            <a:r>
              <a:rPr lang="en-US" i="1" dirty="0" smtClean="0"/>
              <a:t>upper limit 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1" y="2971801"/>
            <a:ext cx="1025843" cy="109442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943601" y="3276601"/>
            <a:ext cx="1423035" cy="4772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772400" y="3352800"/>
            <a:ext cx="1854518" cy="457200"/>
          </a:xfrm>
          <a:prstGeom prst="rect">
            <a:avLst/>
          </a:prstGeom>
        </p:spPr>
      </p:pic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14800" y="4495801"/>
            <a:ext cx="3557588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 for a set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029200" y="2590800"/>
            <a:ext cx="1328738" cy="4572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3886201"/>
            <a:ext cx="3977640" cy="69151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00600" y="4724400"/>
            <a:ext cx="3101340" cy="68961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29001" y="5562601"/>
            <a:ext cx="562165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Notation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715000" y="2057401"/>
            <a:ext cx="2734628" cy="26003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638800" y="2438401"/>
            <a:ext cx="734378" cy="382905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0" y="5638801"/>
            <a:ext cx="3557588" cy="2800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1905000"/>
            <a:ext cx="8229600" cy="4648200"/>
          </a:xfrm>
        </p:spPr>
        <p:txBody>
          <a:bodyPr/>
          <a:lstStyle/>
          <a:p>
            <a:r>
              <a:rPr lang="en-US" dirty="0" smtClean="0"/>
              <a:t>Product of the terms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kern="100" dirty="0" smtClean="0"/>
              <a:t>from the sequence</a:t>
            </a:r>
          </a:p>
          <a:p>
            <a:endParaRPr lang="en-US" kern="100" dirty="0" smtClean="0"/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124201" y="3886201"/>
            <a:ext cx="1025843" cy="109442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181600" y="4267201"/>
            <a:ext cx="1383030" cy="47720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467601" y="4191000"/>
            <a:ext cx="181165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71800" y="2667001"/>
            <a:ext cx="4940618" cy="1105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2133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Sums of terms of geometric progressions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4191000"/>
            <a:ext cx="7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581401" y="4114801"/>
            <a:ext cx="1358265" cy="729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6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34000" y="3962401"/>
            <a:ext cx="533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compute </a:t>
            </a:r>
            <a:r>
              <a:rPr lang="en-US" i="1" dirty="0" err="1"/>
              <a:t>S</a:t>
            </a:r>
            <a:r>
              <a:rPr lang="en-US" i="1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, first multiply both sides of the equality by r and then manipulate the resulting sum as follows: </a:t>
            </a:r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05200" y="5029201"/>
            <a:ext cx="1649730" cy="72961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114800" y="5943601"/>
            <a:ext cx="1249680" cy="729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3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27" name="Picture 2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57600" y="1905001"/>
            <a:ext cx="1249680" cy="729615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657601" y="2743200"/>
            <a:ext cx="1034415" cy="7429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53000" y="2895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the index of summation with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j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</p:txBody>
      </p:sp>
      <p:pic>
        <p:nvPicPr>
          <p:cNvPr id="38" name="Picture 3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657600" y="3581401"/>
            <a:ext cx="2263140" cy="5700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9800" y="350520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term and </a:t>
            </a:r>
          </a:p>
          <a:p>
            <a:r>
              <a:rPr lang="en-US" dirty="0"/>
              <a:t>adding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term.</a:t>
            </a:r>
          </a:p>
        </p:txBody>
      </p:sp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886200" y="4419601"/>
            <a:ext cx="2122170" cy="2876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72200" y="441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</a:t>
            </a:r>
            <a:r>
              <a:rPr lang="en-US" i="1" dirty="0"/>
              <a:t>S</a:t>
            </a:r>
            <a:r>
              <a:rPr lang="en-US" dirty="0"/>
              <a:t> for summation formula</a:t>
            </a:r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733800" y="5029201"/>
            <a:ext cx="2613660" cy="287655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4191000" y="5562601"/>
            <a:ext cx="1307306" cy="420053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0800" y="480060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 </a:t>
            </a:r>
            <a:r>
              <a:rPr lang="en-US" dirty="0">
                <a:latin typeface="Cambria Math"/>
                <a:ea typeface="Cambria Math"/>
              </a:rPr>
              <a:t>≠1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0" y="624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</a:t>
            </a:r>
            <a:r>
              <a:rPr lang="en-US" dirty="0">
                <a:latin typeface="Cambria Math"/>
                <a:ea typeface="Cambria Math"/>
              </a:rPr>
              <a:t> = 1</a:t>
            </a:r>
            <a:endParaRPr lang="en-US" dirty="0"/>
          </a:p>
        </p:txBody>
      </p:sp>
      <p:pic>
        <p:nvPicPr>
          <p:cNvPr id="45" name="Picture 4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810001" y="6096001"/>
            <a:ext cx="2638901" cy="547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5400" y="2133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39227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Sequences.</a:t>
            </a:r>
          </a:p>
          <a:p>
            <a:pPr lvl="1"/>
            <a:r>
              <a:rPr lang="en-US" dirty="0" smtClean="0"/>
              <a:t>Examples: Geometric Progression, Arithmetic Progression</a:t>
            </a:r>
          </a:p>
          <a:p>
            <a:r>
              <a:rPr lang="en-US" dirty="0" smtClean="0"/>
              <a:t>Recurrence Relations</a:t>
            </a:r>
          </a:p>
          <a:p>
            <a:pPr lvl="1"/>
            <a:r>
              <a:rPr lang="en-US" dirty="0" smtClean="0"/>
              <a:t>Example: Fibonacci Sequence</a:t>
            </a:r>
          </a:p>
          <a:p>
            <a:r>
              <a:rPr lang="en-US" dirty="0" smtClean="0"/>
              <a:t>Summations</a:t>
            </a:r>
          </a:p>
          <a:p>
            <a:r>
              <a:rPr lang="en-US" dirty="0" smtClean="0"/>
              <a:t>Special Integer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Useful Summation Formulae </a:t>
            </a:r>
            <a:endParaRPr lang="en-US" dirty="0"/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2286001"/>
            <a:ext cx="3673602" cy="4162419"/>
          </a:xfrm>
        </p:spPr>
      </p:pic>
      <p:sp>
        <p:nvSpPr>
          <p:cNvPr id="5" name="TextBox 4"/>
          <p:cNvSpPr txBox="1"/>
          <p:nvPr/>
        </p:nvSpPr>
        <p:spPr>
          <a:xfrm>
            <a:off x="8382000" y="3429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we will prove some of these by induction.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7543800" y="3657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7543800" y="4038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543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4800" y="53340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in text </a:t>
            </a:r>
          </a:p>
          <a:p>
            <a:r>
              <a:rPr lang="en-US" dirty="0"/>
              <a:t>(requires calculus)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7467600" y="5410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7467600" y="579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146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Series: We just proved this.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429500" y="2857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 are ordered lists of elements. </a:t>
            </a:r>
          </a:p>
          <a:p>
            <a:pPr lvl="1"/>
            <a:r>
              <a:rPr lang="en-US" dirty="0" smtClean="0"/>
              <a:t>  1, 2, 3, 5, 8</a:t>
            </a:r>
          </a:p>
          <a:p>
            <a:pPr lvl="1"/>
            <a:r>
              <a:rPr lang="en-US" dirty="0" smtClean="0"/>
              <a:t>   1, 3,  9, 27, 81, …….</a:t>
            </a:r>
          </a:p>
          <a:p>
            <a:r>
              <a:rPr lang="en-US" dirty="0" smtClean="0"/>
              <a:t>Sequences arise throughout mathematics, computer science, and in many other disciplines, ranging from botany to music.</a:t>
            </a:r>
          </a:p>
          <a:p>
            <a:r>
              <a:rPr lang="en-US" dirty="0" smtClean="0"/>
              <a:t>We will introduce the  terminology to represent sequences and sums of the terms in the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</a:t>
            </a:r>
            <a:r>
              <a:rPr lang="en-US" i="1" dirty="0" smtClean="0"/>
              <a:t>sequence</a:t>
            </a:r>
            <a:r>
              <a:rPr lang="en-US" dirty="0" smtClean="0"/>
              <a:t> is a function from a subset of the integers (usually either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0, 1, 2, 3, 4, </a:t>
            </a:r>
            <a:r>
              <a:rPr lang="en-US" dirty="0" smtClean="0"/>
              <a:t>…..} or 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1, 2, 3, 4, </a:t>
            </a:r>
            <a:r>
              <a:rPr lang="en-US" dirty="0" smtClean="0"/>
              <a:t>….} ) to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is used to denote the image of the integer </a:t>
            </a:r>
            <a:r>
              <a:rPr lang="en-US" i="1" dirty="0" smtClean="0"/>
              <a:t>n</a:t>
            </a:r>
            <a:r>
              <a:rPr lang="en-US" dirty="0" smtClean="0"/>
              <a:t>.  We can think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 as the equivalent of </a:t>
            </a:r>
            <a:r>
              <a:rPr lang="en-US" i="1" dirty="0" smtClean="0"/>
              <a:t>f(n)</a:t>
            </a:r>
            <a:r>
              <a:rPr lang="en-US" dirty="0" smtClean="0"/>
              <a:t> where </a:t>
            </a:r>
            <a:r>
              <a:rPr lang="en-US" i="1" dirty="0" smtClean="0"/>
              <a:t>f</a:t>
            </a:r>
            <a:r>
              <a:rPr lang="en-US" dirty="0" smtClean="0"/>
              <a:t> is a function from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,…..} to </a:t>
            </a:r>
            <a:r>
              <a:rPr lang="en-US" i="1" dirty="0" smtClean="0"/>
              <a:t>S</a:t>
            </a:r>
            <a:r>
              <a:rPr lang="en-US" dirty="0" smtClean="0"/>
              <a:t>.  We call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 a </a:t>
            </a:r>
            <a:r>
              <a:rPr lang="en-US" i="1" dirty="0" smtClean="0"/>
              <a:t>term</a:t>
            </a:r>
            <a:r>
              <a:rPr lang="en-US" dirty="0" smtClean="0"/>
              <a:t> of the sequence.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Consider the sequence            where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58000" y="1981201"/>
            <a:ext cx="73437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71800" y="3048001"/>
            <a:ext cx="1385888" cy="77152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181601" y="3276601"/>
            <a:ext cx="389477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48201" y="4572000"/>
            <a:ext cx="1983105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geometric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ratio r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b="1" dirty="0"/>
              <a:t>   Examples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−1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</a:t>
            </a:r>
            <a:r>
              <a:rPr lang="en-US" dirty="0" smtClean="0"/>
              <a:t>. Then: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24200" y="2286000"/>
            <a:ext cx="2301240" cy="27432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48000" y="4191001"/>
            <a:ext cx="5821680" cy="2533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048000" y="5105401"/>
            <a:ext cx="6038850" cy="2533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048001" y="6019800"/>
            <a:ext cx="5594985" cy="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arithmetic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difference  d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400" b="1" dirty="0"/>
              <a:t>    Examples</a:t>
            </a:r>
            <a:r>
              <a:rPr lang="en-US" sz="2400" dirty="0"/>
              <a:t>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0" y="2286001"/>
            <a:ext cx="3303270" cy="22669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19400" y="4038601"/>
            <a:ext cx="5939790" cy="25336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95600" y="5181601"/>
            <a:ext cx="5436870" cy="25336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048000" y="6172201"/>
            <a:ext cx="5364480" cy="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string</a:t>
            </a:r>
            <a:r>
              <a:rPr lang="en-US" dirty="0" smtClean="0"/>
              <a:t> is a finite sequence of characters from a finite set (an alphabet).</a:t>
            </a:r>
          </a:p>
          <a:p>
            <a:r>
              <a:rPr lang="en-US" dirty="0" smtClean="0"/>
              <a:t>Sequences of characters or bits  are important in computer science.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empty string </a:t>
            </a:r>
            <a:r>
              <a:rPr lang="en-US" dirty="0" smtClean="0"/>
              <a:t>is represented by </a:t>
            </a:r>
            <a:r>
              <a:rPr lang="el-GR" i="1" dirty="0" smtClean="0"/>
              <a:t>λ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string  </a:t>
            </a:r>
            <a:r>
              <a:rPr lang="en-US" i="1" dirty="0" err="1" smtClean="0"/>
              <a:t>abcde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i="1" dirty="0" smtClean="0"/>
              <a:t>length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^{0} + r^{1} + r^{2} + r^{3} + \dots + r^{n} = \sum_{0}^{n} r^j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\frac{1}{2} + \frac{1}{3} + \frac{1}{4} + \dots = \sum_{1}^{\infty} \frac{1}{i}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{a_n\} \;=\; \{a_1, a_2, a_3, \ldots\}$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j$$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 = r\sum_{j=0}^n ar^j$$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k=1}^{n+1} ar^{k}$$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left(\sum_{k=0}^n ar^{k}\right) + (ar^{n + 1} -a)$$&#10;\end{document}"/>
  <p:tag name="IGUANATEXSIZ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S_n + (ar^{n + 1} -a)$$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= \frac{ar^{n + 1} -a}{r -1}$$&#10;\end{document}"/>
  <p:tag name="IGUANATEXSIZ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{j} = \sum_{j = 0}^{n}a = (n + 1)a$$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2166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Sequences and Summations</vt:lpstr>
      <vt:lpstr>PowerPoint Presentation</vt:lpstr>
      <vt:lpstr>Section Summary</vt:lpstr>
      <vt:lpstr>Introduction</vt:lpstr>
      <vt:lpstr>Sequences</vt:lpstr>
      <vt:lpstr>Sequences </vt:lpstr>
      <vt:lpstr>Geometric Progression</vt:lpstr>
      <vt:lpstr>Arithmetic Progression</vt:lpstr>
      <vt:lpstr>Strings</vt:lpstr>
      <vt:lpstr>Recurrence Relations</vt:lpstr>
      <vt:lpstr>Questions about Recurrence Relations</vt:lpstr>
      <vt:lpstr>Questions about Recurrence Relations</vt:lpstr>
      <vt:lpstr>Fibonacci Sequence</vt:lpstr>
      <vt:lpstr>Solving Recurrence Relations</vt:lpstr>
      <vt:lpstr>Iterative Solution Example</vt:lpstr>
      <vt:lpstr>Iterative Solution Example</vt:lpstr>
      <vt:lpstr>Financial Application</vt:lpstr>
      <vt:lpstr>Financial Application</vt:lpstr>
      <vt:lpstr>Special Integer Sequences (opt)</vt:lpstr>
      <vt:lpstr>Questions on Special Integer Sequences (opt)</vt:lpstr>
      <vt:lpstr>Useful Sequences</vt:lpstr>
      <vt:lpstr>Guessing Sequences (optional)</vt:lpstr>
      <vt:lpstr>Integer Sequences (optional) </vt:lpstr>
      <vt:lpstr>Integer Sequences (optional)</vt:lpstr>
      <vt:lpstr>Summations</vt:lpstr>
      <vt:lpstr>Summations</vt:lpstr>
      <vt:lpstr>Product Notation (optional)</vt:lpstr>
      <vt:lpstr>Geometric Series</vt:lpstr>
      <vt:lpstr>Geometric Series</vt:lpstr>
      <vt:lpstr>Some Useful Summation Formulae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53</cp:revision>
  <dcterms:created xsi:type="dcterms:W3CDTF">2021-01-03T18:25:44Z</dcterms:created>
  <dcterms:modified xsi:type="dcterms:W3CDTF">2021-01-19T12:45:08Z</dcterms:modified>
</cp:coreProperties>
</file>