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713" r:id="rId2"/>
    <p:sldId id="714" r:id="rId3"/>
    <p:sldId id="715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51" d="100"/>
          <a:sy n="51" d="100"/>
        </p:scale>
        <p:origin x="16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18.01.2021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of 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2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Positive Rational Numbers are Countable</a:t>
            </a:r>
          </a:p>
        </p:txBody>
      </p:sp>
      <p:pic>
        <p:nvPicPr>
          <p:cNvPr id="4" name="Content Placeholder 3" descr="022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48201" y="2209801"/>
            <a:ext cx="5892419" cy="4087075"/>
          </a:xfrm>
        </p:spPr>
      </p:pic>
      <p:sp>
        <p:nvSpPr>
          <p:cNvPr id="5" name="TextBox 4"/>
          <p:cNvSpPr txBox="1"/>
          <p:nvPr/>
        </p:nvSpPr>
        <p:spPr>
          <a:xfrm>
            <a:off x="1600200" y="2971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Constructing  the List</a:t>
            </a:r>
          </a:p>
          <a:p>
            <a:endParaRPr lang="en-US" dirty="0"/>
          </a:p>
          <a:p>
            <a:r>
              <a:rPr lang="en-US" dirty="0"/>
              <a:t>First list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with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Next list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q</a:t>
            </a:r>
            <a:r>
              <a:rPr lang="en-US" dirty="0"/>
              <a:t> with </a:t>
            </a:r>
            <a:r>
              <a:rPr lang="en-US" i="1" dirty="0"/>
              <a:t>p</a:t>
            </a:r>
            <a:r>
              <a:rPr lang="en-US" dirty="0"/>
              <a:t> + </a:t>
            </a:r>
            <a:r>
              <a:rPr lang="en-US" i="1" dirty="0"/>
              <a:t>q </a:t>
            </a:r>
            <a:r>
              <a:rPr lang="en-US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endParaRPr lang="en-US" dirty="0"/>
          </a:p>
          <a:p>
            <a:r>
              <a:rPr lang="en-US" dirty="0"/>
              <a:t>And so 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1828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  <a:p>
            <a:r>
              <a:rPr lang="en-US" dirty="0"/>
              <a:t>Second row </a:t>
            </a:r>
            <a:r>
              <a:rPr lang="en-US" i="1" dirty="0"/>
              <a:t>q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  <a:p>
            <a:r>
              <a:rPr lang="en-US" dirty="0"/>
              <a:t>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5486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1, ½, 2, 3, 1/3,1/4, 2/3, </a:t>
            </a:r>
            <a:r>
              <a:rPr lang="en-US" dirty="0">
                <a:latin typeface="Cambria Math"/>
                <a:ea typeface="Cambria Math"/>
              </a:rPr>
              <a:t>….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9" name="Isosceles Triangle 8"/>
          <p:cNvSpPr/>
          <p:nvPr/>
        </p:nvSpPr>
        <p:spPr>
          <a:xfrm rot="5400000" flipV="1">
            <a:off x="10058400" y="6400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Show that the set of finite strings </a:t>
            </a:r>
            <a:r>
              <a:rPr lang="en-US" i="1" dirty="0" smtClean="0"/>
              <a:t>S</a:t>
            </a:r>
            <a:r>
              <a:rPr lang="en-US" dirty="0" smtClean="0"/>
              <a:t> over a finite alphabet </a:t>
            </a:r>
            <a:r>
              <a:rPr lang="en-US" i="1" dirty="0" smtClean="0"/>
              <a:t>A</a:t>
            </a:r>
            <a:r>
              <a:rPr lang="en-US" dirty="0" smtClean="0"/>
              <a:t> is </a:t>
            </a:r>
            <a:r>
              <a:rPr lang="en-US" dirty="0" err="1" smtClean="0"/>
              <a:t>countably</a:t>
            </a:r>
            <a:r>
              <a:rPr lang="en-US" dirty="0" smtClean="0"/>
              <a:t> infinite.</a:t>
            </a:r>
          </a:p>
          <a:p>
            <a:pPr lvl="1">
              <a:buNone/>
            </a:pPr>
            <a:r>
              <a:rPr lang="en-US" dirty="0" smtClean="0"/>
              <a:t>   Assume an alphabetical ordering of symbols in A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Show that the strings can be listed in a sequence. First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in alphabetical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in lexicographic (as in a dictionary) order.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Then all the strings of length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in lexicographic order.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And so on.</a:t>
            </a:r>
          </a:p>
          <a:p>
            <a:pPr>
              <a:buNone/>
            </a:pPr>
            <a:r>
              <a:rPr lang="en-US" dirty="0" smtClean="0"/>
              <a:t>   This implies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to </a:t>
            </a:r>
            <a:r>
              <a:rPr lang="en-US" i="1" dirty="0" smtClean="0"/>
              <a:t>S</a:t>
            </a:r>
            <a:r>
              <a:rPr lang="en-US" dirty="0" smtClean="0"/>
              <a:t> and hence it is a </a:t>
            </a:r>
            <a:r>
              <a:rPr lang="en-US" dirty="0" err="1" smtClean="0"/>
              <a:t>countably</a:t>
            </a:r>
            <a:r>
              <a:rPr lang="en-US" dirty="0" smtClean="0"/>
              <a:t> infinite set.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59436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set of all Java programs is countable.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 Show that the set of all Java programs is countable.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S</a:t>
            </a:r>
            <a:r>
              <a:rPr lang="en-US" dirty="0" smtClean="0"/>
              <a:t> be the set of  strings constructed from the characters which can appear in a Java program. Use the ordering from the previous example. Take each string in turn:</a:t>
            </a:r>
          </a:p>
          <a:p>
            <a:pPr lvl="1"/>
            <a:r>
              <a:rPr lang="en-US" dirty="0" smtClean="0"/>
              <a:t>Feed the string into a Java compiler. (A Java compiler will determine if the input program is a syntactically correct Java program.)</a:t>
            </a:r>
          </a:p>
          <a:p>
            <a:pPr lvl="1"/>
            <a:r>
              <a:rPr lang="en-US" dirty="0" smtClean="0"/>
              <a:t>If the compiler says YES, this is a syntactically correct Java program, we add the program to the list.</a:t>
            </a:r>
          </a:p>
          <a:p>
            <a:pPr lvl="1"/>
            <a:r>
              <a:rPr lang="en-US" dirty="0" smtClean="0"/>
              <a:t>We move on to the next string.</a:t>
            </a:r>
          </a:p>
          <a:p>
            <a:pPr>
              <a:buNone/>
            </a:pPr>
            <a:r>
              <a:rPr lang="en-US" dirty="0" smtClean="0"/>
              <a:t>    In this way we construct an implied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to the set of Java programs. Hence, the set of Java programs is countable.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829800" y="5257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3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Real Numbers are Uncountable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900" b="1" dirty="0"/>
              <a:t>Example</a:t>
            </a:r>
            <a:r>
              <a:rPr lang="en-US" sz="2900" dirty="0"/>
              <a:t>: Show that the set of real numbers is uncountable.</a:t>
            </a:r>
          </a:p>
          <a:p>
            <a:pPr>
              <a:buNone/>
            </a:pPr>
            <a:r>
              <a:rPr lang="en-US" sz="2900" b="1" dirty="0"/>
              <a:t>Solution</a:t>
            </a:r>
            <a:r>
              <a:rPr lang="en-US" sz="2900" dirty="0"/>
              <a:t>: The   method is called the Cantor  </a:t>
            </a:r>
            <a:r>
              <a:rPr lang="en-US" sz="2900" dirty="0" err="1"/>
              <a:t>diagnalization</a:t>
            </a:r>
            <a:r>
              <a:rPr lang="en-US" sz="2900" dirty="0"/>
              <a:t> argument, and is a proof by contradiction.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Suppose </a:t>
            </a:r>
            <a:r>
              <a:rPr lang="en-US" sz="2900" b="1" dirty="0"/>
              <a:t>R</a:t>
            </a:r>
            <a:r>
              <a:rPr lang="en-US" sz="2900" dirty="0"/>
              <a:t> is countable. Then 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are also countable (any subset of a countable set is countable - an exercise in the text).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can be listed in order </a:t>
            </a:r>
            <a:r>
              <a:rPr lang="en-US" sz="2900" i="1" dirty="0"/>
              <a:t>r</a:t>
            </a:r>
            <a:r>
              <a:rPr lang="en-US" sz="2900" baseline="-25000" dirty="0"/>
              <a:t>1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2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3 </a:t>
            </a:r>
            <a:r>
              <a:rPr lang="en-US" sz="2900" dirty="0"/>
              <a:t>,…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Let the decimal representation of this listing be</a:t>
            </a:r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514350" indent="-514350">
              <a:buFont typeface="+mj-lt"/>
              <a:buAutoNum type="arabicPeriod"/>
            </a:pPr>
            <a:endParaRPr lang="en-US" sz="2900" dirty="0"/>
          </a:p>
          <a:p>
            <a:pPr marL="514350" indent="-514350">
              <a:buNone/>
            </a:pPr>
            <a:endParaRPr lang="en-US" sz="29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900" dirty="0"/>
              <a:t>Form a new real number with the decimal expansion</a:t>
            </a:r>
          </a:p>
          <a:p>
            <a:pPr marL="514350" indent="-514350">
              <a:buNone/>
            </a:pPr>
            <a:r>
              <a:rPr lang="en-US" sz="2900" dirty="0"/>
              <a:t>             where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900" i="1" dirty="0"/>
              <a:t>r </a:t>
            </a:r>
            <a:r>
              <a:rPr lang="en-US" sz="2900" dirty="0"/>
              <a:t>is not equal to any of the </a:t>
            </a:r>
            <a:r>
              <a:rPr lang="en-US" sz="2900" i="1" dirty="0"/>
              <a:t>r</a:t>
            </a:r>
            <a:r>
              <a:rPr lang="en-US" sz="2900" baseline="-25000" dirty="0"/>
              <a:t>1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2 </a:t>
            </a:r>
            <a:r>
              <a:rPr lang="en-US" sz="2900" dirty="0"/>
              <a:t>, </a:t>
            </a:r>
            <a:r>
              <a:rPr lang="en-US" sz="2900" i="1" dirty="0"/>
              <a:t>r</a:t>
            </a:r>
            <a:r>
              <a:rPr lang="en-US" sz="2900" baseline="-25000" dirty="0"/>
              <a:t>3 </a:t>
            </a:r>
            <a:r>
              <a:rPr lang="en-US" sz="2900" dirty="0"/>
              <a:t>,...  Because it differs from </a:t>
            </a:r>
            <a:r>
              <a:rPr lang="en-US" sz="2900" i="1" dirty="0" err="1"/>
              <a:t>r</a:t>
            </a:r>
            <a:r>
              <a:rPr lang="en-US" sz="2900" i="1" baseline="-25000" dirty="0" err="1"/>
              <a:t>i</a:t>
            </a:r>
            <a:r>
              <a:rPr lang="en-US" sz="2900" baseline="-25000" dirty="0"/>
              <a:t>   </a:t>
            </a:r>
            <a:r>
              <a:rPr lang="en-US" sz="2900" dirty="0"/>
              <a:t>in its </a:t>
            </a:r>
            <a:r>
              <a:rPr lang="en-US" sz="2900" i="1" dirty="0" err="1"/>
              <a:t>i</a:t>
            </a:r>
            <a:r>
              <a:rPr lang="en-US" sz="2900" dirty="0" err="1"/>
              <a:t>th</a:t>
            </a:r>
            <a:r>
              <a:rPr lang="en-US" sz="2900" dirty="0"/>
              <a:t> position after the decimal point. Therefore there is a real number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that is not on the list since every real number has a unique decimal expansion. Hence, all the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cannot be listed, so the set of real numbers between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900" dirty="0"/>
              <a:t> and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/>
              <a:t> is uncountable.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Since a set with an uncountable subset is uncountable (an exercise), the set of real numbers is uncountable.</a:t>
            </a:r>
            <a:endParaRPr lang="en-US" sz="2900" dirty="0"/>
          </a:p>
          <a:p>
            <a:pPr marL="514350" indent="-514350">
              <a:buFont typeface="+mj-lt"/>
              <a:buAutoNum type="arabicPeriod" startAt="5"/>
            </a:pPr>
            <a:endParaRPr lang="en-US" sz="2900" dirty="0"/>
          </a:p>
          <a:p>
            <a:pPr marL="514350" indent="-514350">
              <a:buFont typeface="+mj-lt"/>
              <a:buAutoNum type="arabicPeriod" startAt="5"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933248" y="3352801"/>
            <a:ext cx="2363153" cy="94297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315201" y="4419601"/>
            <a:ext cx="1313021" cy="115729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352800" y="4572000"/>
            <a:ext cx="3058954" cy="178594"/>
          </a:xfrm>
          <a:prstGeom prst="rect">
            <a:avLst/>
          </a:prstGeom>
        </p:spPr>
      </p:pic>
      <p:sp>
        <p:nvSpPr>
          <p:cNvPr id="7" name="Isosceles Triangle 6"/>
          <p:cNvSpPr/>
          <p:nvPr/>
        </p:nvSpPr>
        <p:spPr>
          <a:xfrm rot="5400000" flipV="1">
            <a:off x="99060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Z:\Desktop\Discrete Math\Jpegs 2\bookart\0201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67800" y="228601"/>
            <a:ext cx="901700" cy="103981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010400" y="533401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 Cantor</a:t>
            </a:r>
          </a:p>
          <a:p>
            <a:r>
              <a:rPr lang="en-US" dirty="0"/>
              <a:t>(1845-1918)</a:t>
            </a:r>
          </a:p>
        </p:txBody>
      </p:sp>
    </p:spTree>
    <p:extLst>
      <p:ext uri="{BB962C8B-B14F-4D97-AF65-F5344CB8AC3E}">
        <p14:creationId xmlns:p14="http://schemas.microsoft.com/office/powerpoint/2010/main" val="259154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Computability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We say that a function is </a:t>
            </a:r>
            <a:r>
              <a:rPr lang="en-US" b="1" dirty="0" smtClean="0"/>
              <a:t>computable</a:t>
            </a:r>
            <a:r>
              <a:rPr lang="en-US" dirty="0" smtClean="0"/>
              <a:t> if there is a computer program in some programming language that finds the values of this function. If a function is not computable we say it is </a:t>
            </a:r>
            <a:r>
              <a:rPr lang="en-US" b="1" dirty="0" err="1" smtClean="0"/>
              <a:t>uncomputable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There are </a:t>
            </a:r>
            <a:r>
              <a:rPr lang="en-US" dirty="0" err="1" smtClean="0"/>
              <a:t>uncomputable</a:t>
            </a:r>
            <a:r>
              <a:rPr lang="en-US" dirty="0" smtClean="0"/>
              <a:t> functions. We have shown that the set of Java programs is countable. Exercise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38</a:t>
            </a:r>
            <a:r>
              <a:rPr lang="en-US" dirty="0" smtClean="0"/>
              <a:t> in the text shows that there are </a:t>
            </a:r>
            <a:r>
              <a:rPr lang="en-US" dirty="0" err="1" smtClean="0"/>
              <a:t>uncountably</a:t>
            </a:r>
            <a:r>
              <a:rPr lang="en-US" dirty="0" smtClean="0"/>
              <a:t> many different functions from a particular </a:t>
            </a:r>
            <a:r>
              <a:rPr lang="en-US" dirty="0" err="1" smtClean="0"/>
              <a:t>countably</a:t>
            </a:r>
            <a:r>
              <a:rPr lang="en-US" dirty="0" smtClean="0"/>
              <a:t> infinite set (i.e., the positive integers) to itself. Therefore (Exercise 39) there must be </a:t>
            </a:r>
            <a:r>
              <a:rPr lang="en-US" dirty="0" err="1" smtClean="0"/>
              <a:t>uncomputable</a:t>
            </a:r>
            <a:r>
              <a:rPr lang="en-US" dirty="0" smtClean="0"/>
              <a:t>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8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Cardinality</a:t>
            </a:r>
          </a:p>
          <a:p>
            <a:r>
              <a:rPr lang="en-US" dirty="0" smtClean="0"/>
              <a:t>Countable Sets</a:t>
            </a:r>
          </a:p>
          <a:p>
            <a:r>
              <a:rPr lang="en-US" dirty="0" smtClean="0"/>
              <a:t>Computability</a:t>
            </a:r>
          </a:p>
        </p:txBody>
      </p:sp>
    </p:spTree>
    <p:extLst>
      <p:ext uri="{BB962C8B-B14F-4D97-AF65-F5344CB8AC3E}">
        <p14:creationId xmlns:p14="http://schemas.microsoft.com/office/powerpoint/2010/main" val="133485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</a:t>
            </a:r>
            <a:r>
              <a:rPr lang="en-US" i="1" dirty="0" smtClean="0"/>
              <a:t>cardinality</a:t>
            </a:r>
            <a:r>
              <a:rPr lang="en-US" dirty="0" smtClean="0"/>
              <a:t> of a set </a:t>
            </a:r>
            <a:r>
              <a:rPr lang="en-US" i="1" dirty="0" smtClean="0"/>
              <a:t>A</a:t>
            </a:r>
            <a:r>
              <a:rPr lang="en-US" dirty="0" smtClean="0"/>
              <a:t> is equal to the cardinality of a set </a:t>
            </a:r>
            <a:r>
              <a:rPr lang="en-US" i="1" dirty="0" smtClean="0"/>
              <a:t>B</a:t>
            </a:r>
            <a:r>
              <a:rPr lang="en-US" dirty="0" smtClean="0"/>
              <a:t>, denoted 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i="1" dirty="0" smtClean="0"/>
              <a:t>|A| = |</a:t>
            </a:r>
            <a:r>
              <a:rPr lang="en-US" dirty="0" smtClean="0"/>
              <a:t>B</a:t>
            </a:r>
            <a:r>
              <a:rPr lang="en-US" i="1" dirty="0" smtClean="0"/>
              <a:t>|,</a:t>
            </a:r>
          </a:p>
          <a:p>
            <a:pPr>
              <a:buNone/>
            </a:pPr>
            <a:r>
              <a:rPr lang="en-US" dirty="0" smtClean="0"/>
              <a:t>    if and only if there is a one-to-one correspondence (</a:t>
            </a:r>
            <a:r>
              <a:rPr lang="en-US" i="1" dirty="0" smtClean="0"/>
              <a:t>i.e.</a:t>
            </a:r>
            <a:r>
              <a:rPr lang="en-US" dirty="0" smtClean="0"/>
              <a:t>, a </a:t>
            </a:r>
            <a:r>
              <a:rPr lang="en-US" dirty="0" err="1" smtClean="0"/>
              <a:t>bijection</a:t>
            </a:r>
            <a:r>
              <a:rPr lang="en-US" dirty="0" smtClean="0"/>
              <a:t>) 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If there is a one-to-one function (</a:t>
            </a:r>
            <a:r>
              <a:rPr lang="en-US" i="1" dirty="0" smtClean="0"/>
              <a:t>i.e.</a:t>
            </a:r>
            <a:r>
              <a:rPr lang="en-US" dirty="0" smtClean="0"/>
              <a:t>, an injection)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the cardinality of </a:t>
            </a:r>
            <a:r>
              <a:rPr lang="en-US" i="1" dirty="0" smtClean="0"/>
              <a:t>A</a:t>
            </a:r>
            <a:r>
              <a:rPr lang="en-US" dirty="0" smtClean="0"/>
              <a:t> is less than or the same as the cardinality of </a:t>
            </a:r>
            <a:r>
              <a:rPr lang="en-US" i="1" dirty="0" smtClean="0"/>
              <a:t>B</a:t>
            </a:r>
            <a:r>
              <a:rPr lang="en-US" dirty="0" smtClean="0"/>
              <a:t> and we write     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|. </a:t>
            </a:r>
          </a:p>
          <a:p>
            <a:r>
              <a:rPr lang="en-US" dirty="0" smtClean="0">
                <a:latin typeface="Cambria Math"/>
                <a:ea typeface="Cambria Math"/>
              </a:rPr>
              <a:t>When 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≤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 and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 have different cardinality, we say that the cardinality of </a:t>
            </a:r>
            <a:r>
              <a:rPr lang="en-US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is less than the cardinality of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 and write </a:t>
            </a:r>
            <a:r>
              <a:rPr lang="en-US" dirty="0" smtClean="0"/>
              <a:t>|</a:t>
            </a:r>
            <a:r>
              <a:rPr lang="en-US" i="1" dirty="0" smtClean="0"/>
              <a:t>A</a:t>
            </a:r>
            <a:r>
              <a:rPr lang="en-US" dirty="0" smtClean="0"/>
              <a:t>| </a:t>
            </a:r>
            <a:r>
              <a:rPr lang="en-US" dirty="0" smtClean="0">
                <a:latin typeface="Cambria Math"/>
                <a:ea typeface="Cambria Math"/>
              </a:rPr>
              <a:t>&lt; |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|. 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Cardinality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set that is either finite or has the same cardinality as the set of positive integers (</a:t>
            </a:r>
            <a:r>
              <a:rPr lang="en-US" b="1" dirty="0" smtClean="0"/>
              <a:t>Z</a:t>
            </a:r>
            <a:r>
              <a:rPr lang="en-US" b="1" baseline="30000" dirty="0" smtClean="0"/>
              <a:t>+</a:t>
            </a:r>
            <a:r>
              <a:rPr lang="en-US" dirty="0" smtClean="0"/>
              <a:t>) is called </a:t>
            </a:r>
            <a:r>
              <a:rPr lang="en-US" i="1" dirty="0" smtClean="0"/>
              <a:t>countable</a:t>
            </a:r>
            <a:r>
              <a:rPr lang="en-US" dirty="0" smtClean="0"/>
              <a:t>. A set that is not countable is </a:t>
            </a:r>
            <a:r>
              <a:rPr lang="en-US" i="1" dirty="0" smtClean="0"/>
              <a:t>uncountable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 set of real numbers </a:t>
            </a:r>
            <a:r>
              <a:rPr lang="en-US" b="1" dirty="0" smtClean="0"/>
              <a:t>R </a:t>
            </a:r>
            <a:r>
              <a:rPr lang="en-US" dirty="0" smtClean="0"/>
              <a:t> is an uncountable set.</a:t>
            </a:r>
          </a:p>
          <a:p>
            <a:r>
              <a:rPr lang="en-US" dirty="0" smtClean="0"/>
              <a:t>When an infinite set is countable (</a:t>
            </a:r>
            <a:r>
              <a:rPr lang="en-US" i="1" dirty="0" err="1" smtClean="0"/>
              <a:t>countably</a:t>
            </a:r>
            <a:r>
              <a:rPr lang="en-US" i="1" dirty="0" smtClean="0"/>
              <a:t> infinite</a:t>
            </a:r>
            <a:r>
              <a:rPr lang="en-US" dirty="0" smtClean="0"/>
              <a:t>) its cardinality is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(where ℵ is aleph, the 1</a:t>
            </a:r>
            <a:r>
              <a:rPr lang="en-US" baseline="30000" dirty="0" smtClean="0">
                <a:latin typeface="Cambria Math"/>
                <a:ea typeface="Cambria Math"/>
              </a:rPr>
              <a:t>st</a:t>
            </a:r>
            <a:r>
              <a:rPr lang="en-US" dirty="0" smtClean="0">
                <a:latin typeface="Cambria Math"/>
                <a:ea typeface="Cambria Math"/>
              </a:rPr>
              <a:t> letter of the Hebrew alphabet)</a:t>
            </a:r>
            <a:r>
              <a:rPr lang="en-US" dirty="0" smtClean="0"/>
              <a:t>. We write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/>
                <a:ea typeface="Cambria Math"/>
              </a:rPr>
              <a:t>ℵ</a:t>
            </a:r>
            <a:r>
              <a:rPr lang="en-US" baseline="-25000" dirty="0" smtClean="0">
                <a:latin typeface="Cambria Math"/>
                <a:ea typeface="Cambria Math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 and say that </a:t>
            </a:r>
            <a:r>
              <a:rPr lang="en-US" i="1" dirty="0" smtClean="0">
                <a:ea typeface="Cambria Math"/>
              </a:rPr>
              <a:t>S </a:t>
            </a:r>
            <a:r>
              <a:rPr lang="en-US" dirty="0" smtClean="0">
                <a:latin typeface="Cambria Math"/>
                <a:ea typeface="Cambria Math"/>
              </a:rPr>
              <a:t>has cardinality “aleph null.”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4207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2098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dirty="0" smtClean="0"/>
              <a:t> An infinite set is countable if and only if it is possible to list the elements of the set in a sequence (indexed by the positive integers). </a:t>
            </a:r>
          </a:p>
          <a:p>
            <a:r>
              <a:rPr lang="en-US" dirty="0" smtClean="0"/>
              <a:t>The reason for this is that a one-to-one correspondence </a:t>
            </a:r>
            <a:r>
              <a:rPr lang="en-US" i="1" dirty="0" smtClean="0"/>
              <a:t>f</a:t>
            </a:r>
            <a:r>
              <a:rPr lang="en-US" dirty="0" smtClean="0"/>
              <a:t> from the set of positive integers to a set </a:t>
            </a:r>
            <a:r>
              <a:rPr lang="en-US" i="1" dirty="0" smtClean="0"/>
              <a:t>S</a:t>
            </a:r>
            <a:r>
              <a:rPr lang="en-US" dirty="0" smtClean="0"/>
              <a:t> can be expressed in terms of a sequence        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,a</a:t>
            </a:r>
            <a:r>
              <a:rPr lang="en-US" baseline="-25000" dirty="0" smtClean="0"/>
              <a:t>2</a:t>
            </a:r>
            <a:r>
              <a:rPr lang="en-US" i="1" dirty="0" smtClean="0"/>
              <a:t>,…, a</a:t>
            </a:r>
            <a:r>
              <a:rPr lang="en-US" i="1" baseline="-25000" dirty="0" smtClean="0"/>
              <a:t>n </a:t>
            </a:r>
            <a:r>
              <a:rPr lang="en-US" i="1" dirty="0" smtClean="0"/>
              <a:t>,…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i="1" dirty="0" smtClean="0"/>
              <a:t>, a</a:t>
            </a:r>
            <a:r>
              <a:rPr lang="en-US" baseline="-25000" dirty="0" smtClean="0"/>
              <a:t>2</a:t>
            </a:r>
            <a:r>
              <a:rPr lang="en-US" i="1" dirty="0" smtClean="0"/>
              <a:t>  = f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,</a:t>
            </a:r>
            <a:r>
              <a:rPr lang="en-US" dirty="0" smtClean="0"/>
              <a:t>…,</a:t>
            </a:r>
            <a:r>
              <a:rPr lang="en-US" i="1" dirty="0" smtClean="0"/>
              <a:t> a</a:t>
            </a:r>
            <a:r>
              <a:rPr lang="en-US" i="1" baseline="-25000" dirty="0" smtClean="0"/>
              <a:t>n</a:t>
            </a:r>
            <a:r>
              <a:rPr lang="en-US" i="1" dirty="0" smtClean="0"/>
              <a:t> = 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,…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Hilbert’s Grand Hotel</a:t>
            </a:r>
            <a:endParaRPr lang="en-US" dirty="0"/>
          </a:p>
        </p:txBody>
      </p:sp>
      <p:pic>
        <p:nvPicPr>
          <p:cNvPr id="8" name="Picture 7" descr="hilbe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15400" y="457200"/>
            <a:ext cx="902208" cy="128016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752600" y="2057400"/>
            <a:ext cx="86868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sz="1800" dirty="0"/>
              <a:t>The Grand Hotel (example due to David Hilbert) has </a:t>
            </a:r>
            <a:r>
              <a:rPr lang="en-US" sz="1800" dirty="0" err="1"/>
              <a:t>countably</a:t>
            </a:r>
            <a:r>
              <a:rPr lang="en-US" sz="1800" dirty="0"/>
              <a:t> infinite number of rooms, each occupied by a guest. We can always  accommodate a new guest at this hotel. How is this possible?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6106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Hilbert</a:t>
            </a:r>
          </a:p>
        </p:txBody>
      </p:sp>
      <p:pic>
        <p:nvPicPr>
          <p:cNvPr id="6" name="Content Placeholder 6" descr="hilberthote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0" y="3352800"/>
            <a:ext cx="3899916" cy="1752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32766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Explanation</a:t>
            </a:r>
            <a:r>
              <a:rPr lang="en-US" sz="1600" dirty="0"/>
              <a:t>: Because the rooms of Grand Hotel are countable, we can list them as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Room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, and so on. When a new guest arrives, we move the guest in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 to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, the guest in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dirty="0"/>
              <a:t> to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/>
              <a:t>, and in general the guest in Room </a:t>
            </a:r>
            <a:r>
              <a:rPr lang="en-US" sz="1600" i="1" dirty="0"/>
              <a:t>n</a:t>
            </a:r>
            <a:r>
              <a:rPr lang="en-US" sz="1600" dirty="0"/>
              <a:t> to Room </a:t>
            </a:r>
            <a:r>
              <a:rPr lang="en-US" sz="1600" i="1" dirty="0"/>
              <a:t>n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for all positive integers </a:t>
            </a:r>
            <a:r>
              <a:rPr lang="en-US" sz="1600" i="1" dirty="0"/>
              <a:t>n</a:t>
            </a:r>
            <a:r>
              <a:rPr lang="en-US" sz="1600" dirty="0"/>
              <a:t>.   This frees up Room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/>
              <a:t>, which we assign to the new guest, and all the current guests still have rooms.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0" y="5334001"/>
            <a:ext cx="3505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hotel can also accommodate a countable number of new guests, all the guests on a countable number of buses where each bus contains a countable number of guests (see exercises).</a:t>
            </a:r>
          </a:p>
        </p:txBody>
      </p:sp>
    </p:spTree>
    <p:extLst>
      <p:ext uri="{BB962C8B-B14F-4D97-AF65-F5344CB8AC3E}">
        <p14:creationId xmlns:p14="http://schemas.microsoft.com/office/powerpoint/2010/main" val="104705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:</a:t>
            </a:r>
            <a:r>
              <a:rPr lang="en-US" dirty="0" smtClean="0"/>
              <a:t> Show that the set of positive even integers </a:t>
            </a:r>
            <a:r>
              <a:rPr lang="en-US" i="1" dirty="0" smtClean="0"/>
              <a:t>E</a:t>
            </a:r>
            <a:r>
              <a:rPr lang="en-US" dirty="0" smtClean="0"/>
              <a:t> is countable set.</a:t>
            </a:r>
          </a:p>
          <a:p>
            <a:pPr>
              <a:buNone/>
            </a:pPr>
            <a:r>
              <a:rPr lang="en-US" b="1" dirty="0" smtClean="0"/>
              <a:t>  Solution</a:t>
            </a:r>
            <a:r>
              <a:rPr lang="en-US" dirty="0" smtClean="0"/>
              <a:t>: Let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    2    3    4    5     6  …..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    4    6    8    10  12  ……</a:t>
            </a:r>
          </a:p>
          <a:p>
            <a:pPr>
              <a:buNone/>
            </a:pPr>
            <a:r>
              <a:rPr lang="en-US" dirty="0" smtClean="0"/>
              <a:t>   Then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to </a:t>
            </a:r>
            <a:r>
              <a:rPr lang="en-US" i="1" dirty="0" smtClean="0"/>
              <a:t>E</a:t>
            </a:r>
            <a:r>
              <a:rPr lang="en-US" dirty="0" smtClean="0"/>
              <a:t> since </a:t>
            </a:r>
            <a:r>
              <a:rPr lang="en-US" i="1" dirty="0" smtClean="0"/>
              <a:t>f</a:t>
            </a:r>
            <a:r>
              <a:rPr lang="en-US" dirty="0" smtClean="0"/>
              <a:t> is both one-to-one and onto.  To show that it is one-to-one, suppose that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   </a:t>
            </a:r>
            <a:r>
              <a:rPr lang="en-US" dirty="0" smtClean="0"/>
              <a:t>Then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/>
              <a:t>, and so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m</a:t>
            </a:r>
            <a:r>
              <a:rPr lang="en-US" dirty="0" smtClean="0"/>
              <a:t>. To see that it is onto, suppose that </a:t>
            </a:r>
            <a:r>
              <a:rPr lang="en-US" i="1" dirty="0" smtClean="0"/>
              <a:t>t</a:t>
            </a:r>
            <a:r>
              <a:rPr lang="en-US" dirty="0" smtClean="0"/>
              <a:t> is an even positive integer. Then            </a:t>
            </a:r>
            <a:r>
              <a:rPr lang="en-US" i="1" dirty="0" smtClean="0">
                <a:ea typeface="Cambria Math" pitchFamily="18" charset="0"/>
              </a:rPr>
              <a:t>t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ea typeface="Cambria Math" pitchFamily="18" charset="0"/>
              </a:rPr>
              <a:t>k </a:t>
            </a:r>
            <a:r>
              <a:rPr lang="en-US" dirty="0" smtClean="0"/>
              <a:t>for some positive integer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/>
              <a:t> and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ea typeface="Cambria Math" pitchFamily="18" charset="0"/>
              </a:rPr>
              <a:t>) = </a:t>
            </a:r>
            <a:r>
              <a:rPr lang="en-US" i="1" dirty="0" smtClean="0">
                <a:ea typeface="Cambria Math" pitchFamily="18" charset="0"/>
              </a:rPr>
              <a:t>t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5059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39631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44203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8775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3347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3048794" y="3656806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 rot="5400000" flipV="1">
            <a:off x="9829800" y="5638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that a Set is Countable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: </a:t>
            </a:r>
            <a:r>
              <a:rPr lang="en-US" dirty="0" smtClean="0"/>
              <a:t>Show that the set of integers </a:t>
            </a:r>
            <a:r>
              <a:rPr lang="en-US" b="1" dirty="0" smtClean="0"/>
              <a:t>Z</a:t>
            </a:r>
            <a:r>
              <a:rPr lang="en-US" dirty="0" smtClean="0"/>
              <a:t> is countable.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Can list in a sequence: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</a:t>
            </a:r>
            <a:r>
              <a:rPr lang="en-US" i="1" dirty="0" smtClean="0">
                <a:latin typeface="Cambria Math"/>
                <a:ea typeface="Cambria Math"/>
              </a:rPr>
              <a:t>−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,………..</a:t>
            </a:r>
          </a:p>
          <a:p>
            <a:pPr>
              <a:buNone/>
            </a:pPr>
            <a:r>
              <a:rPr lang="en-US" dirty="0" smtClean="0"/>
              <a:t>   Or can define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dirty="0" smtClean="0"/>
              <a:t>  to </a:t>
            </a:r>
            <a:r>
              <a:rPr lang="en-US" b="1" dirty="0" smtClean="0"/>
              <a:t>Z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even: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= n/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n</a:t>
            </a:r>
            <a:r>
              <a:rPr lang="en-US" dirty="0" smtClean="0"/>
              <a:t> is odd:     </a:t>
            </a:r>
            <a:r>
              <a:rPr lang="en-US" i="1" dirty="0" smtClean="0"/>
              <a:t>f</a:t>
            </a:r>
            <a:r>
              <a:rPr lang="en-US" dirty="0" smtClean="0"/>
              <a:t>(n) = 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753600" y="4953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9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Positive Rational Numbers are Countable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rational number </a:t>
            </a:r>
            <a:r>
              <a:rPr lang="en-US" dirty="0" smtClean="0"/>
              <a:t>can be expressed as the ratio of two integers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such that </a:t>
            </a:r>
            <a:r>
              <a:rPr lang="en-US" i="1" dirty="0" smtClean="0"/>
              <a:t>q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</a:t>
            </a:r>
          </a:p>
          <a:p>
            <a:pPr lvl="1"/>
            <a:r>
              <a:rPr lang="en-US" dirty="0" smtClean="0"/>
              <a:t>¾ is a rational number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√2</a:t>
            </a:r>
            <a:r>
              <a:rPr lang="en-US" dirty="0" smtClean="0"/>
              <a:t>  is not a rational number.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Show that the positive rational numbers are countable.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b="1" dirty="0" err="1" smtClean="0"/>
              <a:t>Solution</a:t>
            </a:r>
            <a:r>
              <a:rPr lang="en-US" dirty="0" err="1" smtClean="0"/>
              <a:t>:The</a:t>
            </a:r>
            <a:r>
              <a:rPr lang="en-US" dirty="0" smtClean="0"/>
              <a:t> positive rational numbers are countable since they can be arranged in a sequence: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i="1" dirty="0" smtClean="0"/>
              <a:t>r</a:t>
            </a:r>
            <a:r>
              <a:rPr lang="en-US" baseline="-25000" dirty="0" smtClean="0"/>
              <a:t>1 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 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3 </a:t>
            </a:r>
            <a:r>
              <a:rPr lang="en-US" dirty="0" smtClean="0"/>
              <a:t>,…   </a:t>
            </a:r>
          </a:p>
          <a:p>
            <a:pPr>
              <a:buNone/>
            </a:pPr>
            <a:r>
              <a:rPr lang="en-US" dirty="0" smtClean="0"/>
              <a:t>    The next slide shows how this is done.               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3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tabular}{l}&#10;$r_1 = 0.d_{11}d_{12}d_{13}d_{14}d_{15}d_{16}\ldots$\\&#10;$r_2 = 0.d_{21}d_{22}d_{23}d_{24}d_{25}d_{26}\ldots$\\&#10;$r_3 = 0.d_{31}d_{32}d_{33}d_{34}d_{35}d_{36}\ldots$\\&#10;\hspace{.5cm}$\vdots$&#10;\end{tabular}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 = .r_1r_2r_3r_4\ldots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r_i = 3\; \mbox{if}\; d_{ii} \not= 3 \;\; \mbox{and}\;\; r_i = 4\; \mbox{if}\; d_{ii} = 3$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1407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Cardinality of Sets</vt:lpstr>
      <vt:lpstr>Section Summary</vt:lpstr>
      <vt:lpstr>Cardinality</vt:lpstr>
      <vt:lpstr>Cardinality </vt:lpstr>
      <vt:lpstr>Showing that a Set is Countable</vt:lpstr>
      <vt:lpstr>Hilbert’s Grand Hotel</vt:lpstr>
      <vt:lpstr>Showing that a Set is Countable</vt:lpstr>
      <vt:lpstr>Showing that a Set is Countable</vt:lpstr>
      <vt:lpstr>The Positive Rational Numbers are Countable</vt:lpstr>
      <vt:lpstr>The Positive Rational Numbers are Countable</vt:lpstr>
      <vt:lpstr>Strings</vt:lpstr>
      <vt:lpstr>The set of all Java programs is countable.</vt:lpstr>
      <vt:lpstr>The Real Numbers are Uncountable</vt:lpstr>
      <vt:lpstr>Computability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51</cp:revision>
  <dcterms:created xsi:type="dcterms:W3CDTF">2021-01-03T18:25:44Z</dcterms:created>
  <dcterms:modified xsi:type="dcterms:W3CDTF">2021-01-17T23:19:22Z</dcterms:modified>
</cp:coreProperties>
</file>