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56" r:id="rId1"/>
  </p:sldMasterIdLst>
  <p:notesMasterIdLst>
    <p:notesMasterId r:id="rId22"/>
  </p:notesMasterIdLst>
  <p:handoutMasterIdLst>
    <p:handoutMasterId r:id="rId23"/>
  </p:handoutMasterIdLst>
  <p:sldIdLst>
    <p:sldId id="510" r:id="rId2"/>
    <p:sldId id="538" r:id="rId3"/>
    <p:sldId id="546" r:id="rId4"/>
    <p:sldId id="543" r:id="rId5"/>
    <p:sldId id="545" r:id="rId6"/>
    <p:sldId id="511" r:id="rId7"/>
    <p:sldId id="544" r:id="rId8"/>
    <p:sldId id="542" r:id="rId9"/>
    <p:sldId id="532" r:id="rId10"/>
    <p:sldId id="556" r:id="rId11"/>
    <p:sldId id="547" r:id="rId12"/>
    <p:sldId id="548" r:id="rId13"/>
    <p:sldId id="552" r:id="rId14"/>
    <p:sldId id="553" r:id="rId15"/>
    <p:sldId id="554" r:id="rId16"/>
    <p:sldId id="555" r:id="rId17"/>
    <p:sldId id="551" r:id="rId18"/>
    <p:sldId id="550" r:id="rId19"/>
    <p:sldId id="549" r:id="rId20"/>
    <p:sldId id="541" r:id="rId21"/>
  </p:sldIdLst>
  <p:sldSz cx="9144000" cy="5143500" type="screen16x9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110000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0A546488-5167-4E9A-B87B-739815F5A348}">
          <p14:sldIdLst>
            <p14:sldId id="510"/>
            <p14:sldId id="538"/>
            <p14:sldId id="546"/>
            <p14:sldId id="543"/>
            <p14:sldId id="545"/>
          </p14:sldIdLst>
        </p14:section>
        <p14:section name="Invarianti, spēles" id="{F65F63CE-5439-409B-825C-6B084E2EF69A}">
          <p14:sldIdLst>
            <p14:sldId id="511"/>
            <p14:sldId id="544"/>
            <p14:sldId id="542"/>
          </p14:sldIdLst>
        </p14:section>
        <p14:section name="Atlikumi un dalāmība" id="{2F0CAC97-5AEA-4A79-AC1A-5D3695CB55BA}">
          <p14:sldIdLst>
            <p14:sldId id="532"/>
            <p14:sldId id="556"/>
            <p14:sldId id="547"/>
            <p14:sldId id="548"/>
            <p14:sldId id="552"/>
            <p14:sldId id="553"/>
            <p14:sldId id="554"/>
            <p14:sldId id="555"/>
            <p14:sldId id="551"/>
            <p14:sldId id="550"/>
            <p14:sldId id="549"/>
          </p14:sldIdLst>
        </p14:section>
        <p14:section name="Rūtiņu lapa" id="{21E75B0D-476E-4048-9BA3-0316B36072C0}">
          <p14:sldIdLst>
            <p14:sldId id="54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82">
          <p15:clr>
            <a:srgbClr val="A4A3A4"/>
          </p15:clr>
        </p15:guide>
        <p15:guide id="3" pos="5602">
          <p15:clr>
            <a:srgbClr val="A4A3A4"/>
          </p15:clr>
        </p15:guide>
        <p15:guide id="4" pos="45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D6F59"/>
    <a:srgbClr val="C0504D"/>
    <a:srgbClr val="FFFFCC"/>
    <a:srgbClr val="FFFF99"/>
    <a:srgbClr val="51656E"/>
    <a:srgbClr val="627D88"/>
    <a:srgbClr val="87BF83"/>
    <a:srgbClr val="FFC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7780" autoAdjust="0"/>
  </p:normalViewPr>
  <p:slideViewPr>
    <p:cSldViewPr snapToGrid="0">
      <p:cViewPr>
        <p:scale>
          <a:sx n="70" d="100"/>
          <a:sy n="70" d="100"/>
        </p:scale>
        <p:origin x="-1368" y="696"/>
      </p:cViewPr>
      <p:guideLst>
        <p:guide orient="horz"/>
        <p:guide orient="horz" pos="182"/>
        <p:guide pos="5602"/>
        <p:guide pos="4568"/>
      </p:guideLst>
    </p:cSldViewPr>
  </p:slideViewPr>
  <p:outlineViewPr>
    <p:cViewPr>
      <p:scale>
        <a:sx n="33" d="100"/>
        <a:sy n="33" d="100"/>
      </p:scale>
      <p:origin x="42" y="61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78" y="-90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0620EEF0-ABF4-4A47-9321-04FF5314BAA0}" type="datetime4">
              <a:rPr lang="en-US"/>
              <a:pPr>
                <a:defRPr/>
              </a:pPr>
              <a:t>November 22, 2015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4206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Speaker Name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4206"/>
            <a:ext cx="3076363" cy="5104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566">
              <a:spcBef>
                <a:spcPct val="0"/>
              </a:spcBef>
              <a:buClrTx/>
              <a:buSzTx/>
              <a:defRPr sz="1300" b="1">
                <a:latin typeface="Arial" charset="0"/>
              </a:defRPr>
            </a:lvl1pPr>
          </a:lstStyle>
          <a:p>
            <a:pPr>
              <a:defRPr/>
            </a:pPr>
            <a:fld id="{14A023E0-2825-4DED-AB50-B1EABCFB1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7638" y="766763"/>
            <a:ext cx="6821487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5" y="4860339"/>
            <a:ext cx="5204510" cy="4604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987" tIns="48653" rIns="98987" bIns="48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81146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0" indent="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7638" y="768350"/>
            <a:ext cx="6819900" cy="3836988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5907" indent="-235907" defTabSz="924367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33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Matemātikā koki</a:t>
            </a:r>
            <a:r>
              <a:rPr lang="lv-LV" baseline="0" dirty="0" smtClean="0"/>
              <a:t> parasti aug no augšas uz leju </a:t>
            </a:r>
            <a:r>
              <a:rPr lang="lv-LV" baseline="0" dirty="0" smtClean="0">
                <a:sym typeface="Wingdings" panose="05000000000000000000" pitchFamily="2" charset="2"/>
              </a:rPr>
              <a:t> </a:t>
            </a:r>
            <a:endParaRPr lang="lv-LV" dirty="0" smtClean="0"/>
          </a:p>
          <a:p>
            <a:endParaRPr lang="lv-LV" dirty="0" smtClean="0"/>
          </a:p>
          <a:p>
            <a:r>
              <a:rPr lang="lv-LV" dirty="0" smtClean="0"/>
              <a:t># </a:t>
            </a:r>
            <a:r>
              <a:rPr lang="lv-LV" dirty="0" smtClean="0"/>
              <a:t>Uzdevumi, kur jāveic aprēķins</a:t>
            </a:r>
            <a:r>
              <a:rPr lang="lv-LV" baseline="0" dirty="0" smtClean="0"/>
              <a:t> </a:t>
            </a:r>
            <a:r>
              <a:rPr lang="lv-LV" dirty="0" smtClean="0"/>
              <a:t>pēc noteikta algoritma</a:t>
            </a:r>
          </a:p>
          <a:p>
            <a:pPr lvl="1"/>
            <a:r>
              <a:rPr lang="lv-LV" dirty="0" smtClean="0"/>
              <a:t>Skaitliski piemēri</a:t>
            </a:r>
          </a:p>
          <a:p>
            <a:pPr lvl="1"/>
            <a:r>
              <a:rPr lang="lv-LV" dirty="0" smtClean="0"/>
              <a:t>Ģeometriski aprēķini</a:t>
            </a:r>
          </a:p>
          <a:p>
            <a:pPr lvl="1"/>
            <a:r>
              <a:rPr lang="lv-LV" dirty="0" smtClean="0"/>
              <a:t>Tipveida teksta uzdevumi</a:t>
            </a:r>
          </a:p>
          <a:p>
            <a:endParaRPr lang="lv-LV" dirty="0" smtClean="0"/>
          </a:p>
          <a:p>
            <a:r>
              <a:rPr lang="lv-LV" dirty="0" smtClean="0"/>
              <a:t># Uzdevumi, kam risināšanas metode nav iepriekš zināma</a:t>
            </a:r>
          </a:p>
          <a:p>
            <a:pPr lvl="1"/>
            <a:r>
              <a:rPr lang="lv-LV" dirty="0" smtClean="0"/>
              <a:t>Piemēru konstruēšanas uzdevumi</a:t>
            </a:r>
          </a:p>
          <a:p>
            <a:pPr lvl="1"/>
            <a:r>
              <a:rPr lang="lv-LV" dirty="0" smtClean="0"/>
              <a:t>Pierādījuma uzdevumi</a:t>
            </a:r>
          </a:p>
          <a:p>
            <a:pPr lvl="1"/>
            <a:endParaRPr lang="lv-LV" dirty="0" smtClean="0"/>
          </a:p>
          <a:p>
            <a:pPr lvl="1"/>
            <a:r>
              <a:rPr lang="lv-LV" dirty="0" smtClean="0"/>
              <a:t>Vidusskolu</a:t>
            </a:r>
            <a:r>
              <a:rPr lang="lv-LV" baseline="0" dirty="0" smtClean="0"/>
              <a:t> (10.-12.kl.) skolēniem nereti rodas jautājumi – kādēļ jāapgūst tēmas par trigonometriju, eksponentnevienādībām, utml. </a:t>
            </a:r>
            <a:br>
              <a:rPr lang="lv-LV" baseline="0" dirty="0" smtClean="0"/>
            </a:br>
            <a:r>
              <a:rPr lang="lv-LV" dirty="0" smtClean="0"/>
              <a:t>Atbildēt uz to grūti, paliekot vidusskolas</a:t>
            </a:r>
            <a:r>
              <a:rPr lang="lv-LV" baseline="0" dirty="0" smtClean="0"/>
              <a:t> matemātikas kursa ietvaros. Tas, cik aktuāla ir, piemēram, trigonometrija ir atkarīgs no m</a:t>
            </a: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5123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6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rtl="0"/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9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Šajā uzdevumā var ieviest šaha galdiņa izkrāsojumu melnās</a:t>
            </a:r>
            <a:r>
              <a:rPr lang="lv-LV" baseline="0" smtClean="0"/>
              <a:t> un baltās rūtiņās.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4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Arī konstrukcija ir noteikta</a:t>
            </a:r>
            <a:r>
              <a:rPr lang="lv-LV" baseline="0" dirty="0" smtClean="0"/>
              <a:t> apgalvojuma pierādījums.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63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Font typeface="+mj-lt"/>
              <a:buNone/>
            </a:pPr>
            <a:endParaRPr lang="en-US" sz="11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5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Masalām</a:t>
            </a:r>
            <a:r>
              <a:rPr lang="lv-LV" sz="11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ir dažādi simptomi – </a:t>
            </a:r>
            <a:r>
              <a:rPr lang="lv-LV" sz="11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Augsta temperatūra, sauss klepus, iesnas, kakla sāpes, acu</a:t>
            </a:r>
            <a:r>
              <a:rPr lang="lv-LV" sz="11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iekaisums (konjunktivīts), Koplika plankumi (mazi balti plankumiņi vaiga iekšpusē).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63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UIAAABwCAMAAABctom8AAAAn1BMVEWqsqsAAAD///+rs6ykq6SFi4VGSEZGSUautq/4+Pjw8PD7+/vc3Nxzc3M2Njbz8/NUVFStra3l5eVnZ2fDw8PY2NgfHx/h4eGJiYmgqKGRmJJ/f3+VlZVdXV2ioqKaoZsUFBTLy8s8PDyampp8gn28vLyMk41qb2sLCwssLCxBQUFXW1djY2MjIyN2fHepqal4eHhNUU6EhIRMTEwuMS7K2Um5AAAN3ElEQVR4nO1dCXeiPBQF4xJ3RUXFBdxxbW39/7/tI2QlBFxKaKdf75kz00Etz5u8l7clGIVCtduxzT+8ALvTrRYKRsHqfbck/zJ6VsGoIgZblUq5LP4p/7D//wAR2E/k53Kl0kIcVo1u8I9T/MNLcALyukYnYBCCP7wEGHDYMWzzNgbGH14CGN9M2zDNSvGPwhcBihXTDCgs/woKmXLletNi+ZdQCCAExeLYdd3xuGgE/8ntxi9SGFhRjHxHPAmBNG7psjtey7fz7XA97i5rB+TE4tMUYu7A2Akk3u3WJbf4/UwCOL5cl17E3fVv152by1x8jkJE1PhSuZ1tz/N9JKjv2fa5dSwVjZwtkCATcMqer4oavNva0C/VMxRC4G6PSZH07eKM87M/HMBwjimx121bhLoleJhCCLa7Vlqk6FcCzcmbROic7qRHriXNQj1KIYDb6zldVjTmx5xJhKV9RABvOWv2ylFBvZNemR6jEAC3cpc/jGMxP5sIwIXZQP/cmbfr9XqhUAj+rvd7e768XLWGXg9RCN2d0lwrYV/yihVB8cRu2ty0CxIWoyV9eeloNIiPUAi3SzVbCajoFFgQfXyld+xtZP5CDEbUTu5L+kS6TyGA65gRLDdH8/6g0WgMNvOPXmyR2a9zsIjAoAza/dgMJKg3mvQ9W20c3qUQFHcRerxWb1OXJG3PZ/uoY3vUHi8Cg/oypwiB7XaUzzdigm6OLonuUQjHEa+rPIrxRyTfTCKT8TrWq8zAICPrT0XKat2D35paomR9IlfZ1cThHQqhcxV48VeNBI3BlidiEF2tHMI1mfao9sNQxSKcIhwODmRUDT0cplMInZvASjONwAKyPDPh3QedHAKXMhiRoE/uvYpctcjVnh6BUikEruC4nu4QiEdcIHGpS3MCwKWKqzrVg5kVlYqsh3o8hTQKQfHACfl4gED0LT4Ew6nNQYRrvEi8R5eO9ju58+cwKtXG1qjKKRQCwFcSe/4YgwFW3AvXZn3GOFb6tKR7z6nJkb0c/IKtxTtMoRBeGBee2nVVY8P9m50e6wPX+NcP5Fsv9ioLiYAV/6rD10qmEKy5VZNHOx3DMv2gv9aiOcRENxXDhzwYexV/YYAFKuVJIdiymKT8HIPBEshsqBaHFpawWqrEaqxG075KpqY205JIIWTuTGvxJIOBQjE3+6qDQmwJFXMtBYNwRfFzpBCysM6PG5b76LI1RYMFh3hkJUvYnndEjKQ5WsWuggatSKAQOmxNeHwtFkHXRtPL3ILDbfiLP+oJdyR4r0Zf72KtyH5E1RSCIovr3l9isFBg/uEpa6Eh9rXeovdrNyUKl1IoMAgX5XNeFMItnYSd2osUtumynPmKAm4qPa7JHZIticJ6+AY/+5BJSSEoMqdaubo9BBqvmrtshQZu6CrMpNvdpbAwDS+vM5+GagodKsdEMihPgGnWPtuBB9twbZ08TSFe4rL39pUUQjoJ98/7Mxx96lhm61/DUmhkpk9T2PfypJCK8epagkGn4SFTiSGu2kmryQMUDkIKj7lQSLz/AEk1iccwoM5hpn4N8VhlI32fwlpoALL3apQU0sV0FJWhbi3mH73JajOQ3FZr0B01m9Puwor6ah3yezJVHkJhjKC7FBb2uVEIxtSIRYUYTFkttLMSXApr/kmvL0eRydGll38GhefcKGRliVbEJ5xHykstZov6ZfG6J87cGrloZxmZvqzIVn6KzMLjkaiW75KE5gS/KsdVYtK9Ttj1swyU/4HlhJe4BY+mPpGZIm5FN369xxchym+WxvAfcGqAS0zeQZChy7IO9idVaHsTjCzTbu/AkoT825FEZ6ZDT1xr2d9qT1pLbmr2y9ZMqp/k6FoDWviccD2uUXo6i6Fl0WzgqlClk7O1aVjWgKzAM/bBIS3hZkmhOsAr1IYWiynNlWVZcs8ALu/lEeCxdLWgKlRdmzjeqwbz1GsO+Swj9q9+Cq7PBP23SE0008QrDEdQFTg1GIWKHGcVpxmyTxjGKSS2JpIVpuVkulIMls0FH1huNa3PXmSlrJEAJdMtGST8VOQxUynEupNLsouWx4Q1r0qunNiFBtYSoqdler0+jKYlSINGtlV5kgSRU6r3KMSalP2CnEKhx8XoJwlGro/k6wwr/IZsc4Yk8R/vrkijMM/EPy0fn7lKUt9ErttWEwWWPnnOtIICsdcluzXpFC7C676GQrLCtSaetZAWpiZPzmAPE6jlIOuQlymFABdPYjFeKoV4YTtmKAYTJ5FCofbwkUAhFVn2wOIUZupK0H6Qk3y3FArxJMypFA+IIgtew5QIJte+addZcnXgDb8h42YWkNAQkkIhzoRoab5NXk5s3kfTTaKKXE8uilNbuM02909i0JY0/ZMpxCGAnobrh1Zk6kFzA16NUNiTrzOQ+Zt1FY9WGE9R05JI4RwnfzV4NIbatSbJZsF3JYLt2YXuJFQiEnzY7Jv03yMzlXgS2XdrkkVZipSTKNyQeEtPz6iKQjumnjREprpt7c39R41rOH1rrWPaTUG7tEQnWGxy54hLmkBhg4Rbl7wahcF2L6stXc9M/w0lstoN+gaL5kamtToqDOD84IkF+CxGzlx46JKBFhtd1RTSce7l1vEPHMJLkxuaGtupNVtturQyt2LRh2l2ppvuiIx2j1HYIL9KR1hFlaXHZ/1w+Ymx5EthdUrskpb2zFCSOIXE6zL3gs+wiG64xBQH42914teFRmc6e3VQaNAm3E/mfVUbQ4wGm5qsIaClrXlelfinhXixO/gtxhTOyDY8+brgDLGwRkfDMG8Ft0eJxdourZhp6KVhgigopDtUe6KLspE24s2I2NYhev1TmLtV8hlPi/wA7uj4+XNVx2u7z7eCatyMpSqCbomV8SJe1+JdmHDLKaPXGglKfn4XvwuNoTUk6UJBDb7B8vDWj7LYXnR5NeWoc3+vikKD9ggvJKGmeMb5nxsxwq833ohFXM4HEd+aBoYVTVMAAIfrht2ZdBcNNOr14WIzPQkDu9O6qVLZzUCNTEdWjWq7PbTa7ViyM7huDeU9mHSngpZmYSa+uMPNt8/71rK1P9sRC13Su09fRSEY05t/pbGLO2Q6esSZrGCdvt9839N9RIi6s4sqQef19sIwVCGWSOs3gOPLLYk/0zs52neXqymk5ZOXuv0pmB+UbZom/hWgu1O4rYjA49bQf8aBust1TMe18+yuHY4hVTC953OE8gJjvLtJB07tj46Rw1lJiR3/bPvda1smEOhy7Gdf/FZ8DQADhd4dr9fKsny9Hns7J7dzxBIopE0hpv3qirKgg5DbsX74LDtjTM5hy+emRvLWHTYNW6/tmhiy/pY8JqH4hXI/fS2BQgBZ3PbSzhOefijny+A3IGkPHnCZYY7tj74P3qnm//5jdpN3gvLjaZKbFZLAuxEz3rfzE5G8H5nvgFL0DaSDn8+gLc/5g0AprBQhBaCv8CNqntJli6W4WdkJwN8Mcihza12i2JKQFrq8a3T2yAkrGAvW/296pG4LiqXfjHUrpFCATQMy6PCLn4/6hxthYwDzZ6LHfv1GRCnkJ61DfsKFeX7skJC5EGbRoiN0zV8PiUJe6hBOqQxWnMW9vE17I4T7/oU4uQDcP8H0n4dMISv7A2MtHjbbHKiPjcOoLsQju87sDEPw+9VYQSE7iwTArTiF9qNkk9gXaytmi3UARX/Db0WMwkCVWX+IE8kK7z+nqsV5MfmMnI3Mj94DY6nE9zsRp9C88JpoMXb0dnNhWVat1q62a7Xgp81MfsOOxfrhkyz+B1BQKGybA0qf5HyYNT+anaXiYG77wuYwAKf4678RCgpNm5/gCOA69Vh1CRWhEVI4Ok0bOps+wdsEmeNm8BP1rQ7Ba3ITgRaoKIw0AMhn4qbAXwsVabYvVyea3E2otoNJf0bRKLEtyJmN97JogJJCsyW0pgI4fuB8etO8nQyeLwYghzmId7XVqwFCFve4jR1vhUYHnAyeO5T7RagpNG9iazKATkKdjGMZeU4CyMkhRBT2J5PJxxy1lKGSDfK8UJc32vdR/bj3+UyQQKG04wYazjplefWOpcgzEtSrkAYgCnGtCx1ouDBxoh1VsVGic/H40fpfQRKFph09Jh2A4vhyUJm3M35ojEh43BfSBE7hoUaaRlHdcWN6yEjmosYpFJrmMXq0cvjYIne9Ox4r5eVtf2stD5XjroSSjdHaC3CSWwwyBqPQ/wiMIt5pizr0JmgtWaV/NjOkUGgut7F6IkmgFl3HdccGlOkLp+AlH/1BQBQu5gE27YJFqtdoJwDqIhjm9bjdNApNe5fQ15P4yDkAH346ShZoCgkkZvlILK84UkIPUilEKYNnirPBW594OkoGCCms46fFFKokIsdbZDa5CXKHQhRwPNphFszAS86ZGUTh3AvQ6dbCLTEhUMlM1UyvCXcpNP1j6ZEeC/RAupyWQA6+IqOVmG7ER8dfDJI/lDXuUxiYxOvaSG30QYu1u/uGzJZAIXIESWMoOqbkh1EYwKs44RMD4zwC9PDI8To3PyYCgcIVd2N+JoUBzqfSFj/Ckj1gGYaPt9yur/c/rQeIwrdDgPAg5hpJMPxYCgP4revusi5tHbdojF1nW1pfduXvzO0jCmuNAGE7KX3CwE+mEMH37PPttjy0bnJ3/TdA9AsLC+pL/3QKfxR6Vo3A2vBOik6t1l7kJ8S/TeGPwB+FX8YfhV/GH4Vfxh+FX8YfhV+GMbr/nj+kYfQfhOxJWvES8TkAAAAASUVORK5CYII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iVBORw0KGgoAAAANSUhEUgAAAUIAAABwCAMAAABctom8AAAAn1BMVEWqsqsAAAD///+rs6ykq6SFi4VGSEZGSUautq/4+Pjw8PD7+/vc3Nxzc3M2Njbz8/NUVFStra3l5eVnZ2fDw8PY2NgfHx/h4eGJiYmgqKGRmJJ/f3+VlZVdXV2ioqKaoZsUFBTLy8s8PDyampp8gn28vLyMk41qb2sLCwssLCxBQUFXW1djY2MjIyN2fHepqal4eHhNUU6EhIRMTEwuMS7K2Um5AAAN3ElEQVR4nO1dCXeiPBQF4xJ3RUXFBdxxbW39/7/tI2QlBFxKaKdf75kz00Etz5u8l7clGIVCtduxzT+8ALvTrRYKRsHqfbck/zJ6VsGoIgZblUq5LP4p/7D//wAR2E/k53Kl0kIcVo1u8I9T/MNLcALyukYnYBCCP7wEGHDYMWzzNgbGH14CGN9M2zDNSvGPwhcBihXTDCgs/woKmXLletNi+ZdQCCAExeLYdd3xuGgE/8ntxi9SGFhRjHxHPAmBNG7psjtey7fz7XA97i5rB+TE4tMUYu7A2Akk3u3WJbf4/UwCOL5cl17E3fVv152by1x8jkJE1PhSuZ1tz/N9JKjv2fa5dSwVjZwtkCATcMqer4oavNva0C/VMxRC4G6PSZH07eKM87M/HMBwjimx121bhLoleJhCCLa7Vlqk6FcCzcmbROic7qRHriXNQj1KIYDb6zldVjTmx5xJhKV9RABvOWv2ylFBvZNemR6jEAC3cpc/jGMxP5sIwIXZQP/cmbfr9XqhUAj+rvd7e768XLWGXg9RCN2d0lwrYV/yihVB8cRu2ty0CxIWoyV9eeloNIiPUAi3SzVbCajoFFgQfXyld+xtZP5CDEbUTu5L+kS6TyGA65gRLDdH8/6g0WgMNvOPXmyR2a9zsIjAoAza/dgMJKg3mvQ9W20c3qUQFHcRerxWb1OXJG3PZ/uoY3vUHi8Cg/oypwiB7XaUzzdigm6OLonuUQjHEa+rPIrxRyTfTCKT8TrWq8zAICPrT0XKat2D35paomR9IlfZ1cThHQqhcxV48VeNBI3BlidiEF2tHMI1mfao9sNQxSKcIhwODmRUDT0cplMInZvASjONwAKyPDPh3QedHAKXMhiRoE/uvYpctcjVnh6BUikEruC4nu4QiEdcIHGpS3MCwKWKqzrVg5kVlYqsh3o8hTQKQfHACfl4gED0LT4Ew6nNQYRrvEi8R5eO9ju58+cwKtXG1qjKKRQCwFcSe/4YgwFW3AvXZn3GOFb6tKR7z6nJkb0c/IKtxTtMoRBeGBee2nVVY8P9m50e6wPX+NcP5Fsv9ioLiYAV/6rD10qmEKy5VZNHOx3DMv2gv9aiOcRENxXDhzwYexV/YYAFKuVJIdiymKT8HIPBEshsqBaHFpawWqrEaqxG075KpqY205JIIWTuTGvxJIOBQjE3+6qDQmwJFXMtBYNwRfFzpBCysM6PG5b76LI1RYMFh3hkJUvYnndEjKQ5WsWuggatSKAQOmxNeHwtFkHXRtPL3ILDbfiLP+oJdyR4r0Zf72KtyH5E1RSCIovr3l9isFBg/uEpa6Eh9rXeovdrNyUKl1IoMAgX5XNeFMItnYSd2osUtumynPmKAm4qPa7JHZIticJ6+AY/+5BJSSEoMqdaubo9BBqvmrtshQZu6CrMpNvdpbAwDS+vM5+GagodKsdEMihPgGnWPtuBB9twbZ08TSFe4rL39pUUQjoJ98/7Mxx96lhm61/DUmhkpk9T2PfypJCK8epagkGn4SFTiSGu2kmryQMUDkIKj7lQSLz/AEk1iccwoM5hpn4N8VhlI32fwlpoALL3apQU0sV0FJWhbi3mH73JajOQ3FZr0B01m9Puwor6ah3yezJVHkJhjKC7FBb2uVEIxtSIRYUYTFkttLMSXApr/kmvL0eRydGll38GhefcKGRliVbEJ5xHykstZov6ZfG6J87cGrloZxmZvqzIVn6KzMLjkaiW75KE5gS/KsdVYtK9Ttj1swyU/4HlhJe4BY+mPpGZIm5FN369xxchym+WxvAfcGqAS0zeQZChy7IO9idVaHsTjCzTbu/AkoT825FEZ6ZDT1xr2d9qT1pLbmr2y9ZMqp/k6FoDWviccD2uUXo6i6Fl0WzgqlClk7O1aVjWgKzAM/bBIS3hZkmhOsAr1IYWiynNlWVZcs8ALu/lEeCxdLWgKlRdmzjeqwbz1GsO+Swj9q9+Cq7PBP23SE0008QrDEdQFTg1GIWKHGcVpxmyTxjGKSS2JpIVpuVkulIMls0FH1huNa3PXmSlrJEAJdMtGST8VOQxUynEupNLsouWx4Q1r0qunNiFBtYSoqdler0+jKYlSINGtlV5kgSRU6r3KMSalP2CnEKhx8XoJwlGro/k6wwr/IZsc4Yk8R/vrkijMM/EPy0fn7lKUt9ErttWEwWWPnnOtIICsdcluzXpFC7C676GQrLCtSaetZAWpiZPzmAPE6jlIOuQlymFABdPYjFeKoV4YTtmKAYTJ5FCofbwkUAhFVn2wOIUZupK0H6Qk3y3FArxJMypFA+IIgtew5QIJte+addZcnXgDb8h42YWkNAQkkIhzoRoab5NXk5s3kfTTaKKXE8uilNbuM02909i0JY0/ZMpxCGAnobrh1Zk6kFzA16NUNiTrzOQ+Zt1FY9WGE9R05JI4RwnfzV4NIbatSbJZsF3JYLt2YXuJFQiEnzY7Jv03yMzlXgS2XdrkkVZipSTKNyQeEtPz6iKQjumnjREprpt7c39R41rOH1rrWPaTUG7tEQnWGxy54hLmkBhg4Rbl7wahcF2L6stXc9M/w0lstoN+gaL5kamtToqDOD84IkF+CxGzlx46JKBFhtd1RTSce7l1vEPHMJLkxuaGtupNVtturQyt2LRh2l2ppvuiIx2j1HYIL9KR1hFlaXHZ/1w+Ymx5EthdUrskpb2zFCSOIXE6zL3gs+wiG64xBQH42914teFRmc6e3VQaNAm3E/mfVUbQ4wGm5qsIaClrXlelfinhXixO/gtxhTOyDY8+brgDLGwRkfDMG8Ft0eJxdourZhp6KVhgigopDtUe6KLspE24s2I2NYhev1TmLtV8hlPi/wA7uj4+XNVx2u7z7eCatyMpSqCbomV8SJe1+JdmHDLKaPXGglKfn4XvwuNoTUk6UJBDb7B8vDWj7LYXnR5NeWoc3+vikKD9ggvJKGmeMb5nxsxwq833ohFXM4HEd+aBoYVTVMAAIfrht2ZdBcNNOr14WIzPQkDu9O6qVLZzUCNTEdWjWq7PbTa7ViyM7huDeU9mHSngpZmYSa+uMPNt8/71rK1P9sRC13Su09fRSEY05t/pbGLO2Q6esSZrGCdvt9839N9RIi6s4sqQef19sIwVCGWSOs3gOPLLYk/0zs52neXqymk5ZOXuv0pmB+UbZom/hWgu1O4rYjA49bQf8aBust1TMe18+yuHY4hVTC953OE8gJjvLtJB07tj46Rw1lJiR3/bPvda1smEOhy7Gdf/FZ8DQADhd4dr9fKsny9Hns7J7dzxBIopE0hpv3qirKgg5DbsX74LDtjTM5hy+emRvLWHTYNW6/tmhiy/pY8JqH4hXI/fS2BQgBZ3PbSzhOefijny+A3IGkPHnCZYY7tj74P3qnm//5jdpN3gvLjaZKbFZLAuxEz3rfzE5G8H5nvgFL0DaSDn8+gLc/5g0AprBQhBaCv8CNqntJli6W4WdkJwN8Mcihza12i2JKQFrq8a3T2yAkrGAvW/296pG4LiqXfjHUrpFCATQMy6PCLn4/6hxthYwDzZ6LHfv1GRCnkJ61DfsKFeX7skJC5EGbRoiN0zV8PiUJe6hBOqQxWnMW9vE17I4T7/oU4uQDcP8H0n4dMISv7A2MtHjbbHKiPjcOoLsQju87sDEPw+9VYQSE7iwTArTiF9qNkk9gXaytmi3UARX/Db0WMwkCVWX+IE8kK7z+nqsV5MfmMnI3Mj94DY6nE9zsRp9C88JpoMXb0dnNhWVat1q62a7Xgp81MfsOOxfrhkyz+B1BQKGybA0qf5HyYNT+anaXiYG77wuYwAKf4678RCgpNm5/gCOA69Vh1CRWhEVI4Ok0bOps+wdsEmeNm8BP1rQ7Ba3ITgRaoKIw0AMhn4qbAXwsVabYvVyea3E2otoNJf0bRKLEtyJmN97JogJJCsyW0pgI4fuB8etO8nQyeLwYghzmId7XVqwFCFve4jR1vhUYHnAyeO5T7RagpNG9iazKATkKdjGMZeU4CyMkhRBT2J5PJxxy1lKGSDfK8UJc32vdR/bj3+UyQQKG04wYazjplefWOpcgzEtSrkAYgCnGtCx1ouDBxoh1VsVGic/H40fpfQRKFph09Jh2A4vhyUJm3M35ojEh43BfSBE7hoUaaRlHdcWN6yEjmosYpFJrmMXq0cvjYIne9Ox4r5eVtf2stD5XjroSSjdHaC3CSWwwyBqPQ/wiMIt5pizr0JmgtWaV/NjOkUGgut7F6IkmgFl3HdccGlOkLp+AlH/1BQBQu5gE27YJFqtdoJwDqIhjm9bjdNApNe5fQ15P4yDkAH346ShZoCgkkZvlILK84UkIPUilEKYNnirPBW594OkoGCCms46fFFKokIsdbZDa5CXKHQhRwPNphFszAS86ZGUTh3AvQ6dbCLTEhUMlM1UyvCXcpNP1j6ZEeC/RAupyWQA6+IqOVmG7ER8dfDJI/lDXuUxiYxOvaSG30QYu1u/uGzJZAIXIESWMoOqbkh1EYwKs44RMD4zwC9PDI8To3PyYCgcIVd2N+JoUBzqfSFj/Ckj1gGYaPt9yur/c/rQeIwrdDgPAg5hpJMPxYCgP4revusi5tHbdojF1nW1pfduXvzO0jCmuNAGE7KX3CwE+mEMH37PPttjy0bnJ3/TdA9AsLC+pL/3QKfxR6Vo3A2vBOik6t1l7kJ8S/TeGPwB+FX8YfhV/GH4Vfxh+FX8YfhV+GMbr/nj+kYfQfhOxJWvES8TkAAAAASUVORK5CYII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2" y="3981448"/>
            <a:ext cx="1067991" cy="37147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696075" y="4365562"/>
            <a:ext cx="2287188" cy="6678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lv-LV" sz="1100" dirty="0" smtClean="0">
                <a:latin typeface="Calibri" panose="020F0502020204030204" pitchFamily="34" charset="0"/>
              </a:rPr>
              <a:t>(CC)</a:t>
            </a:r>
            <a:r>
              <a:rPr lang="lv-LV" sz="1100" baseline="0" dirty="0" smtClean="0">
                <a:latin typeface="Calibri" panose="020F0502020204030204" pitchFamily="34" charset="0"/>
              </a:rPr>
              <a:t> Creative Commons</a:t>
            </a:r>
          </a:p>
          <a:p>
            <a:pPr algn="r"/>
            <a:r>
              <a:rPr lang="lv-LV" sz="1100" i="1" baseline="0" dirty="0" smtClean="0">
                <a:latin typeface="Calibri" panose="020F0502020204030204" pitchFamily="34" charset="0"/>
              </a:rPr>
              <a:t>Please refer to DudajevaGatve.lv</a:t>
            </a:r>
          </a:p>
          <a:p>
            <a:pPr algn="r"/>
            <a:r>
              <a:rPr lang="lv-LV" sz="1100" i="1" baseline="0" dirty="0" smtClean="0">
                <a:latin typeface="Calibri" panose="020F0502020204030204" pitchFamily="34" charset="0"/>
              </a:rPr>
              <a:t>in quotes, replicas and derived works</a:t>
            </a:r>
            <a:endParaRPr lang="en-GB" sz="11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94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0025" y="428606"/>
            <a:ext cx="8722519" cy="5143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00025" y="1034294"/>
            <a:ext cx="8722519" cy="3900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66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957263"/>
            <a:ext cx="9162918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0" y="957263"/>
            <a:ext cx="9162918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64" r:id="rId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56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79450" indent="-20955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96112" indent="-228600" algn="l" rtl="0" eaLnBrk="1" fontAlgn="base" hangingPunct="1">
        <a:spcBef>
          <a:spcPct val="20000"/>
        </a:spcBef>
        <a:spcAft>
          <a:spcPct val="0"/>
        </a:spcAft>
        <a:buSzPct val="110000"/>
        <a:buFont typeface="ZapfChancery"/>
        <a:buChar char="–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124712" indent="-2286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>
            <a:spLocks/>
          </p:cNvSpPr>
          <p:nvPr/>
        </p:nvSpPr>
        <p:spPr>
          <a:xfrm>
            <a:off x="3602516" y="1341438"/>
            <a:ext cx="5301771" cy="1465262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  <a:lvl2pPr marL="4556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79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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rgbClr val="0000CC"/>
                </a:solidFill>
                <a:latin typeface="Frutiger 87ExtraBlackCn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>
              <a:defRPr/>
            </a:pPr>
            <a:r>
              <a:rPr lang="en-GB" sz="2400" dirty="0" smtClean="0">
                <a:solidFill>
                  <a:srgbClr val="000000"/>
                </a:solidFill>
              </a:rPr>
              <a:t>K</a:t>
            </a:r>
            <a:r>
              <a:rPr lang="lv-LV" sz="2400" dirty="0" smtClean="0">
                <a:solidFill>
                  <a:srgbClr val="000000"/>
                </a:solidFill>
              </a:rPr>
              <a:t>ā gatavoties olimpiādēm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lv-LV" dirty="0" smtClean="0">
                <a:solidFill>
                  <a:srgbClr val="000000"/>
                </a:solidFill>
              </a:rPr>
              <a:t>Sacensību matemātika</a:t>
            </a:r>
          </a:p>
        </p:txBody>
      </p:sp>
      <p:sp>
        <p:nvSpPr>
          <p:cNvPr id="5" name="Subtitle"/>
          <p:cNvSpPr txBox="1">
            <a:spLocks/>
          </p:cNvSpPr>
          <p:nvPr/>
        </p:nvSpPr>
        <p:spPr>
          <a:xfrm>
            <a:off x="5314013" y="2469750"/>
            <a:ext cx="3590275" cy="1278384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  <a:lvl2pPr marL="4556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79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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rgbClr val="0000CC"/>
                </a:solidFill>
                <a:latin typeface="Frutiger 87ExtraBlackCn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Invarianti, spēles</a:t>
            </a:r>
          </a:p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Atlikumi, </a:t>
            </a: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dalāmība </a:t>
            </a:r>
            <a:endParaRPr lang="lv-LV" dirty="0" smtClean="0">
              <a:solidFill>
                <a:srgbClr val="000000"/>
              </a:solidFill>
              <a:latin typeface="Arial" charset="0"/>
            </a:endParaRPr>
          </a:p>
          <a:p>
            <a:pPr fontAlgn="base">
              <a:spcAft>
                <a:spcPct val="0"/>
              </a:spcAft>
            </a:pP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Rūtiņu </a:t>
            </a:r>
            <a:r>
              <a:rPr lang="lv-LV" dirty="0" smtClean="0">
                <a:solidFill>
                  <a:srgbClr val="000000"/>
                </a:solidFill>
                <a:latin typeface="Arial" charset="0"/>
              </a:rPr>
              <a:t>lapa</a:t>
            </a:r>
            <a:endParaRPr lang="lv-LV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193" y="3874396"/>
            <a:ext cx="708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>
                <a:solidFill>
                  <a:srgbClr val="00B0F0"/>
                </a:solidFill>
                <a:latin typeface="DejaVu Serif" panose="02060603050605020204" pitchFamily="18" charset="0"/>
                <a:ea typeface="DejaVu Serif" panose="02060603050605020204" pitchFamily="18" charset="0"/>
              </a:rPr>
              <a:t>http://www.dudajevagatve.lv/math/contest-math-class.html</a:t>
            </a:r>
          </a:p>
        </p:txBody>
      </p:sp>
    </p:spTree>
    <p:extLst>
      <p:ext uri="{BB962C8B-B14F-4D97-AF65-F5344CB8AC3E}">
        <p14:creationId xmlns:p14="http://schemas.microsoft.com/office/powerpoint/2010/main" val="13124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Implikācijas vienā vai abos virzienos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025" y="1034294"/>
                <a:ext cx="4822351" cy="3900962"/>
              </a:xfrm>
            </p:spPr>
            <p:txBody>
              <a:bodyPr/>
              <a:lstStyle/>
              <a:p>
                <a:r>
                  <a:rPr lang="lv-LV" b="1" dirty="0" smtClean="0">
                    <a:solidFill>
                      <a:srgbClr val="00B0F0"/>
                    </a:solidFill>
                  </a:rPr>
                  <a:t>Ja</a:t>
                </a:r>
                <a:r>
                  <a:rPr lang="lv-LV" dirty="0" smtClean="0"/>
                  <a:t> dzīvnieciņš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 smtClean="0"/>
                  <a:t> ir kaķis, </a:t>
                </a:r>
                <a:r>
                  <a:rPr lang="lv-LV" b="1" dirty="0" smtClean="0">
                    <a:solidFill>
                      <a:srgbClr val="00B0F0"/>
                    </a:solidFill>
                  </a:rPr>
                  <a:t>tad</a:t>
                </a:r>
                <a:r>
                  <a:rPr lang="lv-LV" dirty="0" smtClean="0"/>
                  <a:t> dzīvnieciņš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 smtClean="0"/>
                  <a:t> ir zīdītājs: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sz="3200" b="0" i="1" smtClean="0">
                        <a:latin typeface="Cambria Math"/>
                      </a:rPr>
                      <m:t>𝐾𝑎𝑘𝑖𝑠</m:t>
                    </m:r>
                    <m:r>
                      <a:rPr lang="lv-LV" sz="3200" b="0" i="1" smtClean="0">
                        <a:latin typeface="Cambria Math"/>
                      </a:rPr>
                      <m:t>(</m:t>
                    </m:r>
                    <m:r>
                      <a:rPr lang="lv-LV" sz="3200" b="0" i="1" smtClean="0">
                        <a:latin typeface="Cambria Math"/>
                      </a:rPr>
                      <m:t>𝑥</m:t>
                    </m:r>
                    <m:r>
                      <a:rPr lang="lv-LV" sz="3200" b="0" i="1" smtClean="0">
                        <a:latin typeface="Cambria Math"/>
                      </a:rPr>
                      <m:t>)→</m:t>
                    </m:r>
                    <m:r>
                      <a:rPr lang="lv-LV" sz="3200" b="0" i="1" smtClean="0">
                        <a:latin typeface="Cambria Math"/>
                        <a:ea typeface="Cambria Math"/>
                      </a:rPr>
                      <m:t>𝑍𝑖𝑑𝑖𝑡𝑎𝑗𝑠</m:t>
                    </m:r>
                    <m:r>
                      <a:rPr lang="lv-LV" sz="3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lv-LV" sz="32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lv-LV" sz="32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lv-LV" sz="3200" dirty="0"/>
              </a:p>
              <a:p>
                <a:r>
                  <a:rPr lang="lv-LV" dirty="0"/>
                  <a:t>Apgriezt ne vienmēr </a:t>
                </a:r>
                <a:r>
                  <a:rPr lang="lv-LV" dirty="0" smtClean="0"/>
                  <a:t>var: </a:t>
                </a:r>
                <a:r>
                  <a:rPr lang="lv-LV" dirty="0"/>
                  <a:t/>
                </a:r>
                <a:br>
                  <a:rPr lang="lv-LV" dirty="0"/>
                </a:br>
                <a14:m>
                  <m:oMath xmlns:m="http://schemas.openxmlformats.org/officeDocument/2006/math">
                    <m:r>
                      <a:rPr lang="lv-LV" sz="3200" b="0" i="1" smtClean="0">
                        <a:latin typeface="Cambria Math"/>
                      </a:rPr>
                      <m:t>𝑍𝑖𝑑𝑖𝑡𝑎𝑗𝑠</m:t>
                    </m:r>
                    <m:d>
                      <m:dPr>
                        <m:ctrlPr>
                          <a:rPr lang="lv-LV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lv-LV" sz="3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lv-LV" sz="3200" i="1">
                        <a:latin typeface="Cambria Math"/>
                      </a:rPr>
                      <m:t>→</m:t>
                    </m:r>
                    <m:r>
                      <a:rPr lang="lv-LV" sz="3200" b="0" i="1" smtClean="0">
                        <a:latin typeface="Cambria Math"/>
                        <a:ea typeface="Cambria Math"/>
                      </a:rPr>
                      <m:t>𝐾𝑎𝑘𝑖𝑠</m:t>
                    </m:r>
                    <m:d>
                      <m:dPr>
                        <m:ctrlPr>
                          <a:rPr lang="lv-LV" sz="3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lv-LV" sz="32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lv-LV" sz="32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lv-LV" dirty="0" smtClean="0"/>
                  <a:t>(«Būt zīdītājam» ir kaķa </a:t>
                </a:r>
                <a:r>
                  <a:rPr lang="lv-LV" b="1" i="1" dirty="0" smtClean="0">
                    <a:solidFill>
                      <a:srgbClr val="00B0F0"/>
                    </a:solidFill>
                  </a:rPr>
                  <a:t>īpašība</a:t>
                </a:r>
                <a:r>
                  <a:rPr lang="lv-LV" dirty="0" smtClean="0"/>
                  <a:t>, bet tā nav pietiekama </a:t>
                </a:r>
                <a:r>
                  <a:rPr lang="lv-LV" b="1" i="1" dirty="0" smtClean="0">
                    <a:solidFill>
                      <a:srgbClr val="00B0F0"/>
                    </a:solidFill>
                  </a:rPr>
                  <a:t>pazīme</a:t>
                </a:r>
                <a:r>
                  <a:rPr lang="lv-LV" dirty="0" smtClean="0"/>
                  <a:t>, kas ļautu droši atpazīt kaķus.)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1034294"/>
                <a:ext cx="4822351" cy="3900962"/>
              </a:xfrm>
              <a:blipFill rotWithShape="1">
                <a:blip r:embed="rId3"/>
                <a:stretch>
                  <a:fillRect l="-20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913194" y="1077512"/>
                <a:ext cx="4230806" cy="3900962"/>
              </a:xfrm>
              <a:prstGeom prst="rect">
                <a:avLst/>
              </a:prstGeom>
            </p:spPr>
            <p:txBody>
              <a:bodyPr/>
              <a:lstStyle>
                <a:lvl1pPr marL="230188" indent="-2301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5613" indent="-223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Char char="–"/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679450" indent="-2095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896112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10000"/>
                  <a:buFont typeface="ZapfChancery"/>
                  <a:buChar char="–"/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124712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>
                    <a:solidFill>
                      <a:srgbClr val="0000CC"/>
                    </a:solidFill>
                    <a:latin typeface="Frutiger 87ExtraBlackCn" pitchFamily="34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>
                    <a:solidFill>
                      <a:srgbClr val="0000CC"/>
                    </a:solidFill>
                    <a:latin typeface="Frutiger 87ExtraBlackCn" pitchFamily="34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>
                    <a:solidFill>
                      <a:srgbClr val="0000CC"/>
                    </a:solidFill>
                    <a:latin typeface="Frutiger 87ExtraBlackCn" pitchFamily="34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>
                    <a:solidFill>
                      <a:srgbClr val="0000CC"/>
                    </a:solidFill>
                    <a:latin typeface="Frutiger 87ExtraBlackCn" pitchFamily="34" charset="0"/>
                  </a:defRPr>
                </a:lvl9pPr>
              </a:lstStyle>
              <a:p>
                <a:r>
                  <a:rPr lang="lv-LV" kern="0" dirty="0" smtClean="0"/>
                  <a:t>Skaitlis </a:t>
                </a:r>
                <a14:m>
                  <m:oMath xmlns:m="http://schemas.openxmlformats.org/officeDocument/2006/math">
                    <m:r>
                      <a:rPr lang="lv-LV" sz="3200" i="1" ker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kern="0" dirty="0" smtClean="0"/>
                  <a:t> </a:t>
                </a:r>
                <a:r>
                  <a:rPr lang="lv-LV" kern="0" dirty="0" smtClean="0"/>
                  <a:t>dalās ar 6 </a:t>
                </a:r>
                <a:r>
                  <a:rPr lang="lv-LV" b="1" kern="0" dirty="0" smtClean="0">
                    <a:solidFill>
                      <a:srgbClr val="00B0F0"/>
                    </a:solidFill>
                  </a:rPr>
                  <a:t>tad un tikai tad</a:t>
                </a:r>
                <a:r>
                  <a:rPr lang="lv-LV" kern="0" dirty="0" smtClean="0"/>
                  <a:t>, ja </a:t>
                </a:r>
                <a14:m>
                  <m:oMath xmlns:m="http://schemas.openxmlformats.org/officeDocument/2006/math">
                    <m:r>
                      <a:rPr lang="lv-LV" sz="3200" i="1" ker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kern="0" dirty="0" smtClean="0"/>
                  <a:t> </a:t>
                </a:r>
                <a:r>
                  <a:rPr lang="lv-LV" kern="0" dirty="0" smtClean="0"/>
                  <a:t>dalās ar 2 un </a:t>
                </a:r>
                <a14:m>
                  <m:oMath xmlns:m="http://schemas.openxmlformats.org/officeDocument/2006/math">
                    <m:r>
                      <a:rPr lang="lv-LV" sz="3200" i="1" ker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kern="0" dirty="0" smtClean="0"/>
                  <a:t> dalās ar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b="0" i="1" kern="0" smtClean="0">
                          <a:latin typeface="Cambria Math"/>
                        </a:rPr>
                        <m:t>𝐷𝑎𝑙𝑎𝑠𝐴𝑟</m:t>
                      </m:r>
                      <m:r>
                        <a:rPr lang="lv-LV" sz="3200" b="0" i="1" kern="0" smtClean="0">
                          <a:latin typeface="Cambria Math"/>
                        </a:rPr>
                        <m:t>6</m:t>
                      </m:r>
                      <m:d>
                        <m:dPr>
                          <m:ctrlPr>
                            <a:rPr lang="lv-LV" sz="3200" b="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lv-LV" sz="3200" b="0" i="1" kern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↔</m:t>
                      </m:r>
                    </m:oMath>
                    <m:oMath xmlns:m="http://schemas.openxmlformats.org/officeDocument/2006/math"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𝐷𝑎𝑙𝑎𝑠𝐴𝑟</m:t>
                      </m:r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ctrlPr>
                            <a:rPr lang="lv-LV" sz="3200" b="0" i="1" kern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lv-LV" sz="3200" b="0" i="1" kern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 &amp; </m:t>
                      </m:r>
                    </m:oMath>
                    <m:oMath xmlns:m="http://schemas.openxmlformats.org/officeDocument/2006/math"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𝐷𝑎𝑙𝑎𝑠𝐴𝑟</m:t>
                      </m:r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3(</m:t>
                      </m:r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lv-LV" sz="3200" b="0" i="1" kern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lv-LV" kern="0" dirty="0" smtClean="0"/>
              </a:p>
              <a:p>
                <a:pPr marL="0" indent="0">
                  <a:buNone/>
                </a:pPr>
                <a:r>
                  <a:rPr lang="lv-LV" kern="0" dirty="0" smtClean="0"/>
                  <a:t>Dalīšanās ar 2 un ar 3 ir </a:t>
                </a:r>
                <a:r>
                  <a:rPr lang="lv-LV" b="1" i="1" kern="0" dirty="0" smtClean="0">
                    <a:solidFill>
                      <a:srgbClr val="00B0F0"/>
                    </a:solidFill>
                  </a:rPr>
                  <a:t>pazīme</a:t>
                </a:r>
                <a:r>
                  <a:rPr lang="lv-LV" kern="0" dirty="0" smtClean="0"/>
                  <a:t>, ka skaitlis dalās ar 6. </a:t>
                </a:r>
                <a:endParaRPr lang="lv-LV" kern="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94" y="1077512"/>
                <a:ext cx="4230806" cy="3900962"/>
              </a:xfrm>
              <a:prstGeom prst="rect">
                <a:avLst/>
              </a:prstGeom>
              <a:blipFill rotWithShape="1">
                <a:blip r:embed="rId4"/>
                <a:stretch>
                  <a:fillRect l="-2305" r="-3746" b="-7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77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Dalāmības pazīmes ar 3 un 9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Skaitlis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 smtClean="0"/>
                  <a:t> dalās ar 3 </a:t>
                </a:r>
                <a:r>
                  <a:rPr lang="lv-LV" b="1" dirty="0" smtClean="0">
                    <a:solidFill>
                      <a:srgbClr val="00B0F0"/>
                    </a:solidFill>
                  </a:rPr>
                  <a:t>tad un tikai tad</a:t>
                </a:r>
                <a:r>
                  <a:rPr lang="lv-LV" dirty="0" smtClean="0"/>
                  <a:t>, ja skaitļa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 smtClean="0"/>
                  <a:t> ciparu summa dalās ar 3. </a:t>
                </a:r>
              </a:p>
              <a:p>
                <a:r>
                  <a:rPr lang="lv-LV" dirty="0"/>
                  <a:t>Skaitlis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/>
                  <a:t> dalās ar </a:t>
                </a:r>
                <a:r>
                  <a:rPr lang="lv-LV" dirty="0" smtClean="0"/>
                  <a:t>9 </a:t>
                </a:r>
                <a:r>
                  <a:rPr lang="lv-LV" b="1" dirty="0">
                    <a:solidFill>
                      <a:srgbClr val="00B0F0"/>
                    </a:solidFill>
                  </a:rPr>
                  <a:t>tad un tikai tad</a:t>
                </a:r>
                <a:r>
                  <a:rPr lang="lv-LV" dirty="0"/>
                  <a:t>, ja skaitļa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/>
                  <a:t> ciparu summa dalās ar </a:t>
                </a:r>
                <a:r>
                  <a:rPr lang="lv-LV" dirty="0" smtClean="0"/>
                  <a:t>9. </a:t>
                </a:r>
              </a:p>
              <a:p>
                <a:r>
                  <a:rPr lang="lv-LV" b="1" dirty="0" smtClean="0"/>
                  <a:t>Piemērs:</a:t>
                </a:r>
                <a:r>
                  <a:rPr lang="lv-LV" dirty="0" smtClean="0"/>
                  <a:t> </a:t>
                </a:r>
                <a:br>
                  <a:rPr lang="lv-LV" dirty="0" smtClean="0"/>
                </a:br>
                <a:r>
                  <a:rPr lang="lv-LV" dirty="0" smtClean="0"/>
                  <a:t>117 dalās ar 9, jo ciparu summa 1+1+7 = 9 (dalās ar 9).</a:t>
                </a:r>
              </a:p>
              <a:p>
                <a:r>
                  <a:rPr lang="lv-LV" b="1" dirty="0" smtClean="0"/>
                  <a:t>Piemērs:</a:t>
                </a:r>
                <a:br>
                  <a:rPr lang="lv-LV" b="1" dirty="0" smtClean="0"/>
                </a:br>
                <a:r>
                  <a:rPr lang="lv-LV" dirty="0" smtClean="0"/>
                  <a:t>777 dalās ar 3 un nedalās ar 9, jo ciparu summa: </a:t>
                </a:r>
                <a:br>
                  <a:rPr lang="lv-LV" dirty="0" smtClean="0"/>
                </a:br>
                <a:r>
                  <a:rPr lang="lv-LV" dirty="0" smtClean="0"/>
                  <a:t>7+7+7=21 dalās ar 3 un nedalās ar 9.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" b="-2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eg;base64,/9j/4AAQSkZJRgABAQAAAQABAAD/2wCEAAkGBxQTEBQUExQWFRUXGCIaGRgWGSAgIRsgICEbHR4iICAgHygjISEnICAgIjEiJykrLi4uHB8zODMtNygvLiwBCgoKDg0OGxAQGzgkICY4LTQyMjcvNDUvNDU3OC8sNTQ0NDQsLCwtMDQyLyw0LzQvLDQvLDQsLCwsLCwsLCwsLP/AABEIAPEA0QMBEQACEQEDEQH/xAAbAAACAgMBAAAAAAAAAAAAAAAABAMFAQIHBv/EAD0QAAICAAQFAwMEAQIFAwMFAAECAxEABBIhBQYTMUEiUWEHFDIjQnGBM1KRFmJyodEVsfCCksFDU6Ky4f/EABoBAQADAQEBAAAAAAAAAAAAAAABAgMFBAb/xAAxEQACAQMCBQIFBAIDAQAAAAAAAQIDBBEhMQUSQVFhE3GBkaHB8BQi0fEyUiOx4RX/2gAMAwEAAhEDEQA/AOj8f5gzEecXLQRoxbo+phenqHM6yRrWwFhFUb3PfYYAfTmSM545PQ2sD8wVK2FV6NNqB0sDuBf8USBF/wAUel2GXmZer0oyDH+q2tozpt/SFKkkvp27X2wBXTc7BSJCmmAJrex61AizEjjZiNQMVbWO+52OAHsnzX1ekEyuYLPq1KwRTGFcRlm1uLBJsabsAnAFfwznZ3EYfLv1ZI4mSFNFlpBmWPrMmmtEDNvVV5LUAHuH84xzSRiOGUxyFFEvoC3JCJ1BGrX+BAPp2JGAIeO84GJcwI4HZo1cIzFdDuiqzL+YbYNdkAHS1HtYEub5ikgkjSaIuDCjytGFGglwhJDSH0gnspY7Hv5AVn53DPLHFGQ0T6WL6SrCpxalGO+qE2DuAdwD2AseD8zLNmTlzG6SLGH1NpAYVGSUGrWVtwNVVsRfawEsrz1HJN0UglZzKsYAMdHUMwwa9daQIHve+217YAb4VzbFPBPOqSpHCpe5AFDpRYMpYhaIB7kV5rACa89IYjIMvOQscsjj0ekRUD+/fVY01ffxgDfN87JHLJE8EuuOMuwBjbcKr6NnNNTCroH+KJA1zvPCxI5bLT641leSMdO0WFY2Zr6mkgiWOgCT6u2xwBL/AMaxFp1WGdulIIgdIAkfq9EqrMQNpNtyNt8AQLzey5WLMSpp1T5iNkAshYBm2AvXQaoBZthdgAA2ALBOZh0J5WgmQwEAxnQWbUqsumnK7hgNyN7wAvmucUjL64JlCA6m9BGpEErps92qEm60nSQCdrAVT6hQMJTHFNJ0iQ2kLsNUao27fg6v1A3bSrE1gCxzfNCrl4Jlikl6ya1SMxkhQhdiSXCGhtsxskVtvgBfI8azEwzbIIkRHVIC4/Kwp1GpNydQ0pSG6F77AWPK3EnzGVSWRQr6nRlAIopI8Z2JNG13FmjYtqsgW2ADABgDzfF+M5KHNVMFE6iFtRA2V3kijNkjZWd79g/zgCaGbh7TpOrZczSgsjgrqcAaSQfPpXSf+iv27AQ5ePhkpIT7ZzmfV6dJMukswI96bUwI86j3vAGWfh6MI3WCMg9FEfQLpemFUX2qXRRr86rcWBtJkuHRywwMuWWVLeKM6dQslyyjvuyFr8lL/bsAqjcJaFyDlGi9IY2tD83Te9vycj4LfOAHM3nMll5oo36UTSfqIx0qpZBHCKN/lpZVFDsMAQZqXh3VlbTDJMzCKXQFLesrHTb9rUKf+gDxWADN5vIzPlpZ4lt4DmI5JVX0IjQmiSdjqlQgCxa+4GAK1+LcLTOCERJrm0sZUCaCZNZUE6tRJtzspA1ncFtwLtfsIMy5HQjzHTLNuofQALJ81pQX7hB7YAjhi4dDKGX7eOTqgAgqD1CpofzomNDwJf8AmwAzwvK5N0nWBIWR2ZJlQAgncMrDt5IK/JwBNFwDLKrIsKBWUqwrYhq1A/zQv3wBmfgOWeRpWhjMjfk2nc7Bdz59IA/hV9hgCu5j5Oy+crqFkFsX6YT16wqtqLIxFqqjUulhWxwBYScByzGUmCMmWuodI9VGxf8Ae/8AO/fAGRwLL9JYejH0lLFU0igXDq9D/mDuD/1H3wAw2QjIcFFIei235UABf8AD/bAELcFy5leUwxmR1Ks+kWwIAIJ+QAD8ADxgCL/h3K6SvQj0lUUjSO0X+Mf/AEePbAEma4Hl5IkheCNok/BCo0rsV2HgaSV/gkYAlm4ZCyOjRoUkNupGzHbc/Ow3+BgDGR4ZHCbjXQNCoEWgoCl2FD3Jc3/WAHMAGADAFNxDl9Zcx1jIw2iBUAUejIZUO4sbswO/Y/GAK5ORoROs2ptQLndUN65J5RRKkrpaZ91IJAW+2AJouToVzGXnDHVBEkYBVDYjDhTZUlT62vSRe3jABn+UUlmSXqyIVlMvo0gmzESurTqCnpgEA0QTYO1AM57lxZMx1jK6g6S0Y06WZA4Q2V1CtXYEA6R82BWcQ5BglRVLt6Y4o1OlGH6KzoCVZSpJWd7BFbKR2wA9xvlVMwFUyvGghaBlQL643KalNqasIBa0RZwBBHyYgnkmM0rF31kNpNfqdUKDV6QfSB4Wh4sgbcQ5NimhhiZ3qGDoqfTvT5eQMQRRIaBNqogsKwBvluU0jEeiRlKdOiFQD9PqftChRq6jA0BW1VgCaTlpDmjOXei/VMXp0mTpdDVdav8AHtpuvNYArRyBBoy663JgZiGcI5YOyMQdSkbdNFDDcBe/nAHpOGZEQx6FJI1M1n3dmc/92wA1gAwAYAMAGADABgAwAYAMAGADABgAwBHmHIRiBZAJA9zW2KybUW0Wgk5JPY4vmOb8yM9CYpZHZ5FVoydmsgMunsB3r2rHGs6tadXLbPpL6hQhR5VFLHVfTUsfqJzLLHNIFlkiaNtgpoVQo/JPffCtVqu4wm1j5EW1ChG1Umk8rfrkd47zLP8AYZVpS8TywByU9Nvt38gVvQ98a39WquWKyvYx4ZQovnm0nh9exDytzTmX4XNJIzlUn6Yl/dooE7nuQ21/Pxi9WrVhbJ9e/UzpUKM7zl0xhvHTIvyFzPmXzeYiDPNGIHkpiTpYVp38atxX/jFbSdVUpPfTQm/pUHVilhapPHYRi5tzA4jAIpZJOpIqsjGwwJGr09hQsiu1YysqlWdTLba8no4hRoQpcqik12GvqBzRNHNJpmkjeNyAAaAA/E15sbm/fFZ1a0rhrLWHt0LUrehG1TwnlLXrnqNc1czT/bwmRnhdoUekOmyR6ifPfx4xa9q1fUUU2tinD6FD0nNpPVrX6E2R5ozDcHhllZxqd06q7Myreg38na/NfONrurVjRjvrv3MbK3ozuJ7PGye3n5C3InNGZePPAs0iQoGVm3Kkkgiz329VeK+cTSqVY2zluyK9GhO7jHZN6i/LPNE54tFFHJJLHKxDq5v0hSdXxRA3H8ecUsJ1JSeW2vJfilOjGCwkmuwnzbzfmI5tccsiyqxHTv03dBQvkdh7nGFKrWnXzl+3Q9NW3t4W+ML36++S++oXMEsbadckLBVYBDQ3FsSRuSG2/rF7yrV9blTaxgy4fQo/p+dpNvOc7/mDCc0ZhuEZaWVnUyawZF2LaTUZvxqG9jvWNbyrVjTitVndr6GNhb0ZVpvCeMYT+vyIOSOacy+Wz1s0iQ6dDncrqJ1Cz3pfVv2xMalWNs5dStShQneRjsn+L5kHJ/M87cVSFJJJYpNWpXN0ACQ3wbobe+K2E6jby215L8Up0VFYST8Ffx/nDMpmFeKWTqagDGTsWutGntXj3xhb1a062W37Hqube3p0OVJeH198l59RuYZY5GUSSRFaKhTQoiydtyb29tsWu6tV1+VNrHyM7GhQVtztJ5znv+YN8xzPmG4VlZJWdGlRrddixBpCT4DL6tu+Nb6rVjCKWVnsY8OoUZVJtpPGNH26kHJfNOZfJZxmZnWF0CyHcgN+Ys99Io79tWLerVhbOXXT3KOhQneKOmNdOmehFyJzLO/FRAJHlhdXLBzekAWG+N6X/wCrDh8qjzzNteSeKwpJLlST8HW8dQ4YYAMAGADAGk0gVWY9lBJ/rfESfKm2WhFykorqcrl5vjhz6SHK5b9RgC6IOoA5AvX5O+4xyra8lOpssM7t3w+NOj/k8rvt8v8Aoc585gRJdX2+WlMTaf1k1NY3New9sK161W5YpaaeSLbh6dvzSk1lZ02/9HeYOZ45sjC/RicSxCXROAwHigPJu/6GNLy7cMJJZ31MuH2PO5SlJpJ40/NjXlzm+OXhz1BEhjk6PTAqLcaga8LV2PcfOLzuuWgptavTwUhY81zyJvG/n+xTkbmyITTQfbwxVG0twJpDaO4I8mjscVtbpum5SWMa6Fr6ySqxUJN5aWvkVh5tjh4ihOWyw6rBDJEg1jWQB6vO53H84ztbuU6mGljwbXthGFFNSba7/wAdCfnfmREn1/bZaUxMVBlTU9qd9/279u/vis71+viKWFp50/NCaPDl+mzKTTaz41/78k/NnM8U2XicQQSAoslZhQ1axdAfHk4td3jjNRil0389ithYc0HOUmt1p47/AGGsvzbHPwxH6MQ1FozG4/TGjvt5FVQ+fjGtzdctJPCy++xha2PPXksvEe2+v5qK8j83xmLMx/bxRdBQ9QqFVgx07jwbqz7HCldP0HOS2JuLHNzGEZb99xblvmiOPiQh+2y6GdivUgQA3RYWf3Ka/wB98VsrmVSTTS+BfiFnGnBSjJv3IOZOcI4cyuY+1y0mk3qKgygA1+XhvbGUL1yraJY+ptPhqjQw5PP0LXn3j0dAdDLyhArfrpqPqGoUPAqrOLXd441OSKTx3M7CwU6TnKTWc7baaakj82xz8MifoxfqBlMcgtB09jQ8+KH/AIxpdXfJTWEsvvtoZWdhz1pZbxHG2+v5qQcmc4RnLZhOhFEYNJ0xLpRtZ0ix437/ABiYXeKDnJbfIirYZulTjLfr101FuUuZ404h9v8Ab5ePrEjXAmkkqC2/uKBxWyuZTbUkvgX4jZxppSjJv3FOM84xw5tcwcrlmF3r0Dqhbq9fhq8f1jGlfOdXRLD+f9m9bhqhQw5PK+XwXYtOf+Oxht4MvN0yP86ajZAbYeB2398Wubxxq8sUtPmUsrBSoc8pNZ7bdtfJPnea45+Gwv0Yj1VYlJRaDQdJAHnft2xpd3fJBYSy+/j7mVjYc9SWZNJaab6/Yi5Q5wjfJzqIIozAVXRGNMZElhTXjcG//wDcWV3ig5ta/TUrKx5rpU4yeHl566fcX5I5mjGfOVGXy8Zl1EPAmmyoLU3uKBo/+cRZXMqmjSXsW4laRp4lGTfudLx0TjnmOceZGyo0xhNenUdftdAADucc+8vJUWow38nW4dw+NxFzm3jbT56meQ+aPv4HdlCvG+hgOx2BBH9Htj1UKjqQUmeK6oqjU5U9D02NjzBgDV6o32re/bEPGNSVnOhyiPJ8KXiMbP1/zBjD10tRPpP+qr7Xt2xy7apb+o1BP7HcvKd26PNUaffG/wDHuN/UHJ8PafVP9wN6k6GnSf51b3XfT/74mtO3jX1Tz17EW1O7lbaNcvTO/wDXuWPNeWyD5KCtfTEYMJy9WI6Ffltp7d/ONL2VBJOay+mDLh0LpuSg0l1z3/k15eg4aeFOkQcxa/1L/wApl271+6qqtqxacqLoZkv2/X+zOELmN1iL/d36Y/gV+nsHDkmnEfVM+g6vuNN9O/Vp07VdX57Yi0qUZQfKsLyWv6dxGouZ5fTHcR4dk+FpxKMt9xq1jpCWumGP4/8AN/Gr4xlaVLfnxBNe5vfU7r0lKo0++PzHyJue8nw45ktP9wBq/U6NaCfN3vfvp/8AfEVKlvGvs89e353Jo07uVtusdM74/NsjfO+V4e8MJPVCiNdJy2n/AB/tvVt27ecWu526mnJZfj7lLCF1KnJQaUfPfrj7jIy/Dm4TGsQfoWdGj/Jr31Xf7u93t/2xrcyoOknNadO5jaRuVcNQeH1zt+diDkOHhq5fNLF1Ca/X69ayu+mtO2nvVecTSnRlQf8Ar1yLincxuFr+7pgS5RynDU4kK6/3G/SE+mgaN6a/dpv8vF4zsp0W2oJr3NOI07lRUqjTXgX5jyfCvvA0/X6Ze2ArpE3uT+7Tfetv6xnCpbKviKf2Np07yVsnJr7lt9RcpknKtL1wwA1HL6fx8A6tu3at6xa7nQjUXMm34+5nYQupUWoNKPn7E2by/Dn4VCsYfoAHpdL/ACAi9d35u9V/+MaXcqHppzWe2NzKyhc+tJQeH1zt+diLkmHhoyeZWLqEf/r9X8z/AKfx2r20+fnEwnRlQf8Ar1K1adzG6ST/AHdMbfncT5IyvDk4gdHX+4phH9xpoD9wXT+6vfer+cUsqlF5UE17mnEqdwkpVGmvApxXJ8KGfVpeuELggbdK77/69F/1/WM6NS2VZqKf2N69O8dvmbX3+PTJZ/UbKZFpA03XDCg5g01XgHVtde29Ym5nbxrLmTz4KWULqVBqLSj0z9hri2X4e/DIAgfohf0ej+YA/K9Xz+WrzjS8lQ5E5rPbG5lYQufVlGDx3zt/fYi5Pg4b/wCn5hYuoVLfr9T/ACFv2/jt/wBOnbv5vF1OjK3y/wDEpKFzG6ST/d07f13FeQMtw9M84j6/3Ok6evp2X9wXTtfve9f3itlUpNNQTXuX4lTrxw6jTXg6Xj3nJKPmfleHOqBIXRl7OhANe24II/rGFa3hVact0eq3vKtBNQejJ+W+X4clB0YAdNlmLG2Zj3JP/wA7Y1jFRWEYTm5y5mWuLFAwBpNGGVlPZgQf72xElzJploScZKS6HMX+mk8mbRpZ0MCMGsXrYKbC1VDtV3jn29j6Ust5OtdcU9aGEsDnOfIeYzMzGCWMI5siTV6Se5AAN/8AbCdhmrz50Yp8U5aCptarTI1xrkWQ5SCHLSgNFGIz1CQHA3s0DRuzVecXubP1WmnsZ2fEvRUlJZzr7M04HyA8GQkhMw68knV1relWA0gDzVefnFqlopUlTyVpcQcK/qtZW2PBByf9PZIZpZszIpZ42iVYySAH/IkkDehsKxFG0UKbhLroLjiDqVFOPRp/IVg+m07Z2OSaZDDG4cab1NpNqKIodhe5xS2svSllvJpd8T9aGIrBNzd9P8xmZmMM0axOxY69VoW3agBR3+RirsP+Vzzo9S0eKf8AAqbWqWPlsT8ycgytDFHlZVASNY2EhIvQKDbA7/FYtXsfUmpJlbXifpU3CS76+5PDyE8fDUy8cw6yszlzYVi/5DbcCqA/jF69mqkFFPGDO24g6VWU5LKf4iHlH6fPBHmTPKplnUIOnZCAGxuas3v/AFiY2iVF031InxBuuqqWwvy/9PZ04gmZzMqFYiWUISS7UQC1gUBd1viLW09Jtt5LXnEFXWIrCFuPfTTMTzaROgy5Pc3rVSbIAqr+bxlTsOSpzZ0NqvFuenjGpa86ckzZgg5aRFBCqyyEgekaQRQN7YtXsfUqc6ZS24n6VH02u+H76mX5CdOHRZeGUdWPUSzWFcubcbWQLqu/bFrizVWMUnjBS14i6M5OSypY+mxHyr9Pngy+ZE0oM0+kWl6U0HUveiTq3PbFv0adF0+5V8Qf6hVUtv6IOV/p9NHnhmczKjCO9CoSSxIItiQK2J23xFtaeluTeX/r6RWEKcU+mU82YAM6fbA999em/wAQKq/F3jKjw9U55zlG9fivq08JYZZ87ckT5l9WXkRVatSyEiiAFsUDewxNax56vOnuVt+J+nR9NrbZ/UkzfIjrw+DLwSjqRKwLNYD6zqbtdb9u+L3NkqqXK8YM7TiLoyk5LKZHyz9P3gymYSSUdecqdSXpTRZQC6J3Js7d/jFnZp0fTyVXEGrhVcZWunuQ8n8gTQZ77rMyIxQNoWMk2WBBZiQPBO3zha2vpb7i9vvX0SwjouPYc4MAGADABgCI5lNQXWuokgCxZI3IA9wMAS4AMAGADAEbTKLtgNPfcbX2v2wBJgAwAYAMARtOoYKWUMRYUkWQO5r2wBjLZlJBcbq4urUgi/bbAGyyqTQIJ9gfkj/3BH9YA3wAYAMAYZgO5rAGcAau4AskAe5wBtgDSOZW/Fgf4N4AzrF1YurrzWANPuU16NS6++mxf+3fAEuADABgAwB5fI8vMOItmXU0OppIkNeoxV6AdO4DbkeF9hQFRw7gGfOZuaSUQnMK7BMzJ+IXN2B6yQpZoPQNI9B9K1uBk8Bz6/Y6JJSUKPmC2ZkNtrjMoIL6WUxhlAIYWdtO5IC0vC83lstGZZM1KDHlhOqTzM5kHUE2llJdASYyStAha2skgScJ4ZxF+hL1ZUByleuVvS5SX/IjC2bW0baiob01a1pYCw4PwTMJl80pV0eR0KdTMGVtljDXIxvuGoX29uwAf4DwieKfW8krK6SdQSTM4DGQGLSrEhQIyR6QB2uzgCnyfL+eQZMGWZisUPUY5lzpkD6syXBJ6odPQoNhCLAW7wAvleXuKB/VmZChV1rrGwIo3igIYhqaRn6rsQ28a2DgC0yXC86OGNEzN1uoD/mfWY9all6jO7KzJqUMH2JBBXwBFwXliYSTSzli75UQxsZmYrcmZYKxNhmWN4l6hBJIc76msB7k/KTZdBFIjBCwEa6lcxqsaA6mVFBBYGtidx2vSoFPw/lKePUVMqMhBQjMudRE7v6iXtlMbD0NtZaxZvAE2R4BnTIwnmm6bZnWdOYYegfcfjpIZVOqEFAQPSdttTAOcB4ZnY4851ZGd3sxa5SV1/qbrsTGptBQ2Gk0oq2Aq+H8v8R0ENNIrLFmOkWzDsBI6wCEvbuXCkSmnLgWO+2AHH5fnfhyQydV5FzCSU2YbXoWVWI6oayQuoi2NHTvYFAJZTgHFRLvmTo9SjVIW0iKNky7GzbGR26kl3ehQbwA/FwbNHh+aiIfU5HSSTMGRhSpdysCRbhmHegR2/EAJ5ngvEKy/TMiqkzOVbNOzqnUjZUdtf6loJNn1galXt6gBHn+W86IKgtZAyEaJigOlZB6ijKxWyNtXzTVpIFxzVwnMylmgJUmONSUkKMQshZwrAgg6fNi+1i8AVWU5PlGahzMgd5FnjZ2GYcWoyyxs2kMqH9UbjSNS2Ko6cAWOY4PnHzU5EkiI6uFkE7UAUQRhYuyMrgsXG5Hk6qUBdOEcQMmTkeVxTF5lSYhVLSKxUjs6CO4wKNEWApbUAPQcp8PkgycKTM7zaFMrPI0hL0NVMxJq+wG2ALfABgDn3MP1FbLyWIkaIE36vUQDRPsOxoHHLXEG6vKlp9Tt/8AyYqjzSl+76d/iWHM3OZhUGFUb0qxLnw4sUAb7dz4xe5vnTnyRXYzsuGxrU3Oba3xjwYyvPIlyKZhEAdyy6WbYFPy38j297GL17z06aklqylvw71K0oN6LtvrsQ8s/UAZhMx1IwrwAN6TswY0O/Y3sf5Bwp3maLqSWwrcOxXjSg9yLhH1AZ8+mVljQdQlVaMk0wBNG+4NEWPjEWt5KrJqSLXvD4UIKUG37kHG/qQcvID0kaG/9Xr03V+wPmj/AL4yhxByqYS0+ptPhMYUsuX7vp+eSy5q50OX/wAKo1BSS5P7hqFAb9q3+cWuL506nJFZ7/8AZnZ8MjVpepNtZzjHjQibn0Pko54kXW6sSrnZdB0keC2/btti1xfOnFcq1epFpwxVZyU3otNPn8DfgHPgzGVlkMYWWNxGVv0kt+Js9h3v2rF3d4o+o1qZ/wDz83HpJ6b564X3IeWuf+tmXy8yKpCM6shNELuwIPxuDiLa7dSLcljBa94eqMkqbznTUWn+o5jzMaSRJ0pGVbVrZdRoE+DVix/OMqF/KpUw1oa3PC4UqXMpPI1zXzy+WciONGVWKnUxskd6rsPFm8Kt+41eSK02FDhcZ0fUnJptZ8Hq+CcTXM5aKdAQsqBgD3F+D/HbHSTysnHnHlk4sexJUMAGADABgAwAYAMAGADABgAwAYAMAcn5q4Vww5y5pZlQv61UDp3e9t+QF967b7jHKi7aNdpb/Q7zV7O2TeMfXBbfUPh2SYIZHljYKB+gAfR+272Hxi93+nVROe/gz4f+rlSap45fP2JG4dw48JiWN36Isxum7lt9Vg+buwe1eKxpdeg6Sc9uhlZ/qlXkob9c7fnYh5E4fw4ZbNCOR3LACcy7MF300BsB3oi98TTdCVB/69StdXMLmP8At0wJcncN4cvEQRLM84vpLMAB2N6a7tpvvW17YzspUMtU/qa8Rjc4TqYx4FuPcK4X96DNLMIy+6gDp3fYt+Wm+9bfOM6btY1mo/8AhtUV7K3Tlj7lt9ReHZJnVpZJY2oBuioO3i72BrtXjxi11+nVVOf+XgpY/q5UGoY5fP2McW4bw48Ny4jdxGqnpNFu5F+vUD897qji127fljKfwwUsP1fPOMPjnYl5Z4dw7/0yZYndoy36rN/k17VsPPagNv5xpL0JUNf8TKP6qF0uX/L6Y/gV+n3DuHrmZTHJJJmNBFTgCkv1aQNj4s9/4xFpKi4NQ+pbiEbmM06n0EMvwrhY4jGXlmPrBiVwBGWv0+ruRfa9jtucY2rtlUxTPReRvHR5qmPONxrn/huQbMFppZ0s/qCIAj+ydwa71eFV20a+u/XsLdXk7bTHL0zv+e50Pg0cS5eIZeuiEXp6dxpoaa/rHTXg4cs513HMSQGADABgAwAYAMAGADABgAwAYAMAGAOSc1ckzzZkQjMQrGzGtb+tQxsgJ5O/945ULNRray+HU70+IOdDKg/Lxp23LXnvliUqnRmjVdCoVmfRegUDfnbFrq1UqinzYM7G+caTp8jbWdUu5unJkkPC44knTqoWdnJpG1/kAfAqqPn+8aXNqp00k8YM7S+cK0m455vnoL8kckukOaeSaMvOoRek2pUCnUCT5N/7AYmFtF0HBPfqRVvZRuVNx26MW5V5OmbiS5iaeFhCxbTG+pmYggX/AKRveK2duoNvmyy3ELtzioqLS8rArzByLNNmhB9xCIidtT+sLd0E8n+6xlSs1Crhy/k3rcRc6PMoNd9NM+5bc/8ALMrEGGaJUcKCs0mndQFBHvsBibm0Tq8/NjPT6FLO+aoenyNtZ1S6PU0z3JUkHDYUinTWisHLtpR9bazR8AHtffFrq0UlFqWMaFbK/cZSTjnOum66EvK/JTxcPmHXTrSuJQyG0XR+I1efNn5+MaStVKhyJ+cmUb5xueeUc7rHXUV5F5NkGakzE00TUjRhYX17vsSx8bdhiLW3jGDWc5LX15KU0+XGNdUJHkaaXPxrJmITHGysae5CEIIATx2rvtjK2tFCesstG15fupSyoNJ+NBznzlWeWciOeFUlbUBLJpKk96Hn+sRUs163M5b64Jo37/T8qg8pYykdB5e4WMrlYcuGLCJAuo+aG5/3x1EsLBxJycpNssMSVOb8wfUd8vJqCRtFe62ddA0d7oHzVY5UL+UqvKksfU7suEwjRy2+b6HRYJQ6qw7MAR/B3x1ThG+ADABgAwAYAMAGADABgAwAYA4hzrw7OPmDEsEjSlzpdVNNZsMX7CtvIqscSFrV9fMl13Pp53tBW6UXphadi8+omWzKhLjaa40XWilqYD1Ch2s79t8XvLerOqnjK0MeHXVGFBrOHrp3MZXhmci4NCJI2cqzsYjZKq16LA39PevFj2xpd0KjpRUdcbmVldUVcTlJ4zs/+/mL/T/hWc6OefQ8aSKojRwVLsCSxANEen03tf8AWJhQqK2lFbsitdUZXcJS2QryjkM0/F45FhkhjjLGQlSq6SpGnfvZrbftfjFbC3nBuTWC/E7qnOHKnkS5q4ZnZMyIkgk62raRVNE3Ycv2Hvd7VjCja1fVzJfHuemve0PQxB6du3gvvqVlswH/AMTzBlUK6KWohaZdu1tZ7ecXu7erOvnGVpgysLqjC25c4euV38/LQgzXDc5DwrLCWJpCFcFKLGPU1pYHkLt8dsWvLepJQS1SK8Pu6MZzbeG38/zcl5P4XnF4ZmC0bgPKHSFrBZRWv09wG9vNfONZ0Kn6blW+mhlC6ou855barPnuK/Tzh2bbPyyiN4Yuk6kupUMx/EAHvR3vx/eIs6E4QfQniN1TnOPVJorn4bnJOIQJHBJG6SKWfSQqhSNTFuxsX53vGFnbVI1MyWD0395RlSxF5TLH6kZTMmd1EEkmtrRkQtYNALY2Fe22FW2qyuG2uu4t7yjG1ST1xqvPf4nTOVctLFkcvHOblWJQ5u9wPfzXa8dlLCwfO1GpSbRa4kocm5lyPCvvA05zAjLWwFdIm9721ab70a/rHKhO2VfEU8/Q706d5K2Tk19zq6VQqq8VjqnBNsAGADABgAwAYAMAGADABgAwBxjnHnLMRSlo5nR0Yjp/tFGgNPmx3vffHDhXrTr7v26H08rW3hbLRbLXrsXfPfMkyBRreFumjgIassLaz32O1Y0va1VVVFNrYx4dbUXQc5JPffp2NclzZmH4RDLKzKXd06qiiwW9B+L8n4ONLutVhSjjTO7MrK2ozuJ6J42T28/IW5H5tzLxZ4MzSrCisrtuVJJBF+aA1Ufb5xNOrVjbOT1aIrW9Cd3GK0T3IOWebMw3FooVleWKUsGV96UKTq/5aIHbbesVsKlSUnltryX4nRoxguVJPwJ80c6ZmObXHK4cNRj/AG3dadPn298YUq9adbd+x6a1rb06GML36+5efUDmSaNiokkhYKpCqau1sknuaO3tti93Xq+typtYwZWFtQ/T88knnPw/FqLyc25h+GZeSRnjaRX9a7FyraVN+AV3274teVqsYxitMleH21CU5yaTw9n0RJynzZmH4dmHkZmEcqostWQrVq/kr7/I9saTrVY23N101MoW9Gd5yrbV46ZIORuasy+fkh1vNH0nenNlSv47+L7ViLKpVcG3qTxGjQ54qKUdVsV83OeZXOwdKWR9ciK0bdm1EBgF8VZo9xWMbOtWnUy22em+tqFOjhRSa6r+Sw+oHNM0U0gSaSJo2ICqaFACj83332xFWvWdw4ptYe3QW9tQVqpNJ5W/XP2Oicq56SfJZeWVdMkkSswqtyPbxfevnHajnGp87USUmlsWuJKHLeYPprmMxNpEyDLk9zetVJsgLVE/N45tOw5KnNnQ7NTivPSxjD+h0+CIIqqOygAfwNsdI4xvgAwAYAMAGADABgAwAYAMAGAOV8080wxZkTnKZeTSfyYAyek1d+DttYxyVe5rYUVj69j6B8O5bf8AdN57dO5ac9cdiZF/QhmAVX/XF/mLFDv274td3fJNRST9/sZWFjz03OUms528dzeLmqKfhkbCCOn1J0nrQvT7/wAjtQ+caXN0o0k8avvsZWli5V5LmaUeq31/NRfkjm2Ew5mMZeOLogPpiFK4Y6dx4N7G72OJp3X/AAOclsK9i/1MYRlnPfcV5Y5lhj4kIPtcvGZiVEkC0bALAE+Qa8VvWKWdy5yaaS9i/ELNU4KSk37i/MHNsMOaXMHKZdwDeuv1KBq77BvNV/eMqd7zVdIrH1N6nDeWhhzee3QtefuORbXl4JtGk/rLZ9QDCh7VVnFrq85anKknjv8AMzsbDmo88pNZzttppqa53mqHMcOiYZeIhlJMcotV0HQQo2vftVbYtdXnLGOFq9dStlYOVSTcmktNPn8iTlfmyKTISgQRx9JxF01AEZ19j8Dvf8Y0d1ihztePBl+hbuuRS03z10+4pyPzRCualy4y0MJKtJrgWtWjcg++24OItLrng3JYx2L8QsuSa5ZN501FG5shh4gkhymX/UYDqIB1F1kC9Xa99x/OMra8c6mOVJM2u+HqFH/Ntrvt+dhvnvj0SzajlsvMYm03KLax3/gX2u8RVvMVuVRWmnkW/D82/NKTWVnx/wCnvOBcTXM5aGdAQsiBgD4vx/XbHVTysnDnHlk4j+JKhgAwAYAMAGADABgAwAYAMAGADABgDxnFvpvlcxP1XaQKTqaJSNLHufFgHyAceaNpTjPnSPbLiFaVNU2/5HeZ+SoM5p1M8RUBbjrdR2FEEbYmra06kuZ7kUL6rSg4LY3k5Ly32SZRQyIm6sD6gT3Yk9yb3sYtVt4VIqMlsVo3lWlNzi99yPl7kfLZWKaNdUhm2kdzuQLoCgAAL8ecFQgocmNCJXVR1FUzhog4D9Pstlsz9wGkkdb0dQikvYkAAWa2s4ijbwpf4lri8qV/8iHP/TXKTZjquZNOrUYgRoJ7+2qvi8VhaU4S5ki8+IVpw5JP49RzmjkiDOsGZpI2oAmMjcDtYII/sYVLWnOfO9ytG+q0qfprYM9yLlnysWWXVGsQpGQ+rfc3YN2dzeJq21OrjmWxFC9q0W3F77m/C+SctBlHyyhish1O7H1M3g2BQqtgBWLSoQlDka0Kxu6savqp6kXLPIeXycrygvLIyldUhHpU9wAABv5OFKhCnHCFe6qVpczFofptlRmlnLSMEbUsTEaQRuPFmjuATilK1p0nmKNK9/WrR5ZEvMn0/wAvnJeo7ypf5iMgBv8AcGv6wdpTc+fGohf1o0vTzoenyWUSKNIo1CoihVUeABQx6Txt53J8CAwAYAMAGADABgAwAYAMAGADABgCkXmeI5tcqFcyMXv8aUIBbG2Bok0KBN3YA3wBN/xLlLI+5hsOErWPyOul/k6Hr30N7HABHzJlGKAZiImRtKeseo2Foe51EL/JA74A1i5oybIzrmoSi6bYOKGs0nn9xBA9yDgCeHjmWYqFniJdOotOPUm/qG+4oE38H2wAvlOZcvKkskTiRIioLIy0dQVhR1V2Yd6wAzkeM5eZ2SKaOR0/JVYEiiVNj4II/kYAih5jyjdPTmIj1f8AHTj11/p999v5wBkcw5U7/cRVSt+Y7OrOp79iqswPspPjAEsfGYDC0wmjMS3qfUNIrYgnwb8YASi5nhfMCCENMxg6+qMpp0ksqiy4ssVI2FDyReAJ+BcY+5Eh6MsJjkMZEujcgAnSY3dSBdHfuCO4OAE8nzllJGCiVV1bKXIAY62job3epf8A+S+9YAdfmDKjVc8Q0v0z6hs+9L/PpYV7qfbAE8HFIXEhWVGERIkIYeirvV7VR/2PtgBePmLKtprMRHXq0+sb6KL/AP2ggn2BGAMZrmLLpCkxlUxPIsYZTY1MwQf7Hv7UcAQ5bmvKNGXM8aaa1B2UFdRKqGFmiWBH87YAafjuWAkJnjqMgP6h6STQB+Sdv5BGAI+I8xZeAxdWRUWVWZJCwCELpP5X5DWK8AnAGM3zHl0Yp1FeRWRWjQgsNbxxgkX2BkQn2DD3FgZ4fzDl5TEqyKJJUDrGxAeiC3a+9AmvYE4Axl+Ysu3eQIS8iBXIBYxO0bkC9xamvfb+MAK8sc35fPKxi1LpUORJpB0turelmABG+9EXuAcAOw8w5V4zIuYiZAGJYOCAEUMxv4Uhv4N4A2m49lk6mqeNenWu2A06iAt+1kgfyRgBj7+P/WMAK5Tgyx5hpgzEtq2NV6zGT/8A0H+5wBU8O5JjizIn6sruJBJ69J/FcyoBIWztmH3O/pT23AzNyXGwyg6soGV6ekemmMbpIpI07ElaJFWCRtgBfO8oPHDCMo/6sMcEaGRgo0wdQWSI39TLIwPpI9gDvgDXh/IMYEbTNqkGX6MlKlH0SISrFNa7SMNioNDYbggWmU5aCxTI88kpmKlnYID6FRRQVQOyjx5OAGchwNInRwzEokib1v1HEhJ27gih/JwBXRcmxqIAJJAsUUMTL6f1Vy7a4tXpsEPZOki7o4AVy/08yyPrDSX+rd6TfUUxrYKkHpxlkQEEUxsG8AWGX5VRcp9t1ZD+osquatWR1kTSK00GUHTVd/fAE/A+Xkyzu6u7M6BXLVuepPMzbAAFnnc0NhsABgBjh3DTAkccbehS7Pqq3LksT27l2LE/+dgK+HlVAJAZHbX7hfSOq01Ch/qYjfwBgCLhnJkMEvUVjfW61aUG/wCtQJVQzAdZt2JOw+bAl4PylFl0zCRuw64ILAIrKPWRTKoJI1mmaz2+bAVyfIkKLIrSSOJIpomvSLE4hDnZRvUQo/Ju8AN5blZEyoy6yMtSrNrVI1OpXWQelUC1agHayPN74A3j5YjHS9TfpBQO2+l+oL298AV0nIEBE41EdWQSfhEdJEjS72nrBZjs90O1HfADvEeVVkihjWaSIRQtCNCx+pGVVIIKFRsorSBX8bYAXk5JjOZM/Wlv00p0kKFeCSgautUC7XtqbybwBLkOUUizEMyyyXFGEC+kBwFZBrIUFhTXRNAgEVgDQclQ9eObUxZJHkplQ2XlecUSpK6Xc0VINVZ2vADPDOV0hiMPUdomyyZcqa7IpTVYAOoqd/G2wGAFn5LjeMLLLLKwlSUudIJ0J0tJCqF0tHattvqPxQAOSYRNLKGYGSVJT6UsFZUnI1adRBdBsSaHbxQHp8AGAOK85825iOYsksiSIxGi/SCDQAXzYrv3vHDhVrSr7v26H1Ere3hbJYWy167dy85+5gmQKpaSFumjAIdIsi2sjfY7Yve1avqqKbS0MeG0KPoObSb13+hrk+aMw3B4ZZWca3deouzMFvQb+ffzXzjW7q1Y0Y767vqZWNCjK4nonjZPbz8hbkTmjNPFngWaRIUVkdtypJIYWe/p9VeK+cTTqVY2zluyK1GhO7jHZPcX5X5onbi0USSSSxyFg6udVKFJ1fFEDce9ecUsJVHJ5ba8l+KU6MYLCSa7CfNPN+ZjmDxyyCUNXTv06roKF7EdhvvjCjVrTrZy/boemtb28LfGF79ffJe/UPmCWNyuuSFgqlQjUN1tiSNyQ239YveVavr8qbWMGXD6FH9NztJt5znf8wLy805huF5Z5WdDIr067F9LUpJ9iu+3fFr2rVUYx1We3crw+hQc5ywnh7Pt/Ze/SXjU+Zy83WZnWOTSjt3IqyL80fPzj32rk6a5jl38YKr+w93j0niDABgAwAYAMAGADABgAwAYAMAGADABgAwAYAMAcq5p5tSLMif7bLSaCaLIDJSmvy/adtschXrlW0isfXsfQPhqjb/uk8/TuWnPPMEZjX9GCUBVep01fmLFD+O5xe8u3GahFL4/Yz4fYKdNzlJrOdvHc3h5tSfhiP0YhrLRmNxcY6feh5Hah8/GNLm65KSeFl99jK0sOevJZeI9t9fzUX5I5wjMOZj6EUXQAeoV0qwY6dx4N9z7HCldf8DnJbCvYZuY04y377i3LPNMacSEH2+XTrsV6kCBTYBYWf3A1/8AnFLK5lOTTS+BfiNnGnBSjJv3FuYecY4cyuY+2yz0b1FB1QAa/Lw1Yyp3rnW0Sx9Tepw1QoYcnn6fAtefePx7DoZeXRpP66aj6gGFDwKqzi91eONXkilp337mdjYKVHnlJrOdttNNTXOc3R5jh0TdCE61YlJRqQaDopR537ewxa6vHGMUksvXX83KWPD1KpJuTwtNPn8i2+m3MK5rLuixJEYW0lYhSURYIHjzYx7Lao6kE2jwXlFUqjSeT1+NzyBgAwAYAMAGADABgAwAYAMAGADABgAwAYAMAGAOUc15Thf3mucZjQWt9NdIm97/AHab76fnHKVS3VfRPP0O86V5K2TbXt1wW31DyuScIZOtYUb5fT+H7b1bfx5xa8nQjNcyefH3M+HwupU2oNKPn7fckMHDm4TEsQfob9PR/kDC9d3+671Xt/2xrcyo+knNadMbmVpC5Vw1B4fXO352IOQ4uGjL5pYtZNDr9atZXfTWnbT3qvN4mlOjKg/9epFencxuUs/u6YE+T8rw1OJDT1/uPUIuvpobG9Nfu03+Xi8Z2U6LbUE17mnEadwoqVRprwLcfynChnQ0wn0F7NV0ib7n92m+9bf1jKnUtlWxFP7G1SleSt8ya9upa/UbK5FmDTdfUANRy+nt4B1bXXat6xa6nQjVXMm34KWMLqVFqDSj5+wcVy/DX4ZAIxJ0gp6XR/MC/Xq1bfl3vzi93OhyxclntgpYwuvUlGDS752/st/pqmTGVYZPVs/6vU/PXQ/Ktu1VW1Y9dCUJQTjseC7hUjUaqbnrcbHmEOJcZggrrSql9r/+dvnGU69ODSk8M3pW1WqnKEcpDkUoZQykMpFgg2CPg41MWsaM3wIDABgAwAYAMAGADABgAwAYAMAGADABgDknNPJZlzfS+8gSN2/F2/UUMbIC9id9txjlQtacK3+Xw6nelfVZ2+fTfvjTsW3P3LVqnTzEUK6FQrO+kHSKBBo3t8YtdW0HUU3LBnY3lRUnTjBvGdUu5uOThDwqONMygZC0hlY0jF/yFjsvYDv2+caXNvCVNfuxjqZ2d5UhWl+zPN066EHI3JirBmnbMxyPOAmqE2sYU6hvtZvc9tgMTC3hKg4J79StW8qQuVNxw10YpylyjfEhPJm4JTCSwSJ9TMSCoLX2Av53rFLOjCLbUsmnELmpJJODin3Qtx/kjq5sQnOQLGWrSzfqAE3pC9r9t/6xnStacKuOb4dTatfValDm5GvONPctfqDy0WYFMzDCrAArO5UekBQR3vYDE3NtD1edyxnp9ClleVPQ9OMG8Z1S76mOI8mCHhsKR5mNSgOp5G0pJrOs0Rfnt32xa7toSUXzYxoVsb2opSioc2ddFquhc/TPl0ZTLu3WSZpm1M0ZtBWwCnzW9n3x7KEIxglHU593UlOo+ZYPYY2PMcy+o/Bs28rGGFpkkojTVqQNNGzsPPtvjk3FnUnW5ls8Hfs7+jTt1B6SWfj1PXcicJlyvD4YZjciglgDemyW0g/F1jpwjyxSOJWnzzckX+LmYYAMAGADABgAwAYAMAGADABgAwAYAMAcU5z4DnpJzEmXdyzHTIo9J1GwzP2FfPascWFnU9bMu+59LO/o+glF9Fp20wXnP/DM0AmmJpwY0XUiliGUUe24BO+L3lrUnV5lqtDGwvKNOg4t4evxya5TgWch4PCrRl5FZ2MP5FVe9IryV70O1/GNLu2qSpRjHXBnZ3lGNecpaZ2f53F+Q+X84Is87I0QlRVjR9ixUkk0ewIOmz3s+2JhbTVu4LdkVbyk7qM3qkxblXgmcfi0UxheCONmLsy6RRUjSvvZI7becVsbacG3JYLcSu6dSHLF5E+aOX89LOIUgctq2lA9Js3rL9vn3xhRs6iq5l8z01+IUHR/Y/h28F79ReGZrX6InnDKoDIuoghaI27Am2/vF7q1qTr8260MrG9o07flzhrPx8/YgzHAc7DwvLq0ZlZVcMgGox6m1LQHkDax2xa7taklHGuCLG9oxlNy0bafuXv0l4RmIMvM2YVo+rJqSNu4AFEkeL9vjHutqbpwSZzL2tGrUyj3ePQeM5R9UuKvHKyuXWqMZDEDTW5Hzq8/GOJd+q6+NcdO35k+l4eqMbbmWMvOe+f4we1+n2Znk4dA+YvqFTu3crZ0k/JWjjsU88q5tz5+ty875dj0WLmQYAMAGADABgAwAYAMAGADABgAwAYAMAcS505onjnJSWVJlcjSCau6UBfIIrY97xwoVK0q+re/wPqJUbeFskkmsLXr8y9+oPHZkCK7SRMY0YBG0iyPXdbkg7fGNL2pV9VRWUtDLhtKiqDm0m9c538GuT5jzDcGglmaQamdeoNmZRfTJPsffzXzjS8nVjRjvrvjcxsaNGVxPbTZPbyLcg8x5p4s96nkjiVSjG2KsSdQBPf0+qvH94tTnVjbSfUivToTu4J4Se4typzHO3F4o4pJJI5C2tXYtShSdR8Ag1uP484pw+VRt5ba8mnFI0lBJJJ+FgT5p5qzKTho5JRMGrRe2q6ChOxHYUe+MKM60q2W37Hor0reFvypLHfr8+5e/UfjsqPpZ5IiFUqEbSN1tjtuSG2/rFrypVdflWUljHb8yZ8PpUVbc7Sbec538fQgn5kzJ4XlnnaRTIr06+kvTUhY/K7/AD3xe9qVlGK1Xt3KcOpUHOcsJ46Pt4+Je/SLi8+Yy83VZnRJNMbtuSK9Qs9wD5+a8Y99rzemuY5d+oKr+w97j0niOe8/8ytE5ROn+mRs6BiSRqsXsB2G2+OTdXk41eSPT+zvWPD6UqHqTzrnrounzPT8m8bOcyUU5XSzWCB2tSVJHwavHTpy5ops4taChNxRd4uZhgAwAYAMAGADABgAwAYAMAGADABgAwByrmnnMQ5gTCDLvoJ/JLkpTX5ftJqx7Y48b6Uq2Elj6n0L4bCNv+5vP07lpztzIuhdMcLjSr1Omo+sWKHwO5xe7vJQqKEUviZWFhGdJ1Jt6528dzeDnET8Mjk6USly0ZVxcY6feh5B2ofPxjS5u3CkmksvvsZWlgp15Jt4j231/NRbkrnQNFmYzDGhgUOOkulWDHTuPBvufIPxiad0/Qc5LYV7CLuY04Pf5i/LfNwXiS5cwwATsV1wppNgFhZ/cNv/AM4rZXM6jakl8C/ELKFOClFv4i3MPOwhzCziDLuAf9H6gANfn4at8Y076U6uiWPqb1OGQhQw2+b6fBdi1575jAoLHA+jSamTUfUAwoeBRF/OLXV5KNXkilp337mdjw+M6PqTb1zttppr5NM1zks/Don6UQLqxZZRqUFG0Uo82dx7DF7q8cIxSSy9dStlw+M5ycm8LTT56+C3+m3MYzcEi9NIzCwUiMUpBFggePNjHstqjqQyzn3lFUqmIvKPX43PIUPMPKGVzjBpkbUNrVitj2Nd8YzoU5y5mtT0U7qrThyRehb5DJpDGkUShEQUqjsBjYwbzqyfAgMAGADABgAwAYAMAGADABgAwAYAMAGAOU81w8LGb1zxzFC1tpP6ZIO5ruRfeu++OUqtuq+kde/Q7vo3crZNyXt1Lb6gw5JwhlWViFG8BA9J/EEnbfxi93UoRmuZZfgz4fSuZU2oSSj5+uCTTw5+ExLEjmDfQqf5AwvXZ97vUTtjS5nR9JOSyui6mVpTufXkovD6t7fnYX5E/wDTRl80sSuDQ6/VNuymwtEbV3oCt/5xNKpRdFvH7epFelcxuIrOZdMCnKEXDY+JAKky5g6hF1yCAaNha7Npvv4vfGdnUpNtQTXua8Ro3CipTkmvAtx+LhS50PNHNoL2Tf6RN99PcrfetvjGdOtbqtiMfj0NalC7dvmUl7dS1+okORZg0yTMwADGAgbHcAk7XXbzWLXVShGquZZZSxpXM6L5ZJR6Z+uA4onDpOGwCNHMQUmMRbOoBp9RP/N3u98Wu6lDli5LPbBWxpXPqSjCWO+dv7Lb6bHJ/asuTVlAf9QSbvqobsfO1VW1Y9dCcZQTjseC7hUhUaqPLPW42PMGADABgAwAYAMAGADABgAwAYAMAGADABgAwAYA5nzF9NJcxOdOYVYGazYJZQTZAHb+DjnQsIxqc2dDsT4q5UlHGpZc38jyThftpVQBFQq91SigdvNYtXsVUqc6ZS14m6VL02vZmY+QTHw6PLRzfqoWcyEUGZ/yFDcDwO/bzi9ezVWCinjBS24jKlUlNrKf4iLlT6enLxZnrShpZ1C2g2QKbFXuTq3PbsMSrSPpOm+pWXEJeuqqWwvy99O5Y8+mZzEyuIyWRUBtmIIBYntV3W++ItrRUdc5LXnEPXWEsIX419MZZ56+4UZe+1HWFv8AEeP7/wC2MqVhGE+bOhtV4tKpT5calnzlyNLmWvLyqgIAZXuvSAoIr4FVia1ip1PUTKW/E3So+k1tnD+pHmvp6y5GGCCYCSMMGZ7p9R1N27b9u+LXFlGpjDxgi14lKi5cyzn6FtyBymeHwyB5BJLK2pyBQFCgB529/nHppU1Tjyo8VxXdafMz1ONTAMAGADABgAwAYAMAGADABgAwAYAMAGADABgDy/GuIZyKdwkmX6SwPMFaBy1JpGksJwN7/LTt7HAEOZ54EUYMmWn16guhFDkgx9XUAhbagRXv8b4Ae41xLMdbpZdoIysJmZswGIIBoKNLLpHcs51afT6TeAK7iHODxLmdUVdPqiOQAMpMcImor1FZttW/pBqtu+AJZ+eUTqa4JQq9UIw0t1DDOmWYKFJbeR1qxuL9twJIudEMkCGCdBMmrVIoTT/ktSGIJYdM+kb0ykAi6A0Tm0zcPkzMMUkTKVVRPE2+rpkEKCpcU/giyCL84Ar8rzy8cUjTxtPU5hToQOjHTHrfVEzyOpWiLJF2poD1ECxzHOgWUp9tMQC/rBjorG8ccjUXDbGRdqs7+24Ef/GytLJGsbL0npiQrB1/XHpKvQNwn3qwCLsKBKOcDpA+1lEjEaYy0e4MbS6r16RQUgi7se2+AE8hz6GT1QSu6ZdZZGjQiMuY4pSisxoEiQUC3vfuQLXjeaza/bmFoYuqwRkliaQqxDNepJkG1VVH3vAFbBzsUSQ5iF7VsxpaICpBBmOgAq62YMdSd+51V4wA1DzojGP9CZQ3T161CmMyytBHasQx1SIw2Gwo+cAaZbndWbLKcvOPuAGWl1BVZgqM5WwoJPkigCfjAGeD86CdoB9tMizBCrs0ZAEkbyITTk7hGHbbb32A3zfOCxtMDBIRH1AGBT1tEFLKBqsWG2LADY9trAzPzcFdkOXlLLqSgUNyrD9wYx6rvp9m/G9rwBGeeIS0ISOWVZnZUeNSw0q6Rs5rsut6s+FJ9rAyOb9cGeeOF1kysbNokIGqupW16gCYzuRRB2J3oCCPnNkeUZiAqqyFFZWQAFcquaKsWkAuhJ69lHpB8nADHBOa2zOYjRIWWMpIXLkWrRtGBQvdSHG9eR4GAEeG85zNIBLliEKQElCp0GaeaEE2+49CGgL/ADPsMAXfLfMiZwy6I5UEZFNIhUOCWAKk7Eek9vce+ALvABgCnz/E8mJJFmkh1pGwcMRYSg7g/GmmI9qPbACE3EOFzhgz5WQJTsG0mtFRg0fI1Ba7+tR+4WBFxTinD8xLHFNEkykArI6oyKGTMOd2NgAZZw23fT80A3PneHOqh2y5WZmChq9TGoX2Pk6hGb/1AecARLxDh0mWSZxEsMpeNeooGoyMZJFo9y7JrI8kX3wBPlo+H/pSouX/AE1VY3VV9IZSyhSB2KsSK/1H3wAgnHeFxZaUQmBo0RpmigC22hRJYXYE6VBF1sAewwA3mJeGTAu/20glkAJYKdToAou/IUgWfBHgjADBmyLJLITCUiLpIxqlJZTIpPuXVbHkqPOAK/JzZB82IoMujtKhmeWNU00S62xsMWLaxQBolrqzgDWDivC81lVlboGNhGSkgUlSVJjVl39QXUKF9nHg4AjTiXDBO69KNSsZj6pRNJRVyhVQwNlT9xCFFblSPC2Bd53jGUEUU0ssXTLXG7EVqAY7H3ADf7HACkeZ4dMjaTl5E0y3WlhpYpJP/TFkdvfUp3sYAUz2f4XAUJWDXlyqoERS0Yd0S19gGkUtXa/c7gMST5Bc3Fl3jiWWFEMGpVFBy4VY/II6fah+2rPYDMvEMhDlnzCCJo8sB/i0+nQpVAtkAeliFNgUx3rAFTlc5kgRP9m7fdMA85WF1HWkESqZEkIcMyr6Yy5UaS2nbAHrhwyHrdfpJ1iNPU0jVXtq7+MARf8AoeW0xL0IqhNxDQKj7H07bbgHb2GANstwfLxiQJDGolvqBUA13d6tt/yb/wC4++ANU4HlgmgQRabvToFX0+ldV/8At+j/AKdu2ADKcDy0TK0cEaMl6SqgEagA1V7gC/ehgDMPBcuurTDGuogmlAsq7SKT/Dszj5JOAJcjw2GEuYokjLtqfQoGonezXc7n/c4AawAYA85xXk+OeaaVpJFM0RiZU0AUy6LJ0amIG4DEgHxgDbP8pRylj1ZULCQWhArqvDI37d94VFHYgsDd4AST6f5fQEZ5GQKUr0j0lM2hHpUVtmn7VWlPY2BtByJCi5cLI69By4KJChYllYg6Il0j0gEJpsXd4AtMvy+qrl1Mjt9vK0qXp8rKgU0osBZDXnYWTvYCEfJiLoCzzBFCXH6KYohjDE6NV6SNgQLUbYAM3yVDJE8ZkkAe7rTYvLfaben/AEer/q+NsAQ5vkKCVleWSSSQSmUu6xNq1CJCCpj0L6Yo1DKoYaTvZNgWsvLyHKtl9bgGUzBxWpXMxzCkbV6ZKoEEEAXe+AM8F4AmWYsru7MtMXr1EySSs2wABLyNsKA2AAwBTx8gxiDpHMTsNEUYJ6e0cIcIhHT0svrcnUCSSN9hQGw5Cg0sOpIdSFNwjbaconZkIJrKp3Hdn+KAsTyyhhy8RkkYQFirEgsxaOWI6tvaQkAVVDxtgBLNclRtr0zzRFwysU0bq0UMLL6kIAIhRrG4N70awAT8kRtJLIJplaQofT0wFaN4pFatHrYNEu76tiw7HADmf5aWXMidpZQP0tUY06XMDtJGTa6hTtezC9IB2wAtwfkuHLZaXLxM6rJVMqxqyaQAu6oNRFfk4YnyTgAi5QCywyfczExMz6SsRVndizuR06DEHRa1SlqosSQPTYAMAGADABgAwAYAMAGADABgAwAYAMAGADABgAwAYAMAGADABgAwAYAMAGADABgAwAYAMAGADABgAw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QTEBQUExQWFRUXGCIaGRgWGSAgIRsgICEbHR4iICAgHygjISEnICAgIjEiJykrLi4uHB8zODMtNygvLiwBCgoKDg0OGxAQGzgkICY4LTQyMjcvNDUvNDU3OC8sNTQ0NDQsLCwtMDQyLyw0LzQvLDQvLDQsLCwsLCwsLCwsLP/AABEIAPEA0QMBEQACEQEDEQH/xAAbAAACAgMBAAAAAAAAAAAAAAAABAMFAQIHBv/EAD0QAAICAAQFAwMEAQIFAwMFAAECAxEABBIhBQYTMUEiUWEHFDIjQnGBM1KRFmJyodEVsfCCksFDU6Ky4f/EABoBAQADAQEBAAAAAAAAAAAAAAABAgMFBAb/xAAxEQACAQMCBQIFBAIDAQAAAAAAAQIDBBEhMQUSQVFhE3GBkaHB8BQi0fEyUiOx4RX/2gAMAwEAAhEDEQA/AOj8f5gzEecXLQRoxbo+phenqHM6yRrWwFhFUb3PfYYAfTmSM545PQ2sD8wVK2FV6NNqB0sDuBf8USBF/wAUel2GXmZer0oyDH+q2tozpt/SFKkkvp27X2wBXTc7BSJCmmAJrex61AizEjjZiNQMVbWO+52OAHsnzX1ekEyuYLPq1KwRTGFcRlm1uLBJsabsAnAFfwznZ3EYfLv1ZI4mSFNFlpBmWPrMmmtEDNvVV5LUAHuH84xzSRiOGUxyFFEvoC3JCJ1BGrX+BAPp2JGAIeO84GJcwI4HZo1cIzFdDuiqzL+YbYNdkAHS1HtYEub5ikgkjSaIuDCjytGFGglwhJDSH0gnspY7Hv5AVn53DPLHFGQ0T6WL6SrCpxalGO+qE2DuAdwD2AseD8zLNmTlzG6SLGH1NpAYVGSUGrWVtwNVVsRfawEsrz1HJN0UglZzKsYAMdHUMwwa9daQIHve+217YAb4VzbFPBPOqSpHCpe5AFDpRYMpYhaIB7kV5rACa89IYjIMvOQscsjj0ekRUD+/fVY01ffxgDfN87JHLJE8EuuOMuwBjbcKr6NnNNTCroH+KJA1zvPCxI5bLT641leSMdO0WFY2Zr6mkgiWOgCT6u2xwBL/AMaxFp1WGdulIIgdIAkfq9EqrMQNpNtyNt8AQLzey5WLMSpp1T5iNkAshYBm2AvXQaoBZthdgAA2ALBOZh0J5WgmQwEAxnQWbUqsumnK7hgNyN7wAvmucUjL64JlCA6m9BGpEErps92qEm60nSQCdrAVT6hQMJTHFNJ0iQ2kLsNUao27fg6v1A3bSrE1gCxzfNCrl4Jlikl6ya1SMxkhQhdiSXCGhtsxskVtvgBfI8azEwzbIIkRHVIC4/Kwp1GpNydQ0pSG6F77AWPK3EnzGVSWRQr6nRlAIopI8Z2JNG13FmjYtqsgW2ADABgDzfF+M5KHNVMFE6iFtRA2V3kijNkjZWd79g/zgCaGbh7TpOrZczSgsjgrqcAaSQfPpXSf+iv27AQ5ePhkpIT7ZzmfV6dJMukswI96bUwI86j3vAGWfh6MI3WCMg9FEfQLpemFUX2qXRRr86rcWBtJkuHRywwMuWWVLeKM6dQslyyjvuyFr8lL/bsAqjcJaFyDlGi9IY2tD83Te9vycj4LfOAHM3nMll5oo36UTSfqIx0qpZBHCKN/lpZVFDsMAQZqXh3VlbTDJMzCKXQFLesrHTb9rUKf+gDxWADN5vIzPlpZ4lt4DmI5JVX0IjQmiSdjqlQgCxa+4GAK1+LcLTOCERJrm0sZUCaCZNZUE6tRJtzspA1ncFtwLtfsIMy5HQjzHTLNuofQALJ81pQX7hB7YAjhi4dDKGX7eOTqgAgqD1CpofzomNDwJf8AmwAzwvK5N0nWBIWR2ZJlQAgncMrDt5IK/JwBNFwDLKrIsKBWUqwrYhq1A/zQv3wBmfgOWeRpWhjMjfk2nc7Bdz59IA/hV9hgCu5j5Oy+crqFkFsX6YT16wqtqLIxFqqjUulhWxwBYScByzGUmCMmWuodI9VGxf8Ae/8AO/fAGRwLL9JYejH0lLFU0igXDq9D/mDuD/1H3wAw2QjIcFFIei235UABf8AD/bAELcFy5leUwxmR1Ks+kWwIAIJ+QAD8ADxgCL/h3K6SvQj0lUUjSO0X+Mf/AEePbAEma4Hl5IkheCNok/BCo0rsV2HgaSV/gkYAlm4ZCyOjRoUkNupGzHbc/Ow3+BgDGR4ZHCbjXQNCoEWgoCl2FD3Jc3/WAHMAGADAFNxDl9Zcx1jIw2iBUAUejIZUO4sbswO/Y/GAK5ORoROs2ptQLndUN65J5RRKkrpaZ91IJAW+2AJouToVzGXnDHVBEkYBVDYjDhTZUlT62vSRe3jABn+UUlmSXqyIVlMvo0gmzESurTqCnpgEA0QTYO1AM57lxZMx1jK6g6S0Y06WZA4Q2V1CtXYEA6R82BWcQ5BglRVLt6Y4o1OlGH6KzoCVZSpJWd7BFbKR2wA9xvlVMwFUyvGghaBlQL643KalNqasIBa0RZwBBHyYgnkmM0rF31kNpNfqdUKDV6QfSB4Wh4sgbcQ5NimhhiZ3qGDoqfTvT5eQMQRRIaBNqogsKwBvluU0jEeiRlKdOiFQD9PqftChRq6jA0BW1VgCaTlpDmjOXei/VMXp0mTpdDVdav8AHtpuvNYArRyBBoy663JgZiGcI5YOyMQdSkbdNFDDcBe/nAHpOGZEQx6FJI1M1n3dmc/92wA1gAwAYAMAGADABgAwAYAMAGADABgAwBHmHIRiBZAJA9zW2KybUW0Wgk5JPY4vmOb8yM9CYpZHZ5FVoydmsgMunsB3r2rHGs6tadXLbPpL6hQhR5VFLHVfTUsfqJzLLHNIFlkiaNtgpoVQo/JPffCtVqu4wm1j5EW1ChG1Umk8rfrkd47zLP8AYZVpS8TywByU9Nvt38gVvQ98a39WquWKyvYx4ZQovnm0nh9exDytzTmX4XNJIzlUn6Yl/dooE7nuQ21/Pxi9WrVhbJ9e/UzpUKM7zl0xhvHTIvyFzPmXzeYiDPNGIHkpiTpYVp38atxX/jFbSdVUpPfTQm/pUHVilhapPHYRi5tzA4jAIpZJOpIqsjGwwJGr09hQsiu1YysqlWdTLba8no4hRoQpcqik12GvqBzRNHNJpmkjeNyAAaAA/E15sbm/fFZ1a0rhrLWHt0LUrehG1TwnlLXrnqNc1czT/bwmRnhdoUekOmyR6ifPfx4xa9q1fUUU2tinD6FD0nNpPVrX6E2R5ozDcHhllZxqd06q7Myreg38na/NfONrurVjRjvrv3MbK3ozuJ7PGye3n5C3InNGZePPAs0iQoGVm3Kkkgiz329VeK+cTSqVY2zluyK9GhO7jHZN6i/LPNE54tFFHJJLHKxDq5v0hSdXxRA3H8ecUsJ1JSeW2vJfilOjGCwkmuwnzbzfmI5tccsiyqxHTv03dBQvkdh7nGFKrWnXzl+3Q9NW3t4W+ML36++S++oXMEsbadckLBVYBDQ3FsSRuSG2/rF7yrV9blTaxgy4fQo/p+dpNvOc7/mDCc0ZhuEZaWVnUyawZF2LaTUZvxqG9jvWNbyrVjTitVndr6GNhb0ZVpvCeMYT+vyIOSOacy+Wz1s0iQ6dDncrqJ1Cz3pfVv2xMalWNs5dStShQneRjsn+L5kHJ/M87cVSFJJJYpNWpXN0ACQ3wbobe+K2E6jby215L8Up0VFYST8Ffx/nDMpmFeKWTqagDGTsWutGntXj3xhb1a062W37Hqube3p0OVJeH198l59RuYZY5GUSSRFaKhTQoiydtyb29tsWu6tV1+VNrHyM7GhQVtztJ5znv+YN8xzPmG4VlZJWdGlRrddixBpCT4DL6tu+Nb6rVjCKWVnsY8OoUZVJtpPGNH26kHJfNOZfJZxmZnWF0CyHcgN+Ys99Io79tWLerVhbOXXT3KOhQneKOmNdOmehFyJzLO/FRAJHlhdXLBzekAWG+N6X/wCrDh8qjzzNteSeKwpJLlST8HW8dQ4YYAMAGADAGk0gVWY9lBJ/rfESfKm2WhFykorqcrl5vjhz6SHK5b9RgC6IOoA5AvX5O+4xyra8lOpssM7t3w+NOj/k8rvt8v8Aoc585gRJdX2+WlMTaf1k1NY3New9sK161W5YpaaeSLbh6dvzSk1lZ02/9HeYOZ45sjC/RicSxCXROAwHigPJu/6GNLy7cMJJZ31MuH2PO5SlJpJ40/NjXlzm+OXhz1BEhjk6PTAqLcaga8LV2PcfOLzuuWgptavTwUhY81zyJvG/n+xTkbmyITTQfbwxVG0twJpDaO4I8mjscVtbpum5SWMa6Fr6ySqxUJN5aWvkVh5tjh4ihOWyw6rBDJEg1jWQB6vO53H84ztbuU6mGljwbXthGFFNSba7/wAdCfnfmREn1/bZaUxMVBlTU9qd9/279u/vis71+viKWFp50/NCaPDl+mzKTTaz41/78k/NnM8U2XicQQSAoslZhQ1axdAfHk4td3jjNRil0389ithYc0HOUmt1p47/AGGsvzbHPwxH6MQ1FozG4/TGjvt5FVQ+fjGtzdctJPCy++xha2PPXksvEe2+v5qK8j83xmLMx/bxRdBQ9QqFVgx07jwbqz7HCldP0HOS2JuLHNzGEZb99xblvmiOPiQh+2y6GdivUgQA3RYWf3Ka/wB98VsrmVSTTS+BfiFnGnBSjJv3IOZOcI4cyuY+1y0mk3qKgygA1+XhvbGUL1yraJY+ptPhqjQw5PP0LXn3j0dAdDLyhArfrpqPqGoUPAqrOLXd441OSKTx3M7CwU6TnKTWc7baaakj82xz8MifoxfqBlMcgtB09jQ8+KH/AIxpdXfJTWEsvvtoZWdhz1pZbxHG2+v5qQcmc4RnLZhOhFEYNJ0xLpRtZ0ix437/ABiYXeKDnJbfIirYZulTjLfr101FuUuZ404h9v8Ab5ePrEjXAmkkqC2/uKBxWyuZTbUkvgX4jZxppSjJv3FOM84xw5tcwcrlmF3r0Dqhbq9fhq8f1jGlfOdXRLD+f9m9bhqhQw5PK+XwXYtOf+Oxht4MvN0yP86ajZAbYeB2398Wubxxq8sUtPmUsrBSoc8pNZ7bdtfJPnea45+Gwv0Yj1VYlJRaDQdJAHnft2xpd3fJBYSy+/j7mVjYc9SWZNJaab6/Yi5Q5wjfJzqIIozAVXRGNMZElhTXjcG//wDcWV3ig5ta/TUrKx5rpU4yeHl566fcX5I5mjGfOVGXy8Zl1EPAmmyoLU3uKBo/+cRZXMqmjSXsW4laRp4lGTfudLx0TjnmOceZGyo0xhNenUdftdAADucc+8vJUWow38nW4dw+NxFzm3jbT56meQ+aPv4HdlCvG+hgOx2BBH9Htj1UKjqQUmeK6oqjU5U9D02NjzBgDV6o32re/bEPGNSVnOhyiPJ8KXiMbP1/zBjD10tRPpP+qr7Xt2xy7apb+o1BP7HcvKd26PNUaffG/wDHuN/UHJ8PafVP9wN6k6GnSf51b3XfT/74mtO3jX1Tz17EW1O7lbaNcvTO/wDXuWPNeWyD5KCtfTEYMJy9WI6Ffltp7d/ONL2VBJOay+mDLh0LpuSg0l1z3/k15eg4aeFOkQcxa/1L/wApl271+6qqtqxacqLoZkv2/X+zOELmN1iL/d36Y/gV+nsHDkmnEfVM+g6vuNN9O/Vp07VdX57Yi0qUZQfKsLyWv6dxGouZ5fTHcR4dk+FpxKMt9xq1jpCWumGP4/8AN/Gr4xlaVLfnxBNe5vfU7r0lKo0++PzHyJue8nw45ktP9wBq/U6NaCfN3vfvp/8AfEVKlvGvs89e353Jo07uVtusdM74/NsjfO+V4e8MJPVCiNdJy2n/AB/tvVt27ecWu526mnJZfj7lLCF1KnJQaUfPfrj7jIy/Dm4TGsQfoWdGj/Jr31Xf7u93t/2xrcyoOknNadO5jaRuVcNQeH1zt+diDkOHhq5fNLF1Ca/X69ayu+mtO2nvVecTSnRlQf8Ar1yLincxuFr+7pgS5RynDU4kK6/3G/SE+mgaN6a/dpv8vF4zsp0W2oJr3NOI07lRUqjTXgX5jyfCvvA0/X6Ze2ArpE3uT+7Tfetv6xnCpbKviKf2Np07yVsnJr7lt9RcpknKtL1wwA1HL6fx8A6tu3at6xa7nQjUXMm34+5nYQupUWoNKPn7E2by/Dn4VCsYfoAHpdL/ACAi9d35u9V/+MaXcqHppzWe2NzKyhc+tJQeH1zt+diLkmHhoyeZWLqEf/r9X8z/AKfx2r20+fnEwnRlQf8Ar1K1adzG6ST/AHdMbfncT5IyvDk4gdHX+4phH9xpoD9wXT+6vfer+cUsqlF5UE17mnEqdwkpVGmvApxXJ8KGfVpeuELggbdK77/69F/1/WM6NS2VZqKf2N69O8dvmbX3+PTJZ/UbKZFpA03XDCg5g01XgHVtde29Ym5nbxrLmTz4KWULqVBqLSj0z9hri2X4e/DIAgfohf0ej+YA/K9Xz+WrzjS8lQ5E5rPbG5lYQufVlGDx3zt/fYi5Pg4b/wCn5hYuoVLfr9T/ACFv2/jt/wBOnbv5vF1OjK3y/wDEpKFzG6ST/d07f13FeQMtw9M84j6/3Ok6evp2X9wXTtfve9f3itlUpNNQTXuX4lTrxw6jTXg6Xj3nJKPmfleHOqBIXRl7OhANe24II/rGFa3hVact0eq3vKtBNQejJ+W+X4clB0YAdNlmLG2Zj3JP/wA7Y1jFRWEYTm5y5mWuLFAwBpNGGVlPZgQf72xElzJploScZKS6HMX+mk8mbRpZ0MCMGsXrYKbC1VDtV3jn29j6Ust5OtdcU9aGEsDnOfIeYzMzGCWMI5siTV6Se5AAN/8AbCdhmrz50Yp8U5aCptarTI1xrkWQ5SCHLSgNFGIz1CQHA3s0DRuzVecXubP1WmnsZ2fEvRUlJZzr7M04HyA8GQkhMw68knV1relWA0gDzVefnFqlopUlTyVpcQcK/qtZW2PBByf9PZIZpZszIpZ42iVYySAH/IkkDehsKxFG0UKbhLroLjiDqVFOPRp/IVg+m07Z2OSaZDDG4cab1NpNqKIodhe5xS2svSllvJpd8T9aGIrBNzd9P8xmZmMM0axOxY69VoW3agBR3+RirsP+Vzzo9S0eKf8AAqbWqWPlsT8ycgytDFHlZVASNY2EhIvQKDbA7/FYtXsfUmpJlbXifpU3CS76+5PDyE8fDUy8cw6yszlzYVi/5DbcCqA/jF69mqkFFPGDO24g6VWU5LKf4iHlH6fPBHmTPKplnUIOnZCAGxuas3v/AFiY2iVF031InxBuuqqWwvy/9PZ04gmZzMqFYiWUISS7UQC1gUBd1viLW09Jtt5LXnEFXWIrCFuPfTTMTzaROgy5Pc3rVSbIAqr+bxlTsOSpzZ0NqvFuenjGpa86ckzZgg5aRFBCqyyEgekaQRQN7YtXsfUqc6ZS24n6VH02u+H76mX5CdOHRZeGUdWPUSzWFcubcbWQLqu/bFrizVWMUnjBS14i6M5OSypY+mxHyr9Pngy+ZE0oM0+kWl6U0HUveiTq3PbFv0adF0+5V8Qf6hVUtv6IOV/p9NHnhmczKjCO9CoSSxIItiQK2J23xFtaeluTeX/r6RWEKcU+mU82YAM6fbA999em/wAQKq/F3jKjw9U55zlG9fivq08JYZZ87ckT5l9WXkRVatSyEiiAFsUDewxNax56vOnuVt+J+nR9NrbZ/UkzfIjrw+DLwSjqRKwLNYD6zqbtdb9u+L3NkqqXK8YM7TiLoyk5LKZHyz9P3gymYSSUdecqdSXpTRZQC6J3Js7d/jFnZp0fTyVXEGrhVcZWunuQ8n8gTQZ77rMyIxQNoWMk2WBBZiQPBO3zha2vpb7i9vvX0SwjouPYc4MAGADABgCI5lNQXWuokgCxZI3IA9wMAS4AMAGADAEbTKLtgNPfcbX2v2wBJgAwAYAMARtOoYKWUMRYUkWQO5r2wBjLZlJBcbq4urUgi/bbAGyyqTQIJ9gfkj/3BH9YA3wAYAMAYZgO5rAGcAau4AskAe5wBtgDSOZW/Fgf4N4AzrF1YurrzWANPuU16NS6++mxf+3fAEuADABgAwB5fI8vMOItmXU0OppIkNeoxV6AdO4DbkeF9hQFRw7gGfOZuaSUQnMK7BMzJ+IXN2B6yQpZoPQNI9B9K1uBk8Bz6/Y6JJSUKPmC2ZkNtrjMoIL6WUxhlAIYWdtO5IC0vC83lstGZZM1KDHlhOqTzM5kHUE2llJdASYyStAha2skgScJ4ZxF+hL1ZUByleuVvS5SX/IjC2bW0baiob01a1pYCw4PwTMJl80pV0eR0KdTMGVtljDXIxvuGoX29uwAf4DwieKfW8krK6SdQSTM4DGQGLSrEhQIyR6QB2uzgCnyfL+eQZMGWZisUPUY5lzpkD6syXBJ6odPQoNhCLAW7wAvleXuKB/VmZChV1rrGwIo3igIYhqaRn6rsQ28a2DgC0yXC86OGNEzN1uoD/mfWY9all6jO7KzJqUMH2JBBXwBFwXliYSTSzli75UQxsZmYrcmZYKxNhmWN4l6hBJIc76msB7k/KTZdBFIjBCwEa6lcxqsaA6mVFBBYGtidx2vSoFPw/lKePUVMqMhBQjMudRE7v6iXtlMbD0NtZaxZvAE2R4BnTIwnmm6bZnWdOYYegfcfjpIZVOqEFAQPSdttTAOcB4ZnY4851ZGd3sxa5SV1/qbrsTGptBQ2Gk0oq2Aq+H8v8R0ENNIrLFmOkWzDsBI6wCEvbuXCkSmnLgWO+2AHH5fnfhyQydV5FzCSU2YbXoWVWI6oayQuoi2NHTvYFAJZTgHFRLvmTo9SjVIW0iKNky7GzbGR26kl3ehQbwA/FwbNHh+aiIfU5HSSTMGRhSpdysCRbhmHegR2/EAJ5ngvEKy/TMiqkzOVbNOzqnUjZUdtf6loJNn1galXt6gBHn+W86IKgtZAyEaJigOlZB6ijKxWyNtXzTVpIFxzVwnMylmgJUmONSUkKMQshZwrAgg6fNi+1i8AVWU5PlGahzMgd5FnjZ2GYcWoyyxs2kMqH9UbjSNS2Ko6cAWOY4PnHzU5EkiI6uFkE7UAUQRhYuyMrgsXG5Hk6qUBdOEcQMmTkeVxTF5lSYhVLSKxUjs6CO4wKNEWApbUAPQcp8PkgycKTM7zaFMrPI0hL0NVMxJq+wG2ALfABgDn3MP1FbLyWIkaIE36vUQDRPsOxoHHLXEG6vKlp9Tt/8AyYqjzSl+76d/iWHM3OZhUGFUb0qxLnw4sUAb7dz4xe5vnTnyRXYzsuGxrU3Oba3xjwYyvPIlyKZhEAdyy6WbYFPy38j297GL17z06aklqylvw71K0oN6LtvrsQ8s/UAZhMx1IwrwAN6TswY0O/Y3sf5Bwp3maLqSWwrcOxXjSg9yLhH1AZ8+mVljQdQlVaMk0wBNG+4NEWPjEWt5KrJqSLXvD4UIKUG37kHG/qQcvID0kaG/9Xr03V+wPmj/AL4yhxByqYS0+ptPhMYUsuX7vp+eSy5q50OX/wAKo1BSS5P7hqFAb9q3+cWuL506nJFZ7/8AZnZ8MjVpepNtZzjHjQibn0Pko54kXW6sSrnZdB0keC2/btti1xfOnFcq1epFpwxVZyU3otNPn8DfgHPgzGVlkMYWWNxGVv0kt+Js9h3v2rF3d4o+o1qZ/wDz83HpJ6b564X3IeWuf+tmXy8yKpCM6shNELuwIPxuDiLa7dSLcljBa94eqMkqbznTUWn+o5jzMaSRJ0pGVbVrZdRoE+DVix/OMqF/KpUw1oa3PC4UqXMpPI1zXzy+WciONGVWKnUxskd6rsPFm8Kt+41eSK02FDhcZ0fUnJptZ8Hq+CcTXM5aKdAQsqBgD3F+D/HbHSTysnHnHlk4sexJUMAGADABgAwAYAMAGADABgAwAYAMAcn5q4Vww5y5pZlQv61UDp3e9t+QF967b7jHKi7aNdpb/Q7zV7O2TeMfXBbfUPh2SYIZHljYKB+gAfR+272Hxi93+nVROe/gz4f+rlSap45fP2JG4dw48JiWN36Isxum7lt9Vg+buwe1eKxpdeg6Sc9uhlZ/qlXkob9c7fnYh5E4fw4ZbNCOR3LACcy7MF300BsB3oi98TTdCVB/69StdXMLmP8At0wJcncN4cvEQRLM84vpLMAB2N6a7tpvvW17YzspUMtU/qa8Rjc4TqYx4FuPcK4X96DNLMIy+6gDp3fYt+Wm+9bfOM6btY1mo/8AhtUV7K3Tlj7lt9ReHZJnVpZJY2oBuioO3i72BrtXjxi11+nVVOf+XgpY/q5UGoY5fP2McW4bw48Ny4jdxGqnpNFu5F+vUD897qji127fljKfwwUsP1fPOMPjnYl5Z4dw7/0yZYndoy36rN/k17VsPPagNv5xpL0JUNf8TKP6qF0uX/L6Y/gV+n3DuHrmZTHJJJmNBFTgCkv1aQNj4s9/4xFpKi4NQ+pbiEbmM06n0EMvwrhY4jGXlmPrBiVwBGWv0+ruRfa9jtucY2rtlUxTPReRvHR5qmPONxrn/huQbMFppZ0s/qCIAj+ydwa71eFV20a+u/XsLdXk7bTHL0zv+e50Pg0cS5eIZeuiEXp6dxpoaa/rHTXg4cs513HMSQGADABgAwAYAMAGADABgAwAYAMAGAOSc1ckzzZkQjMQrGzGtb+tQxsgJ5O/945ULNRray+HU70+IOdDKg/Lxp23LXnvliUqnRmjVdCoVmfRegUDfnbFrq1UqinzYM7G+caTp8jbWdUu5unJkkPC44knTqoWdnJpG1/kAfAqqPn+8aXNqp00k8YM7S+cK0m455vnoL8kckukOaeSaMvOoRek2pUCnUCT5N/7AYmFtF0HBPfqRVvZRuVNx26MW5V5OmbiS5iaeFhCxbTG+pmYggX/AKRveK2duoNvmyy3ELtzioqLS8rArzByLNNmhB9xCIidtT+sLd0E8n+6xlSs1Crhy/k3rcRc6PMoNd9NM+5bc/8ALMrEGGaJUcKCs0mndQFBHvsBibm0Tq8/NjPT6FLO+aoenyNtZ1S6PU0z3JUkHDYUinTWisHLtpR9bazR8AHtffFrq0UlFqWMaFbK/cZSTjnOum66EvK/JTxcPmHXTrSuJQyG0XR+I1efNn5+MaStVKhyJ+cmUb5xueeUc7rHXUV5F5NkGakzE00TUjRhYX17vsSx8bdhiLW3jGDWc5LX15KU0+XGNdUJHkaaXPxrJmITHGysae5CEIIATx2rvtjK2tFCesstG15fupSyoNJ+NBznzlWeWciOeFUlbUBLJpKk96Hn+sRUs163M5b64Jo37/T8qg8pYykdB5e4WMrlYcuGLCJAuo+aG5/3x1EsLBxJycpNssMSVOb8wfUd8vJqCRtFe62ddA0d7oHzVY5UL+UqvKksfU7suEwjRy2+b6HRYJQ6qw7MAR/B3x1ThG+ADABgAwAYAMAGADABgAwAYA4hzrw7OPmDEsEjSlzpdVNNZsMX7CtvIqscSFrV9fMl13Pp53tBW6UXphadi8+omWzKhLjaa40XWilqYD1Ch2s79t8XvLerOqnjK0MeHXVGFBrOHrp3MZXhmci4NCJI2cqzsYjZKq16LA39PevFj2xpd0KjpRUdcbmVldUVcTlJ4zs/+/mL/T/hWc6OefQ8aSKojRwVLsCSxANEen03tf8AWJhQqK2lFbsitdUZXcJS2QryjkM0/F45FhkhjjLGQlSq6SpGnfvZrbftfjFbC3nBuTWC/E7qnOHKnkS5q4ZnZMyIkgk62raRVNE3Ycv2Hvd7VjCja1fVzJfHuemve0PQxB6du3gvvqVlswH/AMTzBlUK6KWohaZdu1tZ7ecXu7erOvnGVpgysLqjC25c4euV38/LQgzXDc5DwrLCWJpCFcFKLGPU1pYHkLt8dsWvLepJQS1SK8Pu6MZzbeG38/zcl5P4XnF4ZmC0bgPKHSFrBZRWv09wG9vNfONZ0Kn6blW+mhlC6ou855barPnuK/Tzh2bbPyyiN4Yuk6kupUMx/EAHvR3vx/eIs6E4QfQniN1TnOPVJorn4bnJOIQJHBJG6SKWfSQqhSNTFuxsX53vGFnbVI1MyWD0395RlSxF5TLH6kZTMmd1EEkmtrRkQtYNALY2Fe22FW2qyuG2uu4t7yjG1ST1xqvPf4nTOVctLFkcvHOblWJQ5u9wPfzXa8dlLCwfO1GpSbRa4kocm5lyPCvvA05zAjLWwFdIm9721ab70a/rHKhO2VfEU8/Q706d5K2Tk19zq6VQqq8VjqnBNsAGADABgAwAYAMAGADABgAwBxjnHnLMRSlo5nR0Yjp/tFGgNPmx3vffHDhXrTr7v26H08rW3hbLRbLXrsXfPfMkyBRreFumjgIassLaz32O1Y0va1VVVFNrYx4dbUXQc5JPffp2NclzZmH4RDLKzKXd06qiiwW9B+L8n4ONLutVhSjjTO7MrK2ozuJ6J42T28/IW5H5tzLxZ4MzSrCisrtuVJJBF+aA1Ufb5xNOrVjbOT1aIrW9Cd3GK0T3IOWebMw3FooVleWKUsGV96UKTq/5aIHbbesVsKlSUnltryX4nRoxguVJPwJ80c6ZmObXHK4cNRj/AG3dadPn298YUq9adbd+x6a1rb06GML36+5efUDmSaNiokkhYKpCqau1sknuaO3tti93Xq+typtYwZWFtQ/T88knnPw/FqLyc25h+GZeSRnjaRX9a7FyraVN+AV3274teVqsYxitMleH21CU5yaTw9n0RJynzZmH4dmHkZmEcqostWQrVq/kr7/I9saTrVY23N101MoW9Gd5yrbV46ZIORuasy+fkh1vNH0nenNlSv47+L7ViLKpVcG3qTxGjQ54qKUdVsV83OeZXOwdKWR9ciK0bdm1EBgF8VZo9xWMbOtWnUy22em+tqFOjhRSa6r+Sw+oHNM0U0gSaSJo2ICqaFACj83332xFWvWdw4ptYe3QW9tQVqpNJ5W/XP2Oicq56SfJZeWVdMkkSswqtyPbxfevnHajnGp87USUmlsWuJKHLeYPprmMxNpEyDLk9zetVJsgLVE/N45tOw5KnNnQ7NTivPSxjD+h0+CIIqqOygAfwNsdI4xvgAwAYAMAGADABgAwAYAMAGAOV8080wxZkTnKZeTSfyYAyek1d+DttYxyVe5rYUVj69j6B8O5bf8AdN57dO5ac9cdiZF/QhmAVX/XF/mLFDv274td3fJNRST9/sZWFjz03OUms528dzeLmqKfhkbCCOn1J0nrQvT7/wAjtQ+caXN0o0k8avvsZWli5V5LmaUeq31/NRfkjm2Ew5mMZeOLogPpiFK4Y6dx4N7G72OJp3X/AAOclsK9i/1MYRlnPfcV5Y5lhj4kIPtcvGZiVEkC0bALAE+Qa8VvWKWdy5yaaS9i/ELNU4KSk37i/MHNsMOaXMHKZdwDeuv1KBq77BvNV/eMqd7zVdIrH1N6nDeWhhzee3QtefuORbXl4JtGk/rLZ9QDCh7VVnFrq85anKknjv8AMzsbDmo88pNZzttppqa53mqHMcOiYZeIhlJMcotV0HQQo2vftVbYtdXnLGOFq9dStlYOVSTcmktNPn8iTlfmyKTISgQRx9JxF01AEZ19j8Dvf8Y0d1ihztePBl+hbuuRS03z10+4pyPzRCualy4y0MJKtJrgWtWjcg++24OItLrng3JYx2L8QsuSa5ZN501FG5shh4gkhymX/UYDqIB1F1kC9Xa99x/OMra8c6mOVJM2u+HqFH/Ntrvt+dhvnvj0SzajlsvMYm03KLax3/gX2u8RVvMVuVRWmnkW/D82/NKTWVnx/wCnvOBcTXM5aGdAQsiBgD4vx/XbHVTysnDnHlk4j+JKhgAwAYAMAGADABgAwAYAMAGADABgDxnFvpvlcxP1XaQKTqaJSNLHufFgHyAceaNpTjPnSPbLiFaVNU2/5HeZ+SoM5p1M8RUBbjrdR2FEEbYmra06kuZ7kUL6rSg4LY3k5Ly32SZRQyIm6sD6gT3Yk9yb3sYtVt4VIqMlsVo3lWlNzi99yPl7kfLZWKaNdUhm2kdzuQLoCgAAL8ecFQgocmNCJXVR1FUzhog4D9Pstlsz9wGkkdb0dQikvYkAAWa2s4ijbwpf4lri8qV/8iHP/TXKTZjquZNOrUYgRoJ7+2qvi8VhaU4S5ki8+IVpw5JP49RzmjkiDOsGZpI2oAmMjcDtYII/sYVLWnOfO9ytG+q0qfprYM9yLlnysWWXVGsQpGQ+rfc3YN2dzeJq21OrjmWxFC9q0W3F77m/C+SctBlHyyhish1O7H1M3g2BQqtgBWLSoQlDka0Kxu6savqp6kXLPIeXycrygvLIyldUhHpU9wAABv5OFKhCnHCFe6qVpczFofptlRmlnLSMEbUsTEaQRuPFmjuATilK1p0nmKNK9/WrR5ZEvMn0/wAvnJeo7ypf5iMgBv8AcGv6wdpTc+fGohf1o0vTzoenyWUSKNIo1CoihVUeABQx6Txt53J8CAwAYAMAGADABgAwAYAMAGADABgCkXmeI5tcqFcyMXv8aUIBbG2Bok0KBN3YA3wBN/xLlLI+5hsOErWPyOul/k6Hr30N7HABHzJlGKAZiImRtKeseo2Foe51EL/JA74A1i5oybIzrmoSi6bYOKGs0nn9xBA9yDgCeHjmWYqFniJdOotOPUm/qG+4oE38H2wAvlOZcvKkskTiRIioLIy0dQVhR1V2Yd6wAzkeM5eZ2SKaOR0/JVYEiiVNj4II/kYAih5jyjdPTmIj1f8AHTj11/p999v5wBkcw5U7/cRVSt+Y7OrOp79iqswPspPjAEsfGYDC0wmjMS3qfUNIrYgnwb8YASi5nhfMCCENMxg6+qMpp0ksqiy4ssVI2FDyReAJ+BcY+5Eh6MsJjkMZEujcgAnSY3dSBdHfuCO4OAE8nzllJGCiVV1bKXIAY62job3epf8A+S+9YAdfmDKjVc8Q0v0z6hs+9L/PpYV7qfbAE8HFIXEhWVGERIkIYeirvV7VR/2PtgBePmLKtprMRHXq0+sb6KL/AP2ggn2BGAMZrmLLpCkxlUxPIsYZTY1MwQf7Hv7UcAQ5bmvKNGXM8aaa1B2UFdRKqGFmiWBH87YAafjuWAkJnjqMgP6h6STQB+Sdv5BGAI+I8xZeAxdWRUWVWZJCwCELpP5X5DWK8AnAGM3zHl0Yp1FeRWRWjQgsNbxxgkX2BkQn2DD3FgZ4fzDl5TEqyKJJUDrGxAeiC3a+9AmvYE4Axl+Ysu3eQIS8iBXIBYxO0bkC9xamvfb+MAK8sc35fPKxi1LpUORJpB0turelmABG+9EXuAcAOw8w5V4zIuYiZAGJYOCAEUMxv4Uhv4N4A2m49lk6mqeNenWu2A06iAt+1kgfyRgBj7+P/WMAK5Tgyx5hpgzEtq2NV6zGT/8A0H+5wBU8O5JjizIn6sruJBJ69J/FcyoBIWztmH3O/pT23AzNyXGwyg6soGV6ekemmMbpIpI07ElaJFWCRtgBfO8oPHDCMo/6sMcEaGRgo0wdQWSI39TLIwPpI9gDvgDXh/IMYEbTNqkGX6MlKlH0SISrFNa7SMNioNDYbggWmU5aCxTI88kpmKlnYID6FRRQVQOyjx5OAGchwNInRwzEokib1v1HEhJ27gih/JwBXRcmxqIAJJAsUUMTL6f1Vy7a4tXpsEPZOki7o4AVy/08yyPrDSX+rd6TfUUxrYKkHpxlkQEEUxsG8AWGX5VRcp9t1ZD+osquatWR1kTSK00GUHTVd/fAE/A+Xkyzu6u7M6BXLVuepPMzbAAFnnc0NhsABgBjh3DTAkccbehS7Pqq3LksT27l2LE/+dgK+HlVAJAZHbX7hfSOq01Ch/qYjfwBgCLhnJkMEvUVjfW61aUG/wCtQJVQzAdZt2JOw+bAl4PylFl0zCRuw64ILAIrKPWRTKoJI1mmaz2+bAVyfIkKLIrSSOJIpomvSLE4hDnZRvUQo/Ju8AN5blZEyoy6yMtSrNrVI1OpXWQelUC1agHayPN74A3j5YjHS9TfpBQO2+l+oL298AV0nIEBE41EdWQSfhEdJEjS72nrBZjs90O1HfADvEeVVkihjWaSIRQtCNCx+pGVVIIKFRsorSBX8bYAXk5JjOZM/Wlv00p0kKFeCSgautUC7XtqbybwBLkOUUizEMyyyXFGEC+kBwFZBrIUFhTXRNAgEVgDQclQ9eObUxZJHkplQ2XlecUSpK6Xc0VINVZ2vADPDOV0hiMPUdomyyZcqa7IpTVYAOoqd/G2wGAFn5LjeMLLLLKwlSUudIJ0J0tJCqF0tHattvqPxQAOSYRNLKGYGSVJT6UsFZUnI1adRBdBsSaHbxQHp8AGAOK85825iOYsksiSIxGi/SCDQAXzYrv3vHDhVrSr7v26H1Ere3hbJYWy167dy85+5gmQKpaSFumjAIdIsi2sjfY7Yve1avqqKbS0MeG0KPoObSb13+hrk+aMw3B4ZZWca3deouzMFvQb+ffzXzjW7q1Y0Y767vqZWNCjK4nonjZPbz8hbkTmjNPFngWaRIUVkdtypJIYWe/p9VeK+cTTqVY2zluyK1GhO7jHZPcX5X5onbi0USSSSxyFg6udVKFJ1fFEDce9ecUsJVHJ5ba8l+KU6MYLCSa7CfNPN+ZjmDxyyCUNXTv06roKF7EdhvvjCjVrTrZy/boemtb28LfGF79ffJe/UPmCWNyuuSFgqlQjUN1tiSNyQ239YveVavr8qbWMGXD6FH9NztJt5znf8wLy805huF5Z5WdDIr067F9LUpJ9iu+3fFr2rVUYx1We3crw+hQc5ywnh7Pt/Ze/SXjU+Zy83WZnWOTSjt3IqyL80fPzj32rk6a5jl38YKr+w93j0niDABgAwAYAMAGADABgAwAYAMAGADABgAwAYAMAcq5p5tSLMif7bLSaCaLIDJSmvy/adtschXrlW0isfXsfQPhqjb/uk8/TuWnPPMEZjX9GCUBVep01fmLFD+O5xe8u3GahFL4/Yz4fYKdNzlJrOdvHc3h5tSfhiP0YhrLRmNxcY6feh5Hah8/GNLm65KSeFl99jK0sOevJZeI9t9fzUX5I5wjMOZj6EUXQAeoV0qwY6dx4N9z7HCldf8DnJbCvYZuY04y377i3LPNMacSEH2+XTrsV6kCBTYBYWf3A1/8AnFLK5lOTTS+BfiNnGnBSjJv3FuYecY4cyuY+2yz0b1FB1QAa/Lw1Yyp3rnW0Sx9Tepw1QoYcnn6fAtefePx7DoZeXRpP66aj6gGFDwKqzi91eONXkilp337mdjYKVHnlJrOdttNNTXOc3R5jh0TdCE61YlJRqQaDopR537ewxa6vHGMUksvXX83KWPD1KpJuTwtNPn8i2+m3MK5rLuixJEYW0lYhSURYIHjzYx7Lao6kE2jwXlFUqjSeT1+NzyBgAwAYAMAGADABgAwAYAMAGADABgAwAYAMAGAOUc15Thf3mucZjQWt9NdIm97/AHab76fnHKVS3VfRPP0O86V5K2TbXt1wW31DyuScIZOtYUb5fT+H7b1bfx5xa8nQjNcyefH3M+HwupU2oNKPn7fckMHDm4TEsQfob9PR/kDC9d3+671Xt/2xrcyo+knNadMbmVpC5Vw1B4fXO352IOQ4uGjL5pYtZNDr9atZXfTWnbT3qvN4mlOjKg/9epFencxuUs/u6YE+T8rw1OJDT1/uPUIuvpobG9Nfu03+Xi8Z2U6LbUE17mnEadwoqVRprwLcfynChnQ0wn0F7NV0ib7n92m+9bf1jKnUtlWxFP7G1SleSt8ya9upa/UbK5FmDTdfUANRy+nt4B1bXXat6xa6nQjVXMm34KWMLqVFqDSj5+wcVy/DX4ZAIxJ0gp6XR/MC/Xq1bfl3vzi93OhyxclntgpYwuvUlGDS752/st/pqmTGVYZPVs/6vU/PXQ/Ktu1VW1Y9dCUJQTjseC7hUjUaqbnrcbHmEOJcZggrrSql9r/+dvnGU69ODSk8M3pW1WqnKEcpDkUoZQykMpFgg2CPg41MWsaM3wIDABgAwAYAMAGADABgAwAYAMAGADABgDknNPJZlzfS+8gSN2/F2/UUMbIC9id9txjlQtacK3+Xw6nelfVZ2+fTfvjTsW3P3LVqnTzEUK6FQrO+kHSKBBo3t8YtdW0HUU3LBnY3lRUnTjBvGdUu5uOThDwqONMygZC0hlY0jF/yFjsvYDv2+caXNvCVNfuxjqZ2d5UhWl+zPN066EHI3JirBmnbMxyPOAmqE2sYU6hvtZvc9tgMTC3hKg4J79StW8qQuVNxw10YpylyjfEhPJm4JTCSwSJ9TMSCoLX2Av53rFLOjCLbUsmnELmpJJODin3Qtx/kjq5sQnOQLGWrSzfqAE3pC9r9t/6xnStacKuOb4dTatfValDm5GvONPctfqDy0WYFMzDCrAArO5UekBQR3vYDE3NtD1edyxnp9ClleVPQ9OMG8Z1S76mOI8mCHhsKR5mNSgOp5G0pJrOs0Rfnt32xa7toSUXzYxoVsb2opSioc2ddFquhc/TPl0ZTLu3WSZpm1M0ZtBWwCnzW9n3x7KEIxglHU593UlOo+ZYPYY2PMcy+o/Bs28rGGFpkkojTVqQNNGzsPPtvjk3FnUnW5ls8Hfs7+jTt1B6SWfj1PXcicJlyvD4YZjciglgDemyW0g/F1jpwjyxSOJWnzzckX+LmYYAMAGADABgAwAYAMAGADABgAwAYAMAcU5z4DnpJzEmXdyzHTIo9J1GwzP2FfPascWFnU9bMu+59LO/o+glF9Fp20wXnP/DM0AmmJpwY0XUiliGUUe24BO+L3lrUnV5lqtDGwvKNOg4t4evxya5TgWch4PCrRl5FZ2MP5FVe9IryV70O1/GNLu2qSpRjHXBnZ3lGNecpaZ2f53F+Q+X84Is87I0QlRVjR9ixUkk0ewIOmz3s+2JhbTVu4LdkVbyk7qM3qkxblXgmcfi0UxheCONmLsy6RRUjSvvZI7becVsbacG3JYLcSu6dSHLF5E+aOX89LOIUgctq2lA9Js3rL9vn3xhRs6iq5l8z01+IUHR/Y/h28F79ReGZrX6InnDKoDIuoghaI27Am2/vF7q1qTr8260MrG9o07flzhrPx8/YgzHAc7DwvLq0ZlZVcMgGox6m1LQHkDax2xa7taklHGuCLG9oxlNy0bafuXv0l4RmIMvM2YVo+rJqSNu4AFEkeL9vjHutqbpwSZzL2tGrUyj3ePQeM5R9UuKvHKyuXWqMZDEDTW5Hzq8/GOJd+q6+NcdO35k+l4eqMbbmWMvOe+f4we1+n2Znk4dA+YvqFTu3crZ0k/JWjjsU88q5tz5+ty875dj0WLmQYAMAGADABgAwAYAMAGADABgAwAYAMAcS505onjnJSWVJlcjSCau6UBfIIrY97xwoVK0q+re/wPqJUbeFskkmsLXr8y9+oPHZkCK7SRMY0YBG0iyPXdbkg7fGNL2pV9VRWUtDLhtKiqDm0m9c538GuT5jzDcGglmaQamdeoNmZRfTJPsffzXzjS8nVjRjvrvjcxsaNGVxPbTZPbyLcg8x5p4s96nkjiVSjG2KsSdQBPf0+qvH94tTnVjbSfUivToTu4J4Se4typzHO3F4o4pJJI5C2tXYtShSdR8Ag1uP484pw+VRt5ba8mnFI0lBJJJ+FgT5p5qzKTho5JRMGrRe2q6ChOxHYUe+MKM60q2W37Hor0reFvypLHfr8+5e/UfjsqPpZ5IiFUqEbSN1tjtuSG2/rFrypVdflWUljHb8yZ8PpUVbc7Sbec538fQgn5kzJ4XlnnaRTIr06+kvTUhY/K7/AD3xe9qVlGK1Xt3KcOpUHOcsJ46Pt4+Je/SLi8+Yy83VZnRJNMbtuSK9Qs9wD5+a8Y99rzemuY5d+oKr+w97j0niOe8/8ytE5ROn+mRs6BiSRqsXsB2G2+OTdXk41eSPT+zvWPD6UqHqTzrnrounzPT8m8bOcyUU5XSzWCB2tSVJHwavHTpy5ops4taChNxRd4uZhgAwAYAMAGADABgAwAYAMAGADABgAwByrmnnMQ5gTCDLvoJ/JLkpTX5ftJqx7Y48b6Uq2Elj6n0L4bCNv+5vP07lpztzIuhdMcLjSr1Omo+sWKHwO5xe7vJQqKEUviZWFhGdJ1Jt6528dzeDnET8Mjk6USly0ZVxcY6feh5B2ofPxjS5u3CkmksvvsZWlgp15Jt4j231/NRbkrnQNFmYzDGhgUOOkulWDHTuPBvufIPxiad0/Qc5LYV7CLuY04Pf5i/LfNwXiS5cwwATsV1wppNgFhZ/cNv/AM4rZXM6jakl8C/ELKFOClFv4i3MPOwhzCziDLuAf9H6gANfn4at8Y076U6uiWPqb1OGQhQw2+b6fBdi1575jAoLHA+jSamTUfUAwoeBRF/OLXV5KNXkilp337mdjw+M6PqTb1zttppr5NM1zks/Don6UQLqxZZRqUFG0Uo82dx7DF7q8cIxSSy9dStlw+M5ycm8LTT56+C3+m3MYzcEi9NIzCwUiMUpBFggePNjHstqjqQyzn3lFUqmIvKPX43PIUPMPKGVzjBpkbUNrVitj2Nd8YzoU5y5mtT0U7qrThyRehb5DJpDGkUShEQUqjsBjYwbzqyfAgMAGADABgAwAYAMAGADABgAwAYAMAGAOU81w8LGb1zxzFC1tpP6ZIO5ruRfeu++OUqtuq+kde/Q7vo3crZNyXt1Lb6gw5JwhlWViFG8BA9J/EEnbfxi93UoRmuZZfgz4fSuZU2oSSj5+uCTTw5+ExLEjmDfQqf5AwvXZ97vUTtjS5nR9JOSyui6mVpTufXkovD6t7fnYX5E/wDTRl80sSuDQ6/VNuymwtEbV3oCt/5xNKpRdFvH7epFelcxuIrOZdMCnKEXDY+JAKky5g6hF1yCAaNha7Npvv4vfGdnUpNtQTXua8Ro3CipTkmvAtx+LhS50PNHNoL2Tf6RN99PcrfetvjGdOtbqtiMfj0NalC7dvmUl7dS1+okORZg0yTMwADGAgbHcAk7XXbzWLXVShGquZZZSxpXM6L5ZJR6Z+uA4onDpOGwCNHMQUmMRbOoBp9RP/N3u98Wu6lDli5LPbBWxpXPqSjCWO+dv7Lb6bHJ/asuTVlAf9QSbvqobsfO1VW1Y9dCcZQTjseC7hUhUaqPLPW42PMGADABgAwAYAMAGADABgAwAYAMAGADABgAwAYA5nzF9NJcxOdOYVYGazYJZQTZAHb+DjnQsIxqc2dDsT4q5UlHGpZc38jyThftpVQBFQq91SigdvNYtXsVUqc6ZS14m6VL02vZmY+QTHw6PLRzfqoWcyEUGZ/yFDcDwO/bzi9ezVWCinjBS24jKlUlNrKf4iLlT6enLxZnrShpZ1C2g2QKbFXuTq3PbsMSrSPpOm+pWXEJeuqqWwvy99O5Y8+mZzEyuIyWRUBtmIIBYntV3W++ItrRUdc5LXnEPXWEsIX419MZZ56+4UZe+1HWFv8AEeP7/wC2MqVhGE+bOhtV4tKpT5calnzlyNLmWvLyqgIAZXuvSAoIr4FVia1ip1PUTKW/E3So+k1tnD+pHmvp6y5GGCCYCSMMGZ7p9R1N27b9u+LXFlGpjDxgi14lKi5cyzn6FtyBymeHwyB5BJLK2pyBQFCgB529/nHppU1Tjyo8VxXdafMz1ONTAMAGADABgAwAYAMAGADABgAwAYAMAGADABgDy/GuIZyKdwkmX6SwPMFaBy1JpGksJwN7/LTt7HAEOZ54EUYMmWn16guhFDkgx9XUAhbagRXv8b4Ae41xLMdbpZdoIysJmZswGIIBoKNLLpHcs51afT6TeAK7iHODxLmdUVdPqiOQAMpMcImor1FZttW/pBqtu+AJZ+eUTqa4JQq9UIw0t1DDOmWYKFJbeR1qxuL9twJIudEMkCGCdBMmrVIoTT/ktSGIJYdM+kb0ykAi6A0Tm0zcPkzMMUkTKVVRPE2+rpkEKCpcU/giyCL84Ar8rzy8cUjTxtPU5hToQOjHTHrfVEzyOpWiLJF2poD1ECxzHOgWUp9tMQC/rBjorG8ccjUXDbGRdqs7+24Ef/GytLJGsbL0npiQrB1/XHpKvQNwn3qwCLsKBKOcDpA+1lEjEaYy0e4MbS6r16RQUgi7se2+AE8hz6GT1QSu6ZdZZGjQiMuY4pSisxoEiQUC3vfuQLXjeaza/bmFoYuqwRkliaQqxDNepJkG1VVH3vAFbBzsUSQ5iF7VsxpaICpBBmOgAq62YMdSd+51V4wA1DzojGP9CZQ3T161CmMyytBHasQx1SIw2Gwo+cAaZbndWbLKcvOPuAGWl1BVZgqM5WwoJPkigCfjAGeD86CdoB9tMizBCrs0ZAEkbyITTk7hGHbbb32A3zfOCxtMDBIRH1AGBT1tEFLKBqsWG2LADY9trAzPzcFdkOXlLLqSgUNyrD9wYx6rvp9m/G9rwBGeeIS0ISOWVZnZUeNSw0q6Rs5rsut6s+FJ9rAyOb9cGeeOF1kysbNokIGqupW16gCYzuRRB2J3oCCPnNkeUZiAqqyFFZWQAFcquaKsWkAuhJ69lHpB8nADHBOa2zOYjRIWWMpIXLkWrRtGBQvdSHG9eR4GAEeG85zNIBLliEKQElCp0GaeaEE2+49CGgL/ADPsMAXfLfMiZwy6I5UEZFNIhUOCWAKk7Eek9vce+ALvABgCnz/E8mJJFmkh1pGwcMRYSg7g/GmmI9qPbACE3EOFzhgz5WQJTsG0mtFRg0fI1Ba7+tR+4WBFxTinD8xLHFNEkykArI6oyKGTMOd2NgAZZw23fT80A3PneHOqh2y5WZmChq9TGoX2Pk6hGb/1AecARLxDh0mWSZxEsMpeNeooGoyMZJFo9y7JrI8kX3wBPlo+H/pSouX/AE1VY3VV9IZSyhSB2KsSK/1H3wAgnHeFxZaUQmBo0RpmigC22hRJYXYE6VBF1sAewwA3mJeGTAu/20glkAJYKdToAou/IUgWfBHgjADBmyLJLITCUiLpIxqlJZTIpPuXVbHkqPOAK/JzZB82IoMujtKhmeWNU00S62xsMWLaxQBolrqzgDWDivC81lVlboGNhGSkgUlSVJjVl39QXUKF9nHg4AjTiXDBO69KNSsZj6pRNJRVyhVQwNlT9xCFFblSPC2Bd53jGUEUU0ssXTLXG7EVqAY7H3ADf7HACkeZ4dMjaTl5E0y3WlhpYpJP/TFkdvfUp3sYAUz2f4XAUJWDXlyqoERS0Yd0S19gGkUtXa/c7gMST5Bc3Fl3jiWWFEMGpVFBy4VY/II6fah+2rPYDMvEMhDlnzCCJo8sB/i0+nQpVAtkAeliFNgUx3rAFTlc5kgRP9m7fdMA85WF1HWkESqZEkIcMyr6Yy5UaS2nbAHrhwyHrdfpJ1iNPU0jVXtq7+MARf8AoeW0xL0IqhNxDQKj7H07bbgHb2GANstwfLxiQJDGolvqBUA13d6tt/yb/wC4++ANU4HlgmgQRabvToFX0+ldV/8At+j/AKdu2ADKcDy0TK0cEaMl6SqgEagA1V7gC/ehgDMPBcuurTDGuogmlAsq7SKT/Dszj5JOAJcjw2GEuYokjLtqfQoGonezXc7n/c4AawAYA85xXk+OeaaVpJFM0RiZU0AUy6LJ0amIG4DEgHxgDbP8pRylj1ZULCQWhArqvDI37d94VFHYgsDd4AST6f5fQEZ5GQKUr0j0lM2hHpUVtmn7VWlPY2BtByJCi5cLI69By4KJChYllYg6Il0j0gEJpsXd4AtMvy+qrl1Mjt9vK0qXp8rKgU0osBZDXnYWTvYCEfJiLoCzzBFCXH6KYohjDE6NV6SNgQLUbYAM3yVDJE8ZkkAe7rTYvLfaben/AEer/q+NsAQ5vkKCVleWSSSQSmUu6xNq1CJCCpj0L6Yo1DKoYaTvZNgWsvLyHKtl9bgGUzBxWpXMxzCkbV6ZKoEEEAXe+AM8F4AmWYsru7MtMXr1EySSs2wABLyNsKA2AAwBTx8gxiDpHMTsNEUYJ6e0cIcIhHT0svrcnUCSSN9hQGw5Cg0sOpIdSFNwjbaconZkIJrKp3Hdn+KAsTyyhhy8RkkYQFirEgsxaOWI6tvaQkAVVDxtgBLNclRtr0zzRFwysU0bq0UMLL6kIAIhRrG4N70awAT8kRtJLIJplaQofT0wFaN4pFatHrYNEu76tiw7HADmf5aWXMidpZQP0tUY06XMDtJGTa6hTtezC9IB2wAtwfkuHLZaXLxM6rJVMqxqyaQAu6oNRFfk4YnyTgAi5QCywyfczExMz6SsRVndizuR06DEHRa1SlqosSQPTYAMAGADABgAwAYAMAGADABgAwAYAMAGADABgAwAYAMAGADABgAwAYAMAGADABgAwAYAMAGADABgAw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459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Dalāmības pazīmes ar 2,4,5,10,20,25,50,100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100 dalās ar visiem šiem skaitļiem (tādēļ jāskatās tikai uz pēdējiem 2 cipariem). 10 dalās ar 2 un 5 (t.i. pietiek skatīties uz pēdējo ciparu). </a:t>
            </a:r>
          </a:p>
          <a:p>
            <a:r>
              <a:rPr lang="lv-LV" dirty="0" smtClean="0"/>
              <a:t>Skaitlis dalās ar 2 (vai 5 vai 10), </a:t>
            </a:r>
            <a:r>
              <a:rPr lang="lv-LV" b="1" dirty="0" smtClean="0">
                <a:solidFill>
                  <a:srgbClr val="00B0F0"/>
                </a:solidFill>
              </a:rPr>
              <a:t>tad un tikai tad</a:t>
            </a:r>
            <a:r>
              <a:rPr lang="lv-LV" dirty="0" smtClean="0"/>
              <a:t> ja tā pēdējais cipars dalās ar 2 (vai 5 vai 10)</a:t>
            </a:r>
          </a:p>
          <a:p>
            <a:r>
              <a:rPr lang="lv-LV" dirty="0" smtClean="0"/>
              <a:t>Skaitlis dalās ar 4 (vai 20, vai 25, vai 50, vai 100), </a:t>
            </a:r>
            <a:br>
              <a:rPr lang="lv-LV" dirty="0" smtClean="0"/>
            </a:br>
            <a:r>
              <a:rPr lang="lv-LV" b="1" dirty="0" smtClean="0">
                <a:solidFill>
                  <a:srgbClr val="00B0F0"/>
                </a:solidFill>
              </a:rPr>
              <a:t>tad un tikai tad</a:t>
            </a:r>
            <a:r>
              <a:rPr lang="lv-LV" dirty="0" smtClean="0"/>
              <a:t>, ja tā pēdējais cipars dalās ar to pašu.</a:t>
            </a:r>
          </a:p>
          <a:p>
            <a:endParaRPr lang="lv-LV" dirty="0"/>
          </a:p>
          <a:p>
            <a:r>
              <a:rPr lang="lv-LV" dirty="0" smtClean="0"/>
              <a:t>Piemērs: 2015 dalās ar 5, jo 15 dalās ar 5.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23324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Dalāmības pazīme ar 6 vai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4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Dalāmības pazīme ar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Tā kā 1000 dalās ar 8, tad pietiek aplūkot pēdējos 3 ciparus. </a:t>
            </a:r>
          </a:p>
          <a:p>
            <a:r>
              <a:rPr lang="lv-LV" dirty="0" smtClean="0"/>
              <a:t>Iespējami divi gadījumi</a:t>
            </a:r>
          </a:p>
          <a:p>
            <a:pPr lvl="1"/>
            <a:r>
              <a:rPr lang="lv-LV" sz="2400" dirty="0" smtClean="0"/>
              <a:t>Simtu cipars ir pāru skaitlis. Tad pēdējie divi cipari veido skaitli, kas dalās ar 8. </a:t>
            </a:r>
          </a:p>
          <a:p>
            <a:pPr lvl="1"/>
            <a:r>
              <a:rPr lang="lv-LV" sz="2400" dirty="0" smtClean="0"/>
              <a:t>Simtu cipars ir nepāru skaitlis. Tad pēdējie divi cipari veido skaitli, kas dalās ar 4, bet nedalās ar 8. </a:t>
            </a:r>
            <a:r>
              <a:rPr lang="lv-LV" sz="2400" dirty="0"/>
              <a:t/>
            </a:r>
            <a:br>
              <a:rPr lang="lv-LV" sz="2400" dirty="0"/>
            </a:br>
            <a:r>
              <a:rPr lang="lv-LV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lv-LV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  <a:r>
              <a:rPr lang="lv-LV" sz="2400" b="1" dirty="0" smtClean="0"/>
              <a:t> </a:t>
            </a:r>
            <a:r>
              <a:rPr lang="lv-LV" sz="2400" dirty="0" smtClean="0"/>
              <a:t>dalās ar 8, jo 9 ir nepāru; bet </a:t>
            </a:r>
            <a:endParaRPr lang="lv-LV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42261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Dalāmības pazīme ar 11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Skaitlis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/>
                  <a:t> dalās ar </a:t>
                </a:r>
                <a:r>
                  <a:rPr lang="lv-LV" dirty="0" smtClean="0"/>
                  <a:t>11 </a:t>
                </a:r>
                <a:r>
                  <a:rPr lang="lv-LV" b="1" dirty="0">
                    <a:solidFill>
                      <a:srgbClr val="00B0F0"/>
                    </a:solidFill>
                  </a:rPr>
                  <a:t>tad un tikai tad</a:t>
                </a:r>
                <a:r>
                  <a:rPr lang="lv-LV" dirty="0"/>
                  <a:t>, ja </a:t>
                </a:r>
                <a:r>
                  <a:rPr lang="lv-LV" dirty="0" smtClean="0"/>
                  <a:t>skaitlim </a:t>
                </a:r>
                <a14:m>
                  <m:oMath xmlns:m="http://schemas.openxmlformats.org/officeDocument/2006/math">
                    <m:r>
                      <a:rPr lang="lv-LV" sz="32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ciparu summa nepāru pozīcijās mīnus ciparu summa nepāru pozīcijās dalās ar 11. </a:t>
                </a:r>
              </a:p>
              <a:p>
                <a:r>
                  <a:rPr lang="lv-LV" dirty="0" smtClean="0"/>
                  <a:t>Piemērs: </a:t>
                </a:r>
                <a:br>
                  <a:rPr lang="lv-LV" dirty="0" smtClean="0"/>
                </a:br>
                <a:r>
                  <a:rPr lang="en-GB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32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GB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GB" sz="32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GB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en-GB" sz="32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lv-LV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lv-LV" dirty="0" smtClean="0"/>
                  <a:t>dalās ar 11, jo 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(1+ 5 + 0 + 6) </a:t>
                </a:r>
                <a:r>
                  <a:rPr lang="lv-LV" dirty="0" smtClean="0"/>
                  <a:t>– </a:t>
                </a:r>
                <a:r>
                  <a:rPr lang="lv-LV" dirty="0" smtClean="0">
                    <a:solidFill>
                      <a:srgbClr val="0000FF"/>
                    </a:solidFill>
                  </a:rPr>
                  <a:t>(3 + 8 + 1) </a:t>
                </a:r>
                <a:r>
                  <a:rPr lang="lv-LV" dirty="0" smtClean="0"/>
                  <a:t>= </a:t>
                </a:r>
                <a:br>
                  <a:rPr lang="lv-LV" dirty="0" smtClean="0"/>
                </a:br>
                <a:r>
                  <a:rPr lang="lv-LV" dirty="0" smtClean="0"/>
                  <a:t>= 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12</a:t>
                </a:r>
                <a:r>
                  <a:rPr lang="lv-LV" dirty="0" smtClean="0"/>
                  <a:t> – </a:t>
                </a:r>
                <a:r>
                  <a:rPr lang="lv-LV" dirty="0" smtClean="0">
                    <a:solidFill>
                      <a:srgbClr val="0000FF"/>
                    </a:solidFill>
                  </a:rPr>
                  <a:t>12</a:t>
                </a:r>
                <a:r>
                  <a:rPr lang="lv-LV" dirty="0" smtClean="0"/>
                  <a:t> = 0 dalās ar 11.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21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Vai eksistē dalāmības pazīme ar 7?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56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920621" y="1034294"/>
            <a:ext cx="6001923" cy="390096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561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79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961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0000"/>
              <a:buFont typeface="ZapfChancery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247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 marL="0" indent="0">
              <a:buNone/>
            </a:pPr>
            <a:r>
              <a:rPr lang="lv-LV" b="1" kern="0" dirty="0" smtClean="0"/>
              <a:t>Uzdevums</a:t>
            </a:r>
          </a:p>
          <a:p>
            <a:pPr marL="0" indent="0">
              <a:buNone/>
            </a:pPr>
            <a:r>
              <a:rPr lang="lv-LV" kern="0" dirty="0" smtClean="0"/>
              <a:t>Pircējam un pārdevējam ir 5 centu un </a:t>
            </a:r>
            <a:br>
              <a:rPr lang="lv-LV" kern="0" dirty="0" smtClean="0"/>
            </a:br>
            <a:r>
              <a:rPr lang="lv-LV" kern="0" dirty="0" smtClean="0"/>
              <a:t>8 centu monētas neierobežotā daudzumā.</a:t>
            </a:r>
            <a:r>
              <a:rPr lang="lv-LV" kern="0" dirty="0" smtClean="0"/>
              <a:t> </a:t>
            </a:r>
          </a:p>
          <a:p>
            <a:r>
              <a:rPr lang="lv-LV" kern="0" dirty="0" smtClean="0"/>
              <a:t>Vai pircējs var samaksāt pārdevējam jebkuru naudas summu? </a:t>
            </a:r>
          </a:p>
          <a:p>
            <a:r>
              <a:rPr lang="lv-LV" kern="0" dirty="0" smtClean="0"/>
              <a:t>Vai var samaksāt jebkuru naudas summu, ja pircējs drīkst maksāt tikai ar 5 centu monētām, bet pārdevējs drīkst izdot tikai 8 centu monētas?</a:t>
            </a:r>
            <a:endParaRPr lang="lv-LV" kern="0" dirty="0" smtClean="0"/>
          </a:p>
        </p:txBody>
      </p:sp>
    </p:spTree>
    <p:extLst>
      <p:ext uri="{BB962C8B-B14F-4D97-AF65-F5344CB8AC3E}">
        <p14:creationId xmlns:p14="http://schemas.microsoft.com/office/powerpoint/2010/main" val="2521149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Ķīniešu atlikumu teorēma: Piemērs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0" y="1181939"/>
            <a:ext cx="3435545" cy="3961561"/>
          </a:xfrm>
        </p:spPr>
      </p:pic>
      <p:sp>
        <p:nvSpPr>
          <p:cNvPr id="7" name="Content Placeholder 8"/>
          <p:cNvSpPr txBox="1">
            <a:spLocks/>
          </p:cNvSpPr>
          <p:nvPr/>
        </p:nvSpPr>
        <p:spPr>
          <a:xfrm>
            <a:off x="3502783" y="1004063"/>
            <a:ext cx="4467225" cy="390096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561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79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961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0000"/>
              <a:buFont typeface="ZapfChancery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247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 marL="0" indent="0">
              <a:buNone/>
            </a:pPr>
            <a:r>
              <a:rPr lang="lv-LV" b="1" kern="0" dirty="0" smtClean="0"/>
              <a:t>Uzdevums</a:t>
            </a:r>
          </a:p>
          <a:p>
            <a:pPr marL="0" indent="0">
              <a:buNone/>
            </a:pPr>
            <a:r>
              <a:rPr lang="lv-LV" kern="0" dirty="0" smtClean="0"/>
              <a:t>Atrast skaitli, kurš dod </a:t>
            </a:r>
          </a:p>
          <a:p>
            <a:r>
              <a:rPr lang="lv-LV" kern="0" dirty="0" smtClean="0"/>
              <a:t>atlikumu 1, dalot ar 3</a:t>
            </a:r>
          </a:p>
          <a:p>
            <a:r>
              <a:rPr lang="lv-LV" kern="0" dirty="0" smtClean="0"/>
              <a:t>atlikumu 2, dalot ar 5</a:t>
            </a:r>
          </a:p>
          <a:p>
            <a:r>
              <a:rPr lang="lv-LV" kern="0" dirty="0"/>
              <a:t>a</a:t>
            </a:r>
            <a:r>
              <a:rPr lang="lv-LV" kern="0" dirty="0" smtClean="0"/>
              <a:t>tlikumu 3, dalot ar 7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87064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 un 5 – skaitļi bez kopīgiem dalītājiem &gt;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" y="1118177"/>
            <a:ext cx="3728836" cy="3522062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35846"/>
              </p:ext>
            </p:extLst>
          </p:nvPr>
        </p:nvGraphicFramePr>
        <p:xfrm>
          <a:off x="3543863" y="1072012"/>
          <a:ext cx="263856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22"/>
                <a:gridCol w="879522"/>
                <a:gridCol w="879522"/>
              </a:tblGrid>
              <a:tr h="294197"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Skaitlis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Atl. ar 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Atl. ar 5</a:t>
                      </a:r>
                      <a:endParaRPr lang="en-GB" sz="1400" dirty="0"/>
                    </a:p>
                  </a:txBody>
                  <a:tcPr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4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4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5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6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7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8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9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4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89970"/>
              </p:ext>
            </p:extLst>
          </p:nvPr>
        </p:nvGraphicFramePr>
        <p:xfrm>
          <a:off x="6384919" y="1060636"/>
          <a:ext cx="263856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22"/>
                <a:gridCol w="879522"/>
                <a:gridCol w="879522"/>
              </a:tblGrid>
              <a:tr h="294197"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Skaitlis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Atl. ar 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 smtClean="0"/>
                        <a:t>Atl. ar 5</a:t>
                      </a:r>
                      <a:endParaRPr lang="en-GB" sz="1400" dirty="0"/>
                    </a:p>
                  </a:txBody>
                  <a:tcPr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14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4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15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16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0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17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18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2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  <a:tr h="294197"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19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3</a:t>
                      </a:r>
                      <a:endParaRPr lang="en-GB" sz="2400" dirty="0"/>
                    </a:p>
                  </a:txBody>
                  <a:tcPr marL="108000" marR="108000" marT="0" marB="0"/>
                </a:tc>
                <a:tc>
                  <a:txBody>
                    <a:bodyPr/>
                    <a:lstStyle/>
                    <a:p>
                      <a:r>
                        <a:rPr lang="lv-LV" sz="2400" dirty="0" smtClean="0"/>
                        <a:t>4</a:t>
                      </a:r>
                      <a:endParaRPr lang="en-GB" sz="2400" dirty="0"/>
                    </a:p>
                  </a:txBody>
                  <a:tcPr marL="108000" marR="1080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48416" y="1351128"/>
            <a:ext cx="832514" cy="367200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  <p:sp>
        <p:nvSpPr>
          <p:cNvPr id="8" name="Rectangle 7"/>
          <p:cNvSpPr/>
          <p:nvPr/>
        </p:nvSpPr>
        <p:spPr>
          <a:xfrm>
            <a:off x="6444064" y="1353400"/>
            <a:ext cx="832514" cy="367200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50805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Matemātika un sacensību matemātika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89517" y="1034294"/>
            <a:ext cx="3733027" cy="3900962"/>
          </a:xfrm>
        </p:spPr>
        <p:txBody>
          <a:bodyPr/>
          <a:lstStyle/>
          <a:p>
            <a:r>
              <a:rPr lang="lv-LV" b="1" dirty="0" smtClean="0"/>
              <a:t/>
            </a:r>
            <a:br>
              <a:rPr lang="lv-LV" b="1" dirty="0" smtClean="0"/>
            </a:br>
            <a:r>
              <a:rPr lang="lv-LV" dirty="0" smtClean="0"/>
              <a:t>Izteiksmes, mainīgie</a:t>
            </a:r>
          </a:p>
          <a:p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Figūras un pārveidojumi</a:t>
            </a:r>
          </a:p>
          <a:p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Galīgas kopas, variantu saskaitīšana</a:t>
            </a:r>
          </a:p>
          <a:p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Veseli skaitļi, dalāmība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1" y="969470"/>
            <a:ext cx="3238095" cy="34285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321" y="1127715"/>
            <a:ext cx="1415772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1600" dirty="0" smtClean="0"/>
              <a:t>Algoritmisku</a:t>
            </a:r>
          </a:p>
          <a:p>
            <a:pPr algn="ctr"/>
            <a:r>
              <a:rPr lang="lv-LV" sz="1600" dirty="0" smtClean="0"/>
              <a:t>metožu</a:t>
            </a:r>
          </a:p>
          <a:p>
            <a:pPr algn="ctr"/>
            <a:r>
              <a:rPr lang="lv-LV" sz="1600" dirty="0" smtClean="0"/>
              <a:t>matemātika</a:t>
            </a:r>
          </a:p>
          <a:p>
            <a:pPr algn="ctr"/>
            <a:r>
              <a:rPr lang="lv-LV" sz="1600" b="1" dirty="0" smtClean="0">
                <a:solidFill>
                  <a:srgbClr val="00B0F0"/>
                </a:solidFill>
              </a:rPr>
              <a:t>(nodarbības </a:t>
            </a:r>
          </a:p>
          <a:p>
            <a:pPr algn="ctr"/>
            <a:r>
              <a:rPr lang="lv-LV" sz="1600" b="1" dirty="0" smtClean="0">
                <a:solidFill>
                  <a:srgbClr val="00B0F0"/>
                </a:solidFill>
              </a:rPr>
              <a:t>skolā)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6906" y="1127715"/>
            <a:ext cx="154080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1600" dirty="0" smtClean="0"/>
              <a:t>Piemēru </a:t>
            </a:r>
          </a:p>
          <a:p>
            <a:pPr algn="ctr"/>
            <a:r>
              <a:rPr lang="lv-LV" sz="1600" dirty="0" smtClean="0"/>
              <a:t>un pierādījumu</a:t>
            </a:r>
          </a:p>
          <a:p>
            <a:pPr algn="ctr"/>
            <a:r>
              <a:rPr lang="lv-LV" sz="1600" dirty="0" smtClean="0"/>
              <a:t>matemātika</a:t>
            </a:r>
          </a:p>
          <a:p>
            <a:pPr algn="ctr"/>
            <a:r>
              <a:rPr lang="lv-LV" sz="1600" b="1" dirty="0" smtClean="0">
                <a:solidFill>
                  <a:srgbClr val="00B0F0"/>
                </a:solidFill>
              </a:rPr>
              <a:t>(olimpiādes)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5735" y="4458271"/>
            <a:ext cx="1724358" cy="47607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lv-LV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Mat.analīze</a:t>
            </a:r>
            <a:endParaRPr lang="en-GB" sz="1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53028" y="4458270"/>
            <a:ext cx="1764509" cy="47607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lv-LV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Statistika</a:t>
            </a:r>
            <a:endParaRPr lang="en-GB" sz="1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83804" y="3658391"/>
            <a:ext cx="432000" cy="43279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lv-LV" sz="2000" b="1" dirty="0" smtClean="0">
                <a:solidFill>
                  <a:schemeClr val="bg1"/>
                </a:solidFill>
              </a:rPr>
              <a:t>A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66323" y="3721198"/>
            <a:ext cx="432000" cy="4327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lv-LV" sz="2000" b="1" dirty="0">
                <a:solidFill>
                  <a:schemeClr val="bg1"/>
                </a:solidFill>
              </a:rPr>
              <a:t>Ģ</a:t>
            </a:r>
            <a:endParaRPr lang="en-GB" sz="20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 bwMode="auto">
          <a:xfrm flipH="1">
            <a:off x="1087914" y="4047170"/>
            <a:ext cx="542654" cy="41110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7" idx="0"/>
          </p:cNvCxnSpPr>
          <p:nvPr/>
        </p:nvCxnSpPr>
        <p:spPr bwMode="auto">
          <a:xfrm>
            <a:off x="2434442" y="4091183"/>
            <a:ext cx="500841" cy="367087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486399" y="1010436"/>
            <a:ext cx="2341419" cy="4420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lIns="0" tIns="36000" rIns="0" bIns="36000" rtlCol="0" anchor="ctr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 Algebra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399" y="1828443"/>
            <a:ext cx="2341420" cy="4420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lIns="0" tIns="36000" rIns="0" bIns="36000" rtlCol="0" anchor="ctr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 Ģeometrija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6400" y="2648131"/>
            <a:ext cx="2341419" cy="4420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lIns="0" tIns="36000" rIns="0" bIns="36000" rtlCol="0" anchor="ctr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 Kombinatorika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86398" y="3814453"/>
            <a:ext cx="2341419" cy="4420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0" tIns="36000" rIns="0" bIns="36000" rtlCol="0" anchor="ctr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 Skaitļu teorija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51489" y="3744948"/>
            <a:ext cx="432000" cy="43279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lv-LV" sz="2000" b="1" dirty="0" smtClean="0">
                <a:solidFill>
                  <a:schemeClr val="bg1"/>
                </a:solidFill>
              </a:rPr>
              <a:t>K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7537" y="3673753"/>
            <a:ext cx="432000" cy="4327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lv-LV" sz="2000" b="1" dirty="0" smtClean="0">
                <a:solidFill>
                  <a:schemeClr val="bg1"/>
                </a:solidFill>
              </a:rPr>
              <a:t>S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Invarianti</a:t>
            </a:r>
            <a:r>
              <a:rPr lang="en-US" dirty="0" smtClean="0"/>
              <a:t> un dal</a:t>
            </a:r>
            <a:r>
              <a:rPr lang="lv-LV" dirty="0" smtClean="0"/>
              <a:t>āmība uzdevumos par rūtiņu lapu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16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Atšķirības starp algoritmiskiem un olimpiāžu uzdevumiem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851580"/>
              </p:ext>
            </p:extLst>
          </p:nvPr>
        </p:nvGraphicFramePr>
        <p:xfrm>
          <a:off x="403760" y="1189429"/>
          <a:ext cx="83364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40"/>
                <a:gridCol w="4168240"/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Algoritmiski</a:t>
                      </a:r>
                      <a:r>
                        <a:rPr lang="lv-LV" baseline="0" dirty="0" smtClean="0"/>
                        <a:t> uzdevumi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Olimpiāžu uzdevumi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Uzdevums parasti pieder noteiktai</a:t>
                      </a:r>
                      <a:r>
                        <a:rPr lang="lv-LV" baseline="0" dirty="0" smtClean="0"/>
                        <a:t> kategorijai (teksta uzdevums par 2 mašīnām; kvadrātvienādojumi u.c.)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Uzdevums</a:t>
                      </a:r>
                      <a:r>
                        <a:rPr lang="lv-LV" baseline="0" dirty="0" smtClean="0"/>
                        <a:t> parasti nav līdzīgs agrāk risinātiem.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Risinājums</a:t>
                      </a:r>
                      <a:r>
                        <a:rPr lang="lv-LV" baseline="0" dirty="0" smtClean="0"/>
                        <a:t> atbilst</a:t>
                      </a:r>
                      <a:r>
                        <a:rPr lang="lv-LV" dirty="0" smtClean="0"/>
                        <a:t> kādai</a:t>
                      </a:r>
                      <a:r>
                        <a:rPr lang="lv-LV" baseline="0" dirty="0" smtClean="0"/>
                        <a:t> shēmai un viegli pārbaudāmam pierakstam.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Risinājumu</a:t>
                      </a:r>
                      <a:r>
                        <a:rPr lang="lv-LV" baseline="0" dirty="0" smtClean="0"/>
                        <a:t> īpaši izveido kā loģiski secīgu pierakstu, kas saprotams cilvēkam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Rezultāts</a:t>
                      </a:r>
                      <a:r>
                        <a:rPr lang="lv-LV" baseline="0" dirty="0" smtClean="0"/>
                        <a:t> parasti ir skaitlis, izteiksme, utml.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Rezultāts</a:t>
                      </a:r>
                      <a:r>
                        <a:rPr lang="lv-LV" baseline="0" dirty="0" smtClean="0"/>
                        <a:t> parasti ir pierādījums (t.sk. arī pretpiemēra konstrukcija)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562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lasīt uzdevumus?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Matemātikas uzdevumi pēc to atrisinājuma </a:t>
            </a:r>
            <a:r>
              <a:rPr lang="lv-LV" dirty="0" smtClean="0"/>
              <a:t>struktūras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Atrast mazāko skaitu figūriņu, ar kurām var aizpildīt ... tā lai ...</a:t>
            </a:r>
            <a:br>
              <a:rPr lang="lv-LV" dirty="0" smtClean="0"/>
            </a:br>
            <a:r>
              <a:rPr lang="lv-LV" dirty="0" smtClean="0"/>
              <a:t>(Piemērs ar 6 figūriņām + Pamatojums, ka ar 5 figūriņām nepietiek)</a:t>
            </a:r>
            <a:endParaRPr lang="lv-LV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Biežas nosacījumu izpratnes </a:t>
            </a:r>
            <a:r>
              <a:rPr lang="lv-LV" dirty="0" smtClean="0"/>
              <a:t>kļūdas </a:t>
            </a:r>
            <a:endParaRPr lang="lv-LV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/>
              <a:t>P</a:t>
            </a:r>
            <a:r>
              <a:rPr lang="lv-LV" dirty="0" smtClean="0"/>
              <a:t>arādīt </a:t>
            </a:r>
            <a:r>
              <a:rPr lang="lv-LV" dirty="0" smtClean="0">
                <a:solidFill>
                  <a:srgbClr val="FF0000"/>
                </a:solidFill>
              </a:rPr>
              <a:t>≠</a:t>
            </a:r>
            <a:r>
              <a:rPr lang="lv-LV" dirty="0" smtClean="0"/>
              <a:t> Pierādīt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Man neizdevās </a:t>
            </a:r>
            <a:r>
              <a:rPr lang="lv-LV" dirty="0">
                <a:solidFill>
                  <a:srgbClr val="FF0000"/>
                </a:solidFill>
              </a:rPr>
              <a:t>≠</a:t>
            </a:r>
            <a:r>
              <a:rPr lang="lv-LV" dirty="0" smtClean="0"/>
              <a:t> Nav iespējams</a:t>
            </a:r>
            <a:endParaRPr lang="lv-LV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Georga Poijas </a:t>
            </a:r>
            <a:r>
              <a:rPr lang="lv-LV" dirty="0"/>
              <a:t>(George Polya) 4 </a:t>
            </a:r>
            <a:r>
              <a:rPr lang="lv-LV" dirty="0" smtClean="0"/>
              <a:t>soļi no «How to Solve It»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Saprast uzdevumu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Izveidot risināšanas plānu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Īstenot risināšanas plānu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lv-LV" dirty="0" smtClean="0"/>
              <a:t>Atskatīties, uzlabot risinājumu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930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dirty="0" smtClean="0"/>
              <a:t>Uzdevumu tēmas un metodes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Tēma – uzreiz redzama, izlasot uzdevumu</a:t>
            </a:r>
          </a:p>
          <a:p>
            <a:pPr lvl="1"/>
            <a:r>
              <a:rPr lang="lv-LV" dirty="0" smtClean="0"/>
              <a:t>Kombinatorikas uzdevums – figūriņas uz rūtiņu lapas</a:t>
            </a:r>
          </a:p>
          <a:p>
            <a:pPr lvl="1"/>
            <a:r>
              <a:rPr lang="lv-LV" dirty="0" smtClean="0"/>
              <a:t>Ģeometrijas uzdevums – figūru laukums</a:t>
            </a:r>
          </a:p>
          <a:p>
            <a:pPr lvl="1"/>
            <a:r>
              <a:rPr lang="lv-LV" dirty="0" smtClean="0"/>
              <a:t>Algebras uzdevums – nevienādības pierādīšana</a:t>
            </a:r>
          </a:p>
          <a:p>
            <a:pPr lvl="1"/>
            <a:r>
              <a:rPr lang="lv-LV" dirty="0" smtClean="0"/>
              <a:t>Skaitļu teorijas uzdevums – vienādojums veselos skaitļos</a:t>
            </a:r>
          </a:p>
          <a:p>
            <a:r>
              <a:rPr lang="lv-LV" dirty="0" smtClean="0"/>
              <a:t>Metode – kā atrisināt; parasti nav uzreiz redzama</a:t>
            </a:r>
          </a:p>
          <a:p>
            <a:pPr lvl="1"/>
            <a:r>
              <a:rPr lang="lv-LV" dirty="0" smtClean="0"/>
              <a:t>Dažas metodes der tikai dažām tēmām</a:t>
            </a:r>
          </a:p>
          <a:p>
            <a:pPr lvl="1"/>
            <a:r>
              <a:rPr lang="lv-LV" dirty="0" smtClean="0"/>
              <a:t>Citas metodes (invarianti, pierādījums no pretējā, u.c.) lietojamas matemātikas uzdevumiem par jebkuru tēmu.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376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Invarianti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0025" y="1034294"/>
            <a:ext cx="4467225" cy="3900962"/>
          </a:xfrm>
        </p:spPr>
        <p:txBody>
          <a:bodyPr/>
          <a:lstStyle/>
          <a:p>
            <a:r>
              <a:rPr lang="lv-LV" dirty="0" smtClean="0"/>
              <a:t>Invariants: Kaut kas tāds, kas saglabājas, veicot pārveidojumus</a:t>
            </a:r>
            <a:r>
              <a:rPr lang="lv-LV" dirty="0" smtClean="0"/>
              <a:t>.</a:t>
            </a:r>
            <a:endParaRPr lang="lv-LV" dirty="0" smtClean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964" y="1924358"/>
            <a:ext cx="3881147" cy="2307802"/>
            <a:chOff x="727110" y="3648411"/>
            <a:chExt cx="4015487" cy="230780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29520" y="3995693"/>
              <a:ext cx="4013077" cy="1960520"/>
            </a:xfrm>
            <a:prstGeom prst="roundRect">
              <a:avLst>
                <a:gd name="adj" fmla="val 6080"/>
              </a:avLst>
            </a:prstGeom>
            <a:solidFill>
              <a:schemeClr val="bg1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27110" y="3648411"/>
              <a:ext cx="4013077" cy="2307802"/>
            </a:xfrm>
            <a:prstGeom prst="roundRect">
              <a:avLst>
                <a:gd name="adj" fmla="val 6080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72736" y="1953789"/>
            <a:ext cx="3405251" cy="305808"/>
          </a:xfrm>
          <a:prstGeom prst="rect">
            <a:avLst/>
          </a:prstGeom>
          <a:noFill/>
        </p:spPr>
        <p:txBody>
          <a:bodyPr wrap="square" lIns="89489" tIns="44745" rIns="89489" bIns="4474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lv-LV" sz="1400" b="1" dirty="0" smtClean="0">
                <a:solidFill>
                  <a:srgbClr val="CE1126"/>
                </a:solidFill>
                <a:latin typeface="Arial"/>
                <a:cs typeface="Arial" pitchFamily="34" charset="0"/>
              </a:rPr>
              <a:t>Tēmas</a:t>
            </a:r>
            <a:endParaRPr lang="en-US" sz="1400" b="1" dirty="0">
              <a:solidFill>
                <a:srgbClr val="CE1126"/>
              </a:solidFill>
              <a:latin typeface="Arial"/>
              <a:cs typeface="Arial" pitchFamily="34" charset="0"/>
            </a:endParaRPr>
          </a:p>
        </p:txBody>
      </p:sp>
      <p:sp>
        <p:nvSpPr>
          <p:cNvPr id="8" name="ObjectBox1" descr="&lt;tags&gt;&lt;tag n=&quot;BulletInfo&quot; v=&quot;Standard&quot; /&gt;&lt;tag n=&quot;TagName&quot; v=&quot;ObjectBox1&quot; /&gt;&lt;tag n=&quot;Top&quot; v=&quot;99.25&quot; /&gt;&lt;tag n=&quot;Left&quot; v=&quot;35.75&quot; /&gt;&lt;tag n=&quot;Height&quot; v=&quot;141.375&quot; /&gt;&lt;tag n=&quot;Width&quot; v=&quot;314.5&quot; /&gt;&lt;tag n=&quot;Format&quot; v=&quot;1&quot; /&gt;&lt;/tags&gt;"/>
          <p:cNvSpPr>
            <a:spLocks noChangeArrowheads="1"/>
          </p:cNvSpPr>
          <p:nvPr/>
        </p:nvSpPr>
        <p:spPr bwMode="gray">
          <a:xfrm>
            <a:off x="5002098" y="2308219"/>
            <a:ext cx="3513252" cy="188584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2878" rIns="0" bIns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Uzdevumi par sagriešanu figūriņās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«Viena spēlētāja spēles» - (spēle 15 u.c.)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Uzvarošās stratēģijas 2 spēlētāju spēlēs (spēles ar atņemšanu)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86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Klasisks uzdevums par invariantiem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336846"/>
            <a:ext cx="4065433" cy="3045150"/>
          </a:xfrm>
        </p:spPr>
      </p:pic>
      <p:sp>
        <p:nvSpPr>
          <p:cNvPr id="4" name="AutoShape 2" descr="data:image/jpeg;base64,/9j/4AAQSkZJRgABAQAAAQABAAD/2wCEAAkGBw0NDhANDQ0NDQwODw0NDQwODA8ODQ0MFBMWFhQRFRQYHTQgGCYlHBMTIj0tJTUtOjEuFx8zOD8tNystLisBCgoKBQUFDgUFDisZExkrKysrKysrKysrKysrKysrKysrKysrKysrKysrKysrKysrKysrKysrKysrKysrKysrK//AABEIAMIBAwMBIgACEQEDEQH/xAAbAAEBAAMBAQEAAAAAAAAAAAAABgECBwMFBP/EAEIQAAAFAQIJCgQGAQQCAwAAAAABAgMFBBESBgcTFiE1dJXTFTEyUVRVdbGy0iJBcbMUI1ZykZRhJUVSc1OBJEJE/8QAFAEBAAAAAAAAAAAAAAAAAAAAAP/EABQRAQAAAAAAAAAAAAAAAAAAAAD/2gAMAwEAAhEDEQA/AO4gAAAAAD4s9hNSx62mnyqFOVBOqabp6V6pWpLd2+djZGZWX0/yPn5+0XZ5Xc1dwxmY17F7JMedKKkBK5+0XZ5Xc1dwx5s4xI5y9k25Jdxam13ImtVccTzoVYjQZWloFcJLF7zyvjch5NgN8/aLs8ruau4Y86jGJHtIU461JNtoK8txcTWoQlPWZmiwhXCXxn6jkdldAalh7Rf+CU3PXcMM/aLs8ruau4Yp2ein9qfIbgJFWMSOJaWzbkidWSlIbOJrSWtKbLxkm5aZFaX8kPTP2i7PK7mruGEtr6N2KW9VMKoBK5+0XZ5Xc1dwx5s4xI5y9k25Jdxam13ImtVccT0kHYjQZdQrhJ4vOjJeNSv3CAbZ+0XZ5Xc1dwx51GMSOaQpx1qSbbQV5bi4mtQhKeszNFhCuEvjP1HI7K6A1z9ouzyu567hhn7Rdnldz13DFSACSVjEjiWlo2pInVpUpDZxNaS1JTZeUSblpkVpfyQ9M/aLs8rueu4YzJ6+jtglfXSioAS2ftF2eV3PXcMebGMSOcvZNuSXcWptdyJrVXXE9JB2I0GXUK0SmL3oSXjUr90Btn7Rdnldz13DHnUYxI5pCnHW5JttBWrccia1CEl1mo0WEK0SmNXUUhs5+pICrI7Rkap5i+hDIDIDAAMgMAAyAwADIAAAAAAlpjXsXskx50oqRD4Y1FU1MRa6OlRVv/hpYsiupKmTctprVXzSfNo0WD9fLWEHcNNvxHBAVoksXvPK+NyPk2HLWEHcNNvxHBE3gXKTSOUcjDsPXpatW7elkt5J8yReaL8o7xFo06LbeYB1ES+M/Ucjsro8uWsIO4abfiOCPgYfys0uJrkPw1OwwqncJx5Mul1TaPmokZIr30tIB0lnop/anyG4kGpnCC6VkDTWWF/vaOr/AKRty1hB3DTb8RwQG8tr6N2KW9VMKocxkZWaOYoFqhqdL6aSSJpgpdJpcQamL6jXkvhssTosO298rBQ8tYQdw02/EcEBWiTxedGT8blfuEMctYQdw02/EcETmBUpNITX5CHYeJUrIrdvSyW8m+ayvtl+Ud4iP56LeogHUBL4z9RyOyujy5awg7hpt+I4In8P5WaXE1yKiGp2GFU7hOPJl0uqbT81EjJFe+lpAOmEMiS5Zwg7hpt+I4IctYQdw02/EcEB6Sevo7YJX10oqRzKvlZo5iiWqGp0vpo5FLbHK6TS42a6e+s15L4bLE6LDtvfKwUHLWEHcNNvxHBAVok8XnQkvGpX7oxy1hB3DTb8RwROYFSk0hNdkYeneJUrIrcNUslvJvm58bZflHeIj+fz6iAdQEpjV1FIbOfqSNeWsIO4abfiOCJ3GJKzS4itRUQ7DDCmDJx5Msl5TabxaSRkivfyQDpqOYvoQ2GEcxfQhkAAAAAAAAAAAAAAAAAEtMa9i9kmPOlFSJaY17F7JMedKKkAEli955XxuR8mxWiSxe88t43I+TYCtEvjP1HI7K6KgS+M/UcjsroClZ6Kf2p8huNGein9qfIbgJWW19G7FLeqmFUJWW19G7FLeqmFUACTxedGT8blfuEKwSeLzoyfjcr9wgFYJfGfqOR2VwVAl8Z+o5HZXAFQQAQAJaT19HbBK+ulFSJaT19HbBK+ulFSACTxedCS8alfuisEni86El41K/dAVglMauopDZz9SRViUxq6ikNnP1JAVSOYvoQyMI5i+hDIAAAAAAAAAAAAAAAAAIjDCnqnZiLTR1KKR78LLHlnKYqlNy2mtTcvFz6NNo/byPP9+0u408cZmNexeyTHnSipASvI8/37S7jTxxNYFRkyvlHIy9Ozdlq5Dt6JS5lXyJF5wvziukejRpss5x08SWL3nlfG5HybAb8jz/ftLuNPHE9jAi5lERXKfmKd9lNO4bjKYgmVOI+aSXlju/Wwx0sS+M/UcjsroDyah566X+uUvMWjkNPV/wB435Hn+/aXcaeOKdnop/anyG4DmcjGTJTNAhUvTqfVSSRtvFEESW0Epi+k0Zb4rbU6bSsu/O0UXI8/37S7jTxwltfRuxS3qphVAJXkef79pdxp44m8CYyZWmvyMvTskmWkUuEqJJ3KPEsr7hfnFdIz+WmzrMdOEni86Mn43K/cIBtyPP8AftLuNPHE/jAi5lETXKfmKd9lNO4bjKYgmlOI+aSXlju/Wwx0oS+M/UcjsrgDQoef79pdxp44zyPP9+0u408cVRAA5nIRkyUzQoVL06n1Ucibb3JBEltsl099Joy3xW2p02lZd+doouR5/v2l3GnjjMnr6O2CV9dKKkBKcjz/AH7S7jTxxOYExkytNdkZenZJMrIpcJUQlzKPk58bhfnFdIz+WmzrMdOEni86El41K/dAbcjz/ftLuNPHE3jFjJlERWrqJenfYJgzcZTEEypxN4tBLyx3f4MdOEpjV1FIbOfqSAqkcxfQhkYRzF9CGQAAAAAAAAAAAAAAAAAS0xr2L2SY86UVIicLo1usmItlxb6E/hZZV6nqHady0jpv/u2ZHZp5h+/Maj7RK76kOIApxJYveeV8bkfJse2Y1H2iV31IcQTWBOCVM9ylefkU5KWrmU5OVrW7UpJFhqur+I9POekwHTBL4z9RyOyujOY1H2iV31IcQT2MHBClYiK55D8kpTdO4pKXZWtdbMy/5IUsyUX+DAdFZ6Kf2p8huJVrAejNKT/ESvMX+81/V/2DfMaj7RK76kOIA0ltfRuxS3qphVDmslgjSpmaBkn5G45SSS1KOVrTcI0Kp7CSs13kl8R2kXPot5hR5jUfaJXfUhxAFOJPF50ZLxqV+4Q9cxqPtErvqQ4gm8CMEqZ5Nean5FOTlpFlOTla1u1KFkRGq6v4j6zPSfzAdLEvjP1HI7K6M5jUfaJXfUhxBPYwcEKViIrnkPySlN07ikpdla11szL/AJIUsyUX+DAdIIBL5jUfaJXfUhxAzHo+0Su+pDiAMSevo7YJX10oqRzaQwRpUzNCyT8lcco5FZqOVrTcI0LpyIkrv3kl8R2kXPot5iFDmPR9old9SHEAVAk8XnQkvGpX7o9Mx6PtErvqQ4gnMCMEqV5Fcan5FOTlZFlOTla1u1KHLCNV1fxH1mek/mA6WJTGrqKQ2c/Ukb5j0faJXfUhxBOYxsEaWnh655D8ipTbBqJLsrWutmd4ukhSzJX/ALAdKRzF9CGRqnmL6EMgMgMAAyAwADIDAAMmAAAAAAJaY17F7JMedKKkRuFEhT0s1Fu1T7NM1+Fl05V91DTd4zprCvKOwfWzzhe94veNN7gH3BJYveeV8bkPJsfRzzhe94veNN7hL4DYURbXKeVko9vKTFc63frWEZRpRN3VptVpI7D0kA6IJfGfqOR2V0fszzhe94veNN7hOYxcKYp6Hr2mZOPddXTOJQ03XU63Fq6kpJVpgLxnop/anyG4+A1hjDEkiOXjLSIiP/UKbq/cN884XveL3jTe4B+GW19G7FLeqmFUOfSeFEUqaj3kycebLdHJocdKupzbQtSqe6lSr1hGdh2ddhilzzhe94veNN7gH3BJ4vOjJ+Nyv3CH0M8oXveL3jTe4TGAuFEWymQJ2Sj2jcl5J1vKVrCL7SnCNK02q0kfWA6GJfGfqOR2V0fszzhe94veNN7hOYxcKop6Hr2mZOPddXTOJQ03XU63Fq6kpJVpgL4B8PPKG73i9403uDPOG73i9403uAfjk9fR2wSvrpRUCAkcKYpU1QPFJx5soopNC3Srqc20LUumupUq9YRndVZ12GKPPOG73i9403uAfcEpi86El41K/dH788obveL3jTe4TWAuFEWyivJ2Sj2jcl5N1GUrqdF9pTlqVptVpIy+YDoIlMauopDZz9SR+/POG73i9403uE1jKwpi34auaZk4951bBkhpquYccWq8Wgkkq0wHQEcxfQhkYRzF9CGQAAAAAAAAAAGQAwAAAAEhhFStPTcWh5pt5H4SXO44hK02kdNpsMfdzfj+wUX9Rn2j5Exr2L2SY86UVID5ub8f2Ci/qM+0S2AcNROcqX6OlXcma9CL1M0q6gibsSVpaCF2JLF7zyvjch5NgPt5vx/YKL+oz7RNYyIWibhpBbdHSoWmmcNK0UzSVJPrIyLQLcS+M/UcjsroD6bWD8fdT/8AAo+iX/5Ger9o3zfj+wUX9Rn2j97PRT+1PkNwEPKQtEU5HNlR0pNqo5RSkFTNElSiVTWGZWabLT/kxTZvx/YKL+oz7R8eW19G7FLeqmFUA+bm/H9go/6jPtEtgDC0TiZG/R0q7sxJoTepmlXUE4ViStLQRC7Eni86Mn43K/cIB9rN+P7BRf1GfaJrGRC0TcNILbo6VC00zhpWimaSpJ9ZGRaBbiXxn6jkdldAfVzfj+wUX9Rn2hm/H9gov6jPtH0gAREjC0RTlA2VHSk2qhk1KQVM1cUol01hmVmmy0/5MUub8f2Ci/qM+0fJk9fR2wSvrpRUAPm5vx/YKL+oz7RL4BQtE4iQv0dKu7MSaE3qZpV1BOaElaWgiF0JTF50JLxqV+6A+zm/H9gov6jPtExjOhaJuEr1t0dK2tLBmlaKZpKkneLSRkWgXIlMauopDZz9SQFUjmL6EMjCOYvoQyAAAAAAAAMjAAMgAAAAACIwwk00cxFvLaqXk/hZZNympnKh20zptNxBW2aOcftz6p+wTe5az2jMxr2L2SY86UVICVz6p+wTe5az2iawKwuZZ5RvUcqvKy1c8WSiqpy4lRI+FdifhUVmkj0kOniSxe88r43IeTYDfPqn7BN7lrPaJ/GBhgy/EVzKaKWbU5TuJJb0VVNNJM/mpak2JL/JjpQl8Z+o5HZXQHk1h1Tkki/ATXMX+y1nV+0bZ90/YJvctZ7RUM9FP7U+Q3AczksL2VTNA/8AgpYkt0kkg21RVUTqjWpiw0ou2qIrp2mXNaXWKHPun7BN7lrPaMy2vo3Ypb1UwqgEpn1T9gm9y1ntE5gThcywmvJVHLLyktIvFkoqqcuktZGSVWJ+FRfMj0kOnCTxedGT8blfuEAzn3T9gm9y1ntE/jAwwZfia5lNFLNqcp3Ekt6KqmmkmfzUtSbEl/kx0sS+M/UcjsroDTPqn7BN7lrPaGfVP2Cb3LWe0VQAOa1+F7Kpihf/AAUsSW6ORQbZxVUTqjWunMjSi7aoiunaZc1pdYoM+qfsE3uWs9o2k9fR2wSvrpRUAJXPqn7BN7lrPaJzAnC5llNcSqOWXlJWReLJRVU4SUrctJKrE/CovmR6SHTRKYvOhJeNSv3QGc+qfsE3uWs9onMYuF7NREVrKaKWbU4waSW9FVTTSfiLSpak2JL6jpolMauopDZz9SQFUnmL6EMjCOYvoQyAAAAAAAAAAAyAAAAAAJaY17F7JMedKKkRGGD1W3MRaqOnaqX/AMLLFknag6dFy2mtO/dP/HyH7eVMIe56DfCuAAqhJYveeV8bkPJsb8p4Qdz0G+FcATeBVfNJ5RyEZRuXpauU9flFN5N8yReQX5J3iLRp0W28xAOnCXxn6jkdldGvKmEPc9BvhXAE/jAkJtURXJfjKNpg6dwnHUSinVoR8zJGRK9/JAOjs9FP7U+Q3Ek1J4QXS/0ig5i/3hXV/wBA35Uwg7noN8K4ABLa+jdilvVTCqHM5GQmjmaBSoyjJ8qSSJpopRRoWg1MX1GvI/DZYnRYdtp81gouVMIO56DfCuAAqhJ4vOjJ+Nyv3CG3KmEHc9BvhXAE3gTXzSU1+QjKN0lS0ip2/KKbuPmsr7ZfkneIj+ei3qIB04S+M/Ucjsro15Uwg7noN8K4An8YEhNriK5NRGUbTB07hOOolFOrQj5mSMiV7+SAdJASvKeEHc9BvhXAGeVMIO56DfCuAAzJ6+jtglfXSioHNa+QmjmKFSoyjJ8qORJtopRRoW2a6e+o15H4TIyTosO20+awUPKmEHc9BvhXAAVIlMXnQkvGpX7o25Uwg7noN8K4Am8Ca+aSmuyMZRukcrIqdvyim7j5ufGgvyTvER/PRb1EA6aJTGrqKQ2c/UkbcqYQ9z0G+FcATmMWQmlw9amojKNlg2DJx1Eop1aE3i0kjIle/kgHS0cxfQhkYRzF9CGQAAAAAAAAGQAAAAAAABLTGvYvZJjzpRUiWmNexeyTHnSipABJYveeV8bkPJsVoksXvPK+NyPk2ArRL4z9RyOyuioEvjO1HI7K6ApWein9qfIbjRnop/anyGwCWltfRuxS3qphVCVltfRuxS3qphUgMiSxedGT8blfuEKwSeLzoyXjcr9wgFaJfGfqOR2VwU4mMZ+o5HZXAFOQyMDICWk9fR2wSvrpRUiWk9fR2wSvrpRUgAk8XnQkvGpX7orBJ4vOhJeNSv3QFYJTGrqKQ2c/UkVYk8auopDZz9SQFWjmL6EMjVHMX0IbAAAAAAAAAAAAAAAAAAh8MaWpemItFJV/gnvwsseX/DoqPhI6a1NxR2aesfr5Bnf1CW5qb3D0mNexeyTHnSipASXIM7+oS3NTe4TeBcPLr5RyM2TNyWrUO/6Ww5lXiJF53Sr4bdGguawdREli955XxuQ8mwDkGd/UJbmpvcJ/D+GmG4muW/NlUMpp3DcY5Kp2son/AI3yVakdNEvjO1HI7K6A8G4GdulZhCRFYWjkam6v3DbkGd/UJbmpvcKpnop/anyG4DmMjDzBTFAhU2Sn1Ukkpt/kqnLJIJVPfRcvWKvWp0/K7/kUPIM7+oS3NTe4by2vo3Ypb1UwqgElyDO/qFO5qb3CcwKh5daa/IzZMEmVkUOFyWw5lXiWV53Sr4bT+XyHTxJ4vOjJeNyv3CAOQZ39Qluam9wn8P4aYbia5b82VQymncNxjkqnayif+N8lWp+o6aJfGfqOR2VwB5cgzv6hLc1N7g5Bnf1Cnc1N7hWEMgOZV8PMFMUSFTZKfVRyKm3+Sqcsmgl095Fy9Yq9anT8rv8AkUHIM7+oU7mpvcPST19HbBK+ulFSAkuQZ39Qluam9wnMCoeXWmuyM2TJJlZFDhclU7mUeJz4ndKvhtP5FzDqAk8XnQkvGpX7oDHIM7+oU7mpvcJzGJDzDcRWrfmyqGUsGbjHJbDWUTeLRfJVqR1ASmNXUUhs5+pICqRzF9CGRhHMX0IZAAAAAAAAAAAAAAAAABLTGvYvZJjzpRUj409gzRyC2nKlL2UpydSytmqfp1JS5dvla2ojO24nn6h8/MGO65DfEhxQFSJLF9zyvjch5Nj0zBjuuQ3xIcUebWLqKReuFWovqU4u7K16b7h86jsc0mdhaQFaJfGdqOR2V0YzBjuuQ3vIcUeb+LuLcSbbhVzjaisUhcrXqQouoyNywwFUz0U/tLyGwliwAjeuQ3vIcUZzBjuuQ3vIcUBiW19G7FLeqmFSJNWLuLNaXDKtNxJKShw5WvNaUqsvER5S0rbC/gemYMd1yG95DigKgSmLzoyXjUr9whvmDHdchveR4o82cXUU3euJrUXlKcXdla9N5xXSUdjmkz6wFYJjGfqOR2V0YzBjuuQ3vIcUeb+LuLcSaHCrnG1FYpC5avUlRdRkblhgKwZEtmDHdchveQ4oZgx3XIb3kOKASevo7YJX10oqRJKxdxZrJwyrTcSSkpcOVrzWlKrLxEeUtK2wv4IemYMd1yG95DigKgSmL3oSPjUr90b5gx3XIb3keKPNrF1FN23E1qLylLVdla9N5xXOo7HNJn1gK0SeNXUUhs5+pI3zBjuuQ3vIcUeb+LqKdSptwq1xtRWKQuVr1IUXUZG5YYCrRzF9CGwwRDI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w0NDhANDQ0NDQwODw0NDQwODA8ODQ0MFBMWFhQRFRQYHTQgGCYlHBMTIj0tJTUtOjEuFx8zOD8tNystLisBCgoKBQUFDgUFDisZExkrKysrKysrKysrKysrKysrKysrKysrKysrKysrKysrKysrKysrKysrKysrKysrKysrK//AABEIAMIBAwMBIgACEQEDEQH/xAAbAAEBAAMBAQEAAAAAAAAAAAAABgECBwMFBP/EAEIQAAAFAQIJCgQGAQQCAwAAAAABAgMFBBESBgcTFiE1dJXTFTEyUVRVdbGy0iJBcbMUI1ZykZRhJUVSc1OBJEJE/8QAFAEBAAAAAAAAAAAAAAAAAAAAAP/EABQRAQAAAAAAAAAAAAAAAAAAAAD/2gAMAwEAAhEDEQA/AO4gAAAAAD4s9hNSx62mnyqFOVBOqabp6V6pWpLd2+djZGZWX0/yPn5+0XZ5Xc1dwxmY17F7JMedKKkBK5+0XZ5Xc1dwx5s4xI5y9k25Jdxam13ImtVccTzoVYjQZWloFcJLF7zyvjch5NgN8/aLs8ruau4Y86jGJHtIU461JNtoK8txcTWoQlPWZmiwhXCXxn6jkdldAalh7Rf+CU3PXcMM/aLs8ruau4Yp2ein9qfIbgJFWMSOJaWzbkidWSlIbOJrSWtKbLxkm5aZFaX8kPTP2i7PK7mruGEtr6N2KW9VMKoBK5+0XZ5Xc1dwx5s4xI5y9k25Jdxam13ImtVccT0kHYjQZdQrhJ4vOjJeNSv3CAbZ+0XZ5Xc1dwx51GMSOaQpx1qSbbQV5bi4mtQhKeszNFhCuEvjP1HI7K6A1z9ouzyu567hhn7Rdnldz13DFSACSVjEjiWlo2pInVpUpDZxNaS1JTZeUSblpkVpfyQ9M/aLs8rueu4YzJ6+jtglfXSioAS2ftF2eV3PXcMebGMSOcvZNuSXcWptdyJrVXXE9JB2I0GXUK0SmL3oSXjUr90Btn7Rdnldz13DHnUYxI5pCnHW5JttBWrccia1CEl1mo0WEK0SmNXUUhs5+pICrI7Rkap5i+hDIDIDAAMgMAAyAwADIAAAAAAlpjXsXskx50oqRD4Y1FU1MRa6OlRVv/hpYsiupKmTctprVXzSfNo0WD9fLWEHcNNvxHBAVoksXvPK+NyPk2HLWEHcNNvxHBE3gXKTSOUcjDsPXpatW7elkt5J8yReaL8o7xFo06LbeYB1ES+M/Ucjsro8uWsIO4abfiOCPgYfys0uJrkPw1OwwqncJx5Mul1TaPmokZIr30tIB0lnop/anyG4kGpnCC6VkDTWWF/vaOr/AKRty1hB3DTb8RwQG8tr6N2KW9VMKocxkZWaOYoFqhqdL6aSSJpgpdJpcQamL6jXkvhssTosO298rBQ8tYQdw02/EcEBWiTxedGT8blfuEMctYQdw02/EcETmBUpNITX5CHYeJUrIrdvSyW8m+ayvtl+Ud4iP56LeogHUBL4z9RyOyujy5awg7hpt+I4In8P5WaXE1yKiGp2GFU7hOPJl0uqbT81EjJFe+lpAOmEMiS5Zwg7hpt+I4IctYQdw02/EcEB6Sevo7YJX10oqRzKvlZo5iiWqGp0vpo5FLbHK6TS42a6e+s15L4bLE6LDtvfKwUHLWEHcNNvxHBAVok8XnQkvGpX7oxy1hB3DTb8RwROYFSk0hNdkYeneJUrIrcNUslvJvm58bZflHeIj+fz6iAdQEpjV1FIbOfqSNeWsIO4abfiOCJ3GJKzS4itRUQ7DDCmDJx5Msl5TabxaSRkivfyQDpqOYvoQ2GEcxfQhkAAAAAAAAAAAAAAAAAEtMa9i9kmPOlFSJaY17F7JMedKKkAEli955XxuR8mxWiSxe88t43I+TYCtEvjP1HI7K6KgS+M/UcjsroClZ6Kf2p8huNGein9qfIbgJWW19G7FLeqmFUJWW19G7FLeqmFUACTxedGT8blfuEKwSeLzoyfjcr9wgFYJfGfqOR2VwVAl8Z+o5HZXAFQQAQAJaT19HbBK+ulFSJaT19HbBK+ulFSACTxedCS8alfuisEni86El41K/dAVglMauopDZz9SRViUxq6ikNnP1JAVSOYvoQyMI5i+hDIAAAAAAAAAAAAAAAAAIjDCnqnZiLTR1KKR78LLHlnKYqlNy2mtTcvFz6NNo/byPP9+0u408cZmNexeyTHnSipASvI8/37S7jTxxNYFRkyvlHIy9Ozdlq5Dt6JS5lXyJF5wvziukejRpss5x08SWL3nlfG5HybAb8jz/ftLuNPHE9jAi5lERXKfmKd9lNO4bjKYgmVOI+aSXlju/Wwx0sS+M/UcjsroDyah566X+uUvMWjkNPV/wB435Hn+/aXcaeOKdnop/anyG4DmcjGTJTNAhUvTqfVSSRtvFEESW0Epi+k0Zb4rbU6bSsu/O0UXI8/37S7jTxwltfRuxS3qphVAJXkef79pdxp44m8CYyZWmvyMvTskmWkUuEqJJ3KPEsr7hfnFdIz+WmzrMdOEni86Mn43K/cIBtyPP8AftLuNPHE/jAi5lETXKfmKd9lNO4bjKYgmlOI+aSXlju/Wwx0oS+M/UcjsrgDQoef79pdxp44zyPP9+0u408cVRAA5nIRkyUzQoVL06n1Ucibb3JBEltsl099Joy3xW2p02lZd+doouR5/v2l3GnjjMnr6O2CV9dKKkBKcjz/AH7S7jTxxOYExkytNdkZenZJMrIpcJUQlzKPk58bhfnFdIz+WmzrMdOEni86El41K/dAbcjz/ftLuNPHE3jFjJlERWrqJenfYJgzcZTEEypxN4tBLyx3f4MdOEpjV1FIbOfqSAqkcxfQhkYRzF9CGQAAAAAAAAAAAAAAAAAS0xr2L2SY86UVIicLo1usmItlxb6E/hZZV6nqHady0jpv/u2ZHZp5h+/Maj7RK76kOIApxJYveeV8bkfJse2Y1H2iV31IcQTWBOCVM9ylefkU5KWrmU5OVrW7UpJFhqur+I9POekwHTBL4z9RyOyujOY1H2iV31IcQT2MHBClYiK55D8kpTdO4pKXZWtdbMy/5IUsyUX+DAdFZ6Kf2p8huJVrAejNKT/ESvMX+81/V/2DfMaj7RK76kOIA0ltfRuxS3qphVDmslgjSpmaBkn5G45SSS1KOVrTcI0Kp7CSs13kl8R2kXPot5hR5jUfaJXfUhxAFOJPF50ZLxqV+4Q9cxqPtErvqQ4gm8CMEqZ5Nean5FOTlpFlOTla1u1KFkRGq6v4j6zPSfzAdLEvjP1HI7K6M5jUfaJXfUhxBPYwcEKViIrnkPySlN07ikpdla11szL/AJIUsyUX+DAdIIBL5jUfaJXfUhxAzHo+0Su+pDiAMSevo7YJX10oqRzaQwRpUzNCyT8lcco5FZqOVrTcI0LpyIkrv3kl8R2kXPot5iFDmPR9old9SHEAVAk8XnQkvGpX7o9Mx6PtErvqQ4gnMCMEqV5Fcan5FOTlZFlOTla1u1KHLCNV1fxH1mek/mA6WJTGrqKQ2c/Ukb5j0faJXfUhxBOYxsEaWnh655D8ipTbBqJLsrWutmd4ukhSzJX/ALAdKRzF9CGRqnmL6EMgMgMAAyAwADIDAAMmAAAAAAJaY17F7JMedKKkRuFEhT0s1Fu1T7NM1+Fl05V91DTd4zprCvKOwfWzzhe94veNN7gH3BJYveeV8bkPJsfRzzhe94veNN7hL4DYURbXKeVko9vKTFc63frWEZRpRN3VptVpI7D0kA6IJfGfqOR2V0fszzhe94veNN7hOYxcKYp6Hr2mZOPddXTOJQ03XU63Fq6kpJVpgLxnop/anyG4+A1hjDEkiOXjLSIiP/UKbq/cN884XveL3jTe4B+GW19G7FLeqmFUOfSeFEUqaj3kycebLdHJocdKupzbQtSqe6lSr1hGdh2ddhilzzhe94veNN7gH3BJ4vOjJ+Nyv3CH0M8oXveL3jTe4TGAuFEWymQJ2Sj2jcl5J1vKVrCL7SnCNK02q0kfWA6GJfGfqOR2V0fszzhe94veNN7hOYxcKop6Hr2mZOPddXTOJQ03XU63Fq6kpJVpgL4B8PPKG73i9403uDPOG73i9403uAfjk9fR2wSvrpRUCAkcKYpU1QPFJx5soopNC3Srqc20LUumupUq9YRndVZ12GKPPOG73i9403uAfcEpi86El41K/dH788obveL3jTe4TWAuFEWyivJ2Sj2jcl5N1GUrqdF9pTlqVptVpIy+YDoIlMauopDZz9SR+/POG73i9403uE1jKwpi34auaZk4951bBkhpquYccWq8Wgkkq0wHQEcxfQhkYRzF9CGQAAAAAAAAAAGQAwAAAAEhhFStPTcWh5pt5H4SXO44hK02kdNpsMfdzfj+wUX9Rn2j5Exr2L2SY86UVID5ub8f2Ci/qM+0S2AcNROcqX6OlXcma9CL1M0q6gibsSVpaCF2JLF7zyvjch5NgPt5vx/YKL+oz7RNYyIWibhpBbdHSoWmmcNK0UzSVJPrIyLQLcS+M/UcjsroD6bWD8fdT/8AAo+iX/5Ger9o3zfj+wUX9Rn2j97PRT+1PkNwEPKQtEU5HNlR0pNqo5RSkFTNElSiVTWGZWabLT/kxTZvx/YKL+oz7R8eW19G7FLeqmFUA+bm/H9go/6jPtEtgDC0TiZG/R0q7sxJoTepmlXUE4ViStLQRC7Eni86Mn43K/cIB9rN+P7BRf1GfaJrGRC0TcNILbo6VC00zhpWimaSpJ9ZGRaBbiXxn6jkdldAfVzfj+wUX9Rn2hm/H9gov6jPtH0gAREjC0RTlA2VHSk2qhk1KQVM1cUol01hmVmmy0/5MUub8f2Ci/qM+0fJk9fR2wSvrpRUAPm5vx/YKL+oz7RL4BQtE4iQv0dKu7MSaE3qZpV1BOaElaWgiF0JTF50JLxqV+6A+zm/H9gov6jPtExjOhaJuEr1t0dK2tLBmlaKZpKkneLSRkWgXIlMauopDZz9SQFUjmL6EMjCOYvoQyAAAAAAAAMjAAMgAAAAACIwwk00cxFvLaqXk/hZZNympnKh20zptNxBW2aOcftz6p+wTe5az2jMxr2L2SY86UVICVz6p+wTe5az2iawKwuZZ5RvUcqvKy1c8WSiqpy4lRI+FdifhUVmkj0kOniSxe88r43IeTYDfPqn7BN7lrPaJ/GBhgy/EVzKaKWbU5TuJJb0VVNNJM/mpak2JL/JjpQl8Z+o5HZXQHk1h1Tkki/ATXMX+y1nV+0bZ90/YJvctZ7RUM9FP7U+Q3AczksL2VTNA/8AgpYkt0kkg21RVUTqjWpiw0ou2qIrp2mXNaXWKHPun7BN7lrPaMy2vo3Ypb1UwqgEpn1T9gm9y1ntE5gThcywmvJVHLLyktIvFkoqqcuktZGSVWJ+FRfMj0kOnCTxedGT8blfuEAzn3T9gm9y1ntE/jAwwZfia5lNFLNqcp3Ekt6KqmmkmfzUtSbEl/kx0sS+M/UcjsroDTPqn7BN7lrPaGfVP2Cb3LWe0VQAOa1+F7Kpihf/AAUsSW6ORQbZxVUTqjWunMjSi7aoiunaZc1pdYoM+qfsE3uWs9o2k9fR2wSvrpRUAJXPqn7BN7lrPaJzAnC5llNcSqOWXlJWReLJRVU4SUrctJKrE/CovmR6SHTRKYvOhJeNSv3QGc+qfsE3uWs9onMYuF7NREVrKaKWbU4waSW9FVTTSfiLSpak2JL6jpolMauopDZz9SQFUnmL6EMjCOYvoQyAAAAAAAAAAAyAAAAAAJaY17F7JMedKKkRGGD1W3MRaqOnaqX/AMLLFknag6dFy2mtO/dP/HyH7eVMIe56DfCuAAqhJYveeV8bkPJsb8p4Qdz0G+FcATeBVfNJ5RyEZRuXpauU9flFN5N8yReQX5J3iLRp0W28xAOnCXxn6jkdldGvKmEPc9BvhXAE/jAkJtURXJfjKNpg6dwnHUSinVoR8zJGRK9/JAOjs9FP7U+Q3Ek1J4QXS/0ig5i/3hXV/wBA35Uwg7noN8K4ABLa+jdilvVTCqHM5GQmjmaBSoyjJ8qSSJpopRRoWg1MX1GvI/DZYnRYdtp81gouVMIO56DfCuAAqhJ4vOjJ+Nyv3CG3KmEHc9BvhXAE3gTXzSU1+QjKN0lS0ip2/KKbuPmsr7ZfkneIj+ei3qIB04S+M/Ucjsro15Uwg7noN8K4An8YEhNriK5NRGUbTB07hOOolFOrQj5mSMiV7+SAdJASvKeEHc9BvhXAGeVMIO56DfCuAAzJ6+jtglfXSioHNa+QmjmKFSoyjJ8qORJtopRRoW2a6e+o15H4TIyTosO20+awUPKmEHc9BvhXAAVIlMXnQkvGpX7o25Uwg7noN8K4Am8Ca+aSmuyMZRukcrIqdvyim7j5ufGgvyTvER/PRb1EA6aJTGrqKQ2c/UkbcqYQ9z0G+FcATmMWQmlw9amojKNlg2DJx1Eop1aE3i0kjIle/kgHS0cxfQhkYRzF9CGQAAAAAAAAGQAAAAAAABLTGvYvZJjzpRUiWmNexeyTHnSipABJYveeV8bkPJsVoksXvPK+NyPk2ArRL4z9RyOyuioEvjO1HI7K6ApWein9qfIbjRnop/anyGwCWltfRuxS3qphVCVltfRuxS3qphUgMiSxedGT8blfuEKwSeLzoyXjcr9wgFaJfGfqOR2VwU4mMZ+o5HZXAFOQyMDICWk9fR2wSvrpRUiWk9fR2wSvrpRUgAk8XnQkvGpX7orBJ4vOhJeNSv3QFYJTGrqKQ2c/UkVYk8auopDZz9SQFWjmL6EMjVHMX0IbAAAAAAAAAAAAAAAAAAh8MaWpemItFJV/gnvwsseX/DoqPhI6a1NxR2aesfr5Bnf1CW5qb3D0mNexeyTHnSipASXIM7+oS3NTe4TeBcPLr5RyM2TNyWrUO/6Ww5lXiJF53Sr4bdGguawdREli955XxuQ8mwDkGd/UJbmpvcJ/D+GmG4muW/NlUMpp3DcY5Kp2son/AI3yVakdNEvjO1HI7K6A8G4GdulZhCRFYWjkam6v3DbkGd/UJbmpvcKpnop/anyG4DmMjDzBTFAhU2Sn1Ukkpt/kqnLJIJVPfRcvWKvWp0/K7/kUPIM7+oS3NTe4by2vo3Ypb1UwqgElyDO/qFO5qb3CcwKh5daa/IzZMEmVkUOFyWw5lXiWV53Sr4bT+XyHTxJ4vOjJeNyv3CAOQZ39Qluam9wn8P4aYbia5b82VQymncNxjkqnayif+N8lWp+o6aJfGfqOR2VwB5cgzv6hLc1N7g5Bnf1Cnc1N7hWEMgOZV8PMFMUSFTZKfVRyKm3+Sqcsmgl095Fy9Yq9anT8rv8AkUHIM7+oU7mpvcPST19HbBK+ulFSAkuQZ39Qluam9wnMCoeXWmuyM2TJJlZFDhclU7mUeJz4ndKvhtP5FzDqAk8XnQkvGpX7oDHIM7+oU7mpvcJzGJDzDcRWrfmyqGUsGbjHJbDWUTeLRfJVqR1ASmNXUUhs5+pICqRzF9CGRhHMX0IZAAAAAAAAAAAAAAAAABLTGvYvZJjzpRUj409gzRyC2nKlL2UpydSytmqfp1JS5dvla2ojO24nn6h8/MGO65DfEhxQFSJLF9zyvjch5Nj0zBjuuQ3xIcUebWLqKReuFWovqU4u7K16b7h86jsc0mdhaQFaJfGdqOR2V0YzBjuuQ3vIcUeb+LuLcSbbhVzjaisUhcrXqQouoyNywwFUz0U/tLyGwliwAjeuQ3vIcUZzBjuuQ3vIcUBiW19G7FLeqmFSJNWLuLNaXDKtNxJKShw5WvNaUqsvER5S0rbC/gemYMd1yG95DigKgSmLzoyXjUr9whvmDHdchveR4o82cXUU3euJrUXlKcXdla9N5xXSUdjmkz6wFYJjGfqOR2V0YzBjuuQ3vIcUeb+LuLcSaHCrnG1FYpC5avUlRdRkblhgKwZEtmDHdchveQ4oZgx3XIb3kOKASevo7YJX10oqRJKxdxZrJwyrTcSSkpcOVrzWlKrLxEeUtK2wv4IemYMd1yG95DigKgSmL3oSPjUr90b5gx3XIb3keKPNrF1FN23E1qLylLVdla9N5xXOo7HNJn1gK0SeNXUUhs5+pI3zBjuuQ3vIcUeb+LqKdSptwq1xtRWKQuVr1IUXUZG5YYCrRzF9CGwwRDI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96987" y="1034294"/>
            <a:ext cx="4825557" cy="390096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5613" indent="-223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79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961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10000"/>
              <a:buFont typeface="ZapfChancery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12471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CC"/>
                </a:solidFill>
                <a:latin typeface="Frutiger 87ExtraBlackCn" pitchFamily="34" charset="0"/>
              </a:defRPr>
            </a:lvl9pPr>
          </a:lstStyle>
          <a:p>
            <a:pPr marL="0" indent="0">
              <a:buNone/>
            </a:pPr>
            <a:r>
              <a:rPr lang="lv-LV" b="1" kern="0" dirty="0" smtClean="0"/>
              <a:t>Uzdevums</a:t>
            </a:r>
          </a:p>
          <a:p>
            <a:pPr marL="0" indent="0">
              <a:buNone/>
            </a:pPr>
            <a:r>
              <a:rPr lang="lv-LV" kern="0" dirty="0" smtClean="0"/>
              <a:t>Kvadrātam 8x8 rūtiņas izgrieza rūtiņas abos stūros (sk. zīmējumu). Vai atlikušo figūru var sagriezt taisnstūrīšos 1x2 rūtiņas?</a:t>
            </a:r>
            <a:endParaRPr lang="en-GB" kern="0" dirty="0"/>
          </a:p>
        </p:txBody>
      </p:sp>
      <p:sp>
        <p:nvSpPr>
          <p:cNvPr id="9" name="Rectangle 8"/>
          <p:cNvSpPr/>
          <p:nvPr/>
        </p:nvSpPr>
        <p:spPr>
          <a:xfrm>
            <a:off x="4773880" y="3485408"/>
            <a:ext cx="320633" cy="32063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3241969" y="3921356"/>
            <a:ext cx="486888" cy="509588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  <p:sp>
        <p:nvSpPr>
          <p:cNvPr id="12" name="Rectangle 11"/>
          <p:cNvSpPr/>
          <p:nvPr/>
        </p:nvSpPr>
        <p:spPr>
          <a:xfrm>
            <a:off x="707775" y="1254936"/>
            <a:ext cx="486888" cy="509588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  <p:sp>
        <p:nvSpPr>
          <p:cNvPr id="13" name="Rectangle 12"/>
          <p:cNvSpPr/>
          <p:nvPr/>
        </p:nvSpPr>
        <p:spPr>
          <a:xfrm>
            <a:off x="5094513" y="3485408"/>
            <a:ext cx="320633" cy="32063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63711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0025" y="1034294"/>
            <a:ext cx="8722519" cy="39009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Atlikumi un dalāmība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87964" y="1924358"/>
            <a:ext cx="3881147" cy="2307802"/>
            <a:chOff x="727110" y="3648411"/>
            <a:chExt cx="4015487" cy="230780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729520" y="3995693"/>
              <a:ext cx="4013077" cy="1960520"/>
            </a:xfrm>
            <a:prstGeom prst="roundRect">
              <a:avLst>
                <a:gd name="adj" fmla="val 6080"/>
              </a:avLst>
            </a:prstGeom>
            <a:solidFill>
              <a:schemeClr val="bg1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27110" y="3648411"/>
              <a:ext cx="4013077" cy="2307802"/>
            </a:xfrm>
            <a:prstGeom prst="roundRect">
              <a:avLst>
                <a:gd name="adj" fmla="val 6080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72736" y="1953789"/>
            <a:ext cx="3405251" cy="305808"/>
          </a:xfrm>
          <a:prstGeom prst="rect">
            <a:avLst/>
          </a:prstGeom>
          <a:noFill/>
        </p:spPr>
        <p:txBody>
          <a:bodyPr wrap="square" lIns="89489" tIns="44745" rIns="89489" bIns="4474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lv-LV" sz="1400" b="1" dirty="0" smtClean="0">
                <a:solidFill>
                  <a:srgbClr val="CE1126"/>
                </a:solidFill>
                <a:latin typeface="Arial"/>
                <a:cs typeface="Arial" pitchFamily="34" charset="0"/>
              </a:rPr>
              <a:t>Tēmas</a:t>
            </a:r>
            <a:endParaRPr lang="en-US" sz="1400" b="1" dirty="0">
              <a:solidFill>
                <a:srgbClr val="CE1126"/>
              </a:solidFill>
              <a:latin typeface="Arial"/>
              <a:cs typeface="Arial" pitchFamily="34" charset="0"/>
            </a:endParaRPr>
          </a:p>
        </p:txBody>
      </p:sp>
      <p:sp>
        <p:nvSpPr>
          <p:cNvPr id="10" name="ObjectBox1" descr="&lt;tags&gt;&lt;tag n=&quot;BulletInfo&quot; v=&quot;Standard&quot; /&gt;&lt;tag n=&quot;TagName&quot; v=&quot;ObjectBox1&quot; /&gt;&lt;tag n=&quot;Top&quot; v=&quot;99.25&quot; /&gt;&lt;tag n=&quot;Left&quot; v=&quot;35.75&quot; /&gt;&lt;tag n=&quot;Height&quot; v=&quot;141.375&quot; /&gt;&lt;tag n=&quot;Width&quot; v=&quot;314.5&quot; /&gt;&lt;tag n=&quot;Format&quot; v=&quot;1&quot; /&gt;&lt;/tags&gt;"/>
          <p:cNvSpPr>
            <a:spLocks noChangeArrowheads="1"/>
          </p:cNvSpPr>
          <p:nvPr/>
        </p:nvSpPr>
        <p:spPr bwMode="gray">
          <a:xfrm>
            <a:off x="5002098" y="2308219"/>
            <a:ext cx="3513252" cy="188584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2878" rIns="0" bIns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1400" dirty="0" smtClean="0"/>
              <a:t>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22659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Raytheon">
  <a:themeElements>
    <a:clrScheme name="Raytheon-Websense-PPT">
      <a:dk1>
        <a:srgbClr val="000000"/>
      </a:dk1>
      <a:lt1>
        <a:srgbClr val="FFFFFF"/>
      </a:lt1>
      <a:dk2>
        <a:srgbClr val="666465"/>
      </a:dk2>
      <a:lt2>
        <a:srgbClr val="AC9F89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B5B5B5"/>
      </a:accent5>
      <a:accent6>
        <a:srgbClr val="AC9F89"/>
      </a:accent6>
      <a:hlink>
        <a:srgbClr val="CE1126"/>
      </a:hlink>
      <a:folHlink>
        <a:srgbClr val="880C1B"/>
      </a:folHlink>
    </a:clrScheme>
    <a:fontScheme name="Ratheon|Websens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11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yppt03 1">
        <a:dk1>
          <a:srgbClr val="000000"/>
        </a:dk1>
        <a:lt1>
          <a:srgbClr val="FFFFFF"/>
        </a:lt1>
        <a:dk2>
          <a:srgbClr val="000000"/>
        </a:dk2>
        <a:lt2>
          <a:srgbClr val="AC9F89"/>
        </a:lt2>
        <a:accent1>
          <a:srgbClr val="95A289"/>
        </a:accent1>
        <a:accent2>
          <a:srgbClr val="DAD9AD"/>
        </a:accent2>
        <a:accent3>
          <a:srgbClr val="FFFFFF"/>
        </a:accent3>
        <a:accent4>
          <a:srgbClr val="000000"/>
        </a:accent4>
        <a:accent5>
          <a:srgbClr val="C8CEC4"/>
        </a:accent5>
        <a:accent6>
          <a:srgbClr val="C5C49C"/>
        </a:accent6>
        <a:hlink>
          <a:srgbClr val="7C96A1"/>
        </a:hlink>
        <a:folHlink>
          <a:srgbClr val="CE11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7936E8C6-7E60-4BA2-BAD0-52290C7D6C98}" vid="{A6968C0E-F450-4ED1-8ED9-D444452EE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Raytheon</Template>
  <TotalTime>9765</TotalTime>
  <Pages>28</Pages>
  <Words>799</Words>
  <Application>Microsoft Office PowerPoint</Application>
  <PresentationFormat>On-screen Show (16:9)</PresentationFormat>
  <Paragraphs>192</Paragraphs>
  <Slides>20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Raytheon</vt:lpstr>
      <vt:lpstr>PowerPoint Presentation</vt:lpstr>
      <vt:lpstr>Matemātika un sacensību matemātika</vt:lpstr>
      <vt:lpstr>Atšķirības starp algoritmiskiem un olimpiāžu uzdevumiem</vt:lpstr>
      <vt:lpstr>Kā lasīt uzdevumus?</vt:lpstr>
      <vt:lpstr>Uzdevumu tēmas un metodes</vt:lpstr>
      <vt:lpstr>Invarianti</vt:lpstr>
      <vt:lpstr>Klasisks uzdevums par invariantiem</vt:lpstr>
      <vt:lpstr>PowerPoint Presentation</vt:lpstr>
      <vt:lpstr>Atlikumi un dalāmība</vt:lpstr>
      <vt:lpstr>Implikācijas vienā vai abos virzienos</vt:lpstr>
      <vt:lpstr>Dalāmības pazīmes ar 3 un 9</vt:lpstr>
      <vt:lpstr>Dalāmības pazīmes ar 2,4,5,10,20,25,50,100</vt:lpstr>
      <vt:lpstr>Dalāmības pazīme ar 6 vai 12</vt:lpstr>
      <vt:lpstr>Dalāmības pazīme ar 8</vt:lpstr>
      <vt:lpstr>Dalāmības pazīme ar 11</vt:lpstr>
      <vt:lpstr>Vai eksistē dalāmības pazīme ar 7?</vt:lpstr>
      <vt:lpstr>PowerPoint Presentation</vt:lpstr>
      <vt:lpstr>Ķīniešu atlikumu teorēma: Piemērs</vt:lpstr>
      <vt:lpstr>4 un 5 – skaitļi bez kopīgiem dalītājiem &gt; 1</vt:lpstr>
      <vt:lpstr>Invarianti un dalāmība uzdevumos par rūtiņu lapu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185</cp:revision>
  <cp:lastPrinted>2015-09-29T07:53:34Z</cp:lastPrinted>
  <dcterms:created xsi:type="dcterms:W3CDTF">2015-06-30T22:57:13Z</dcterms:created>
  <dcterms:modified xsi:type="dcterms:W3CDTF">2015-11-22T19:45:32Z</dcterms:modified>
</cp:coreProperties>
</file>