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40" r:id="rId2"/>
    <p:sldId id="1041" r:id="rId3"/>
    <p:sldId id="1042" r:id="rId4"/>
    <p:sldId id="1043" r:id="rId5"/>
    <p:sldId id="1044" r:id="rId6"/>
    <p:sldId id="1045" r:id="rId7"/>
    <p:sldId id="1046" r:id="rId8"/>
    <p:sldId id="1047" r:id="rId9"/>
    <p:sldId id="1048" r:id="rId10"/>
    <p:sldId id="1049" r:id="rId11"/>
    <p:sldId id="1051" r:id="rId12"/>
    <p:sldId id="1052" r:id="rId13"/>
    <p:sldId id="1050" r:id="rId14"/>
    <p:sldId id="1053" r:id="rId15"/>
    <p:sldId id="1054" r:id="rId16"/>
    <p:sldId id="1055" r:id="rId17"/>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3E596EC-F8AC-4317-B0B4-5648AD1BAB62}">
          <p14:sldIdLst>
            <p14:sldId id="1040"/>
            <p14:sldId id="1041"/>
            <p14:sldId id="1042"/>
            <p14:sldId id="1043"/>
            <p14:sldId id="1044"/>
            <p14:sldId id="1045"/>
          </p14:sldIdLst>
        </p14:section>
        <p14:section name="Comparable Elements" id="{330AB7AC-F797-4917-926F-EDBA265B4A18}">
          <p14:sldIdLst>
            <p14:sldId id="1046"/>
            <p14:sldId id="1047"/>
            <p14:sldId id="1048"/>
            <p14:sldId id="1049"/>
            <p14:sldId id="1051"/>
            <p14:sldId id="1052"/>
          </p14:sldIdLst>
        </p14:section>
        <p14:section name="Lattices of Divisibility" id="{AA9D76DC-A72D-4423-9028-02F8F6F29AFD}">
          <p14:sldIdLst>
            <p14:sldId id="1050"/>
            <p14:sldId id="1053"/>
            <p14:sldId id="1054"/>
            <p14:sldId id="105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18.04.2021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 </a:t>
            </a:r>
            <a:r>
              <a:rPr lang="en-US" dirty="0" err="1" smtClean="0"/>
              <a:t>Shortlex</a:t>
            </a:r>
            <a:r>
              <a:rPr lang="en-US" dirty="0" smtClean="0"/>
              <a:t> ordering/sorting</a:t>
            </a:r>
            <a:r>
              <a:rPr lang="en-US" baseline="0" dirty="0" smtClean="0"/>
              <a:t> in Python. </a:t>
            </a:r>
          </a:p>
          <a:p>
            <a:r>
              <a:rPr lang="en-US" baseline="0" dirty="0" smtClean="0"/>
              <a:t>Lexicographic ordering. </a:t>
            </a:r>
            <a:r>
              <a:rPr lang="en-US" baseline="0" dirty="0" err="1" smtClean="0"/>
              <a:t>Shortlex</a:t>
            </a:r>
            <a:r>
              <a:rPr lang="en-US" baseline="0" dirty="0" smtClean="0"/>
              <a:t> ordering. </a:t>
            </a:r>
            <a:r>
              <a:rPr lang="en-US" baseline="0" smtClean="0"/>
              <a:t>Ordering pairs/records.</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911761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TODO: Move to</a:t>
            </a:r>
            <a:r>
              <a:rPr lang="lv-LV" baseline="0" dirty="0" smtClean="0"/>
              <a:t> Trees (Tree traversals, etc)</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12</a:t>
            </a:fld>
            <a:endParaRPr lang="lv-LV"/>
          </a:p>
        </p:txBody>
      </p:sp>
    </p:spTree>
    <p:extLst>
      <p:ext uri="{BB962C8B-B14F-4D97-AF65-F5344CB8AC3E}">
        <p14:creationId xmlns:p14="http://schemas.microsoft.com/office/powerpoint/2010/main" val="306006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18.04.2021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18.04.2021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18.04.2021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18.04.2021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18.04.2021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18.04.2021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18.04.2021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18.04.2021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Partial Orderings</a:t>
            </a:r>
            <a:endParaRPr lang="en-US" dirty="0"/>
          </a:p>
        </p:txBody>
      </p:sp>
      <p:sp>
        <p:nvSpPr>
          <p:cNvPr id="3" name="Subtitle 2"/>
          <p:cNvSpPr>
            <a:spLocks noGrp="1"/>
          </p:cNvSpPr>
          <p:nvPr>
            <p:ph type="subTitle" idx="1"/>
          </p:nvPr>
        </p:nvSpPr>
        <p:spPr/>
        <p:txBody>
          <a:bodyPr/>
          <a:lstStyle/>
          <a:p>
            <a:r>
              <a:rPr lang="en-US" dirty="0" smtClean="0"/>
              <a:t>Section 9.6</a:t>
            </a:r>
            <a:endParaRPr lang="en-US" dirty="0"/>
          </a:p>
        </p:txBody>
      </p:sp>
    </p:spTree>
    <p:extLst>
      <p:ext uri="{BB962C8B-B14F-4D97-AF65-F5344CB8AC3E}">
        <p14:creationId xmlns:p14="http://schemas.microsoft.com/office/powerpoint/2010/main" val="479416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Procedure for Constructing a </a:t>
            </a:r>
            <a:r>
              <a:rPr lang="en-US" dirty="0" err="1" smtClean="0"/>
              <a:t>Hasse</a:t>
            </a:r>
            <a:r>
              <a:rPr lang="en-US" dirty="0" smtClean="0"/>
              <a:t> Diagram</a:t>
            </a:r>
            <a:endParaRPr lang="en-US" dirty="0"/>
          </a:p>
        </p:txBody>
      </p:sp>
      <p:sp>
        <p:nvSpPr>
          <p:cNvPr id="3" name="Content Placeholder 2"/>
          <p:cNvSpPr>
            <a:spLocks noGrp="1"/>
          </p:cNvSpPr>
          <p:nvPr>
            <p:ph idx="1"/>
          </p:nvPr>
        </p:nvSpPr>
        <p:spPr/>
        <p:txBody>
          <a:bodyPr/>
          <a:lstStyle/>
          <a:p>
            <a:r>
              <a:rPr lang="en-US" dirty="0" smtClean="0"/>
              <a:t>To represent a finite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using a </a:t>
            </a:r>
            <a:r>
              <a:rPr lang="en-US" dirty="0" err="1" smtClean="0"/>
              <a:t>Hasse</a:t>
            </a:r>
            <a:r>
              <a:rPr lang="en-US" dirty="0" smtClean="0"/>
              <a:t> diagram, start with the directed graph of the relation:</a:t>
            </a:r>
          </a:p>
          <a:p>
            <a:pPr lvl="1"/>
            <a:r>
              <a:rPr lang="en-US" dirty="0" smtClean="0"/>
              <a:t>Remove the loops (</a:t>
            </a:r>
            <a:r>
              <a:rPr lang="en-US" i="1" dirty="0" smtClean="0"/>
              <a:t>a</a:t>
            </a:r>
            <a:r>
              <a:rPr lang="en-US" dirty="0" smtClean="0"/>
              <a:t>, </a:t>
            </a:r>
            <a:r>
              <a:rPr lang="en-US" i="1" dirty="0" smtClean="0"/>
              <a:t>a</a:t>
            </a:r>
            <a:r>
              <a:rPr lang="en-US" dirty="0" smtClean="0"/>
              <a:t>) present at every vertex due to the reflexive property.</a:t>
            </a:r>
          </a:p>
          <a:p>
            <a:pPr lvl="1"/>
            <a:r>
              <a:rPr lang="en-US" dirty="0" smtClean="0"/>
              <a:t>Remove all edges (</a:t>
            </a:r>
            <a:r>
              <a:rPr lang="en-US" i="1" dirty="0" smtClean="0"/>
              <a:t>x</a:t>
            </a:r>
            <a:r>
              <a:rPr lang="en-US" dirty="0" smtClean="0"/>
              <a:t>, </a:t>
            </a:r>
            <a:r>
              <a:rPr lang="en-US" i="1" dirty="0" smtClean="0"/>
              <a:t>y</a:t>
            </a:r>
            <a:r>
              <a:rPr lang="en-US" dirty="0" smtClean="0"/>
              <a:t>) for which there is an element       </a:t>
            </a:r>
            <a:r>
              <a:rPr lang="en-US" i="1" dirty="0" smtClean="0"/>
              <a:t>z</a:t>
            </a:r>
            <a:r>
              <a:rPr lang="en-US" dirty="0" smtClean="0"/>
              <a:t> </a:t>
            </a:r>
            <a:r>
              <a:rPr lang="en-US" dirty="0" smtClean="0">
                <a:latin typeface="Cambria Math"/>
                <a:ea typeface="Cambria Math"/>
              </a:rPr>
              <a:t>∈ </a:t>
            </a:r>
            <a:r>
              <a:rPr lang="en-US" i="1" dirty="0" smtClean="0"/>
              <a:t>S</a:t>
            </a:r>
            <a:r>
              <a:rPr lang="en-US" dirty="0" smtClean="0"/>
              <a:t> such that </a:t>
            </a:r>
            <a:r>
              <a:rPr lang="en-US" i="1" dirty="0" smtClean="0"/>
              <a:t>x</a:t>
            </a:r>
            <a:r>
              <a:rPr lang="en-US" dirty="0" smtClean="0"/>
              <a:t> </a:t>
            </a:r>
            <a:r>
              <a:rPr lang="en-US" dirty="0" smtClean="0">
                <a:latin typeface="Cambria Math"/>
                <a:ea typeface="Cambria Math"/>
              </a:rPr>
              <a:t>≺ </a:t>
            </a:r>
            <a:r>
              <a:rPr lang="en-US" i="1" dirty="0" smtClean="0"/>
              <a:t>z</a:t>
            </a:r>
            <a:r>
              <a:rPr lang="en-US" dirty="0" smtClean="0"/>
              <a:t> and </a:t>
            </a:r>
            <a:r>
              <a:rPr lang="en-US" i="1" dirty="0" smtClean="0"/>
              <a:t>z</a:t>
            </a:r>
            <a:r>
              <a:rPr lang="en-US" dirty="0" smtClean="0"/>
              <a:t> </a:t>
            </a:r>
            <a:r>
              <a:rPr lang="en-US" dirty="0" smtClean="0">
                <a:latin typeface="Cambria Math"/>
                <a:ea typeface="Cambria Math"/>
              </a:rPr>
              <a:t>≺</a:t>
            </a:r>
            <a:r>
              <a:rPr lang="en-US" dirty="0" smtClean="0"/>
              <a:t> </a:t>
            </a:r>
            <a:r>
              <a:rPr lang="en-US" i="1" dirty="0" smtClean="0"/>
              <a:t>y</a:t>
            </a:r>
            <a:r>
              <a:rPr lang="en-US" dirty="0" smtClean="0"/>
              <a:t>. These are the edges that must be present due to the transitive property.</a:t>
            </a:r>
          </a:p>
          <a:p>
            <a:pPr lvl="1"/>
            <a:r>
              <a:rPr lang="en-US" dirty="0" smtClean="0"/>
              <a:t>Arrange each edge so that its initial vertex is below the terminal vertex. Remove all the arrows, because all edges point upwards toward their terminal vertex. </a:t>
            </a:r>
            <a:endParaRPr lang="en-US" dirty="0"/>
          </a:p>
        </p:txBody>
      </p:sp>
    </p:spTree>
    <p:extLst>
      <p:ext uri="{BB962C8B-B14F-4D97-AF65-F5344CB8AC3E}">
        <p14:creationId xmlns:p14="http://schemas.microsoft.com/office/powerpoint/2010/main" val="355733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Dressing Routine as Partial Order</a:t>
            </a:r>
            <a:endParaRPr lang="lv-LV" dirty="0"/>
          </a:p>
        </p:txBody>
      </p:sp>
      <p:sp>
        <p:nvSpPr>
          <p:cNvPr id="6" name="Content Placeholder 5"/>
          <p:cNvSpPr>
            <a:spLocks noGrp="1"/>
          </p:cNvSpPr>
          <p:nvPr>
            <p:ph sz="half" idx="2"/>
          </p:nvPr>
        </p:nvSpPr>
        <p:spPr/>
        <p:txBody>
          <a:bodyPr/>
          <a:lstStyle/>
          <a:p>
            <a:r>
              <a:rPr lang="en-US" dirty="0" smtClean="0"/>
              <a:t>DAG (directed </a:t>
            </a:r>
            <a:r>
              <a:rPr lang="en-US" dirty="0" err="1" smtClean="0"/>
              <a:t>acyclical</a:t>
            </a:r>
            <a:r>
              <a:rPr lang="en-US" dirty="0" smtClean="0"/>
              <a:t> graph) describes how Mr. Bunbury gets dressed during an epidemic – before he goes out.</a:t>
            </a:r>
          </a:p>
          <a:p>
            <a:r>
              <a:rPr lang="en-US" dirty="0" smtClean="0"/>
              <a:t>In larger software projects</a:t>
            </a:r>
            <a:r>
              <a:rPr lang="en-US" dirty="0"/>
              <a:t> </a:t>
            </a:r>
            <a:r>
              <a:rPr lang="en-US" dirty="0" smtClean="0"/>
              <a:t>some tasks depend on others (Gantt charts and similar stuff).</a:t>
            </a:r>
            <a:endParaRPr lang="lv-LV" dirty="0"/>
          </a:p>
        </p:txBody>
      </p:sp>
      <p:pic>
        <p:nvPicPr>
          <p:cNvPr id="4" name="Picture 3"/>
          <p:cNvPicPr>
            <a:picLocks noChangeAspect="1"/>
          </p:cNvPicPr>
          <p:nvPr/>
        </p:nvPicPr>
        <p:blipFill>
          <a:blip r:embed="rId2"/>
          <a:stretch>
            <a:fillRect/>
          </a:stretch>
        </p:blipFill>
        <p:spPr>
          <a:xfrm>
            <a:off x="738646" y="1825624"/>
            <a:ext cx="5363688" cy="3792977"/>
          </a:xfrm>
          <a:prstGeom prst="rect">
            <a:avLst/>
          </a:prstGeom>
        </p:spPr>
      </p:pic>
    </p:spTree>
    <p:extLst>
      <p:ext uri="{BB962C8B-B14F-4D97-AF65-F5344CB8AC3E}">
        <p14:creationId xmlns:p14="http://schemas.microsoft.com/office/powerpoint/2010/main" val="126265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Topological Sorting</a:t>
            </a:r>
            <a:endParaRPr lang="lv-LV" dirty="0"/>
          </a:p>
        </p:txBody>
      </p:sp>
      <p:sp>
        <p:nvSpPr>
          <p:cNvPr id="4" name="Content Placeholder 3"/>
          <p:cNvSpPr>
            <a:spLocks noGrp="1"/>
          </p:cNvSpPr>
          <p:nvPr>
            <p:ph sz="half" idx="2"/>
          </p:nvPr>
        </p:nvSpPr>
        <p:spPr>
          <a:xfrm>
            <a:off x="6698254" y="1825625"/>
            <a:ext cx="4655545" cy="4351338"/>
          </a:xfrm>
        </p:spPr>
        <p:txBody>
          <a:bodyPr>
            <a:normAutofit fontScale="92500" lnSpcReduction="20000"/>
          </a:bodyPr>
          <a:lstStyle/>
          <a:p>
            <a:r>
              <a:rPr lang="en-US" dirty="0"/>
              <a:t>(20) Underpants; </a:t>
            </a:r>
            <a:endParaRPr lang="en-US" dirty="0" smtClean="0"/>
          </a:p>
          <a:p>
            <a:r>
              <a:rPr lang="en-US" dirty="0" smtClean="0"/>
              <a:t>(</a:t>
            </a:r>
            <a:r>
              <a:rPr lang="en-US" dirty="0"/>
              <a:t>18) Trousers;</a:t>
            </a:r>
          </a:p>
          <a:p>
            <a:r>
              <a:rPr lang="en-US" dirty="0"/>
              <a:t>(16) Socks; </a:t>
            </a:r>
            <a:endParaRPr lang="en-US" dirty="0" smtClean="0"/>
          </a:p>
          <a:p>
            <a:r>
              <a:rPr lang="en-US" dirty="0" smtClean="0"/>
              <a:t>(</a:t>
            </a:r>
            <a:r>
              <a:rPr lang="en-US" dirty="0"/>
              <a:t>14) Shirt;</a:t>
            </a:r>
          </a:p>
          <a:p>
            <a:r>
              <a:rPr lang="en-US" dirty="0"/>
              <a:t>(12) Belt; </a:t>
            </a:r>
            <a:endParaRPr lang="en-US" dirty="0" smtClean="0"/>
          </a:p>
          <a:p>
            <a:r>
              <a:rPr lang="en-US" dirty="0" smtClean="0"/>
              <a:t>(</a:t>
            </a:r>
            <a:r>
              <a:rPr lang="en-US" dirty="0"/>
              <a:t>11) Sweater;</a:t>
            </a:r>
          </a:p>
          <a:p>
            <a:r>
              <a:rPr lang="en-US" dirty="0"/>
              <a:t>(10) Face mask; </a:t>
            </a:r>
            <a:endParaRPr lang="en-US" dirty="0" smtClean="0"/>
          </a:p>
          <a:p>
            <a:r>
              <a:rPr lang="en-US" dirty="0" smtClean="0"/>
              <a:t>(</a:t>
            </a:r>
            <a:r>
              <a:rPr lang="en-US" dirty="0"/>
              <a:t>9) Glasses;</a:t>
            </a:r>
          </a:p>
          <a:p>
            <a:r>
              <a:rPr lang="en-US" dirty="0"/>
              <a:t>(7) Boots; </a:t>
            </a:r>
            <a:endParaRPr lang="en-US" dirty="0" smtClean="0"/>
          </a:p>
          <a:p>
            <a:r>
              <a:rPr lang="en-US" dirty="0" smtClean="0"/>
              <a:t>(</a:t>
            </a:r>
            <a:r>
              <a:rPr lang="en-US" dirty="0"/>
              <a:t>4) Coat.</a:t>
            </a:r>
            <a:endParaRPr lang="lv-LV" dirty="0"/>
          </a:p>
        </p:txBody>
      </p:sp>
      <p:pic>
        <p:nvPicPr>
          <p:cNvPr id="5" name="Picture 4"/>
          <p:cNvPicPr>
            <a:picLocks noChangeAspect="1"/>
          </p:cNvPicPr>
          <p:nvPr/>
        </p:nvPicPr>
        <p:blipFill>
          <a:blip r:embed="rId3"/>
          <a:stretch>
            <a:fillRect/>
          </a:stretch>
        </p:blipFill>
        <p:spPr>
          <a:xfrm>
            <a:off x="529728" y="1916763"/>
            <a:ext cx="5467350" cy="3971925"/>
          </a:xfrm>
          <a:prstGeom prst="rect">
            <a:avLst/>
          </a:prstGeom>
        </p:spPr>
      </p:pic>
      <p:cxnSp>
        <p:nvCxnSpPr>
          <p:cNvPr id="7" name="Straight Arrow Connector 6"/>
          <p:cNvCxnSpPr/>
          <p:nvPr/>
        </p:nvCxnSpPr>
        <p:spPr>
          <a:xfrm>
            <a:off x="9529590" y="1916763"/>
            <a:ext cx="0" cy="3971925"/>
          </a:xfrm>
          <a:prstGeom prst="straightConnector1">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Divisors for Numbers 60 and 36</a:t>
            </a:r>
            <a:endParaRPr lang="lv-LV" dirty="0"/>
          </a:p>
        </p:txBody>
      </p:sp>
      <p:pic>
        <p:nvPicPr>
          <p:cNvPr id="1033" name="Picture 9" descr="Divisors of 60 (Has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211" y="2440236"/>
            <a:ext cx="4337779" cy="3513244"/>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Divisors of 60 (Has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6206" y="2286000"/>
            <a:ext cx="3850854" cy="3667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244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 for Numbers up to 15</a:t>
            </a:r>
            <a:endParaRPr lang="lv-LV" dirty="0"/>
          </a:p>
        </p:txBody>
      </p:sp>
      <p:sp>
        <p:nvSpPr>
          <p:cNvPr id="5" name="Content Placeholder 4"/>
          <p:cNvSpPr>
            <a:spLocks noGrp="1"/>
          </p:cNvSpPr>
          <p:nvPr>
            <p:ph sz="half" idx="2"/>
          </p:nvPr>
        </p:nvSpPr>
        <p:spPr/>
        <p:txBody>
          <a:bodyPr/>
          <a:lstStyle/>
          <a:p>
            <a:r>
              <a:rPr lang="en-US" dirty="0" smtClean="0"/>
              <a:t>Can imagine divisibility as </a:t>
            </a:r>
            <a:r>
              <a:rPr lang="en-US" dirty="0" err="1" smtClean="0"/>
              <a:t>Hasse</a:t>
            </a:r>
            <a:r>
              <a:rPr lang="en-US" dirty="0" smtClean="0"/>
              <a:t> Diagram.</a:t>
            </a:r>
          </a:p>
          <a:p>
            <a:r>
              <a:rPr lang="en-US" dirty="0" smtClean="0"/>
              <a:t>Which numbers are directly connected by an edge?</a:t>
            </a:r>
          </a:p>
          <a:p>
            <a:r>
              <a:rPr lang="en-US" dirty="0" smtClean="0"/>
              <a:t>Which edges are in the transitive closure?</a:t>
            </a:r>
            <a:endParaRPr lang="lv-LV" dirty="0"/>
          </a:p>
        </p:txBody>
      </p:sp>
      <p:pic>
        <p:nvPicPr>
          <p:cNvPr id="2050" name="Picture 2" descr="Hasse 1 to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996" y="2127115"/>
            <a:ext cx="5518942" cy="332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 up to 400 (divisible by 2,3,5)</a:t>
            </a:r>
            <a:endParaRPr lang="lv-LV" dirty="0"/>
          </a:p>
        </p:txBody>
      </p:sp>
      <p:sp>
        <p:nvSpPr>
          <p:cNvPr id="4" name="Content Placeholder 3"/>
          <p:cNvSpPr>
            <a:spLocks noGrp="1"/>
          </p:cNvSpPr>
          <p:nvPr>
            <p:ph sz="half" idx="2"/>
          </p:nvPr>
        </p:nvSpPr>
        <p:spPr>
          <a:xfrm>
            <a:off x="8460954" y="1825625"/>
            <a:ext cx="2892845" cy="4351338"/>
          </a:xfrm>
        </p:spPr>
        <p:txBody>
          <a:bodyPr/>
          <a:lstStyle/>
          <a:p>
            <a:r>
              <a:rPr lang="en-US" dirty="0" smtClean="0"/>
              <a:t>Divisibility relation can be traced by following the edges.</a:t>
            </a:r>
            <a:endParaRPr lang="lv-LV" dirty="0"/>
          </a:p>
        </p:txBody>
      </p:sp>
      <p:pic>
        <p:nvPicPr>
          <p:cNvPr id="3074" name="Picture 2" descr="Hasse lar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912" y="1690688"/>
            <a:ext cx="7736854" cy="4566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82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Divisors of the Number 210</a:t>
            </a:r>
            <a:endParaRPr lang="lv-LV" dirty="0"/>
          </a:p>
        </p:txBody>
      </p:sp>
      <p:sp>
        <p:nvSpPr>
          <p:cNvPr id="4" name="Content Placeholder 3"/>
          <p:cNvSpPr>
            <a:spLocks noGrp="1"/>
          </p:cNvSpPr>
          <p:nvPr>
            <p:ph sz="half" idx="2"/>
          </p:nvPr>
        </p:nvSpPr>
        <p:spPr/>
        <p:txBody>
          <a:bodyPr/>
          <a:lstStyle/>
          <a:p>
            <a:r>
              <a:rPr lang="en-US" dirty="0" smtClean="0"/>
              <a:t>Divisibility where there are 4 "generating primes"  - 2, 3, 5, 7.</a:t>
            </a:r>
          </a:p>
          <a:p>
            <a:r>
              <a:rPr lang="en-US" dirty="0" err="1" smtClean="0"/>
              <a:t>Hasse</a:t>
            </a:r>
            <a:r>
              <a:rPr lang="en-US" dirty="0" smtClean="0"/>
              <a:t> diagram as a 4-dimensional cube.</a:t>
            </a:r>
          </a:p>
          <a:p>
            <a:r>
              <a:rPr lang="en-US" dirty="0" smtClean="0"/>
              <a:t>GCD and LCM can be illustrated in the </a:t>
            </a:r>
            <a:r>
              <a:rPr lang="en-US" dirty="0" err="1" smtClean="0"/>
              <a:t>Hasse</a:t>
            </a:r>
            <a:r>
              <a:rPr lang="en-US" dirty="0" smtClean="0"/>
              <a:t> diagram:</a:t>
            </a:r>
          </a:p>
          <a:p>
            <a:pPr lvl="1"/>
            <a:r>
              <a:rPr lang="en-US" dirty="0"/>
              <a:t>Meet = GCM (downwards</a:t>
            </a:r>
            <a:r>
              <a:rPr lang="en-US" dirty="0" smtClean="0"/>
              <a:t>)</a:t>
            </a:r>
          </a:p>
          <a:p>
            <a:pPr lvl="1"/>
            <a:r>
              <a:rPr lang="en-US" dirty="0" smtClean="0"/>
              <a:t>Join = LCM (upwards)</a:t>
            </a:r>
          </a:p>
        </p:txBody>
      </p:sp>
      <p:pic>
        <p:nvPicPr>
          <p:cNvPr id="4100" name="Picture 4" descr="Lattice of 10 and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9571"/>
            <a:ext cx="4791415" cy="489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1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Partial Orderings and Partially-ordered Sets</a:t>
            </a:r>
          </a:p>
          <a:p>
            <a:r>
              <a:rPr lang="en-US" dirty="0" smtClean="0"/>
              <a:t>Lexicographic Orderings</a:t>
            </a:r>
          </a:p>
          <a:p>
            <a:r>
              <a:rPr lang="en-US" dirty="0" err="1" smtClean="0"/>
              <a:t>Hasse</a:t>
            </a:r>
            <a:r>
              <a:rPr lang="en-US" dirty="0" smtClean="0"/>
              <a:t> Diagrams </a:t>
            </a:r>
          </a:p>
          <a:p>
            <a:r>
              <a:rPr lang="en-US" dirty="0" smtClean="0"/>
              <a:t>Lattices (</a:t>
            </a:r>
            <a:r>
              <a:rPr lang="en-US" i="1" dirty="0" smtClean="0"/>
              <a:t>not currently in overheads</a:t>
            </a:r>
            <a:r>
              <a:rPr lang="en-US" dirty="0" smtClean="0"/>
              <a:t>)</a:t>
            </a:r>
          </a:p>
          <a:p>
            <a:r>
              <a:rPr lang="en-US" dirty="0" smtClean="0"/>
              <a:t>Topological Sorting (</a:t>
            </a:r>
            <a:r>
              <a:rPr lang="en-US" i="1" dirty="0" smtClean="0"/>
              <a:t>not currently in overheads</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115507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None/>
                </a:pPr>
                <a:r>
                  <a:rPr lang="en-US" b="1" dirty="0" smtClean="0"/>
                  <a:t>Definition </a:t>
                </a:r>
                <a:r>
                  <a:rPr lang="en-US" b="1" dirty="0" smtClean="0">
                    <a:latin typeface="Cambria Math" pitchFamily="18" charset="0"/>
                    <a:ea typeface="Cambria Math" pitchFamily="18" charset="0"/>
                  </a:rPr>
                  <a:t>1</a:t>
                </a:r>
                <a:r>
                  <a:rPr lang="en-US" dirty="0" smtClean="0"/>
                  <a:t>: A relation </a:t>
                </a:r>
                <a:r>
                  <a:rPr lang="en-US" i="1" dirty="0" smtClean="0"/>
                  <a:t>R</a:t>
                </a:r>
                <a:r>
                  <a:rPr lang="en-US" dirty="0" smtClean="0"/>
                  <a:t> on a set S is called a </a:t>
                </a:r>
                <a:r>
                  <a:rPr lang="en-US" i="1" dirty="0" smtClean="0"/>
                  <a:t>partial ordering,</a:t>
                </a:r>
                <a:r>
                  <a:rPr lang="en-US" dirty="0" smtClean="0"/>
                  <a:t> or </a:t>
                </a:r>
                <a:r>
                  <a:rPr lang="en-US" i="1" dirty="0" smtClean="0">
                    <a:solidFill>
                      <a:srgbClr val="0070C0"/>
                    </a:solidFill>
                  </a:rPr>
                  <a:t>partial order</a:t>
                </a:r>
                <a:r>
                  <a:rPr lang="en-US" i="1" dirty="0" smtClean="0"/>
                  <a:t>, </a:t>
                </a:r>
                <a:r>
                  <a:rPr lang="en-US" dirty="0" smtClean="0"/>
                  <a:t>if it is reflexive, antisymmetric, and transitive. A set together with a partial ordering </a:t>
                </a:r>
                <a:r>
                  <a:rPr lang="en-US" i="1" dirty="0" smtClean="0"/>
                  <a:t>R</a:t>
                </a:r>
                <a:r>
                  <a:rPr lang="en-US" dirty="0" smtClean="0"/>
                  <a:t> is called a </a:t>
                </a:r>
                <a:r>
                  <a:rPr lang="en-US" i="1" dirty="0" smtClean="0"/>
                  <a:t>partially ordered set</a:t>
                </a:r>
                <a:r>
                  <a:rPr lang="en-US" dirty="0" smtClean="0"/>
                  <a:t>, or </a:t>
                </a:r>
                <a:r>
                  <a:rPr lang="en-US" i="1" dirty="0" err="1" smtClean="0"/>
                  <a:t>poset</a:t>
                </a:r>
                <a:r>
                  <a:rPr lang="en-US" dirty="0" smtClean="0"/>
                  <a:t>, and is denoted by (</a:t>
                </a:r>
                <a:r>
                  <a:rPr lang="en-US" i="1" dirty="0" smtClean="0"/>
                  <a:t>S</a:t>
                </a:r>
                <a:r>
                  <a:rPr lang="en-US" dirty="0" smtClean="0"/>
                  <a:t>, </a:t>
                </a:r>
                <a:r>
                  <a:rPr lang="en-US" i="1" dirty="0" smtClean="0"/>
                  <a:t>R</a:t>
                </a:r>
                <a:r>
                  <a:rPr lang="en-US" dirty="0" smtClean="0"/>
                  <a:t>). Members of </a:t>
                </a:r>
                <a:r>
                  <a:rPr lang="en-US" i="1" dirty="0" smtClean="0"/>
                  <a:t>S</a:t>
                </a:r>
                <a:r>
                  <a:rPr lang="en-US" dirty="0" smtClean="0"/>
                  <a:t> are called </a:t>
                </a:r>
                <a:r>
                  <a:rPr lang="en-US" i="1" dirty="0" smtClean="0"/>
                  <a:t>elements </a:t>
                </a:r>
                <a:r>
                  <a:rPr lang="en-US" dirty="0" smtClean="0"/>
                  <a:t>of the </a:t>
                </a:r>
                <a:r>
                  <a:rPr lang="en-US" dirty="0" err="1" smtClean="0"/>
                  <a:t>poset</a:t>
                </a:r>
                <a:r>
                  <a:rPr lang="en-US" dirty="0" smtClean="0"/>
                  <a:t>. </a:t>
                </a:r>
              </a:p>
              <a:p>
                <a:pPr>
                  <a:buNone/>
                </a:pPr>
                <a:endParaRPr lang="en-US" dirty="0"/>
              </a:p>
              <a:p>
                <a:pPr>
                  <a:buNone/>
                </a:pPr>
                <a:r>
                  <a:rPr lang="en-US" b="1" dirty="0" smtClean="0"/>
                  <a:t>Note: </a:t>
                </a:r>
                <a:r>
                  <a:rPr lang="en-US" dirty="0" smtClean="0"/>
                  <a:t>A </a:t>
                </a:r>
                <a:r>
                  <a:rPr lang="en-US" i="1" dirty="0" smtClean="0">
                    <a:solidFill>
                      <a:srgbClr val="0070C0"/>
                    </a:solidFill>
                  </a:rPr>
                  <a:t>total order </a:t>
                </a:r>
                <a:r>
                  <a:rPr lang="en-US" dirty="0" smtClean="0"/>
                  <a:t>is a partial order where every two elements are comparable.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𝑎</m:t>
                    </m:r>
                  </m:oMath>
                </a14:m>
                <a:r>
                  <a:rPr lang="en-US" i="1" dirty="0" smtClean="0"/>
                  <a:t> </a:t>
                </a:r>
                <a:r>
                  <a:rPr lang="en-US" i="1" dirty="0"/>
                  <a:t> </a:t>
                </a:r>
                <a:r>
                  <a:rPr lang="en-US" dirty="0" smtClean="0"/>
                  <a:t>etc.  are both partial and total orders.)</a:t>
                </a:r>
              </a:p>
              <a:p>
                <a:pPr>
                  <a:buNone/>
                </a:pPr>
                <a:r>
                  <a:rPr lang="en-US" i="1" dirty="0" smtClean="0">
                    <a:solidFill>
                      <a:srgbClr val="0070C0"/>
                    </a:solidFill>
                  </a:rPr>
                  <a:t>Comparability/Trichotomy law</a:t>
                </a:r>
                <a:r>
                  <a:rPr lang="en-US" dirty="0" smtClean="0"/>
                  <a:t>: </a:t>
                </a:r>
                <a:r>
                  <a:rPr lang="en-US" dirty="0"/>
                  <a:t>For any </a:t>
                </a:r>
                <a:r>
                  <a:rPr lang="en-US" dirty="0" err="1"/>
                  <a:t>a,b</a:t>
                </a:r>
                <a:r>
                  <a:rPr lang="en-US" dirty="0"/>
                  <a:t> in S, either a</a:t>
                </a:r>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 </m:t>
                    </m:r>
                  </m:oMath>
                </a14:m>
                <a:r>
                  <a:rPr lang="en-US" dirty="0"/>
                  <a:t>b or b</a:t>
                </a:r>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 </m:t>
                    </m:r>
                  </m:oMath>
                </a14:m>
                <a:r>
                  <a:rPr lang="en-US" dirty="0" smtClean="0"/>
                  <a:t>a </a:t>
                </a:r>
                <a:br>
                  <a:rPr lang="en-US" dirty="0" smtClean="0"/>
                </a:br>
                <a:r>
                  <a:rPr lang="en-US" dirty="0" smtClean="0"/>
                  <a:t>(in fact, either one is less, or the other, or both are equal).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661" b="-3081"/>
                </a:stretch>
              </a:blipFill>
            </p:spPr>
            <p:txBody>
              <a:bodyPr/>
              <a:lstStyle/>
              <a:p>
                <a:r>
                  <a:rPr lang="lv-LV">
                    <a:noFill/>
                  </a:rPr>
                  <a:t> </a:t>
                </a:r>
              </a:p>
            </p:txBody>
          </p:sp>
        </mc:Fallback>
      </mc:AlternateContent>
    </p:spTree>
    <p:extLst>
      <p:ext uri="{BB962C8B-B14F-4D97-AF65-F5344CB8AC3E}">
        <p14:creationId xmlns:p14="http://schemas.microsoft.com/office/powerpoint/2010/main" val="320219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Show that the “greater than or equal”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a:t>
            </a:r>
            <a:r>
              <a:rPr lang="en-US" dirty="0" smtClean="0"/>
              <a:t> </a:t>
            </a:r>
            <a:r>
              <a:rPr lang="en-US" i="1" dirty="0" smtClean="0"/>
              <a:t>a</a:t>
            </a:r>
            <a:r>
              <a:rPr lang="en-US" dirty="0" smtClean="0"/>
              <a:t> for every integer </a:t>
            </a:r>
            <a:r>
              <a:rPr lang="en-US" i="1" dirty="0" smtClean="0"/>
              <a:t>a</a:t>
            </a:r>
            <a:r>
              <a:rPr lang="en-US" dirty="0" smtClean="0"/>
              <a:t>.</a:t>
            </a:r>
          </a:p>
          <a:p>
            <a:pPr lvl="1"/>
            <a:r>
              <a:rPr lang="en-US" i="1" dirty="0" err="1" smtClean="0"/>
              <a:t>Antisymmetry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 then </a:t>
            </a:r>
            <a:r>
              <a:rPr lang="en-US" i="1" dirty="0" smtClean="0"/>
              <a:t>a</a:t>
            </a:r>
            <a:r>
              <a:rPr lang="en-US" dirty="0" smtClean="0"/>
              <a:t> = </a:t>
            </a:r>
            <a:r>
              <a:rPr lang="en-US" i="1" dirty="0" smtClean="0"/>
              <a:t>b.</a:t>
            </a:r>
          </a:p>
          <a:p>
            <a:pPr lvl="1"/>
            <a:r>
              <a:rPr lang="en-US" i="1" dirty="0" smtClean="0"/>
              <a:t>Transitivity</a:t>
            </a:r>
            <a:r>
              <a:rPr lang="en-US" dirty="0" smtClean="0"/>
              <a:t>: If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p>
          <a:p>
            <a:pPr lvl="1"/>
            <a:endParaRPr lang="en-US" i="1" dirty="0" smtClean="0"/>
          </a:p>
          <a:p>
            <a:pPr lvl="1">
              <a:buNone/>
            </a:pPr>
            <a:endParaRPr lang="en-US" dirty="0"/>
          </a:p>
        </p:txBody>
      </p:sp>
      <p:sp>
        <p:nvSpPr>
          <p:cNvPr id="4" name="TextBox 3"/>
          <p:cNvSpPr txBox="1"/>
          <p:nvPr/>
        </p:nvSpPr>
        <p:spPr>
          <a:xfrm>
            <a:off x="2514600" y="4648201"/>
            <a:ext cx="6629400" cy="646331"/>
          </a:xfrm>
          <a:prstGeom prst="rect">
            <a:avLst/>
          </a:prstGeom>
          <a:noFill/>
          <a:ln>
            <a:solidFill>
              <a:schemeClr val="accent1"/>
            </a:solidFill>
          </a:ln>
        </p:spPr>
        <p:txBody>
          <a:bodyPr wrap="square" rtlCol="0">
            <a:spAutoFit/>
          </a:bodyPr>
          <a:lstStyle/>
          <a:p>
            <a:r>
              <a:rPr lang="en-US" dirty="0"/>
              <a:t>These properties all follow from the order axioms for the integers. (</a:t>
            </a:r>
            <a:r>
              <a:rPr lang="en-US" i="1" dirty="0"/>
              <a:t>See Appendix </a:t>
            </a:r>
            <a:r>
              <a:rPr lang="en-US" dirty="0">
                <a:latin typeface="Cambria Math" pitchFamily="18" charset="0"/>
                <a:ea typeface="Cambria Math" pitchFamily="18" charset="0"/>
              </a:rPr>
              <a:t>1</a:t>
            </a:r>
            <a:r>
              <a:rPr lang="en-US" dirty="0"/>
              <a:t>).</a:t>
            </a:r>
          </a:p>
        </p:txBody>
      </p:sp>
    </p:spTree>
    <p:extLst>
      <p:ext uri="{BB962C8B-B14F-4D97-AF65-F5344CB8AC3E}">
        <p14:creationId xmlns:p14="http://schemas.microsoft.com/office/powerpoint/2010/main" val="428662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b="1" dirty="0" smtClean="0">
                <a:latin typeface="Cambria Math" pitchFamily="18" charset="0"/>
                <a:ea typeface="Cambria Math" pitchFamily="18" charset="0"/>
              </a:rPr>
              <a:t>2</a:t>
            </a:r>
            <a:r>
              <a:rPr lang="en-US" dirty="0" smtClean="0"/>
              <a:t>: Show that the divisibility relation (</a:t>
            </a:r>
            <a:r>
              <a:rPr lang="en-US" dirty="0" smtClean="0">
                <a:latin typeface="Cambria Math"/>
                <a:ea typeface="Cambria Math"/>
              </a:rPr>
              <a:t>∣</a:t>
            </a:r>
            <a:r>
              <a:rPr lang="en-US" dirty="0" smtClean="0"/>
              <a:t>) is a partial ordering on the set of integers.</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for all integers </a:t>
            </a:r>
            <a:r>
              <a:rPr lang="en-US" i="1" dirty="0" smtClean="0">
                <a:ea typeface="Cambria Math"/>
              </a:rPr>
              <a:t>a</a:t>
            </a:r>
            <a:r>
              <a:rPr lang="en-US" dirty="0" smtClean="0">
                <a:latin typeface="Cambria Math"/>
                <a:ea typeface="Cambria Math"/>
              </a:rPr>
              <a:t>. (</a:t>
            </a:r>
            <a:r>
              <a:rPr lang="en-US" i="1" dirty="0" smtClean="0">
                <a:ea typeface="Cambria Math"/>
              </a:rPr>
              <a:t>see Example </a:t>
            </a:r>
            <a:r>
              <a:rPr lang="en-US" dirty="0" smtClean="0">
                <a:latin typeface="Cambria Math" pitchFamily="18" charset="0"/>
                <a:ea typeface="Cambria Math" pitchFamily="18" charset="0"/>
              </a:rPr>
              <a:t>9</a:t>
            </a:r>
            <a:r>
              <a:rPr lang="en-US" i="1" dirty="0" smtClean="0">
                <a:ea typeface="Cambria Math"/>
              </a:rPr>
              <a:t> in Section </a:t>
            </a:r>
            <a:r>
              <a:rPr lang="en-US" dirty="0" smtClean="0">
                <a:latin typeface="Cambria Math" pitchFamily="18" charset="0"/>
                <a:ea typeface="Cambria Math" pitchFamily="18" charset="0"/>
              </a:rPr>
              <a:t>9.1</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 </a:t>
            </a:r>
            <a:r>
              <a:rPr lang="en-US" i="1" dirty="0" smtClean="0"/>
              <a:t>b</a:t>
            </a:r>
            <a:r>
              <a:rPr lang="en-US" dirty="0" smtClean="0"/>
              <a:t> and </a:t>
            </a:r>
            <a:r>
              <a:rPr lang="en-US" i="1" dirty="0" smtClean="0"/>
              <a:t>b</a:t>
            </a:r>
            <a:r>
              <a:rPr lang="en-US" dirty="0" smtClean="0"/>
              <a:t> | </a:t>
            </a:r>
            <a:r>
              <a:rPr lang="en-US" i="1" dirty="0" smtClean="0"/>
              <a:t>a</a:t>
            </a:r>
            <a:r>
              <a:rPr lang="en-US" dirty="0" smtClean="0"/>
              <a:t>, then </a:t>
            </a:r>
            <a:r>
              <a:rPr lang="en-US" i="1" dirty="0" smtClean="0"/>
              <a:t>a</a:t>
            </a:r>
            <a:r>
              <a:rPr lang="en-US" dirty="0" smtClean="0"/>
              <a:t> = </a:t>
            </a:r>
            <a:r>
              <a:rPr lang="en-US" i="1" dirty="0" smtClean="0"/>
              <a:t>b</a:t>
            </a:r>
            <a:r>
              <a:rPr lang="en-US" dirty="0" smtClean="0"/>
              <a:t>. (</a:t>
            </a:r>
            <a:r>
              <a:rPr lang="en-US" i="1" dirty="0" smtClean="0"/>
              <a:t>see Example </a:t>
            </a:r>
            <a:r>
              <a:rPr lang="en-US" dirty="0" smtClean="0">
                <a:latin typeface="Cambria Math" pitchFamily="18" charset="0"/>
                <a:ea typeface="Cambria Math" pitchFamily="18" charset="0"/>
              </a:rPr>
              <a:t>12</a:t>
            </a:r>
            <a:r>
              <a:rPr lang="en-US" dirty="0" smtClean="0"/>
              <a:t> </a:t>
            </a:r>
            <a:r>
              <a:rPr lang="en-US" i="1" dirty="0" smtClean="0"/>
              <a:t>in Section </a:t>
            </a:r>
            <a:r>
              <a:rPr lang="en-US" dirty="0" smtClean="0">
                <a:latin typeface="Cambria Math" pitchFamily="18" charset="0"/>
                <a:ea typeface="Cambria Math" pitchFamily="18" charset="0"/>
              </a:rPr>
              <a:t>9.1</a:t>
            </a:r>
            <a:r>
              <a:rPr lang="en-US" dirty="0" smtClean="0"/>
              <a:t>)</a:t>
            </a:r>
            <a:endParaRPr lang="en-US" i="1" dirty="0" smtClean="0"/>
          </a:p>
          <a:p>
            <a:pPr lvl="1"/>
            <a:r>
              <a:rPr lang="en-US" i="1" dirty="0" smtClean="0"/>
              <a:t>Transitivity</a:t>
            </a:r>
            <a:r>
              <a:rPr lang="en-US" dirty="0" smtClean="0"/>
              <a:t>: Suppose that </a:t>
            </a:r>
            <a:r>
              <a:rPr lang="en-US" i="1" dirty="0" smtClean="0"/>
              <a:t>a</a:t>
            </a:r>
            <a:r>
              <a:rPr lang="en-US" dirty="0" smtClean="0"/>
              <a:t> divides </a:t>
            </a:r>
            <a:r>
              <a:rPr lang="en-US" i="1" dirty="0" smtClean="0"/>
              <a:t>b</a:t>
            </a:r>
            <a:r>
              <a:rPr lang="en-US" dirty="0" smtClean="0"/>
              <a:t> and </a:t>
            </a:r>
            <a:r>
              <a:rPr lang="en-US" i="1" dirty="0" smtClean="0"/>
              <a:t>b</a:t>
            </a:r>
            <a:r>
              <a:rPr lang="en-US" dirty="0" smtClean="0"/>
              <a:t> divides </a:t>
            </a:r>
            <a:r>
              <a:rPr lang="en-US" i="1" dirty="0" smtClean="0"/>
              <a:t>c</a:t>
            </a:r>
            <a:r>
              <a:rPr lang="en-US" dirty="0" smtClean="0"/>
              <a:t>. Then there are positive integers </a:t>
            </a:r>
            <a:r>
              <a:rPr lang="en-US" i="1" dirty="0" smtClean="0"/>
              <a:t>k</a:t>
            </a:r>
            <a:r>
              <a:rPr lang="en-US" dirty="0" smtClean="0"/>
              <a:t> and </a:t>
            </a:r>
            <a:r>
              <a:rPr lang="en-US" i="1" dirty="0" smtClean="0"/>
              <a:t>l</a:t>
            </a:r>
            <a:r>
              <a:rPr lang="en-US" dirty="0" smtClean="0"/>
              <a:t> such that </a:t>
            </a:r>
            <a:r>
              <a:rPr lang="en-US" i="1" dirty="0" smtClean="0"/>
              <a:t>b</a:t>
            </a:r>
            <a:r>
              <a:rPr lang="en-US" dirty="0" smtClean="0"/>
              <a:t> = </a:t>
            </a:r>
            <a:r>
              <a:rPr lang="en-US" i="1" dirty="0" err="1" smtClean="0"/>
              <a:t>ak</a:t>
            </a:r>
            <a:r>
              <a:rPr lang="en-US" dirty="0" smtClean="0"/>
              <a:t> and </a:t>
            </a:r>
            <a:r>
              <a:rPr lang="en-US" i="1" dirty="0" smtClean="0"/>
              <a:t>c</a:t>
            </a:r>
            <a:r>
              <a:rPr lang="en-US" dirty="0" smtClean="0"/>
              <a:t> = </a:t>
            </a:r>
            <a:r>
              <a:rPr lang="en-US" i="1" dirty="0" smtClean="0"/>
              <a:t>bl</a:t>
            </a:r>
            <a:r>
              <a:rPr lang="en-US" dirty="0" smtClean="0"/>
              <a:t>. Hence, </a:t>
            </a:r>
            <a:r>
              <a:rPr lang="en-US" i="1" dirty="0" smtClean="0"/>
              <a:t>c</a:t>
            </a:r>
            <a:r>
              <a:rPr lang="en-US" dirty="0" smtClean="0"/>
              <a:t> = </a:t>
            </a:r>
            <a:r>
              <a:rPr lang="en-US" i="1" dirty="0" smtClean="0"/>
              <a:t>a</a:t>
            </a:r>
            <a:r>
              <a:rPr lang="en-US" dirty="0" smtClean="0"/>
              <a:t>(</a:t>
            </a:r>
            <a:r>
              <a:rPr lang="en-US" i="1" dirty="0" err="1" smtClean="0"/>
              <a:t>kl</a:t>
            </a:r>
            <a:r>
              <a:rPr lang="en-US" dirty="0" smtClean="0"/>
              <a:t>), so </a:t>
            </a:r>
            <a:r>
              <a:rPr lang="en-US" i="1" dirty="0" smtClean="0"/>
              <a:t>a</a:t>
            </a:r>
            <a:r>
              <a:rPr lang="en-US" dirty="0" smtClean="0"/>
              <a:t> divides </a:t>
            </a:r>
            <a:r>
              <a:rPr lang="en-US" i="1" dirty="0" smtClean="0"/>
              <a:t>c</a:t>
            </a:r>
            <a:r>
              <a:rPr lang="en-US" dirty="0" smtClean="0"/>
              <a:t>. Therefore, the relation is transitive. </a:t>
            </a:r>
            <a:endParaRPr lang="en-US" i="1" dirty="0" smtClean="0"/>
          </a:p>
          <a:p>
            <a:r>
              <a:rPr lang="en-US" dirty="0" smtClean="0"/>
              <a:t>(</a:t>
            </a:r>
            <a:r>
              <a:rPr lang="en-US" b="1" i="1" dirty="0" smtClean="0"/>
              <a:t>Z</a:t>
            </a:r>
            <a:r>
              <a:rPr lang="en-US" baseline="30000" dirty="0" smtClean="0"/>
              <a:t>+</a:t>
            </a:r>
            <a:r>
              <a:rPr lang="en-US" dirty="0" smtClean="0"/>
              <a:t>, </a:t>
            </a:r>
            <a:r>
              <a:rPr lang="en-US" dirty="0" smtClean="0">
                <a:latin typeface="Cambria Math"/>
                <a:ea typeface="Cambria Math"/>
              </a:rPr>
              <a:t>∣</a:t>
            </a:r>
            <a:r>
              <a:rPr lang="en-US" dirty="0" smtClean="0"/>
              <a:t>) is a </a:t>
            </a:r>
            <a:r>
              <a:rPr lang="en-US" dirty="0" err="1" smtClean="0"/>
              <a:t>poset</a:t>
            </a:r>
            <a:r>
              <a:rPr lang="en-US" dirty="0" smtClean="0"/>
              <a:t>.</a:t>
            </a:r>
            <a:endParaRPr lang="en-US" dirty="0"/>
          </a:p>
        </p:txBody>
      </p:sp>
    </p:spTree>
    <p:extLst>
      <p:ext uri="{BB962C8B-B14F-4D97-AF65-F5344CB8AC3E}">
        <p14:creationId xmlns:p14="http://schemas.microsoft.com/office/powerpoint/2010/main" val="2447257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Partial Orderings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Example </a:t>
            </a:r>
            <a:r>
              <a:rPr lang="en-US" b="1" dirty="0" smtClean="0">
                <a:latin typeface="Cambria Math" pitchFamily="18" charset="0"/>
                <a:ea typeface="Cambria Math" pitchFamily="18" charset="0"/>
              </a:rPr>
              <a:t>3</a:t>
            </a:r>
            <a:r>
              <a:rPr lang="en-US" dirty="0" smtClean="0"/>
              <a:t>: Show that the inclusion relation (</a:t>
            </a:r>
            <a:r>
              <a:rPr lang="en-US" dirty="0" smtClean="0">
                <a:latin typeface="Cambria Math"/>
                <a:ea typeface="Cambria Math"/>
              </a:rPr>
              <a:t>⊆</a:t>
            </a:r>
            <a:r>
              <a:rPr lang="en-US" dirty="0" smtClean="0"/>
              <a:t>) is a partial ordering on the power set of a set </a:t>
            </a:r>
            <a:r>
              <a:rPr lang="en-US" i="1" dirty="0" smtClean="0"/>
              <a:t>S</a:t>
            </a:r>
            <a:r>
              <a:rPr lang="en-US" dirty="0" smtClean="0"/>
              <a:t>.</a:t>
            </a:r>
          </a:p>
          <a:p>
            <a:pPr lvl="1"/>
            <a:r>
              <a:rPr lang="en-US" i="1" dirty="0" smtClean="0"/>
              <a:t>Reflexivity</a:t>
            </a:r>
            <a:r>
              <a:rPr lang="en-US" dirty="0" smtClean="0"/>
              <a:t>: </a:t>
            </a:r>
            <a:r>
              <a:rPr lang="en-US" i="1" dirty="0" smtClean="0"/>
              <a:t>A</a:t>
            </a:r>
            <a:r>
              <a:rPr lang="en-US" dirty="0" smtClean="0"/>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  whenever </a:t>
            </a:r>
            <a:r>
              <a:rPr lang="en-US" i="1" dirty="0" smtClean="0">
                <a:latin typeface="Cambria Math"/>
                <a:ea typeface="Cambria Math"/>
              </a:rPr>
              <a:t>A</a:t>
            </a:r>
            <a:r>
              <a:rPr lang="en-US" dirty="0" smtClean="0">
                <a:latin typeface="Cambria Math"/>
                <a:ea typeface="Cambria Math"/>
              </a:rPr>
              <a:t>  is a subset of </a:t>
            </a:r>
            <a:r>
              <a:rPr lang="en-US" i="1" dirty="0" smtClean="0">
                <a:latin typeface="Cambria Math"/>
                <a:ea typeface="Cambria Math"/>
              </a:rPr>
              <a:t>S</a:t>
            </a:r>
            <a:r>
              <a:rPr lang="en-US" dirty="0" smtClean="0">
                <a:latin typeface="Cambria Math"/>
                <a:ea typeface="Cambria Math"/>
              </a:rPr>
              <a:t>. </a:t>
            </a:r>
            <a:endParaRPr lang="en-US" dirty="0" smtClean="0"/>
          </a:p>
          <a:p>
            <a:pPr lvl="1"/>
            <a:r>
              <a:rPr lang="en-US" i="1" dirty="0" err="1" smtClean="0"/>
              <a:t>Antisymmetry</a:t>
            </a:r>
            <a:r>
              <a:rPr lang="en-US" dirty="0" smtClean="0"/>
              <a:t>: If </a:t>
            </a:r>
            <a:r>
              <a:rPr lang="en-US" i="1" dirty="0" smtClean="0"/>
              <a:t>A</a:t>
            </a:r>
            <a:r>
              <a:rPr lang="en-US" dirty="0" smtClean="0"/>
              <a:t> and </a:t>
            </a:r>
            <a:r>
              <a:rPr lang="en-US" i="1" dirty="0" smtClean="0"/>
              <a:t>B</a:t>
            </a:r>
            <a:r>
              <a:rPr lang="en-US" dirty="0" smtClean="0"/>
              <a:t> are positive integers with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 </a:t>
            </a:r>
            <a:r>
              <a:rPr lang="en-US" i="1" dirty="0" smtClean="0"/>
              <a:t>B</a:t>
            </a:r>
            <a:r>
              <a:rPr lang="en-US" dirty="0" smtClean="0"/>
              <a:t>.</a:t>
            </a:r>
            <a:endParaRPr lang="en-US" i="1" dirty="0" smtClean="0"/>
          </a:p>
          <a:p>
            <a:pPr lvl="1"/>
            <a:r>
              <a:rPr lang="en-US" i="1" dirty="0" smtClean="0"/>
              <a:t>Transitivity</a:t>
            </a:r>
            <a:r>
              <a:rPr lang="en-US" dirty="0" smtClean="0"/>
              <a:t>:</a:t>
            </a:r>
            <a:r>
              <a:rPr lang="en-US" i="1" dirty="0" smtClean="0"/>
              <a:t> </a:t>
            </a:r>
            <a:r>
              <a:rPr lang="en-US" dirty="0" smtClean="0"/>
              <a:t>If</a:t>
            </a:r>
            <a:r>
              <a:rPr lang="en-US" i="1" dirty="0" smtClean="0"/>
              <a:t> A</a:t>
            </a:r>
            <a:r>
              <a:rPr lang="en-US" dirty="0" smtClean="0"/>
              <a:t> </a:t>
            </a:r>
            <a:r>
              <a:rPr lang="en-US" dirty="0" smtClean="0">
                <a:latin typeface="Cambria Math"/>
                <a:ea typeface="Cambria Math"/>
              </a:rPr>
              <a:t>⊆ </a:t>
            </a:r>
            <a:r>
              <a:rPr lang="en-US" i="1" dirty="0" smtClean="0"/>
              <a:t>B</a:t>
            </a:r>
            <a:r>
              <a:rPr lang="en-US" dirty="0" smtClean="0"/>
              <a:t> and </a:t>
            </a:r>
            <a:r>
              <a:rPr lang="en-US" i="1" dirty="0" smtClean="0"/>
              <a:t>B</a:t>
            </a:r>
            <a:r>
              <a:rPr lang="en-US" dirty="0" smtClean="0"/>
              <a:t> </a:t>
            </a:r>
            <a:r>
              <a:rPr lang="en-US" dirty="0" smtClean="0">
                <a:latin typeface="Cambria Math"/>
                <a:ea typeface="Cambria Math"/>
              </a:rPr>
              <a:t>⊆</a:t>
            </a:r>
            <a:r>
              <a:rPr lang="en-US" dirty="0" smtClean="0"/>
              <a:t> </a:t>
            </a:r>
            <a:r>
              <a:rPr lang="en-US" i="1" dirty="0" smtClean="0"/>
              <a:t>C</a:t>
            </a:r>
            <a:r>
              <a:rPr lang="en-US" dirty="0" smtClean="0"/>
              <a:t>, then </a:t>
            </a:r>
            <a:r>
              <a:rPr lang="en-US" i="1" dirty="0" smtClean="0"/>
              <a:t>A</a:t>
            </a:r>
            <a:r>
              <a:rPr lang="en-US" dirty="0" smtClean="0"/>
              <a:t> </a:t>
            </a:r>
            <a:r>
              <a:rPr lang="en-US" dirty="0" smtClean="0">
                <a:latin typeface="Cambria Math"/>
                <a:ea typeface="Cambria Math"/>
              </a:rPr>
              <a:t>⊆</a:t>
            </a:r>
            <a:r>
              <a:rPr lang="en-US" dirty="0" smtClean="0"/>
              <a:t> </a:t>
            </a:r>
            <a:r>
              <a:rPr lang="en-US" i="1" dirty="0" smtClean="0"/>
              <a:t>C</a:t>
            </a:r>
            <a:r>
              <a:rPr lang="en-US" dirty="0" smtClean="0"/>
              <a:t>.</a:t>
            </a:r>
            <a:endParaRPr lang="en-US" i="1" dirty="0" smtClean="0"/>
          </a:p>
          <a:p>
            <a:pPr>
              <a:buNone/>
            </a:pPr>
            <a:endParaRPr lang="en-US" dirty="0"/>
          </a:p>
        </p:txBody>
      </p:sp>
      <p:sp>
        <p:nvSpPr>
          <p:cNvPr id="4" name="TextBox 3"/>
          <p:cNvSpPr txBox="1"/>
          <p:nvPr/>
        </p:nvSpPr>
        <p:spPr>
          <a:xfrm>
            <a:off x="4114800" y="5029201"/>
            <a:ext cx="4191000" cy="646331"/>
          </a:xfrm>
          <a:prstGeom prst="rect">
            <a:avLst/>
          </a:prstGeom>
          <a:noFill/>
          <a:ln>
            <a:solidFill>
              <a:schemeClr val="accent1"/>
            </a:solidFill>
          </a:ln>
        </p:spPr>
        <p:txBody>
          <a:bodyPr wrap="square" rtlCol="0">
            <a:spAutoFit/>
          </a:bodyPr>
          <a:lstStyle/>
          <a:p>
            <a:r>
              <a:rPr lang="en-US" dirty="0"/>
              <a:t>The properties all follow from the definition of set inclusion.</a:t>
            </a:r>
          </a:p>
        </p:txBody>
      </p:sp>
    </p:spTree>
    <p:extLst>
      <p:ext uri="{BB962C8B-B14F-4D97-AF65-F5344CB8AC3E}">
        <p14:creationId xmlns:p14="http://schemas.microsoft.com/office/powerpoint/2010/main" val="89577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Comparability</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Definition </a:t>
            </a:r>
            <a:r>
              <a:rPr lang="en-US" b="1" dirty="0" smtClean="0">
                <a:latin typeface="Cambria Math" pitchFamily="18" charset="0"/>
                <a:ea typeface="Cambria Math" pitchFamily="18" charset="0"/>
              </a:rPr>
              <a:t>2</a:t>
            </a:r>
            <a:r>
              <a:rPr lang="en-US" dirty="0" smtClean="0"/>
              <a:t>: The elements </a:t>
            </a:r>
            <a:r>
              <a:rPr lang="en-US" i="1" dirty="0" smtClean="0"/>
              <a:t>a</a:t>
            </a:r>
            <a:r>
              <a:rPr lang="en-US" dirty="0" smtClean="0"/>
              <a:t> and </a:t>
            </a:r>
            <a:r>
              <a:rPr lang="en-US" i="1" dirty="0" smtClean="0"/>
              <a:t>b</a:t>
            </a:r>
            <a:r>
              <a:rPr lang="en-US" dirty="0" smtClean="0"/>
              <a:t> of a </a:t>
            </a:r>
            <a:r>
              <a:rPr lang="en-US" dirty="0" err="1" smtClean="0"/>
              <a:t>poset</a:t>
            </a:r>
            <a:r>
              <a:rPr lang="en-US" dirty="0" smtClean="0"/>
              <a:t> (</a:t>
            </a:r>
            <a:r>
              <a:rPr lang="en-US" i="1" dirty="0" smtClean="0"/>
              <a:t>S</a:t>
            </a:r>
            <a:r>
              <a:rPr lang="en-US" dirty="0" smtClean="0"/>
              <a:t>,</a:t>
            </a:r>
            <a:r>
              <a:rPr lang="en-US" dirty="0" smtClean="0">
                <a:latin typeface="Cambria Math"/>
                <a:ea typeface="Cambria Math"/>
              </a:rPr>
              <a:t>≼</a:t>
            </a:r>
            <a:r>
              <a:rPr lang="en-US" dirty="0" smtClean="0"/>
              <a:t> ) are </a:t>
            </a:r>
            <a:r>
              <a:rPr lang="en-US" i="1" dirty="0" smtClean="0"/>
              <a:t>comparable</a:t>
            </a:r>
            <a:r>
              <a:rPr lang="en-US" dirty="0" smtClean="0"/>
              <a:t> if 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When </a:t>
            </a:r>
            <a:r>
              <a:rPr lang="en-US" i="1" dirty="0" smtClean="0"/>
              <a:t>a</a:t>
            </a:r>
            <a:r>
              <a:rPr lang="en-US" dirty="0" smtClean="0"/>
              <a:t> and </a:t>
            </a:r>
            <a:r>
              <a:rPr lang="en-US" i="1" dirty="0" smtClean="0"/>
              <a:t>b</a:t>
            </a:r>
            <a:r>
              <a:rPr lang="en-US" dirty="0" smtClean="0"/>
              <a:t> are elements of </a:t>
            </a:r>
            <a:r>
              <a:rPr lang="en-US" i="1" dirty="0" smtClean="0"/>
              <a:t>S </a:t>
            </a:r>
            <a:r>
              <a:rPr lang="en-US" dirty="0" smtClean="0"/>
              <a:t>so that  neither          </a:t>
            </a:r>
            <a:r>
              <a:rPr lang="en-US" i="1" dirty="0" smtClean="0"/>
              <a:t>a</a:t>
            </a:r>
            <a:r>
              <a:rPr lang="en-US" dirty="0" smtClean="0"/>
              <a:t> </a:t>
            </a:r>
            <a:r>
              <a:rPr lang="en-US" dirty="0" smtClean="0">
                <a:latin typeface="Cambria Math"/>
                <a:ea typeface="Cambria Math"/>
              </a:rPr>
              <a:t>≼</a:t>
            </a:r>
            <a:r>
              <a:rPr lang="en-US" dirty="0" smtClean="0"/>
              <a:t> </a:t>
            </a:r>
            <a:r>
              <a:rPr lang="en-US" i="1" dirty="0" smtClean="0"/>
              <a:t>b</a:t>
            </a:r>
            <a:r>
              <a:rPr lang="en-US" dirty="0" smtClean="0"/>
              <a:t> nor </a:t>
            </a:r>
            <a:r>
              <a:rPr lang="en-US" i="1" dirty="0" smtClean="0"/>
              <a:t>b</a:t>
            </a:r>
            <a:r>
              <a:rPr lang="en-US" dirty="0" smtClean="0"/>
              <a:t> </a:t>
            </a:r>
            <a:r>
              <a:rPr lang="en-US" dirty="0" smtClean="0">
                <a:latin typeface="Cambria Math"/>
                <a:ea typeface="Cambria Math"/>
              </a:rPr>
              <a:t>≼</a:t>
            </a:r>
            <a:r>
              <a:rPr lang="en-US" dirty="0" smtClean="0"/>
              <a:t> </a:t>
            </a:r>
            <a:r>
              <a:rPr lang="en-US" i="1" dirty="0" smtClean="0"/>
              <a:t>a</a:t>
            </a:r>
            <a:r>
              <a:rPr lang="en-US" dirty="0" smtClean="0"/>
              <a:t>, then </a:t>
            </a:r>
            <a:r>
              <a:rPr lang="en-US" i="1" dirty="0" smtClean="0"/>
              <a:t>a</a:t>
            </a:r>
            <a:r>
              <a:rPr lang="en-US" dirty="0" smtClean="0"/>
              <a:t> and </a:t>
            </a:r>
            <a:r>
              <a:rPr lang="en-US" i="1" dirty="0" smtClean="0"/>
              <a:t>b</a:t>
            </a:r>
            <a:r>
              <a:rPr lang="en-US" dirty="0" smtClean="0"/>
              <a:t> are called i</a:t>
            </a:r>
            <a:r>
              <a:rPr lang="en-US" i="1" dirty="0" smtClean="0"/>
              <a:t>ncomparable</a:t>
            </a:r>
            <a:r>
              <a:rPr lang="en-US" dirty="0" smtClean="0"/>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b="1" dirty="0" smtClean="0"/>
              <a:t>     Definition </a:t>
            </a:r>
            <a:r>
              <a:rPr lang="en-US" b="1" dirty="0" smtClean="0">
                <a:latin typeface="Cambria Math" pitchFamily="18" charset="0"/>
                <a:ea typeface="Cambria Math" pitchFamily="18" charset="0"/>
              </a:rPr>
              <a:t>3</a:t>
            </a:r>
            <a:r>
              <a:rPr lang="en-US" dirty="0" smtClean="0"/>
              <a:t>: If  (</a:t>
            </a:r>
            <a:r>
              <a:rPr lang="en-US" i="1" dirty="0" smtClean="0"/>
              <a:t>S</a:t>
            </a:r>
            <a:r>
              <a:rPr lang="en-US" dirty="0" smtClean="0"/>
              <a:t>,</a:t>
            </a:r>
            <a:r>
              <a:rPr lang="en-US" dirty="0" smtClean="0">
                <a:latin typeface="Cambria Math"/>
                <a:ea typeface="Cambria Math"/>
              </a:rPr>
              <a:t>≼</a:t>
            </a:r>
            <a:r>
              <a:rPr lang="en-US" dirty="0" smtClean="0"/>
              <a:t> ) is a </a:t>
            </a:r>
            <a:r>
              <a:rPr lang="en-US" dirty="0" err="1" smtClean="0"/>
              <a:t>poset</a:t>
            </a:r>
            <a:r>
              <a:rPr lang="en-US" dirty="0" smtClean="0"/>
              <a:t> and every two elements of </a:t>
            </a:r>
            <a:r>
              <a:rPr lang="en-US" i="1" dirty="0" smtClean="0"/>
              <a:t>S</a:t>
            </a:r>
            <a:r>
              <a:rPr lang="en-US" dirty="0" smtClean="0"/>
              <a:t> are comparable, </a:t>
            </a:r>
            <a:r>
              <a:rPr lang="en-US" i="1" dirty="0" smtClean="0"/>
              <a:t>S</a:t>
            </a:r>
            <a:r>
              <a:rPr lang="en-US" dirty="0" smtClean="0"/>
              <a:t> is called a </a:t>
            </a:r>
            <a:r>
              <a:rPr lang="en-US" i="1" dirty="0" smtClean="0"/>
              <a:t>totally ordered </a:t>
            </a:r>
            <a:r>
              <a:rPr lang="en-US" dirty="0" smtClean="0"/>
              <a:t>or </a:t>
            </a:r>
            <a:r>
              <a:rPr lang="en-US" i="1" dirty="0" smtClean="0"/>
              <a:t>linearly ordered set</a:t>
            </a:r>
            <a:r>
              <a:rPr lang="en-US" dirty="0" smtClean="0"/>
              <a:t>, and </a:t>
            </a:r>
            <a:r>
              <a:rPr lang="en-US" dirty="0" smtClean="0">
                <a:latin typeface="Cambria Math"/>
                <a:ea typeface="Cambria Math"/>
              </a:rPr>
              <a:t>≼ </a:t>
            </a:r>
            <a:r>
              <a:rPr lang="en-US" dirty="0" smtClean="0"/>
              <a:t>is called a </a:t>
            </a:r>
            <a:r>
              <a:rPr lang="en-US" i="1" dirty="0" smtClean="0"/>
              <a:t>total order </a:t>
            </a:r>
            <a:r>
              <a:rPr lang="en-US" dirty="0" smtClean="0"/>
              <a:t>or a </a:t>
            </a:r>
            <a:r>
              <a:rPr lang="en-US" i="1" dirty="0" smtClean="0"/>
              <a:t>linear order.  </a:t>
            </a:r>
            <a:r>
              <a:rPr lang="en-US" dirty="0" smtClean="0"/>
              <a:t>A totally ordered set is also called a </a:t>
            </a:r>
            <a:r>
              <a:rPr lang="en-US" i="1" dirty="0" smtClean="0"/>
              <a:t>chain. </a:t>
            </a:r>
          </a:p>
          <a:p>
            <a:pPr>
              <a:buNone/>
            </a:pPr>
            <a:r>
              <a:rPr lang="en-US" b="1" dirty="0" smtClean="0"/>
              <a:t>    Definition </a:t>
            </a:r>
            <a:r>
              <a:rPr lang="en-US" b="1" dirty="0" smtClean="0">
                <a:latin typeface="Cambria Math" pitchFamily="18" charset="0"/>
                <a:ea typeface="Cambria Math" pitchFamily="18" charset="0"/>
              </a:rPr>
              <a:t>4</a:t>
            </a:r>
            <a:r>
              <a:rPr lang="en-US" dirty="0" smtClean="0"/>
              <a:t>: (</a:t>
            </a:r>
            <a:r>
              <a:rPr lang="en-US" i="1" dirty="0" smtClean="0"/>
              <a:t>S</a:t>
            </a:r>
            <a:r>
              <a:rPr lang="en-US" dirty="0" smtClean="0"/>
              <a:t>,</a:t>
            </a:r>
            <a:r>
              <a:rPr lang="en-US" dirty="0" smtClean="0">
                <a:latin typeface="Cambria Math"/>
                <a:ea typeface="Cambria Math"/>
              </a:rPr>
              <a:t>≼</a:t>
            </a:r>
            <a:r>
              <a:rPr lang="en-US" dirty="0" smtClean="0"/>
              <a:t> ) is a well-ordered set if it is a </a:t>
            </a:r>
            <a:r>
              <a:rPr lang="en-US" dirty="0" err="1" smtClean="0"/>
              <a:t>poset</a:t>
            </a:r>
            <a:r>
              <a:rPr lang="en-US" dirty="0" smtClean="0"/>
              <a:t> such that </a:t>
            </a:r>
            <a:r>
              <a:rPr lang="en-US" dirty="0" smtClean="0">
                <a:latin typeface="Cambria Math"/>
                <a:ea typeface="Cambria Math"/>
              </a:rPr>
              <a:t>≼</a:t>
            </a:r>
            <a:r>
              <a:rPr lang="en-US" dirty="0" smtClean="0"/>
              <a:t> is a total ordering and every nonempty subset of </a:t>
            </a:r>
            <a:r>
              <a:rPr lang="en-US" i="1" dirty="0" smtClean="0"/>
              <a:t>S</a:t>
            </a:r>
            <a:r>
              <a:rPr lang="en-US" dirty="0" smtClean="0"/>
              <a:t> has a least element. </a:t>
            </a:r>
          </a:p>
          <a:p>
            <a:pPr>
              <a:buNone/>
            </a:pPr>
            <a:r>
              <a:rPr lang="en-US" dirty="0" smtClean="0"/>
              <a:t> </a:t>
            </a:r>
            <a:endParaRPr lang="en-US" dirty="0"/>
          </a:p>
        </p:txBody>
      </p:sp>
      <p:sp>
        <p:nvSpPr>
          <p:cNvPr id="4" name="TextBox 3"/>
          <p:cNvSpPr txBox="1"/>
          <p:nvPr/>
        </p:nvSpPr>
        <p:spPr>
          <a:xfrm>
            <a:off x="3962400" y="2971801"/>
            <a:ext cx="5334000" cy="646331"/>
          </a:xfrm>
          <a:prstGeom prst="rect">
            <a:avLst/>
          </a:prstGeom>
          <a:noFill/>
          <a:ln>
            <a:solidFill>
              <a:schemeClr val="accent1"/>
            </a:solidFill>
          </a:ln>
        </p:spPr>
        <p:txBody>
          <a:bodyPr wrap="square" rtlCol="0">
            <a:spAutoFit/>
          </a:bodyPr>
          <a:lstStyle/>
          <a:p>
            <a:r>
              <a:rPr lang="en-US" dirty="0"/>
              <a:t>The symbol</a:t>
            </a:r>
            <a:r>
              <a:rPr lang="en-US" dirty="0">
                <a:latin typeface="Cambria Math"/>
                <a:ea typeface="Cambria Math"/>
              </a:rPr>
              <a:t> </a:t>
            </a:r>
            <a:r>
              <a:rPr lang="en-US" dirty="0">
                <a:ea typeface="Cambria Math"/>
              </a:rPr>
              <a:t>≼ is used to</a:t>
            </a:r>
            <a:r>
              <a:rPr lang="en-US" dirty="0"/>
              <a:t>  denote the relation in any </a:t>
            </a:r>
            <a:r>
              <a:rPr lang="en-US" dirty="0" err="1"/>
              <a:t>poset</a:t>
            </a:r>
            <a:r>
              <a:rPr lang="en-US" dirty="0"/>
              <a:t>. </a:t>
            </a:r>
          </a:p>
        </p:txBody>
      </p:sp>
    </p:spTree>
    <p:extLst>
      <p:ext uri="{BB962C8B-B14F-4D97-AF65-F5344CB8AC3E}">
        <p14:creationId xmlns:p14="http://schemas.microsoft.com/office/powerpoint/2010/main" val="97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Lexicographic Order</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Given two </a:t>
            </a:r>
            <a:r>
              <a:rPr lang="en-US" dirty="0" err="1" smtClean="0"/>
              <a:t>posets</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baseline="-25000" dirty="0" smtClean="0">
                <a:latin typeface="Cambria Math"/>
                <a:ea typeface="Cambria Math"/>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a:t>
            </a:r>
            <a:r>
              <a:rPr lang="en-US" baseline="-25000" dirty="0" smtClean="0">
                <a:latin typeface="Cambria Math"/>
                <a:ea typeface="Cambria Math"/>
              </a:rPr>
              <a:t>2</a:t>
            </a:r>
            <a:r>
              <a:rPr lang="en-US" dirty="0" smtClean="0"/>
              <a:t>), the </a:t>
            </a:r>
            <a:r>
              <a:rPr lang="en-US" i="1" dirty="0" smtClean="0"/>
              <a:t>lexicographic ordering</a:t>
            </a:r>
            <a:r>
              <a:rPr lang="en-US" dirty="0" smtClean="0"/>
              <a:t>  on </a:t>
            </a:r>
            <a:r>
              <a:rPr lang="en-US" i="1" dirty="0" smtClean="0"/>
              <a:t>A</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defined by specifying that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is less than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that is,</a:t>
            </a:r>
          </a:p>
          <a:p>
            <a:pPr>
              <a:buNone/>
            </a:pP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a:t>
            </a:r>
            <a:r>
              <a:rPr lang="en-US" dirty="0" smtClean="0">
                <a:latin typeface="Cambria Math"/>
                <a:ea typeface="Cambria Math"/>
              </a:rPr>
              <a:t> ≺</a:t>
            </a:r>
            <a:r>
              <a:rPr lang="en-US" dirty="0" smtClean="0"/>
              <a:t> (</a:t>
            </a:r>
            <a:r>
              <a:rPr lang="en-US" i="1" dirty="0" smtClean="0"/>
              <a:t>b</a:t>
            </a:r>
            <a:r>
              <a:rPr lang="en-US" baseline="-25000" dirty="0" smtClean="0">
                <a:latin typeface="Cambria Math" pitchFamily="18" charset="0"/>
                <a:ea typeface="Cambria Math" pitchFamily="18" charset="0"/>
              </a:rPr>
              <a:t>1</a:t>
            </a:r>
            <a:r>
              <a:rPr lang="en-US" dirty="0" smtClean="0"/>
              <a:t>,</a:t>
            </a:r>
            <a:r>
              <a:rPr lang="en-US" i="1" dirty="0" smtClean="0"/>
              <a:t>b</a:t>
            </a:r>
            <a:r>
              <a:rPr lang="en-US" baseline="-25000" dirty="0" smtClean="0">
                <a:latin typeface="Cambria Math" pitchFamily="18" charset="0"/>
                <a:ea typeface="Cambria Math" pitchFamily="18" charset="0"/>
              </a:rPr>
              <a:t>2</a:t>
            </a:r>
            <a:r>
              <a:rPr lang="en-US" dirty="0" smtClean="0"/>
              <a:t>), </a:t>
            </a:r>
          </a:p>
          <a:p>
            <a:pPr>
              <a:buNone/>
            </a:pPr>
            <a:r>
              <a:rPr lang="en-US" dirty="0" smtClean="0"/>
              <a:t>    either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1 </a:t>
            </a:r>
            <a:r>
              <a:rPr lang="en-US" i="1" dirty="0" smtClean="0"/>
              <a:t>b</a:t>
            </a:r>
            <a:r>
              <a:rPr lang="en-US" baseline="-25000" dirty="0" smtClean="0">
                <a:latin typeface="Cambria Math" pitchFamily="18" charset="0"/>
                <a:ea typeface="Cambria Math" pitchFamily="18" charset="0"/>
              </a:rPr>
              <a:t>1</a:t>
            </a:r>
            <a:r>
              <a:rPr lang="en-US" dirty="0" smtClean="0"/>
              <a:t> or if </a:t>
            </a:r>
            <a:r>
              <a:rPr lang="en-US" i="1" dirty="0" smtClean="0"/>
              <a:t>a</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n-US" baseline="-25000" dirty="0" smtClean="0">
                <a:latin typeface="Cambria Math"/>
                <a:ea typeface="Cambria Math"/>
              </a:rPr>
              <a:t> </a:t>
            </a:r>
            <a:r>
              <a:rPr lang="en-US" i="1" dirty="0" smtClean="0"/>
              <a:t>b</a:t>
            </a:r>
            <a:r>
              <a:rPr lang="en-US" baseline="-25000" dirty="0" smtClean="0">
                <a:latin typeface="Cambria Math" pitchFamily="18" charset="0"/>
                <a:ea typeface="Cambria Math" pitchFamily="18" charset="0"/>
              </a:rPr>
              <a:t>1</a:t>
            </a:r>
            <a:r>
              <a:rPr lang="en-US" dirty="0" smtClean="0"/>
              <a:t> and </a:t>
            </a:r>
            <a:r>
              <a:rPr lang="en-US" i="1" dirty="0" smtClean="0"/>
              <a:t>a</a:t>
            </a:r>
            <a:r>
              <a:rPr lang="en-US" baseline="-25000" dirty="0" smtClean="0">
                <a:latin typeface="Cambria Math" pitchFamily="18" charset="0"/>
                <a:ea typeface="Cambria Math" pitchFamily="18" charset="0"/>
              </a:rPr>
              <a:t>2</a:t>
            </a:r>
            <a:r>
              <a:rPr lang="en-US" dirty="0" smtClean="0">
                <a:latin typeface="Cambria Math"/>
                <a:ea typeface="Cambria Math"/>
              </a:rPr>
              <a:t> ≺</a:t>
            </a:r>
            <a:r>
              <a:rPr lang="en-US" baseline="-25000" dirty="0" smtClean="0">
                <a:latin typeface="Cambria Math"/>
                <a:ea typeface="Cambria Math"/>
              </a:rPr>
              <a:t>2 </a:t>
            </a:r>
            <a:r>
              <a:rPr lang="en-US" i="1" dirty="0" smtClean="0"/>
              <a:t>b</a:t>
            </a:r>
            <a:r>
              <a:rPr lang="en-US" baseline="-25000" dirty="0" smtClean="0">
                <a:latin typeface="Cambria Math" pitchFamily="18" charset="0"/>
                <a:ea typeface="Cambria Math" pitchFamily="18" charset="0"/>
              </a:rPr>
              <a:t>2</a:t>
            </a:r>
            <a:r>
              <a:rPr lang="en-US" dirty="0" smtClean="0"/>
              <a:t>.</a:t>
            </a:r>
          </a:p>
          <a:p>
            <a:r>
              <a:rPr lang="en-US" dirty="0" smtClean="0"/>
              <a:t>This definition can be easily extended to a lexicographic ordering on strings (</a:t>
            </a:r>
            <a:r>
              <a:rPr lang="en-US" i="1" dirty="0" smtClean="0"/>
              <a:t>see text</a:t>
            </a:r>
            <a:r>
              <a:rPr lang="en-US" dirty="0" smtClean="0"/>
              <a:t>).</a:t>
            </a:r>
          </a:p>
          <a:p>
            <a:pPr>
              <a:buNone/>
            </a:pPr>
            <a:r>
              <a:rPr lang="en-US" b="1" dirty="0" smtClean="0"/>
              <a:t>    Example</a:t>
            </a:r>
            <a:r>
              <a:rPr lang="en-US" dirty="0" smtClean="0"/>
              <a:t>:  Consider strings of lowercase English letters. A lexicographic ordering can be defined using the ordering of the letters in the alphabet. This is the same ordering as that used in dictionaries.</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discrete</a:t>
            </a:r>
            <a:r>
              <a:rPr lang="en-US" dirty="0" smtClean="0"/>
              <a:t>, because these strings differ in the seventh position and </a:t>
            </a:r>
            <a:r>
              <a:rPr lang="en-US" i="1" dirty="0" smtClean="0"/>
              <a:t>e</a:t>
            </a:r>
            <a:r>
              <a:rPr lang="en-US" dirty="0" smtClean="0"/>
              <a:t> </a:t>
            </a:r>
            <a:r>
              <a:rPr lang="en-US" dirty="0" smtClean="0">
                <a:latin typeface="Cambria Math"/>
                <a:ea typeface="Cambria Math"/>
              </a:rPr>
              <a:t>≺</a:t>
            </a:r>
            <a:r>
              <a:rPr lang="en-US" dirty="0" smtClean="0"/>
              <a:t> </a:t>
            </a:r>
            <a:r>
              <a:rPr lang="en-US" i="1" dirty="0" smtClean="0"/>
              <a:t>t</a:t>
            </a:r>
            <a:r>
              <a:rPr lang="en-US" dirty="0" smtClean="0"/>
              <a:t>. </a:t>
            </a:r>
          </a:p>
          <a:p>
            <a:pPr lvl="1"/>
            <a:r>
              <a:rPr lang="en-US" i="1" dirty="0" smtClean="0"/>
              <a:t>discreet</a:t>
            </a:r>
            <a:r>
              <a:rPr lang="en-US" dirty="0" smtClean="0"/>
              <a:t> </a:t>
            </a:r>
            <a:r>
              <a:rPr lang="en-US" dirty="0" smtClean="0">
                <a:latin typeface="Cambria Math"/>
                <a:ea typeface="Cambria Math"/>
              </a:rPr>
              <a:t>≺</a:t>
            </a:r>
            <a:r>
              <a:rPr lang="en-US" dirty="0" smtClean="0"/>
              <a:t> </a:t>
            </a:r>
            <a:r>
              <a:rPr lang="en-US" i="1" dirty="0" smtClean="0"/>
              <a:t>discreetness</a:t>
            </a:r>
            <a:r>
              <a:rPr lang="en-US" dirty="0" smtClean="0"/>
              <a:t>, because the first eight letters agree, but the second string is longer. </a:t>
            </a:r>
          </a:p>
          <a:p>
            <a:pPr lvl="1"/>
            <a:endParaRPr lang="en-US" dirty="0" smtClean="0"/>
          </a:p>
          <a:p>
            <a:endParaRPr lang="en-US" dirty="0"/>
          </a:p>
        </p:txBody>
      </p:sp>
    </p:spTree>
    <p:extLst>
      <p:ext uri="{BB962C8B-B14F-4D97-AF65-F5344CB8AC3E}">
        <p14:creationId xmlns:p14="http://schemas.microsoft.com/office/powerpoint/2010/main" val="369842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Hasse</a:t>
            </a:r>
            <a:r>
              <a:rPr lang="en-US" dirty="0" smtClean="0"/>
              <a:t> Diagrams</a:t>
            </a:r>
            <a:endParaRPr lang="en-US" dirty="0"/>
          </a:p>
        </p:txBody>
      </p:sp>
      <p:sp>
        <p:nvSpPr>
          <p:cNvPr id="3" name="Content Placeholder 2"/>
          <p:cNvSpPr>
            <a:spLocks noGrp="1"/>
          </p:cNvSpPr>
          <p:nvPr>
            <p:ph sz="half" idx="1"/>
          </p:nvPr>
        </p:nvSpPr>
        <p:spPr/>
        <p:txBody>
          <a:bodyPr>
            <a:normAutofit fontScale="92500" lnSpcReduction="10000"/>
          </a:bodyPr>
          <a:lstStyle/>
          <a:p>
            <a:pPr>
              <a:buNone/>
            </a:pPr>
            <a:r>
              <a:rPr lang="en-US" dirty="0" smtClean="0"/>
              <a:t>   </a:t>
            </a:r>
            <a:r>
              <a:rPr lang="en-US" b="1" dirty="0" smtClean="0"/>
              <a:t>Definition</a:t>
            </a:r>
            <a:r>
              <a:rPr lang="en-US" dirty="0" smtClean="0"/>
              <a:t>: A </a:t>
            </a:r>
            <a:r>
              <a:rPr lang="en-US" i="1" dirty="0" err="1" smtClean="0"/>
              <a:t>Hasse</a:t>
            </a:r>
            <a:r>
              <a:rPr lang="en-US" i="1" dirty="0" smtClean="0"/>
              <a:t> diagram </a:t>
            </a:r>
            <a:r>
              <a:rPr lang="en-US" dirty="0" smtClean="0"/>
              <a:t>is a visual representation of a partial ordering that leaves out edges that must be present because of the reflexive and transitive properties.</a:t>
            </a:r>
          </a:p>
          <a:p>
            <a:pPr>
              <a:buNone/>
            </a:pPr>
            <a:r>
              <a:rPr lang="en-US" dirty="0" smtClean="0"/>
              <a:t>   A partial ordering is shown in (a) of the figure above. The loops due to the reflexive property are deleted in (b). The edges that must be present due to the transitive property are deleted in (c). The </a:t>
            </a:r>
            <a:r>
              <a:rPr lang="en-US" dirty="0" err="1" smtClean="0"/>
              <a:t>Hasse</a:t>
            </a:r>
            <a:r>
              <a:rPr lang="en-US" dirty="0" smtClean="0"/>
              <a:t> diagram for the partial ordering (a), is depicted in (c). </a:t>
            </a:r>
            <a:endParaRPr lang="en-US" dirty="0"/>
          </a:p>
        </p:txBody>
      </p:sp>
      <p:pic>
        <p:nvPicPr>
          <p:cNvPr id="4" name="Picture 3" descr="0830.jpg"/>
          <p:cNvPicPr>
            <a:picLocks noChangeAspect="1"/>
          </p:cNvPicPr>
          <p:nvPr/>
        </p:nvPicPr>
        <p:blipFill>
          <a:blip r:embed="rId2" cstate="print"/>
          <a:stretch>
            <a:fillRect/>
          </a:stretch>
        </p:blipFill>
        <p:spPr>
          <a:xfrm>
            <a:off x="6656942" y="2002316"/>
            <a:ext cx="4967508" cy="3748489"/>
          </a:xfrm>
          <a:prstGeom prst="rect">
            <a:avLst/>
          </a:prstGeom>
        </p:spPr>
      </p:pic>
    </p:spTree>
    <p:extLst>
      <p:ext uri="{BB962C8B-B14F-4D97-AF65-F5344CB8AC3E}">
        <p14:creationId xmlns:p14="http://schemas.microsoft.com/office/powerpoint/2010/main" val="2567432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1284</TotalTime>
  <Words>1233</Words>
  <Application>Microsoft Office PowerPoint</Application>
  <PresentationFormat>Widescreen</PresentationFormat>
  <Paragraphs>89</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Partial Orderings</vt:lpstr>
      <vt:lpstr>Section Summary</vt:lpstr>
      <vt:lpstr>Partial Orders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lpstr>Dressing Routine as Partial Order</vt:lpstr>
      <vt:lpstr>Topological Sorting</vt:lpstr>
      <vt:lpstr>All Divisors for Numbers 60 and 36</vt:lpstr>
      <vt:lpstr>Hasse Diagram for Numbers up to 15</vt:lpstr>
      <vt:lpstr>Numbers up to 400 (divisible by 2,3,5)</vt:lpstr>
      <vt:lpstr>All Divisors of the Number 210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101</cp:revision>
  <dcterms:created xsi:type="dcterms:W3CDTF">2021-01-03T18:25:44Z</dcterms:created>
  <dcterms:modified xsi:type="dcterms:W3CDTF">2021-04-18T19:09:42Z</dcterms:modified>
</cp:coreProperties>
</file>