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1058" r:id="rId2"/>
    <p:sldId id="1059" r:id="rId3"/>
    <p:sldId id="1060" r:id="rId4"/>
    <p:sldId id="1061" r:id="rId5"/>
    <p:sldId id="1062" r:id="rId6"/>
    <p:sldId id="1063" r:id="rId7"/>
    <p:sldId id="1064" r:id="rId8"/>
    <p:sldId id="1144" r:id="rId9"/>
    <p:sldId id="1066" r:id="rId10"/>
    <p:sldId id="1067" r:id="rId11"/>
    <p:sldId id="1068" r:id="rId12"/>
    <p:sldId id="1145" r:id="rId13"/>
    <p:sldId id="1070" r:id="rId14"/>
    <p:sldId id="1071" r:id="rId15"/>
    <p:sldId id="1072" r:id="rId16"/>
    <p:sldId id="1073" r:id="rId17"/>
    <p:sldId id="1074" r:id="rId18"/>
    <p:sldId id="1146" r:id="rId19"/>
    <p:sldId id="1147" r:id="rId20"/>
    <p:sldId id="1149" r:id="rId21"/>
    <p:sldId id="1148" r:id="rId22"/>
    <p:sldId id="1150" r:id="rId23"/>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470EAF6-E8A3-4AF7-8B08-E26065290F52}">
          <p14:sldIdLst>
            <p14:sldId id="1058"/>
            <p14:sldId id="1059"/>
            <p14:sldId id="1060"/>
            <p14:sldId id="1061"/>
            <p14:sldId id="1062"/>
            <p14:sldId id="1063"/>
            <p14:sldId id="1064"/>
            <p14:sldId id="1144"/>
            <p14:sldId id="1066"/>
            <p14:sldId id="1067"/>
            <p14:sldId id="1068"/>
            <p14:sldId id="1145"/>
            <p14:sldId id="1070"/>
            <p14:sldId id="1071"/>
            <p14:sldId id="1072"/>
            <p14:sldId id="1073"/>
            <p14:sldId id="1074"/>
          </p14:sldIdLst>
        </p14:section>
        <p14:section name="Graph Problems" id="{5BF8E615-FD12-463E-A693-971EE6940F53}">
          <p14:sldIdLst>
            <p14:sldId id="1146"/>
            <p14:sldId id="1147"/>
            <p14:sldId id="1149"/>
            <p14:sldId id="1148"/>
            <p14:sldId id="115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870" autoAdjust="0"/>
  </p:normalViewPr>
  <p:slideViewPr>
    <p:cSldViewPr snapToGrid="0">
      <p:cViewPr varScale="1">
        <p:scale>
          <a:sx n="87" d="100"/>
          <a:sy n="87" d="100"/>
        </p:scale>
        <p:origin x="6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29.03.2021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Graphs and Graph Models</a:t>
            </a:r>
          </a:p>
          <a:p>
            <a:r>
              <a:rPr lang="en-US" dirty="0" smtClean="0"/>
              <a:t>Graph Terminology and Special Types of Graphs</a:t>
            </a:r>
          </a:p>
          <a:p>
            <a:r>
              <a:rPr lang="en-US" dirty="0" smtClean="0"/>
              <a:t>Representing Graphs and Graph Isomorphism</a:t>
            </a:r>
          </a:p>
          <a:p>
            <a:r>
              <a:rPr lang="en-US" dirty="0" smtClean="0"/>
              <a:t>Connectivity</a:t>
            </a:r>
          </a:p>
          <a:p>
            <a:r>
              <a:rPr lang="en-US" dirty="0" smtClean="0"/>
              <a:t>Euler and Hamiltonian Graphs</a:t>
            </a:r>
          </a:p>
          <a:p>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1</a:t>
            </a:fld>
            <a:endParaRPr lang="lv-LV"/>
          </a:p>
        </p:txBody>
      </p:sp>
    </p:spTree>
    <p:extLst>
      <p:ext uri="{BB962C8B-B14F-4D97-AF65-F5344CB8AC3E}">
        <p14:creationId xmlns:p14="http://schemas.microsoft.com/office/powerpoint/2010/main" val="21158109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29.03.2021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29.03.2021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29.03.2021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29.03.2021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29.03.2021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29.03.2021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29.03.2021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29.03.2021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29.03.2021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29.03.2021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29.03.2021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29.03.2021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hyperlink" Target="https://en.wikipedia.org/wiki/File:Petersen1_tiny.sv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Graphs and Graph Models</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10.1</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127967063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Other Applications of Graphs</a:t>
            </a:r>
            <a:endParaRPr lang="en-US" dirty="0"/>
          </a:p>
        </p:txBody>
      </p:sp>
      <p:sp>
        <p:nvSpPr>
          <p:cNvPr id="3" name="Content Placeholder 2"/>
          <p:cNvSpPr>
            <a:spLocks noGrp="1"/>
          </p:cNvSpPr>
          <p:nvPr>
            <p:ph idx="1"/>
          </p:nvPr>
        </p:nvSpPr>
        <p:spPr/>
        <p:txBody>
          <a:bodyPr>
            <a:normAutofit/>
          </a:bodyPr>
          <a:lstStyle/>
          <a:p>
            <a:r>
              <a:rPr lang="en-US" dirty="0" smtClean="0"/>
              <a:t>We will illustrate how graph theory can be used in models of:</a:t>
            </a:r>
            <a:endParaRPr lang="en-US" dirty="0"/>
          </a:p>
          <a:p>
            <a:pPr lvl="1"/>
            <a:r>
              <a:rPr lang="en-US" dirty="0" smtClean="0"/>
              <a:t>Social </a:t>
            </a:r>
            <a:r>
              <a:rPr lang="en-US" dirty="0"/>
              <a:t>networks</a:t>
            </a:r>
          </a:p>
          <a:p>
            <a:pPr lvl="1"/>
            <a:r>
              <a:rPr lang="en-US" dirty="0" smtClean="0"/>
              <a:t>Communications </a:t>
            </a:r>
            <a:r>
              <a:rPr lang="en-US" dirty="0"/>
              <a:t>networks</a:t>
            </a:r>
          </a:p>
          <a:p>
            <a:pPr lvl="1"/>
            <a:r>
              <a:rPr lang="en-US" dirty="0" smtClean="0"/>
              <a:t>Information </a:t>
            </a:r>
            <a:r>
              <a:rPr lang="en-US" dirty="0"/>
              <a:t>networks</a:t>
            </a:r>
          </a:p>
          <a:p>
            <a:pPr lvl="1"/>
            <a:r>
              <a:rPr lang="en-US" dirty="0" smtClean="0"/>
              <a:t>Software </a:t>
            </a:r>
            <a:r>
              <a:rPr lang="en-US" dirty="0"/>
              <a:t>design</a:t>
            </a:r>
          </a:p>
          <a:p>
            <a:pPr lvl="1"/>
            <a:r>
              <a:rPr lang="en-US" dirty="0" smtClean="0"/>
              <a:t>Transportation </a:t>
            </a:r>
            <a:r>
              <a:rPr lang="en-US" dirty="0"/>
              <a:t>networks</a:t>
            </a:r>
          </a:p>
          <a:p>
            <a:pPr lvl="1"/>
            <a:r>
              <a:rPr lang="en-US" dirty="0" smtClean="0"/>
              <a:t>Biological networks</a:t>
            </a:r>
            <a:endParaRPr lang="en-US" dirty="0"/>
          </a:p>
          <a:p>
            <a:r>
              <a:rPr lang="en-US" dirty="0"/>
              <a:t>It’s a challenge to find a subject to which graph theory has not yet been applied.  </a:t>
            </a:r>
            <a:r>
              <a:rPr lang="en-US" dirty="0" smtClean="0"/>
              <a:t>Can </a:t>
            </a:r>
            <a:r>
              <a:rPr lang="en-US" dirty="0"/>
              <a:t>you find an area without applications of graph theory?</a:t>
            </a:r>
          </a:p>
          <a:p>
            <a:endParaRPr lang="en-US" dirty="0"/>
          </a:p>
          <a:p>
            <a:endParaRPr lang="en-US" dirty="0"/>
          </a:p>
        </p:txBody>
      </p:sp>
    </p:spTree>
    <p:extLst>
      <p:ext uri="{BB962C8B-B14F-4D97-AF65-F5344CB8AC3E}">
        <p14:creationId xmlns:p14="http://schemas.microsoft.com/office/powerpoint/2010/main" val="30539336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Models: Social Networks</a:t>
            </a:r>
            <a:endParaRPr lang="en-US" dirty="0"/>
          </a:p>
        </p:txBody>
      </p:sp>
      <p:sp>
        <p:nvSpPr>
          <p:cNvPr id="3" name="Content Placeholder 2"/>
          <p:cNvSpPr>
            <a:spLocks noGrp="1"/>
          </p:cNvSpPr>
          <p:nvPr>
            <p:ph idx="1"/>
          </p:nvPr>
        </p:nvSpPr>
        <p:spPr/>
        <p:txBody>
          <a:bodyPr>
            <a:normAutofit fontScale="25000" lnSpcReduction="20000"/>
          </a:bodyPr>
          <a:lstStyle/>
          <a:p>
            <a:r>
              <a:rPr lang="en-US" sz="9600" dirty="0"/>
              <a:t>Graphs can be used to model social structures based on different kinds of relationships between people or groups. </a:t>
            </a:r>
          </a:p>
          <a:p>
            <a:r>
              <a:rPr lang="en-US" sz="9600" dirty="0"/>
              <a:t>In a </a:t>
            </a:r>
            <a:r>
              <a:rPr lang="en-US" sz="9600" i="1" dirty="0"/>
              <a:t>social network</a:t>
            </a:r>
            <a:r>
              <a:rPr lang="en-US" sz="9600" dirty="0"/>
              <a:t>, vertices represent individuals or organizations and edges represent relationships between them.</a:t>
            </a:r>
          </a:p>
          <a:p>
            <a:r>
              <a:rPr lang="en-US" sz="9600" dirty="0"/>
              <a:t>Useful graph models of social networks include:</a:t>
            </a:r>
          </a:p>
          <a:p>
            <a:pPr lvl="1"/>
            <a:r>
              <a:rPr lang="en-US" sz="9600" i="1" dirty="0"/>
              <a:t>friendship graphs </a:t>
            </a:r>
            <a:r>
              <a:rPr lang="en-US" sz="9600" dirty="0"/>
              <a:t>- undirected graphs where two people are connected if they are friends (in the real world, on Facebook, or in a particular virtual world, and so on.)</a:t>
            </a:r>
          </a:p>
          <a:p>
            <a:pPr lvl="1"/>
            <a:r>
              <a:rPr lang="en-US" sz="9600" i="1" dirty="0"/>
              <a:t>collaboration graphs </a:t>
            </a:r>
            <a:r>
              <a:rPr lang="en-US" sz="9600" dirty="0"/>
              <a:t>- undirected graphs where two people are connected if they collaborate in a specific way</a:t>
            </a:r>
          </a:p>
          <a:p>
            <a:pPr lvl="1"/>
            <a:r>
              <a:rPr lang="en-US" sz="9600" i="1" dirty="0"/>
              <a:t>influence graphs</a:t>
            </a:r>
            <a:r>
              <a:rPr lang="en-US" sz="9600" dirty="0"/>
              <a:t> - directed graphs where there is an edge from one person to another if the first person can influence the second person</a:t>
            </a:r>
          </a:p>
          <a:p>
            <a:endParaRPr lang="en-US" dirty="0" smtClean="0"/>
          </a:p>
          <a:p>
            <a:endParaRPr lang="en-US" dirty="0" smtClean="0"/>
          </a:p>
          <a:p>
            <a:endParaRPr lang="en-US" dirty="0" smtClean="0"/>
          </a:p>
          <a:p>
            <a:pPr>
              <a:buNone/>
            </a:pPr>
            <a:endParaRPr lang="en-US" dirty="0" smtClean="0"/>
          </a:p>
          <a:p>
            <a:pPr>
              <a:buNone/>
            </a:pPr>
            <a:r>
              <a:rPr lang="en-US" dirty="0" smtClean="0"/>
              <a:t>  </a:t>
            </a:r>
          </a:p>
          <a:p>
            <a:endParaRPr lang="en-US" dirty="0"/>
          </a:p>
        </p:txBody>
      </p:sp>
    </p:spTree>
    <p:extLst>
      <p:ext uri="{BB962C8B-B14F-4D97-AF65-F5344CB8AC3E}">
        <p14:creationId xmlns:p14="http://schemas.microsoft.com/office/powerpoint/2010/main" val="3266561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Graph Models: Social Networks (</a:t>
            </a:r>
            <a:r>
              <a:rPr lang="en-US" i="1" dirty="0"/>
              <a:t>continued</a:t>
            </a:r>
            <a:r>
              <a:rPr lang="en-US" dirty="0"/>
              <a:t>)</a:t>
            </a:r>
            <a:endParaRPr lang="lv-LV" dirty="0"/>
          </a:p>
        </p:txBody>
      </p:sp>
      <p:sp>
        <p:nvSpPr>
          <p:cNvPr id="5" name="Content Placeholder 4"/>
          <p:cNvSpPr>
            <a:spLocks noGrp="1"/>
          </p:cNvSpPr>
          <p:nvPr>
            <p:ph sz="half" idx="1"/>
          </p:nvPr>
        </p:nvSpPr>
        <p:spPr/>
        <p:txBody>
          <a:bodyPr/>
          <a:lstStyle/>
          <a:p>
            <a:r>
              <a:rPr lang="en-US" b="1" dirty="0"/>
              <a:t>Example</a:t>
            </a:r>
            <a:r>
              <a:rPr lang="en-US" dirty="0"/>
              <a:t>: A friendship graph where two people are connected if they are Facebook friends.</a:t>
            </a:r>
          </a:p>
          <a:p>
            <a:r>
              <a:rPr lang="en-US" b="1" dirty="0"/>
              <a:t>Example</a:t>
            </a:r>
            <a:r>
              <a:rPr lang="en-US" dirty="0"/>
              <a:t>: An influence graph</a:t>
            </a:r>
          </a:p>
          <a:p>
            <a:endParaRPr lang="lv-LV" dirty="0"/>
          </a:p>
        </p:txBody>
      </p:sp>
      <p:pic>
        <p:nvPicPr>
          <p:cNvPr id="7" name="Picture 6" descr="09007.jpg"/>
          <p:cNvPicPr>
            <a:picLocks noChangeAspect="1"/>
          </p:cNvPicPr>
          <p:nvPr/>
        </p:nvPicPr>
        <p:blipFill>
          <a:blip r:embed="rId2" cstate="print"/>
          <a:stretch>
            <a:fillRect/>
          </a:stretch>
        </p:blipFill>
        <p:spPr>
          <a:xfrm>
            <a:off x="6172200" y="1905000"/>
            <a:ext cx="5018954" cy="2689034"/>
          </a:xfrm>
          <a:prstGeom prst="rect">
            <a:avLst/>
          </a:prstGeom>
        </p:spPr>
      </p:pic>
      <p:pic>
        <p:nvPicPr>
          <p:cNvPr id="8" name="Picture 7" descr="09008.jpg"/>
          <p:cNvPicPr>
            <a:picLocks noChangeAspect="1"/>
          </p:cNvPicPr>
          <p:nvPr/>
        </p:nvPicPr>
        <p:blipFill>
          <a:blip r:embed="rId3" cstate="print"/>
          <a:stretch>
            <a:fillRect/>
          </a:stretch>
        </p:blipFill>
        <p:spPr>
          <a:xfrm>
            <a:off x="6803833" y="5026634"/>
            <a:ext cx="2616237" cy="1495352"/>
          </a:xfrm>
          <a:prstGeom prst="rect">
            <a:avLst/>
          </a:prstGeom>
        </p:spPr>
      </p:pic>
      <p:sp>
        <p:nvSpPr>
          <p:cNvPr id="9" name="TextBox 8"/>
          <p:cNvSpPr txBox="1"/>
          <p:nvPr/>
        </p:nvSpPr>
        <p:spPr>
          <a:xfrm>
            <a:off x="990600" y="6142623"/>
            <a:ext cx="5105400" cy="338554"/>
          </a:xfrm>
          <a:prstGeom prst="rect">
            <a:avLst/>
          </a:prstGeom>
          <a:noFill/>
        </p:spPr>
        <p:txBody>
          <a:bodyPr wrap="square" rtlCol="0">
            <a:spAutoFit/>
          </a:bodyPr>
          <a:lstStyle/>
          <a:p>
            <a:r>
              <a:rPr lang="en-US" sz="1600" i="1" dirty="0"/>
              <a:t>Next Slide: Collaboration Graphs</a:t>
            </a:r>
          </a:p>
        </p:txBody>
      </p:sp>
    </p:spTree>
    <p:extLst>
      <p:ext uri="{BB962C8B-B14F-4D97-AF65-F5344CB8AC3E}">
        <p14:creationId xmlns:p14="http://schemas.microsoft.com/office/powerpoint/2010/main" val="815627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Examples of  Collaboration Graphs</a:t>
            </a:r>
            <a:endParaRPr lang="en-US" dirty="0"/>
          </a:p>
        </p:txBody>
      </p:sp>
      <p:sp>
        <p:nvSpPr>
          <p:cNvPr id="3" name="Content Placeholder 2"/>
          <p:cNvSpPr>
            <a:spLocks noGrp="1"/>
          </p:cNvSpPr>
          <p:nvPr>
            <p:ph idx="1"/>
          </p:nvPr>
        </p:nvSpPr>
        <p:spPr/>
        <p:txBody>
          <a:bodyPr>
            <a:normAutofit lnSpcReduction="10000"/>
          </a:bodyPr>
          <a:lstStyle/>
          <a:p>
            <a:r>
              <a:rPr lang="en-US" dirty="0" smtClean="0"/>
              <a:t>The </a:t>
            </a:r>
            <a:r>
              <a:rPr lang="en-US" i="1" dirty="0" smtClean="0"/>
              <a:t>Hollywood graph </a:t>
            </a:r>
            <a:r>
              <a:rPr lang="en-US" dirty="0" smtClean="0"/>
              <a:t>models the collaboration of actors in films.</a:t>
            </a:r>
          </a:p>
          <a:p>
            <a:pPr lvl="1"/>
            <a:r>
              <a:rPr lang="en-US" dirty="0"/>
              <a:t>We represent actors by vertices and we connect two vertices if the actors they represent have appeared in the same </a:t>
            </a:r>
            <a:r>
              <a:rPr lang="en-US" dirty="0" smtClean="0"/>
              <a:t>movie.</a:t>
            </a:r>
            <a:endParaRPr lang="en-US" dirty="0"/>
          </a:p>
          <a:p>
            <a:pPr lvl="1"/>
            <a:r>
              <a:rPr lang="en-US" dirty="0" smtClean="0"/>
              <a:t>We </a:t>
            </a:r>
            <a:r>
              <a:rPr lang="en-US" dirty="0"/>
              <a:t>will </a:t>
            </a:r>
            <a:r>
              <a:rPr lang="en-US" dirty="0" smtClean="0"/>
              <a:t>study the </a:t>
            </a:r>
            <a:r>
              <a:rPr lang="en-US" dirty="0"/>
              <a:t>Hollywood Graph in Section </a:t>
            </a:r>
            <a:r>
              <a:rPr lang="en-US" dirty="0">
                <a:latin typeface="Cambria" pitchFamily="18" charset="0"/>
              </a:rPr>
              <a:t>10.4</a:t>
            </a:r>
            <a:r>
              <a:rPr lang="en-US" dirty="0"/>
              <a:t> when we discuss Kevin Bacon </a:t>
            </a:r>
            <a:r>
              <a:rPr lang="en-US" dirty="0" smtClean="0"/>
              <a:t>numbers.</a:t>
            </a:r>
            <a:endParaRPr lang="en-US" dirty="0"/>
          </a:p>
          <a:p>
            <a:r>
              <a:rPr lang="en-US" dirty="0"/>
              <a:t>An </a:t>
            </a:r>
            <a:r>
              <a:rPr lang="en-US" i="1" dirty="0" smtClean="0"/>
              <a:t>academic </a:t>
            </a:r>
            <a:r>
              <a:rPr lang="en-US" i="1" dirty="0"/>
              <a:t>collaboration </a:t>
            </a:r>
            <a:r>
              <a:rPr lang="en-US" i="1" dirty="0" smtClean="0"/>
              <a:t>graph </a:t>
            </a:r>
            <a:r>
              <a:rPr lang="en-US" dirty="0" smtClean="0"/>
              <a:t>models </a:t>
            </a:r>
            <a:r>
              <a:rPr lang="en-US" dirty="0"/>
              <a:t>the collaboration of researchers who have jointly written a paper in a particular </a:t>
            </a:r>
            <a:r>
              <a:rPr lang="en-US" dirty="0" smtClean="0"/>
              <a:t>subject.</a:t>
            </a:r>
            <a:endParaRPr lang="en-US" dirty="0"/>
          </a:p>
          <a:p>
            <a:pPr lvl="1"/>
            <a:r>
              <a:rPr lang="en-US" dirty="0"/>
              <a:t> We represent </a:t>
            </a:r>
            <a:r>
              <a:rPr lang="en-US" dirty="0" smtClean="0"/>
              <a:t>researchers in </a:t>
            </a:r>
            <a:r>
              <a:rPr lang="en-US" dirty="0"/>
              <a:t>a particular academic discipline using </a:t>
            </a:r>
            <a:r>
              <a:rPr lang="en-US" dirty="0" smtClean="0"/>
              <a:t>vertices.</a:t>
            </a:r>
            <a:endParaRPr lang="en-US" dirty="0"/>
          </a:p>
          <a:p>
            <a:pPr lvl="1"/>
            <a:r>
              <a:rPr lang="en-US" dirty="0" smtClean="0"/>
              <a:t>We </a:t>
            </a:r>
            <a:r>
              <a:rPr lang="en-US" dirty="0"/>
              <a:t>connect the vertices representing two </a:t>
            </a:r>
            <a:r>
              <a:rPr lang="en-US" dirty="0" smtClean="0"/>
              <a:t>researchers </a:t>
            </a:r>
            <a:r>
              <a:rPr lang="en-US" dirty="0"/>
              <a:t>in this discipline if they </a:t>
            </a:r>
            <a:r>
              <a:rPr lang="en-US" dirty="0" smtClean="0"/>
              <a:t>are </a:t>
            </a:r>
            <a:r>
              <a:rPr lang="en-US" dirty="0"/>
              <a:t>coauthors of a </a:t>
            </a:r>
            <a:r>
              <a:rPr lang="en-US" dirty="0" smtClean="0"/>
              <a:t>paper.</a:t>
            </a:r>
            <a:endParaRPr lang="en-US" dirty="0"/>
          </a:p>
          <a:p>
            <a:pPr lvl="1"/>
            <a:r>
              <a:rPr lang="en-US" dirty="0" smtClean="0"/>
              <a:t>We </a:t>
            </a:r>
            <a:r>
              <a:rPr lang="en-US" dirty="0"/>
              <a:t>will </a:t>
            </a:r>
            <a:r>
              <a:rPr lang="en-US" dirty="0" smtClean="0"/>
              <a:t>study </a:t>
            </a:r>
            <a:r>
              <a:rPr lang="en-US" dirty="0"/>
              <a:t>the </a:t>
            </a:r>
            <a:r>
              <a:rPr lang="en-US" dirty="0" smtClean="0"/>
              <a:t>academic </a:t>
            </a:r>
            <a:r>
              <a:rPr lang="en-US" dirty="0"/>
              <a:t>collaboration </a:t>
            </a:r>
            <a:r>
              <a:rPr lang="en-US" dirty="0" smtClean="0"/>
              <a:t>graph for mathematicians </a:t>
            </a:r>
            <a:r>
              <a:rPr lang="en-US" dirty="0"/>
              <a:t>when we discuss </a:t>
            </a:r>
            <a:r>
              <a:rPr lang="en-US" i="1" dirty="0" err="1" smtClean="0"/>
              <a:t>Erd</a:t>
            </a:r>
            <a:r>
              <a:rPr lang="hu-HU" i="1" dirty="0" smtClean="0">
                <a:latin typeface="Cambria Math"/>
                <a:ea typeface="Cambria Math"/>
              </a:rPr>
              <a:t>ő</a:t>
            </a:r>
            <a:r>
              <a:rPr lang="en-US" i="1" dirty="0" smtClean="0"/>
              <a:t>s </a:t>
            </a:r>
            <a:r>
              <a:rPr lang="en-US" i="1" dirty="0"/>
              <a:t>numbers </a:t>
            </a:r>
            <a:r>
              <a:rPr lang="en-US" dirty="0"/>
              <a:t>in Section </a:t>
            </a:r>
            <a:r>
              <a:rPr lang="en-US" dirty="0" smtClean="0">
                <a:latin typeface="Cambria" pitchFamily="18" charset="0"/>
              </a:rPr>
              <a:t>10.4.</a:t>
            </a:r>
          </a:p>
          <a:p>
            <a:endParaRPr lang="en-US" dirty="0" smtClean="0"/>
          </a:p>
          <a:p>
            <a:endParaRPr lang="en-US" dirty="0"/>
          </a:p>
        </p:txBody>
      </p:sp>
    </p:spTree>
    <p:extLst>
      <p:ext uri="{BB962C8B-B14F-4D97-AF65-F5344CB8AC3E}">
        <p14:creationId xmlns:p14="http://schemas.microsoft.com/office/powerpoint/2010/main" val="27738607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Applications to Information Networks</a:t>
            </a:r>
            <a:r>
              <a:rPr lang="en-US" dirty="0" smtClean="0"/>
              <a:t> </a:t>
            </a:r>
            <a:endParaRPr lang="en-US" dirty="0"/>
          </a:p>
        </p:txBody>
      </p:sp>
      <p:sp>
        <p:nvSpPr>
          <p:cNvPr id="3" name="Content Placeholder 2"/>
          <p:cNvSpPr>
            <a:spLocks noGrp="1"/>
          </p:cNvSpPr>
          <p:nvPr>
            <p:ph idx="1"/>
          </p:nvPr>
        </p:nvSpPr>
        <p:spPr/>
        <p:txBody>
          <a:bodyPr>
            <a:normAutofit/>
          </a:bodyPr>
          <a:lstStyle/>
          <a:p>
            <a:r>
              <a:rPr lang="en-US" dirty="0"/>
              <a:t>Graphs can be used to model different types of networks that link different types of information</a:t>
            </a:r>
            <a:r>
              <a:rPr lang="en-US" dirty="0" smtClean="0"/>
              <a:t>.</a:t>
            </a:r>
            <a:endParaRPr lang="en-US" dirty="0"/>
          </a:p>
          <a:p>
            <a:r>
              <a:rPr lang="en-US" dirty="0" smtClean="0"/>
              <a:t>In a </a:t>
            </a:r>
            <a:r>
              <a:rPr lang="en-US" i="1" dirty="0"/>
              <a:t>w</a:t>
            </a:r>
            <a:r>
              <a:rPr lang="en-US" i="1" dirty="0" smtClean="0"/>
              <a:t>eb graph</a:t>
            </a:r>
            <a:r>
              <a:rPr lang="en-US" dirty="0" smtClean="0"/>
              <a:t>, web </a:t>
            </a:r>
            <a:r>
              <a:rPr lang="en-US" dirty="0"/>
              <a:t>pages are represented by </a:t>
            </a:r>
            <a:r>
              <a:rPr lang="en-US" dirty="0" smtClean="0"/>
              <a:t>vertices and</a:t>
            </a:r>
            <a:r>
              <a:rPr lang="en-US" dirty="0"/>
              <a:t> </a:t>
            </a:r>
            <a:r>
              <a:rPr lang="en-US" dirty="0" smtClean="0"/>
              <a:t>links </a:t>
            </a:r>
            <a:r>
              <a:rPr lang="en-US" dirty="0"/>
              <a:t>are represented by directed </a:t>
            </a:r>
            <a:r>
              <a:rPr lang="en-US" dirty="0" smtClean="0"/>
              <a:t>edges.</a:t>
            </a:r>
            <a:endParaRPr lang="en-US" dirty="0"/>
          </a:p>
          <a:p>
            <a:pPr lvl="1"/>
            <a:r>
              <a:rPr lang="en-US" dirty="0" smtClean="0"/>
              <a:t> </a:t>
            </a:r>
            <a:r>
              <a:rPr lang="en-US" dirty="0"/>
              <a:t>A </a:t>
            </a:r>
            <a:r>
              <a:rPr lang="en-US" dirty="0" smtClean="0"/>
              <a:t>web </a:t>
            </a:r>
            <a:r>
              <a:rPr lang="en-US" dirty="0"/>
              <a:t>graph models the web at a particular </a:t>
            </a:r>
            <a:r>
              <a:rPr lang="en-US" dirty="0" smtClean="0"/>
              <a:t>time.</a:t>
            </a:r>
            <a:endParaRPr lang="en-US" dirty="0"/>
          </a:p>
          <a:p>
            <a:pPr lvl="1"/>
            <a:r>
              <a:rPr lang="en-US" dirty="0" smtClean="0"/>
              <a:t> </a:t>
            </a:r>
            <a:r>
              <a:rPr lang="en-US" dirty="0"/>
              <a:t>We will explain how the web graph is used </a:t>
            </a:r>
            <a:r>
              <a:rPr lang="en-US" dirty="0" smtClean="0"/>
              <a:t>by </a:t>
            </a:r>
            <a:r>
              <a:rPr lang="en-US" dirty="0"/>
              <a:t>search engines in Section </a:t>
            </a:r>
            <a:r>
              <a:rPr lang="en-US" dirty="0" smtClean="0">
                <a:latin typeface="Cambria" pitchFamily="18" charset="0"/>
              </a:rPr>
              <a:t>11.4.</a:t>
            </a:r>
            <a:endParaRPr lang="en-US" dirty="0"/>
          </a:p>
          <a:p>
            <a:r>
              <a:rPr lang="en-US" dirty="0" smtClean="0"/>
              <a:t>In a </a:t>
            </a:r>
            <a:r>
              <a:rPr lang="en-US" i="1" dirty="0"/>
              <a:t>citation </a:t>
            </a:r>
            <a:r>
              <a:rPr lang="en-US" i="1" dirty="0" smtClean="0"/>
              <a:t>network</a:t>
            </a:r>
            <a:r>
              <a:rPr lang="en-US" dirty="0" smtClean="0"/>
              <a:t>: </a:t>
            </a:r>
            <a:endParaRPr lang="en-US" dirty="0"/>
          </a:p>
          <a:p>
            <a:pPr lvl="1"/>
            <a:r>
              <a:rPr lang="en-US" dirty="0" smtClean="0"/>
              <a:t> </a:t>
            </a:r>
            <a:r>
              <a:rPr lang="en-US" dirty="0"/>
              <a:t>Research papers in a particular discipline are represented by </a:t>
            </a:r>
            <a:r>
              <a:rPr lang="en-US" dirty="0" smtClean="0"/>
              <a:t>vertices.</a:t>
            </a:r>
            <a:endParaRPr lang="en-US" dirty="0"/>
          </a:p>
          <a:p>
            <a:pPr lvl="1"/>
            <a:r>
              <a:rPr lang="en-US" dirty="0" smtClean="0"/>
              <a:t>When </a:t>
            </a:r>
            <a:r>
              <a:rPr lang="en-US" dirty="0"/>
              <a:t>a paper cites a second paper as a </a:t>
            </a:r>
            <a:r>
              <a:rPr lang="en-US" dirty="0" smtClean="0"/>
              <a:t>reference,  </a:t>
            </a:r>
            <a:r>
              <a:rPr lang="en-US" dirty="0"/>
              <a:t>there is an edge from the vertex representing this paper to the vertex representing the second </a:t>
            </a:r>
            <a:r>
              <a:rPr lang="en-US" dirty="0" smtClean="0"/>
              <a:t>paper.</a:t>
            </a:r>
            <a:endParaRPr lang="en-US" dirty="0"/>
          </a:p>
          <a:p>
            <a:pPr marL="365760" lvl="1" indent="0">
              <a:buNone/>
            </a:pPr>
            <a:endParaRPr lang="en-US" i="1" dirty="0"/>
          </a:p>
        </p:txBody>
      </p:sp>
    </p:spTree>
    <p:extLst>
      <p:ext uri="{BB962C8B-B14F-4D97-AF65-F5344CB8AC3E}">
        <p14:creationId xmlns:p14="http://schemas.microsoft.com/office/powerpoint/2010/main" val="33282906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Transportation Graphs</a:t>
            </a:r>
            <a:endParaRPr lang="en-US" dirty="0"/>
          </a:p>
        </p:txBody>
      </p:sp>
      <p:sp>
        <p:nvSpPr>
          <p:cNvPr id="3" name="Content Placeholder 2"/>
          <p:cNvSpPr>
            <a:spLocks noGrp="1"/>
          </p:cNvSpPr>
          <p:nvPr>
            <p:ph idx="1"/>
          </p:nvPr>
        </p:nvSpPr>
        <p:spPr/>
        <p:txBody>
          <a:bodyPr>
            <a:normAutofit/>
          </a:bodyPr>
          <a:lstStyle/>
          <a:p>
            <a:r>
              <a:rPr lang="en-US" dirty="0" smtClean="0"/>
              <a:t>Graph models are extensively used in the study of  transportation networks.</a:t>
            </a:r>
          </a:p>
          <a:p>
            <a:r>
              <a:rPr lang="en-US" dirty="0" smtClean="0"/>
              <a:t>Airline networks can be modeled using directed </a:t>
            </a:r>
            <a:r>
              <a:rPr lang="en-US" dirty="0" err="1" smtClean="0"/>
              <a:t>multigraphs</a:t>
            </a:r>
            <a:r>
              <a:rPr lang="en-US" dirty="0" smtClean="0"/>
              <a:t> where</a:t>
            </a:r>
          </a:p>
          <a:p>
            <a:pPr lvl="1"/>
            <a:r>
              <a:rPr lang="en-US" dirty="0"/>
              <a:t>a</a:t>
            </a:r>
            <a:r>
              <a:rPr lang="en-US" dirty="0" smtClean="0"/>
              <a:t>irports are represented by vertices</a:t>
            </a:r>
          </a:p>
          <a:p>
            <a:pPr lvl="1"/>
            <a:r>
              <a:rPr lang="en-US" dirty="0"/>
              <a:t>e</a:t>
            </a:r>
            <a:r>
              <a:rPr lang="en-US" dirty="0" smtClean="0"/>
              <a:t>ach flight is represented by  a directed edge from the vertex representing the departure airport to the vertex representing the destination airport</a:t>
            </a:r>
          </a:p>
          <a:p>
            <a:r>
              <a:rPr lang="en-US" dirty="0" smtClean="0"/>
              <a:t>Road networks can be modeled using graphs where</a:t>
            </a:r>
          </a:p>
          <a:p>
            <a:pPr lvl="1"/>
            <a:r>
              <a:rPr lang="en-US" dirty="0"/>
              <a:t>v</a:t>
            </a:r>
            <a:r>
              <a:rPr lang="en-US" dirty="0" smtClean="0"/>
              <a:t>ertices represent intersections and edges represent roads.</a:t>
            </a:r>
          </a:p>
          <a:p>
            <a:pPr lvl="1"/>
            <a:r>
              <a:rPr lang="en-US" dirty="0"/>
              <a:t>u</a:t>
            </a:r>
            <a:r>
              <a:rPr lang="en-US" dirty="0" smtClean="0"/>
              <a:t>ndirected edges represent two-way roads and directed edges represent one-way roads.</a:t>
            </a:r>
            <a:endParaRPr lang="en-US" dirty="0"/>
          </a:p>
        </p:txBody>
      </p:sp>
    </p:spTree>
    <p:extLst>
      <p:ext uri="{BB962C8B-B14F-4D97-AF65-F5344CB8AC3E}">
        <p14:creationId xmlns:p14="http://schemas.microsoft.com/office/powerpoint/2010/main" val="15371291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Software Design Applications</a:t>
            </a:r>
            <a:endParaRPr lang="en-US" dirty="0"/>
          </a:p>
        </p:txBody>
      </p:sp>
      <p:sp>
        <p:nvSpPr>
          <p:cNvPr id="3" name="Content Placeholder 2"/>
          <p:cNvSpPr>
            <a:spLocks noGrp="1"/>
          </p:cNvSpPr>
          <p:nvPr>
            <p:ph sz="half" idx="1"/>
          </p:nvPr>
        </p:nvSpPr>
        <p:spPr/>
        <p:txBody>
          <a:bodyPr>
            <a:noAutofit/>
          </a:bodyPr>
          <a:lstStyle/>
          <a:p>
            <a:r>
              <a:rPr lang="en-US" sz="2000" dirty="0"/>
              <a:t>Graph models </a:t>
            </a:r>
            <a:r>
              <a:rPr lang="lv-LV" sz="2000" dirty="0" smtClean="0"/>
              <a:t>in </a:t>
            </a:r>
            <a:r>
              <a:rPr lang="en-US" sz="2000" dirty="0" smtClean="0"/>
              <a:t>software design. </a:t>
            </a:r>
            <a:r>
              <a:rPr lang="lv-LV" sz="2000" dirty="0" smtClean="0"/>
              <a:t/>
            </a:r>
            <a:br>
              <a:rPr lang="lv-LV" sz="2000" dirty="0" smtClean="0"/>
            </a:br>
            <a:r>
              <a:rPr lang="lv-LV" sz="2000" dirty="0" smtClean="0"/>
              <a:t>(1) Can r</a:t>
            </a:r>
            <a:r>
              <a:rPr lang="en-US" sz="2000" dirty="0" err="1" smtClean="0"/>
              <a:t>epresent</a:t>
            </a:r>
            <a:r>
              <a:rPr lang="en-US" sz="2000" dirty="0" smtClean="0"/>
              <a:t> the dependency between the </a:t>
            </a:r>
            <a:r>
              <a:rPr lang="lv-LV" sz="2000" dirty="0" smtClean="0"/>
              <a:t>software </a:t>
            </a:r>
            <a:r>
              <a:rPr lang="en-US" sz="2000" dirty="0" smtClean="0"/>
              <a:t>modules</a:t>
            </a:r>
            <a:r>
              <a:rPr lang="lv-LV" sz="2000" dirty="0" smtClean="0"/>
              <a:t>. (2) Can </a:t>
            </a:r>
            <a:r>
              <a:rPr lang="en-US" sz="2000" dirty="0" smtClean="0"/>
              <a:t>represent restrictions in the execution of statements in computer programs.</a:t>
            </a:r>
            <a:endParaRPr lang="en-US" sz="2000" dirty="0"/>
          </a:p>
          <a:p>
            <a:r>
              <a:rPr lang="en-US" sz="2000" dirty="0"/>
              <a:t>When a top-down approach is used to design software, the system is divided into </a:t>
            </a:r>
            <a:r>
              <a:rPr lang="en-US" sz="2000" dirty="0" smtClean="0"/>
              <a:t>modules</a:t>
            </a:r>
            <a:r>
              <a:rPr lang="en-US" sz="2000" dirty="0"/>
              <a:t>, each performing a specific task. </a:t>
            </a:r>
            <a:endParaRPr lang="lv-LV" sz="2000" dirty="0" smtClean="0"/>
          </a:p>
          <a:p>
            <a:r>
              <a:rPr lang="en-US" sz="2000" dirty="0"/>
              <a:t>In a </a:t>
            </a:r>
            <a:r>
              <a:rPr lang="en-US" sz="2000" i="1" dirty="0"/>
              <a:t>module dependency graph </a:t>
            </a:r>
            <a:r>
              <a:rPr lang="en-US" sz="2000" dirty="0"/>
              <a:t>vertices represent software modules and there is an edge from one module to another if the second module depends on the first.</a:t>
            </a:r>
            <a:endParaRPr lang="lv-LV" sz="2000" b="1" dirty="0"/>
          </a:p>
          <a:p>
            <a:endParaRPr lang="en-US" sz="2000" dirty="0"/>
          </a:p>
        </p:txBody>
      </p:sp>
      <p:sp>
        <p:nvSpPr>
          <p:cNvPr id="6" name="Content Placeholder 5"/>
          <p:cNvSpPr>
            <a:spLocks noGrp="1"/>
          </p:cNvSpPr>
          <p:nvPr>
            <p:ph sz="half" idx="2"/>
          </p:nvPr>
        </p:nvSpPr>
        <p:spPr/>
        <p:txBody>
          <a:bodyPr>
            <a:normAutofit/>
          </a:bodyPr>
          <a:lstStyle/>
          <a:p>
            <a:r>
              <a:rPr lang="en-US" sz="2000" b="1" dirty="0" smtClean="0"/>
              <a:t>Example</a:t>
            </a:r>
            <a:r>
              <a:rPr lang="en-US" sz="2000" dirty="0"/>
              <a:t>: The dependencies between the seven modules in the design of a web browser are represented by this module dependency graph.</a:t>
            </a:r>
          </a:p>
          <a:p>
            <a:endParaRPr lang="lv-LV" sz="2000" dirty="0"/>
          </a:p>
        </p:txBody>
      </p:sp>
      <p:pic>
        <p:nvPicPr>
          <p:cNvPr id="4" name="Picture 3" descr="FIGURE10.1.9.jpg"/>
          <p:cNvPicPr>
            <a:picLocks noChangeAspect="1"/>
          </p:cNvPicPr>
          <p:nvPr/>
        </p:nvPicPr>
        <p:blipFill>
          <a:blip r:embed="rId2" cstate="print"/>
          <a:stretch>
            <a:fillRect/>
          </a:stretch>
        </p:blipFill>
        <p:spPr>
          <a:xfrm>
            <a:off x="7648132" y="3876012"/>
            <a:ext cx="3968237" cy="2300951"/>
          </a:xfrm>
          <a:prstGeom prst="rect">
            <a:avLst/>
          </a:prstGeom>
        </p:spPr>
      </p:pic>
    </p:spTree>
    <p:extLst>
      <p:ext uri="{BB962C8B-B14F-4D97-AF65-F5344CB8AC3E}">
        <p14:creationId xmlns:p14="http://schemas.microsoft.com/office/powerpoint/2010/main" val="4280898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Software Design Applications (</a:t>
            </a:r>
            <a:r>
              <a:rPr lang="en-US" i="1" dirty="0" smtClean="0"/>
              <a:t>continued</a:t>
            </a:r>
            <a:r>
              <a:rPr lang="en-US" dirty="0" smtClean="0"/>
              <a:t>)</a:t>
            </a:r>
            <a:endParaRPr lang="en-US" dirty="0"/>
          </a:p>
        </p:txBody>
      </p:sp>
      <p:sp>
        <p:nvSpPr>
          <p:cNvPr id="3" name="Content Placeholder 2"/>
          <p:cNvSpPr>
            <a:spLocks noGrp="1"/>
          </p:cNvSpPr>
          <p:nvPr>
            <p:ph sz="half" idx="1"/>
          </p:nvPr>
        </p:nvSpPr>
        <p:spPr/>
        <p:txBody>
          <a:bodyPr>
            <a:normAutofit fontScale="92500"/>
          </a:bodyPr>
          <a:lstStyle/>
          <a:p>
            <a:r>
              <a:rPr lang="en-US" dirty="0" smtClean="0"/>
              <a:t>We </a:t>
            </a:r>
            <a:r>
              <a:rPr lang="en-US" dirty="0"/>
              <a:t>can use a directed graph called a </a:t>
            </a:r>
            <a:r>
              <a:rPr lang="en-US" i="1" dirty="0"/>
              <a:t>precedence graph </a:t>
            </a:r>
            <a:r>
              <a:rPr lang="en-US" dirty="0"/>
              <a:t>to represent which statements must have already been executed before we execute each statement</a:t>
            </a:r>
            <a:r>
              <a:rPr lang="en-US" dirty="0" smtClean="0"/>
              <a:t>.</a:t>
            </a:r>
            <a:endParaRPr lang="en-US" b="1" dirty="0"/>
          </a:p>
          <a:p>
            <a:r>
              <a:rPr lang="en-US" dirty="0" smtClean="0"/>
              <a:t> </a:t>
            </a:r>
            <a:r>
              <a:rPr lang="en-US" dirty="0"/>
              <a:t>V</a:t>
            </a:r>
            <a:r>
              <a:rPr lang="en-US" dirty="0" smtClean="0"/>
              <a:t>ertices </a:t>
            </a:r>
            <a:r>
              <a:rPr lang="en-US" dirty="0"/>
              <a:t>represent statements </a:t>
            </a:r>
            <a:r>
              <a:rPr lang="en-US" dirty="0" smtClean="0"/>
              <a:t>in a </a:t>
            </a:r>
            <a:r>
              <a:rPr lang="en-US" dirty="0"/>
              <a:t>computer </a:t>
            </a:r>
            <a:r>
              <a:rPr lang="en-US" dirty="0" smtClean="0"/>
              <a:t>program</a:t>
            </a:r>
            <a:endParaRPr lang="en-US" dirty="0"/>
          </a:p>
          <a:p>
            <a:r>
              <a:rPr lang="en-US" dirty="0"/>
              <a:t>T</a:t>
            </a:r>
            <a:r>
              <a:rPr lang="en-US" dirty="0" smtClean="0"/>
              <a:t>here </a:t>
            </a:r>
            <a:r>
              <a:rPr lang="en-US" dirty="0"/>
              <a:t>is a directed edge from a vertex to a second vertex if the second vertex cannot be executed before the </a:t>
            </a:r>
            <a:r>
              <a:rPr lang="en-US" dirty="0" smtClean="0"/>
              <a:t>first</a:t>
            </a:r>
            <a:r>
              <a:rPr lang="lv-LV" dirty="0"/>
              <a:t>.</a:t>
            </a:r>
            <a:endParaRPr lang="en-US" dirty="0" smtClean="0"/>
          </a:p>
        </p:txBody>
      </p:sp>
      <p:sp>
        <p:nvSpPr>
          <p:cNvPr id="5" name="Content Placeholder 4"/>
          <p:cNvSpPr>
            <a:spLocks noGrp="1"/>
          </p:cNvSpPr>
          <p:nvPr>
            <p:ph sz="half" idx="2"/>
          </p:nvPr>
        </p:nvSpPr>
        <p:spPr/>
        <p:txBody>
          <a:bodyPr>
            <a:normAutofit fontScale="92500"/>
          </a:bodyPr>
          <a:lstStyle/>
          <a:p>
            <a:r>
              <a:rPr lang="en-US" b="1" dirty="0"/>
              <a:t>Example</a:t>
            </a:r>
            <a:r>
              <a:rPr lang="en-US" dirty="0"/>
              <a:t>: This precedence graph shows which statements must already have been executed before we can execute each of the six statements in the program.</a:t>
            </a:r>
          </a:p>
          <a:p>
            <a:endParaRPr lang="lv-LV" dirty="0"/>
          </a:p>
        </p:txBody>
      </p:sp>
      <p:pic>
        <p:nvPicPr>
          <p:cNvPr id="4" name="Content Placeholder 4" descr="09011.jpg"/>
          <p:cNvPicPr>
            <a:picLocks noChangeAspect="1"/>
          </p:cNvPicPr>
          <p:nvPr/>
        </p:nvPicPr>
        <p:blipFill>
          <a:blip r:embed="rId2" cstate="print"/>
          <a:stretch>
            <a:fillRect/>
          </a:stretch>
        </p:blipFill>
        <p:spPr>
          <a:xfrm>
            <a:off x="7047356" y="3664943"/>
            <a:ext cx="3165279" cy="2834125"/>
          </a:xfrm>
          <a:prstGeom prst="rect">
            <a:avLst/>
          </a:prstGeom>
        </p:spPr>
      </p:pic>
    </p:spTree>
    <p:extLst>
      <p:ext uri="{BB962C8B-B14F-4D97-AF65-F5344CB8AC3E}">
        <p14:creationId xmlns:p14="http://schemas.microsoft.com/office/powerpoint/2010/main" val="833382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Algorithms (Undirected)</a:t>
            </a:r>
            <a:endParaRPr lang="lv-LV" dirty="0"/>
          </a:p>
        </p:txBody>
      </p:sp>
      <p:sp>
        <p:nvSpPr>
          <p:cNvPr id="3" name="Content Placeholder 2"/>
          <p:cNvSpPr>
            <a:spLocks noGrp="1"/>
          </p:cNvSpPr>
          <p:nvPr>
            <p:ph sz="half" idx="1"/>
          </p:nvPr>
        </p:nvSpPr>
        <p:spPr/>
        <p:txBody>
          <a:bodyPr>
            <a:normAutofit fontScale="92500"/>
          </a:bodyPr>
          <a:lstStyle/>
          <a:p>
            <a:pPr marL="0" indent="0">
              <a:buNone/>
            </a:pPr>
            <a:r>
              <a:rPr lang="en-US" b="1" dirty="0" smtClean="0"/>
              <a:t>Weighted graphs:</a:t>
            </a:r>
          </a:p>
          <a:p>
            <a:pPr marL="0" indent="0">
              <a:buNone/>
            </a:pPr>
            <a:endParaRPr lang="en-US" b="1" dirty="0"/>
          </a:p>
          <a:p>
            <a:pPr marL="0" indent="0">
              <a:buNone/>
            </a:pPr>
            <a:endParaRPr lang="en-US" b="1" dirty="0" smtClean="0"/>
          </a:p>
          <a:p>
            <a:pPr marL="0" indent="0">
              <a:buNone/>
            </a:pPr>
            <a:endParaRPr lang="en-US" b="1" dirty="0"/>
          </a:p>
          <a:p>
            <a:pPr marL="0" indent="0">
              <a:buNone/>
            </a:pPr>
            <a:endParaRPr lang="en-US" b="1" dirty="0" smtClean="0"/>
          </a:p>
          <a:p>
            <a:r>
              <a:rPr lang="en-US" dirty="0" smtClean="0"/>
              <a:t>Shortest path (given 2 vertices)</a:t>
            </a:r>
          </a:p>
          <a:p>
            <a:r>
              <a:rPr lang="en-US" dirty="0" smtClean="0"/>
              <a:t>All pairs shortest paths</a:t>
            </a:r>
          </a:p>
          <a:p>
            <a:r>
              <a:rPr lang="en-US" dirty="0" smtClean="0"/>
              <a:t>Minimum spanning tree</a:t>
            </a:r>
          </a:p>
          <a:p>
            <a:r>
              <a:rPr lang="en-US" dirty="0" smtClean="0"/>
              <a:t>Maximum matching</a:t>
            </a:r>
          </a:p>
          <a:p>
            <a:pPr marL="0" indent="0">
              <a:buNone/>
            </a:pPr>
            <a:endParaRPr lang="lv-LV" dirty="0"/>
          </a:p>
        </p:txBody>
      </p:sp>
      <p:sp>
        <p:nvSpPr>
          <p:cNvPr id="4" name="Content Placeholder 3"/>
          <p:cNvSpPr>
            <a:spLocks noGrp="1"/>
          </p:cNvSpPr>
          <p:nvPr>
            <p:ph sz="half" idx="2"/>
          </p:nvPr>
        </p:nvSpPr>
        <p:spPr/>
        <p:txBody>
          <a:bodyPr>
            <a:normAutofit fontScale="92500"/>
          </a:bodyPr>
          <a:lstStyle/>
          <a:p>
            <a:pPr marL="0" indent="0">
              <a:buNone/>
            </a:pPr>
            <a:r>
              <a:rPr lang="en-US" b="1" dirty="0" smtClean="0"/>
              <a:t>Unweighted graphs: </a:t>
            </a:r>
          </a:p>
          <a:p>
            <a:pPr marL="0" indent="0">
              <a:buNone/>
            </a:pPr>
            <a:r>
              <a:rPr lang="en-US" b="1" dirty="0" smtClean="0"/>
              <a:t>General "templates":</a:t>
            </a:r>
          </a:p>
          <a:p>
            <a:r>
              <a:rPr lang="en-US" dirty="0"/>
              <a:t>Depth-first search</a:t>
            </a:r>
          </a:p>
          <a:p>
            <a:r>
              <a:rPr lang="en-US" dirty="0"/>
              <a:t>Breadth-first search</a:t>
            </a:r>
          </a:p>
          <a:p>
            <a:pPr marL="0" indent="0">
              <a:buNone/>
            </a:pPr>
            <a:r>
              <a:rPr lang="en-US" b="1" dirty="0" smtClean="0"/>
              <a:t>Specific algorithms:</a:t>
            </a:r>
          </a:p>
          <a:p>
            <a:r>
              <a:rPr lang="en-US" dirty="0" smtClean="0"/>
              <a:t>Connected components </a:t>
            </a:r>
          </a:p>
          <a:p>
            <a:r>
              <a:rPr lang="en-US" dirty="0" smtClean="0"/>
              <a:t>Vertex coloring (also edge coloring)</a:t>
            </a:r>
          </a:p>
          <a:p>
            <a:r>
              <a:rPr lang="en-US" dirty="0" smtClean="0"/>
              <a:t>Matching (creating pairs of vertices – as many as possible)</a:t>
            </a:r>
          </a:p>
          <a:p>
            <a:pPr marL="0" indent="0">
              <a:buNone/>
            </a:pPr>
            <a:endParaRPr lang="lv-LV" dirty="0"/>
          </a:p>
        </p:txBody>
      </p:sp>
      <p:pic>
        <p:nvPicPr>
          <p:cNvPr id="1028" name="Picture 4" descr="enter image description here"/>
          <p:cNvPicPr>
            <a:picLocks noChangeAspect="1" noChangeArrowheads="1"/>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21564" y="2059318"/>
            <a:ext cx="3614871" cy="2259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7834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 Algorithms (Directed Graphs)</a:t>
            </a:r>
            <a:endParaRPr lang="lv-LV" dirty="0"/>
          </a:p>
        </p:txBody>
      </p:sp>
      <p:sp>
        <p:nvSpPr>
          <p:cNvPr id="3" name="Content Placeholder 2"/>
          <p:cNvSpPr>
            <a:spLocks noGrp="1"/>
          </p:cNvSpPr>
          <p:nvPr>
            <p:ph sz="half" idx="1"/>
          </p:nvPr>
        </p:nvSpPr>
        <p:spPr/>
        <p:txBody>
          <a:bodyPr/>
          <a:lstStyle/>
          <a:p>
            <a:pPr marL="0" indent="0">
              <a:buNone/>
            </a:pPr>
            <a:r>
              <a:rPr lang="en-US" b="1" dirty="0" smtClean="0"/>
              <a:t>Weighted:</a:t>
            </a:r>
          </a:p>
          <a:p>
            <a:r>
              <a:rPr lang="en-US" dirty="0" smtClean="0"/>
              <a:t>Maximum flow in a flow/transportation network</a:t>
            </a:r>
          </a:p>
          <a:p>
            <a:r>
              <a:rPr lang="en-US" dirty="0" smtClean="0"/>
              <a:t>Shortest paths</a:t>
            </a:r>
            <a:endParaRPr lang="lv-LV" dirty="0"/>
          </a:p>
        </p:txBody>
      </p:sp>
      <p:sp>
        <p:nvSpPr>
          <p:cNvPr id="4" name="Content Placeholder 3"/>
          <p:cNvSpPr>
            <a:spLocks noGrp="1"/>
          </p:cNvSpPr>
          <p:nvPr>
            <p:ph sz="half" idx="2"/>
          </p:nvPr>
        </p:nvSpPr>
        <p:spPr/>
        <p:txBody>
          <a:bodyPr/>
          <a:lstStyle/>
          <a:p>
            <a:pPr marL="0" indent="0">
              <a:buNone/>
            </a:pPr>
            <a:r>
              <a:rPr lang="en-US" b="1" dirty="0" smtClean="0"/>
              <a:t>Unweighted</a:t>
            </a:r>
          </a:p>
          <a:p>
            <a:r>
              <a:rPr lang="en-US" dirty="0" smtClean="0"/>
              <a:t>Topological sorting</a:t>
            </a:r>
          </a:p>
          <a:p>
            <a:r>
              <a:rPr lang="en-US" dirty="0" smtClean="0"/>
              <a:t>Strongly connected components</a:t>
            </a:r>
          </a:p>
          <a:p>
            <a:r>
              <a:rPr lang="en-US" dirty="0" smtClean="0"/>
              <a:t>Cycle detection</a:t>
            </a:r>
          </a:p>
          <a:p>
            <a:endParaRPr lang="en-US" dirty="0" smtClean="0"/>
          </a:p>
          <a:p>
            <a:pPr marL="0" indent="0">
              <a:buNone/>
            </a:pPr>
            <a:r>
              <a:rPr lang="en-US" b="1" dirty="0" smtClean="0"/>
              <a:t>Also different flavors of</a:t>
            </a:r>
            <a:endParaRPr lang="en-US" b="1" dirty="0"/>
          </a:p>
          <a:p>
            <a:r>
              <a:rPr lang="en-US" dirty="0"/>
              <a:t>Depth-first search</a:t>
            </a:r>
          </a:p>
          <a:p>
            <a:r>
              <a:rPr lang="en-US" dirty="0"/>
              <a:t>Breadth-first search</a:t>
            </a:r>
          </a:p>
          <a:p>
            <a:endParaRPr lang="lv-LV" dirty="0"/>
          </a:p>
        </p:txBody>
      </p:sp>
      <p:pic>
        <p:nvPicPr>
          <p:cNvPr id="2050" name="Picture 2" descr="https://media.geeksforgeeks.org/wp-content/uploads/Dinicalgorithm.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114016"/>
            <a:ext cx="4752975" cy="2286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3213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Introduction to Graphs</a:t>
            </a:r>
          </a:p>
          <a:p>
            <a:r>
              <a:rPr lang="en-US" dirty="0" smtClean="0"/>
              <a:t>Graph Taxonomy</a:t>
            </a:r>
          </a:p>
          <a:p>
            <a:r>
              <a:rPr lang="en-US" dirty="0" smtClean="0"/>
              <a:t>Graph Models</a:t>
            </a:r>
          </a:p>
        </p:txBody>
      </p:sp>
    </p:spTree>
    <p:extLst>
      <p:ext uri="{BB962C8B-B14F-4D97-AF65-F5344CB8AC3E}">
        <p14:creationId xmlns:p14="http://schemas.microsoft.com/office/powerpoint/2010/main" val="7749197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Planar Graphs</a:t>
            </a:r>
            <a:endParaRPr lang="lv-LV" dirty="0"/>
          </a:p>
        </p:txBody>
      </p:sp>
      <p:sp>
        <p:nvSpPr>
          <p:cNvPr id="4" name="Content Placeholder 3"/>
          <p:cNvSpPr>
            <a:spLocks noGrp="1"/>
          </p:cNvSpPr>
          <p:nvPr>
            <p:ph sz="half" idx="2"/>
          </p:nvPr>
        </p:nvSpPr>
        <p:spPr/>
        <p:txBody>
          <a:bodyPr/>
          <a:lstStyle/>
          <a:p>
            <a:r>
              <a:rPr lang="en-US" i="1" dirty="0"/>
              <a:t>A graph is planar if and only if it does not contain a subgraph that is an </a:t>
            </a:r>
            <a:r>
              <a:rPr lang="en-US" i="1" dirty="0" smtClean="0"/>
              <a:t>expansion</a:t>
            </a:r>
            <a:r>
              <a:rPr lang="en-US" i="1" dirty="0"/>
              <a:t> of either K</a:t>
            </a:r>
            <a:r>
              <a:rPr lang="en-US" i="1" baseline="-25000" dirty="0"/>
              <a:t>5</a:t>
            </a:r>
            <a:r>
              <a:rPr lang="en-US" i="1" dirty="0"/>
              <a:t> or </a:t>
            </a:r>
            <a:r>
              <a:rPr lang="en-US" i="1" dirty="0" smtClean="0"/>
              <a:t>K</a:t>
            </a:r>
            <a:r>
              <a:rPr lang="en-US" i="1" baseline="-25000" dirty="0" smtClean="0"/>
              <a:t>3,3</a:t>
            </a:r>
          </a:p>
          <a:p>
            <a:r>
              <a:rPr lang="en-US" i="1" dirty="0" smtClean="0"/>
              <a:t>(Expansion adds new vertices on existing edges)</a:t>
            </a:r>
            <a:endParaRPr lang="lv-LV" dirty="0"/>
          </a:p>
        </p:txBody>
      </p:sp>
      <p:pic>
        <p:nvPicPr>
          <p:cNvPr id="3078" name="Picture 6" descr="https://www.boost.org/doc/libs/1_36_0/libs/graph/doc/figs/planar_plane_straight_line.png"/>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bwMode="auto">
          <a:xfrm>
            <a:off x="750065" y="1825625"/>
            <a:ext cx="5181600" cy="1497280"/>
          </a:xfrm>
          <a:prstGeom prst="rect">
            <a:avLst/>
          </a:prstGeom>
          <a:noFill/>
          <a:extLst>
            <a:ext uri="{909E8E84-426E-40DD-AFC4-6F175D3DCCD1}">
              <a14:hiddenFill xmlns:a14="http://schemas.microsoft.com/office/drawing/2010/main">
                <a:solidFill>
                  <a:srgbClr val="FFFFFF"/>
                </a:solidFill>
              </a14:hiddenFill>
            </a:ext>
          </a:extLst>
        </p:spPr>
      </p:pic>
      <p:pic>
        <p:nvPicPr>
          <p:cNvPr id="3079" name="Picture 7" descr="https://www.boost.org/doc/libs/1_36_0/libs/graph/doc/figs/k_5_and_k_3_3.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2415" y="4351662"/>
            <a:ext cx="5429250" cy="2105025"/>
          </a:xfrm>
          <a:prstGeom prst="rect">
            <a:avLst/>
          </a:prstGeom>
          <a:noFill/>
          <a:extLst>
            <a:ext uri="{909E8E84-426E-40DD-AFC4-6F175D3DCCD1}">
              <a14:hiddenFill xmlns:a14="http://schemas.microsoft.com/office/drawing/2010/main">
                <a:solidFill>
                  <a:srgbClr val="FFFFFF"/>
                </a:solidFill>
              </a14:hiddenFill>
            </a:ext>
          </a:extLst>
        </p:spPr>
      </p:pic>
      <p:pic>
        <p:nvPicPr>
          <p:cNvPr id="3081" name="Picture 9" descr="Petersen1 tiny.svg">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763000" y="4131325"/>
            <a:ext cx="1905000" cy="1905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899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4-Color Theorem </a:t>
            </a:r>
            <a:endParaRPr lang="lv-LV" dirty="0"/>
          </a:p>
        </p:txBody>
      </p:sp>
      <p:sp>
        <p:nvSpPr>
          <p:cNvPr id="4" name="Content Placeholder 3"/>
          <p:cNvSpPr>
            <a:spLocks noGrp="1"/>
          </p:cNvSpPr>
          <p:nvPr>
            <p:ph sz="half" idx="2"/>
          </p:nvPr>
        </p:nvSpPr>
        <p:spPr/>
        <p:txBody>
          <a:bodyPr/>
          <a:lstStyle/>
          <a:p>
            <a:r>
              <a:rPr lang="en-US" dirty="0" smtClean="0"/>
              <a:t>Any plane regions (and also any planar graph) can be colored using 4 colors so that neighboring vertices are colored differently.</a:t>
            </a:r>
            <a:endParaRPr lang="lv-LV" dirty="0"/>
          </a:p>
        </p:txBody>
      </p:sp>
      <p:sp>
        <p:nvSpPr>
          <p:cNvPr id="5" name="Content Placeholder 4"/>
          <p:cNvSpPr>
            <a:spLocks noGrp="1"/>
          </p:cNvSpPr>
          <p:nvPr>
            <p:ph sz="half" idx="1"/>
          </p:nvPr>
        </p:nvSpPr>
        <p:spPr/>
        <p:txBody>
          <a:bodyPr/>
          <a:lstStyle/>
          <a:p>
            <a:r>
              <a:rPr lang="en-US" dirty="0" smtClean="0"/>
              <a:t>Martin Gardner's example (difficult to color in 4 colors)</a:t>
            </a:r>
            <a:endParaRPr lang="lv-LV" dirty="0"/>
          </a:p>
        </p:txBody>
      </p:sp>
      <p:pic>
        <p:nvPicPr>
          <p:cNvPr id="4100" name="Picture 4" descr="\begin{figure}\begin{center}\BoxedEPSF{FourColor.epsf}\end{center}\end{fig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6077" y="2737691"/>
            <a:ext cx="3314737" cy="3709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6604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Ramsey Theory</a:t>
            </a:r>
            <a:endParaRPr lang="lv-LV" dirty="0"/>
          </a:p>
        </p:txBody>
      </p:sp>
      <p:sp>
        <p:nvSpPr>
          <p:cNvPr id="4" name="Content Placeholder 3"/>
          <p:cNvSpPr>
            <a:spLocks noGrp="1"/>
          </p:cNvSpPr>
          <p:nvPr>
            <p:ph sz="half" idx="2"/>
          </p:nvPr>
        </p:nvSpPr>
        <p:spPr/>
        <p:txBody>
          <a:bodyPr/>
          <a:lstStyle/>
          <a:p>
            <a:r>
              <a:rPr lang="lv-LV" i="1" dirty="0"/>
              <a:t>R</a:t>
            </a:r>
            <a:r>
              <a:rPr lang="lv-LV" dirty="0"/>
              <a:t>(3, 3, 3) = 17</a:t>
            </a:r>
          </a:p>
          <a:p>
            <a:r>
              <a:rPr lang="en-US" dirty="0" smtClean="0"/>
              <a:t>If we color edges in a 17-vertice graph in 3 colors; there will be a triangle in the same color.</a:t>
            </a:r>
          </a:p>
          <a:p>
            <a:r>
              <a:rPr lang="en-US" dirty="0" smtClean="0"/>
              <a:t>(For 16-vertice graphs there is a counterexample).</a:t>
            </a:r>
          </a:p>
        </p:txBody>
      </p:sp>
      <p:pic>
        <p:nvPicPr>
          <p:cNvPr id="5122" name="Picture 2" descr="https://upload.wikimedia.org/wikipedia/commons/thumb/5/51/K_16_partitioned_into_three_Clebsch_graphs.svg/1024px-K_16_partitioned_into_three_Clebsch_graphs.sv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2039" y="1938969"/>
            <a:ext cx="4489372" cy="44893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002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Graphs</a:t>
            </a:r>
            <a:endParaRPr lang="en-US" dirty="0"/>
          </a:p>
        </p:txBody>
      </p:sp>
      <p:sp>
        <p:nvSpPr>
          <p:cNvPr id="3" name="Content Placeholder 2"/>
          <p:cNvSpPr>
            <a:spLocks noGrp="1"/>
          </p:cNvSpPr>
          <p:nvPr>
            <p:ph sz="half" idx="1"/>
          </p:nvPr>
        </p:nvSpPr>
        <p:spPr/>
        <p:txBody>
          <a:bodyPr>
            <a:noAutofit/>
          </a:bodyPr>
          <a:lstStyle/>
          <a:p>
            <a:pPr>
              <a:buNone/>
            </a:pPr>
            <a:r>
              <a:rPr lang="en-US" sz="2000" b="1" dirty="0" smtClean="0"/>
              <a:t>Definition:</a:t>
            </a:r>
            <a:r>
              <a:rPr lang="en-US" sz="2000" dirty="0" smtClean="0"/>
              <a:t> A </a:t>
            </a:r>
            <a:r>
              <a:rPr lang="en-US" sz="2000" i="1" dirty="0" smtClean="0"/>
              <a:t>graph</a:t>
            </a:r>
            <a:r>
              <a:rPr lang="en-US" sz="2000" dirty="0" smtClean="0"/>
              <a:t> </a:t>
            </a:r>
            <a:r>
              <a:rPr lang="en-US" sz="2000" i="1" dirty="0" smtClean="0"/>
              <a:t>G = </a:t>
            </a:r>
            <a:r>
              <a:rPr lang="en-US" sz="2000" dirty="0" smtClean="0"/>
              <a:t>(</a:t>
            </a:r>
            <a:r>
              <a:rPr lang="en-US" sz="2000" i="1" dirty="0" smtClean="0"/>
              <a:t>V, E</a:t>
            </a:r>
            <a:r>
              <a:rPr lang="en-US" sz="2000" dirty="0" smtClean="0"/>
              <a:t>)</a:t>
            </a:r>
            <a:r>
              <a:rPr lang="en-US" sz="2000" i="1" dirty="0" smtClean="0"/>
              <a:t> </a:t>
            </a:r>
            <a:r>
              <a:rPr lang="en-US" sz="2000" dirty="0" smtClean="0"/>
              <a:t>consists of </a:t>
            </a:r>
            <a:r>
              <a:rPr lang="en-US" sz="2000" i="1" dirty="0" smtClean="0"/>
              <a:t> </a:t>
            </a:r>
            <a:r>
              <a:rPr lang="en-US" sz="2000" dirty="0" smtClean="0"/>
              <a:t>a nonempty set </a:t>
            </a:r>
            <a:r>
              <a:rPr lang="en-US" sz="2000" i="1" dirty="0" smtClean="0"/>
              <a:t>V</a:t>
            </a:r>
            <a:r>
              <a:rPr lang="en-US" sz="2000" dirty="0" smtClean="0"/>
              <a:t> of </a:t>
            </a:r>
            <a:r>
              <a:rPr lang="en-US" sz="2000" i="1" dirty="0" smtClean="0"/>
              <a:t>vertices </a:t>
            </a:r>
            <a:r>
              <a:rPr lang="en-US" sz="2000" dirty="0" smtClean="0"/>
              <a:t>(or </a:t>
            </a:r>
            <a:r>
              <a:rPr lang="en-US" sz="2000" i="1" dirty="0" smtClean="0"/>
              <a:t>nodes</a:t>
            </a:r>
            <a:r>
              <a:rPr lang="en-US" sz="2000" dirty="0" smtClean="0"/>
              <a:t>) and a set </a:t>
            </a:r>
            <a:r>
              <a:rPr lang="en-US" sz="2000" i="1" dirty="0" smtClean="0"/>
              <a:t>E</a:t>
            </a:r>
            <a:r>
              <a:rPr lang="en-US" sz="2000" dirty="0" smtClean="0"/>
              <a:t> of </a:t>
            </a:r>
            <a:r>
              <a:rPr lang="en-US" sz="2000" i="1" dirty="0" smtClean="0"/>
              <a:t>edges. </a:t>
            </a:r>
            <a:r>
              <a:rPr lang="en-US" sz="2000" dirty="0" smtClean="0"/>
              <a:t>Each edge has </a:t>
            </a:r>
            <a:r>
              <a:rPr lang="lv-LV" sz="2000" dirty="0" smtClean="0"/>
              <a:t>two </a:t>
            </a:r>
            <a:r>
              <a:rPr lang="en-US" sz="2000" i="1" dirty="0" smtClean="0"/>
              <a:t>endpoints</a:t>
            </a:r>
            <a:r>
              <a:rPr lang="en-US" sz="2000" dirty="0" smtClean="0"/>
              <a:t>.  An edge is said to </a:t>
            </a:r>
            <a:r>
              <a:rPr lang="en-US" sz="2000" i="1" dirty="0" smtClean="0"/>
              <a:t>connect</a:t>
            </a:r>
            <a:r>
              <a:rPr lang="en-US" sz="2000" dirty="0" smtClean="0"/>
              <a:t> its endpoints.</a:t>
            </a:r>
          </a:p>
          <a:p>
            <a:pPr>
              <a:buNone/>
            </a:pPr>
            <a:r>
              <a:rPr lang="en-US" sz="2000" b="1" dirty="0" smtClean="0"/>
              <a:t>Remarks</a:t>
            </a:r>
            <a:r>
              <a:rPr lang="en-US" sz="2000" dirty="0"/>
              <a:t>: </a:t>
            </a:r>
          </a:p>
          <a:p>
            <a:r>
              <a:rPr lang="lv-LV" sz="2000" dirty="0" smtClean="0"/>
              <a:t>(Unrelated to function graphs)</a:t>
            </a:r>
            <a:endParaRPr lang="en-US" sz="2000" dirty="0"/>
          </a:p>
          <a:p>
            <a:r>
              <a:rPr lang="en-US" sz="2000" dirty="0" smtClean="0"/>
              <a:t>All </a:t>
            </a:r>
            <a:r>
              <a:rPr lang="en-US" sz="2000" dirty="0"/>
              <a:t>that matters </a:t>
            </a:r>
            <a:r>
              <a:rPr lang="lv-LV" sz="2000" dirty="0" smtClean="0"/>
              <a:t>in the graph picture </a:t>
            </a:r>
            <a:r>
              <a:rPr lang="en-US" sz="2000" dirty="0" smtClean="0"/>
              <a:t>is </a:t>
            </a:r>
            <a:r>
              <a:rPr lang="en-US" sz="2000" dirty="0"/>
              <a:t>the connections made by the edges, not the particular geometry depicted. </a:t>
            </a:r>
            <a:r>
              <a:rPr lang="lv-LV" sz="2000" dirty="0" smtClean="0"/>
              <a:t>(L</a:t>
            </a:r>
            <a:r>
              <a:rPr lang="en-US" sz="2000" dirty="0" err="1" smtClean="0"/>
              <a:t>engths</a:t>
            </a:r>
            <a:r>
              <a:rPr lang="en-US" sz="2000" dirty="0" smtClean="0"/>
              <a:t> </a:t>
            </a:r>
            <a:r>
              <a:rPr lang="en-US" sz="2000" dirty="0"/>
              <a:t>of edges, </a:t>
            </a:r>
            <a:r>
              <a:rPr lang="lv-LV" sz="2000" dirty="0" smtClean="0"/>
              <a:t>crossings do not matter).</a:t>
            </a:r>
            <a:endParaRPr lang="en-US" sz="2000" dirty="0"/>
          </a:p>
          <a:p>
            <a:r>
              <a:rPr lang="en-US" sz="2000" dirty="0" smtClean="0"/>
              <a:t>We </a:t>
            </a:r>
            <a:r>
              <a:rPr lang="en-US" sz="2000" dirty="0"/>
              <a:t>(following the text) restrict our attention to finite </a:t>
            </a:r>
            <a:r>
              <a:rPr lang="en-US" sz="2000" dirty="0" smtClean="0"/>
              <a:t>graphs</a:t>
            </a:r>
            <a:r>
              <a:rPr lang="lv-LV" sz="2000" dirty="0" smtClean="0"/>
              <a:t> (finitely many vertices)</a:t>
            </a:r>
            <a:endParaRPr lang="en-US" sz="2000" dirty="0"/>
          </a:p>
          <a:p>
            <a:endParaRPr lang="en-US" sz="2000" i="1" dirty="0"/>
          </a:p>
        </p:txBody>
      </p:sp>
      <p:sp>
        <p:nvSpPr>
          <p:cNvPr id="4" name="Content Placeholder 3"/>
          <p:cNvSpPr>
            <a:spLocks noGrp="1"/>
          </p:cNvSpPr>
          <p:nvPr>
            <p:ph sz="half" idx="2"/>
          </p:nvPr>
        </p:nvSpPr>
        <p:spPr/>
        <p:txBody>
          <a:bodyPr>
            <a:normAutofit/>
          </a:bodyPr>
          <a:lstStyle/>
          <a:p>
            <a:r>
              <a:rPr lang="en-US" b="1" dirty="0"/>
              <a:t>Example:</a:t>
            </a:r>
          </a:p>
          <a:p>
            <a:r>
              <a:rPr lang="en-US" dirty="0" smtClean="0"/>
              <a:t>This </a:t>
            </a:r>
            <a:r>
              <a:rPr lang="en-US" dirty="0"/>
              <a:t>is a graph with four vertices and five edges.</a:t>
            </a:r>
          </a:p>
          <a:p>
            <a:endParaRPr lang="lv-LV" dirty="0"/>
          </a:p>
        </p:txBody>
      </p:sp>
      <p:grpSp>
        <p:nvGrpSpPr>
          <p:cNvPr id="22" name="Group 21"/>
          <p:cNvGrpSpPr/>
          <p:nvPr/>
        </p:nvGrpSpPr>
        <p:grpSpPr>
          <a:xfrm>
            <a:off x="7175059" y="3318727"/>
            <a:ext cx="2758452" cy="1598392"/>
            <a:chOff x="3778826" y="3475664"/>
            <a:chExt cx="2758452" cy="1598392"/>
          </a:xfrm>
        </p:grpSpPr>
        <p:sp>
          <p:nvSpPr>
            <p:cNvPr id="31" name="TextBox 30"/>
            <p:cNvSpPr txBox="1"/>
            <p:nvPr/>
          </p:nvSpPr>
          <p:spPr>
            <a:xfrm>
              <a:off x="3778826" y="3475664"/>
              <a:ext cx="318655" cy="369332"/>
            </a:xfrm>
            <a:prstGeom prst="rect">
              <a:avLst/>
            </a:prstGeom>
            <a:noFill/>
          </p:spPr>
          <p:txBody>
            <a:bodyPr wrap="square" rtlCol="0">
              <a:spAutoFit/>
            </a:bodyPr>
            <a:lstStyle/>
            <a:p>
              <a:r>
                <a:rPr lang="en-US" i="1" dirty="0"/>
                <a:t>a</a:t>
              </a:r>
            </a:p>
          </p:txBody>
        </p:sp>
        <p:sp>
          <p:nvSpPr>
            <p:cNvPr id="33" name="Oval 32"/>
            <p:cNvSpPr/>
            <p:nvPr/>
          </p:nvSpPr>
          <p:spPr>
            <a:xfrm>
              <a:off x="4147369" y="3570666"/>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5953078" y="4769181"/>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5953078" y="3611629"/>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7" name="Straight Connector 36"/>
            <p:cNvCxnSpPr>
              <a:stCxn id="33" idx="5"/>
              <a:endCxn id="34" idx="1"/>
            </p:cNvCxnSpPr>
            <p:nvPr/>
          </p:nvCxnSpPr>
          <p:spPr>
            <a:xfrm>
              <a:off x="4283363" y="3702403"/>
              <a:ext cx="1693048" cy="1089381"/>
            </a:xfrm>
            <a:prstGeom prst="line">
              <a:avLst/>
            </a:prstGeom>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218622" y="4704724"/>
              <a:ext cx="318655" cy="369332"/>
            </a:xfrm>
            <a:prstGeom prst="rect">
              <a:avLst/>
            </a:prstGeom>
            <a:noFill/>
          </p:spPr>
          <p:txBody>
            <a:bodyPr wrap="square" rtlCol="0">
              <a:spAutoFit/>
            </a:bodyPr>
            <a:lstStyle/>
            <a:p>
              <a:r>
                <a:rPr lang="en-US" i="1" dirty="0"/>
                <a:t>c</a:t>
              </a:r>
            </a:p>
          </p:txBody>
        </p:sp>
        <p:sp>
          <p:nvSpPr>
            <p:cNvPr id="40" name="TextBox 39"/>
            <p:cNvSpPr txBox="1"/>
            <p:nvPr/>
          </p:nvSpPr>
          <p:spPr>
            <a:xfrm>
              <a:off x="6218623" y="3508735"/>
              <a:ext cx="318655" cy="369332"/>
            </a:xfrm>
            <a:prstGeom prst="rect">
              <a:avLst/>
            </a:prstGeom>
            <a:noFill/>
          </p:spPr>
          <p:txBody>
            <a:bodyPr wrap="square" rtlCol="0">
              <a:spAutoFit/>
            </a:bodyPr>
            <a:lstStyle/>
            <a:p>
              <a:r>
                <a:rPr lang="en-US" i="1" dirty="0"/>
                <a:t>b</a:t>
              </a:r>
            </a:p>
          </p:txBody>
        </p:sp>
        <p:sp>
          <p:nvSpPr>
            <p:cNvPr id="15" name="Oval 14"/>
            <p:cNvSpPr/>
            <p:nvPr/>
          </p:nvSpPr>
          <p:spPr>
            <a:xfrm>
              <a:off x="4256808" y="4750003"/>
              <a:ext cx="159327" cy="15434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3831708" y="4696943"/>
              <a:ext cx="318655" cy="369332"/>
            </a:xfrm>
            <a:prstGeom prst="rect">
              <a:avLst/>
            </a:prstGeom>
            <a:noFill/>
          </p:spPr>
          <p:txBody>
            <a:bodyPr wrap="square" rtlCol="0">
              <a:spAutoFit/>
            </a:bodyPr>
            <a:lstStyle/>
            <a:p>
              <a:r>
                <a:rPr lang="en-US" i="1" dirty="0"/>
                <a:t>d</a:t>
              </a:r>
            </a:p>
          </p:txBody>
        </p:sp>
        <p:cxnSp>
          <p:nvCxnSpPr>
            <p:cNvPr id="9" name="Straight Connector 8"/>
            <p:cNvCxnSpPr>
              <a:stCxn id="15" idx="6"/>
            </p:cNvCxnSpPr>
            <p:nvPr/>
          </p:nvCxnSpPr>
          <p:spPr>
            <a:xfrm flipV="1">
              <a:off x="4416135" y="3765969"/>
              <a:ext cx="1536943" cy="106120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a:endCxn id="35" idx="2"/>
            </p:cNvCxnSpPr>
            <p:nvPr/>
          </p:nvCxnSpPr>
          <p:spPr>
            <a:xfrm>
              <a:off x="4336471" y="3647836"/>
              <a:ext cx="1616607" cy="409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35" idx="4"/>
              <a:endCxn id="34" idx="0"/>
            </p:cNvCxnSpPr>
            <p:nvPr/>
          </p:nvCxnSpPr>
          <p:spPr>
            <a:xfrm>
              <a:off x="6032742" y="3765969"/>
              <a:ext cx="0" cy="1003212"/>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15" idx="6"/>
              <a:endCxn id="34" idx="2"/>
            </p:cNvCxnSpPr>
            <p:nvPr/>
          </p:nvCxnSpPr>
          <p:spPr>
            <a:xfrm>
              <a:off x="4416135" y="4827173"/>
              <a:ext cx="1536943" cy="19178"/>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55638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a:t>
            </a:r>
            <a:endParaRPr lang="en-US" dirty="0"/>
          </a:p>
        </p:txBody>
      </p:sp>
      <p:sp>
        <p:nvSpPr>
          <p:cNvPr id="3" name="Content Placeholder 2"/>
          <p:cNvSpPr>
            <a:spLocks noGrp="1"/>
          </p:cNvSpPr>
          <p:nvPr>
            <p:ph sz="half" idx="1"/>
          </p:nvPr>
        </p:nvSpPr>
        <p:spPr/>
        <p:txBody>
          <a:bodyPr>
            <a:normAutofit/>
          </a:bodyPr>
          <a:lstStyle/>
          <a:p>
            <a:r>
              <a:rPr lang="en-US" sz="2000" dirty="0"/>
              <a:t>In a </a:t>
            </a:r>
            <a:r>
              <a:rPr lang="en-US" sz="2000" i="1" dirty="0"/>
              <a:t>simple graph</a:t>
            </a:r>
            <a:r>
              <a:rPr lang="en-US" sz="2000" dirty="0"/>
              <a:t> each edge connects two different vertices and no two edges connect the same pair of vertices.</a:t>
            </a:r>
          </a:p>
          <a:p>
            <a:r>
              <a:rPr lang="en-US" sz="2000" i="1" dirty="0" err="1"/>
              <a:t>Multigraphs</a:t>
            </a:r>
            <a:r>
              <a:rPr lang="en-US" sz="2000" dirty="0"/>
              <a:t> may have multiple edges connecting the same two vertices. When </a:t>
            </a:r>
            <a:r>
              <a:rPr lang="en-US" sz="2000" i="1" dirty="0"/>
              <a:t>m</a:t>
            </a:r>
            <a:r>
              <a:rPr lang="en-US" sz="2000" dirty="0"/>
              <a:t> different edges connect the vertices </a:t>
            </a:r>
            <a:r>
              <a:rPr lang="en-US" sz="2000" i="1" dirty="0"/>
              <a:t>u </a:t>
            </a:r>
            <a:r>
              <a:rPr lang="en-US" sz="2000" dirty="0"/>
              <a:t>and</a:t>
            </a:r>
            <a:r>
              <a:rPr lang="en-US" sz="2000" i="1" dirty="0"/>
              <a:t> 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a:t>
            </a:r>
            <a:r>
              <a:rPr lang="en-US" sz="2000" dirty="0"/>
              <a:t> </a:t>
            </a:r>
            <a:r>
              <a:rPr lang="en-US" sz="2000" i="1" dirty="0"/>
              <a:t>m</a:t>
            </a:r>
            <a:r>
              <a:rPr lang="en-US" sz="2000" dirty="0"/>
              <a:t>. </a:t>
            </a:r>
          </a:p>
          <a:p>
            <a:r>
              <a:rPr lang="en-US" sz="2000" dirty="0"/>
              <a:t>An edge that connects a vertex to itself is called a </a:t>
            </a:r>
            <a:r>
              <a:rPr lang="en-US" sz="2000" i="1" dirty="0"/>
              <a:t>loop</a:t>
            </a:r>
            <a:r>
              <a:rPr lang="en-US" sz="2000" dirty="0"/>
              <a:t>.</a:t>
            </a:r>
          </a:p>
          <a:p>
            <a:r>
              <a:rPr lang="en-US" sz="2000" dirty="0"/>
              <a:t>A </a:t>
            </a:r>
            <a:r>
              <a:rPr lang="en-US" sz="2000" i="1" dirty="0" err="1"/>
              <a:t>pseudograph</a:t>
            </a:r>
            <a:r>
              <a:rPr lang="en-US" sz="2000" dirty="0"/>
              <a:t> may include loops, as well as multiple edges connecting the same pair of vertices</a:t>
            </a:r>
            <a:r>
              <a:rPr lang="en-US" sz="2000" dirty="0" smtClean="0"/>
              <a:t>.</a:t>
            </a:r>
            <a:endParaRPr lang="en-US" sz="2000" dirty="0"/>
          </a:p>
        </p:txBody>
      </p:sp>
      <p:sp>
        <p:nvSpPr>
          <p:cNvPr id="4" name="Content Placeholder 3"/>
          <p:cNvSpPr>
            <a:spLocks noGrp="1"/>
          </p:cNvSpPr>
          <p:nvPr>
            <p:ph sz="half" idx="2"/>
          </p:nvPr>
        </p:nvSpPr>
        <p:spPr/>
        <p:txBody>
          <a:bodyPr>
            <a:normAutofit/>
          </a:bodyPr>
          <a:lstStyle/>
          <a:p>
            <a:r>
              <a:rPr lang="en-US" sz="2400" b="1" dirty="0"/>
              <a:t>Example: </a:t>
            </a:r>
            <a:r>
              <a:rPr lang="en-US" sz="2400" dirty="0" smtClean="0"/>
              <a:t>This </a:t>
            </a:r>
            <a:r>
              <a:rPr lang="en-US" sz="2400" dirty="0" err="1"/>
              <a:t>pseudograph</a:t>
            </a:r>
            <a:r>
              <a:rPr lang="en-US" sz="2400" dirty="0"/>
              <a:t> has both multiple edges and a loop</a:t>
            </a:r>
            <a:r>
              <a:rPr lang="en-US" sz="2400" dirty="0" smtClean="0"/>
              <a:t>.</a:t>
            </a:r>
            <a:endParaRPr lang="lv-LV" sz="2400" dirty="0" smtClean="0"/>
          </a:p>
          <a:p>
            <a:r>
              <a:rPr lang="en-US" sz="2400" b="1" dirty="0"/>
              <a:t>Remark</a:t>
            </a:r>
            <a:r>
              <a:rPr lang="en-US" sz="2400" dirty="0"/>
              <a:t>: There is no standard terminology for graph theory. So, it is crucial that you understand the terminology being used whenever you read material about graphs.</a:t>
            </a:r>
          </a:p>
          <a:p>
            <a:pPr>
              <a:lnSpc>
                <a:spcPts val="1700"/>
              </a:lnSpc>
            </a:pPr>
            <a:endParaRPr lang="en-US" sz="2400" dirty="0"/>
          </a:p>
          <a:p>
            <a:endParaRPr lang="lv-LV" sz="2400" dirty="0"/>
          </a:p>
        </p:txBody>
      </p:sp>
      <p:grpSp>
        <p:nvGrpSpPr>
          <p:cNvPr id="23" name="Group 22"/>
          <p:cNvGrpSpPr/>
          <p:nvPr/>
        </p:nvGrpSpPr>
        <p:grpSpPr>
          <a:xfrm>
            <a:off x="7551978" y="4612662"/>
            <a:ext cx="2481975" cy="1769028"/>
            <a:chOff x="1197412" y="4729300"/>
            <a:chExt cx="2481975" cy="1769028"/>
          </a:xfrm>
        </p:grpSpPr>
        <p:grpSp>
          <p:nvGrpSpPr>
            <p:cNvPr id="24" name="Group 23"/>
            <p:cNvGrpSpPr/>
            <p:nvPr/>
          </p:nvGrpSpPr>
          <p:grpSpPr>
            <a:xfrm>
              <a:off x="1197412" y="4729300"/>
              <a:ext cx="2481975" cy="1769028"/>
              <a:chOff x="1197412" y="4729300"/>
              <a:chExt cx="2481975" cy="1769028"/>
            </a:xfrm>
          </p:grpSpPr>
          <p:grpSp>
            <p:nvGrpSpPr>
              <p:cNvPr id="28" name="Group 27"/>
              <p:cNvGrpSpPr/>
              <p:nvPr/>
            </p:nvGrpSpPr>
            <p:grpSpPr>
              <a:xfrm>
                <a:off x="1565113" y="4729300"/>
                <a:ext cx="1838500" cy="1658899"/>
                <a:chOff x="2971800" y="1981200"/>
                <a:chExt cx="3048000" cy="2438400"/>
              </a:xfrm>
            </p:grpSpPr>
            <p:sp>
              <p:nvSpPr>
                <p:cNvPr id="35" name="Oval 3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p:cNvCxnSpPr>
                  <a:endCxn id="37" idx="2"/>
                </p:cNvCxnSpPr>
                <p:nvPr/>
              </p:nvCxnSpPr>
              <p:spPr>
                <a:xfrm flipV="1">
                  <a:off x="3276600" y="2400300"/>
                  <a:ext cx="2286000" cy="381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5" idx="5"/>
                  <a:endCxn id="36" idx="1"/>
                </p:cNvCxnSpPr>
                <p:nvPr/>
              </p:nvCxnSpPr>
              <p:spPr>
                <a:xfrm rot="16200000" flipH="1">
                  <a:off x="3205022" y="2443022"/>
                  <a:ext cx="1438556" cy="1514756"/>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a:stCxn id="37" idx="4"/>
                  <a:endCxn id="36" idx="7"/>
                </p:cNvCxnSpPr>
                <p:nvPr/>
              </p:nvCxnSpPr>
              <p:spPr>
                <a:xfrm rot="5400000">
                  <a:off x="4557572" y="2800350"/>
                  <a:ext cx="1405078" cy="833578"/>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p:cNvSpPr/>
                <p:nvPr/>
              </p:nvSpPr>
              <p:spPr>
                <a:xfrm>
                  <a:off x="5562600" y="19812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Oval 41"/>
                <p:cNvSpPr/>
                <p:nvPr/>
              </p:nvSpPr>
              <p:spPr>
                <a:xfrm>
                  <a:off x="4495800" y="4114800"/>
                  <a:ext cx="457200" cy="304800"/>
                </a:xfrm>
                <a:prstGeom prst="ellipse">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9" name="TextBox 28"/>
              <p:cNvSpPr txBox="1"/>
              <p:nvPr/>
            </p:nvSpPr>
            <p:spPr>
              <a:xfrm>
                <a:off x="1197412" y="4884822"/>
                <a:ext cx="275775" cy="369332"/>
              </a:xfrm>
              <a:prstGeom prst="rect">
                <a:avLst/>
              </a:prstGeom>
              <a:noFill/>
            </p:spPr>
            <p:txBody>
              <a:bodyPr wrap="square" rtlCol="0">
                <a:spAutoFit/>
              </a:bodyPr>
              <a:lstStyle/>
              <a:p>
                <a:r>
                  <a:rPr lang="en-US" i="1" dirty="0"/>
                  <a:t>a</a:t>
                </a:r>
              </a:p>
            </p:txBody>
          </p:sp>
          <p:sp>
            <p:nvSpPr>
              <p:cNvPr id="32" name="TextBox 31"/>
              <p:cNvSpPr txBox="1"/>
              <p:nvPr/>
            </p:nvSpPr>
            <p:spPr>
              <a:xfrm>
                <a:off x="3403612" y="4884822"/>
                <a:ext cx="275775" cy="369332"/>
              </a:xfrm>
              <a:prstGeom prst="rect">
                <a:avLst/>
              </a:prstGeom>
              <a:noFill/>
            </p:spPr>
            <p:txBody>
              <a:bodyPr wrap="square" rtlCol="0">
                <a:spAutoFit/>
              </a:bodyPr>
              <a:lstStyle/>
              <a:p>
                <a:r>
                  <a:rPr lang="en-US" i="1" dirty="0"/>
                  <a:t>b</a:t>
                </a:r>
              </a:p>
            </p:txBody>
          </p:sp>
          <p:sp>
            <p:nvSpPr>
              <p:cNvPr id="34" name="TextBox 33"/>
              <p:cNvSpPr txBox="1"/>
              <p:nvPr/>
            </p:nvSpPr>
            <p:spPr>
              <a:xfrm>
                <a:off x="2806100" y="6128996"/>
                <a:ext cx="275775" cy="369332"/>
              </a:xfrm>
              <a:prstGeom prst="rect">
                <a:avLst/>
              </a:prstGeom>
              <a:noFill/>
            </p:spPr>
            <p:txBody>
              <a:bodyPr wrap="square" rtlCol="0">
                <a:spAutoFit/>
              </a:bodyPr>
              <a:lstStyle/>
              <a:p>
                <a:r>
                  <a:rPr lang="en-US" i="1" dirty="0"/>
                  <a:t>c</a:t>
                </a:r>
              </a:p>
            </p:txBody>
          </p:sp>
        </p:grpSp>
        <p:sp>
          <p:nvSpPr>
            <p:cNvPr id="25" name="Freeform 24"/>
            <p:cNvSpPr/>
            <p:nvPr/>
          </p:nvSpPr>
          <p:spPr>
            <a:xfrm>
              <a:off x="1604946" y="5039139"/>
              <a:ext cx="979228" cy="1143000"/>
            </a:xfrm>
            <a:custGeom>
              <a:avLst/>
              <a:gdLst>
                <a:gd name="connsiteX0" fmla="*/ 979228 w 979228"/>
                <a:gd name="connsiteY0" fmla="*/ 1143000 h 1143000"/>
                <a:gd name="connsiteX1" fmla="*/ 94645 w 979228"/>
                <a:gd name="connsiteY1" fmla="*/ 815009 h 1143000"/>
                <a:gd name="connsiteX2" fmla="*/ 25071 w 979228"/>
                <a:gd name="connsiteY2" fmla="*/ 9939 h 1143000"/>
                <a:gd name="connsiteX3" fmla="*/ 25071 w 979228"/>
                <a:gd name="connsiteY3" fmla="*/ 9939 h 1143000"/>
                <a:gd name="connsiteX4" fmla="*/ 15132 w 979228"/>
                <a:gd name="connsiteY4" fmla="*/ 0 h 1143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9228" h="1143000">
                  <a:moveTo>
                    <a:pt x="979228" y="1143000"/>
                  </a:moveTo>
                  <a:cubicBezTo>
                    <a:pt x="616449" y="1073426"/>
                    <a:pt x="253671" y="1003852"/>
                    <a:pt x="94645" y="815009"/>
                  </a:cubicBezTo>
                  <a:cubicBezTo>
                    <a:pt x="-64381" y="626165"/>
                    <a:pt x="25071" y="9939"/>
                    <a:pt x="25071" y="9939"/>
                  </a:cubicBezTo>
                  <a:lnTo>
                    <a:pt x="25071" y="9939"/>
                  </a:lnTo>
                  <a:lnTo>
                    <a:pt x="15132" y="0"/>
                  </a:ln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713383" y="5029200"/>
              <a:ext cx="663533" cy="1113183"/>
            </a:xfrm>
            <a:custGeom>
              <a:avLst/>
              <a:gdLst>
                <a:gd name="connsiteX0" fmla="*/ 0 w 663533"/>
                <a:gd name="connsiteY0" fmla="*/ 1113183 h 1113183"/>
                <a:gd name="connsiteX1" fmla="*/ 636104 w 663533"/>
                <a:gd name="connsiteY1" fmla="*/ 874643 h 1113183"/>
                <a:gd name="connsiteX2" fmla="*/ 556591 w 663533"/>
                <a:gd name="connsiteY2" fmla="*/ 0 h 1113183"/>
              </a:gdLst>
              <a:ahLst/>
              <a:cxnLst>
                <a:cxn ang="0">
                  <a:pos x="connsiteX0" y="connsiteY0"/>
                </a:cxn>
                <a:cxn ang="0">
                  <a:pos x="connsiteX1" y="connsiteY1"/>
                </a:cxn>
                <a:cxn ang="0">
                  <a:pos x="connsiteX2" y="connsiteY2"/>
                </a:cxn>
              </a:cxnLst>
              <a:rect l="l" t="t" r="r" b="b"/>
              <a:pathLst>
                <a:path w="663533" h="1113183">
                  <a:moveTo>
                    <a:pt x="0" y="1113183"/>
                  </a:moveTo>
                  <a:cubicBezTo>
                    <a:pt x="271669" y="1086678"/>
                    <a:pt x="543339" y="1060173"/>
                    <a:pt x="636104" y="874643"/>
                  </a:cubicBezTo>
                  <a:cubicBezTo>
                    <a:pt x="728869" y="689113"/>
                    <a:pt x="556591" y="0"/>
                    <a:pt x="556591" y="0"/>
                  </a:cubicBezTo>
                </a:path>
              </a:pathLst>
            </a:custGeom>
            <a:no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876288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Directed Graphs</a:t>
            </a:r>
            <a:endParaRPr lang="en-US" dirty="0"/>
          </a:p>
        </p:txBody>
      </p:sp>
      <p:sp>
        <p:nvSpPr>
          <p:cNvPr id="3" name="Content Placeholder 2"/>
          <p:cNvSpPr>
            <a:spLocks noGrp="1"/>
          </p:cNvSpPr>
          <p:nvPr>
            <p:ph idx="1"/>
          </p:nvPr>
        </p:nvSpPr>
        <p:spPr/>
        <p:txBody>
          <a:bodyPr>
            <a:normAutofit/>
          </a:bodyPr>
          <a:lstStyle/>
          <a:p>
            <a:pPr>
              <a:buNone/>
            </a:pPr>
            <a:r>
              <a:rPr lang="en-US" b="1" dirty="0" smtClean="0"/>
              <a:t>Definition:</a:t>
            </a:r>
            <a:r>
              <a:rPr lang="en-US" dirty="0" smtClean="0"/>
              <a:t> An </a:t>
            </a:r>
            <a:r>
              <a:rPr lang="en-US" i="1" dirty="0" smtClean="0"/>
              <a:t>directed graph </a:t>
            </a:r>
            <a:r>
              <a:rPr lang="en-US" dirty="0" smtClean="0"/>
              <a:t> (or </a:t>
            </a:r>
            <a:r>
              <a:rPr lang="en-US" i="1" dirty="0" smtClean="0"/>
              <a:t>digraph</a:t>
            </a:r>
            <a:r>
              <a:rPr lang="en-US" dirty="0" smtClean="0"/>
              <a:t>) </a:t>
            </a:r>
            <a:r>
              <a:rPr lang="en-US" i="1" dirty="0" smtClean="0"/>
              <a:t>G = </a:t>
            </a:r>
            <a:r>
              <a:rPr lang="en-US" dirty="0" smtClean="0"/>
              <a:t>(</a:t>
            </a:r>
            <a:r>
              <a:rPr lang="en-US" i="1" dirty="0" smtClean="0"/>
              <a:t>V, E</a:t>
            </a:r>
            <a:r>
              <a:rPr lang="en-US" dirty="0" smtClean="0"/>
              <a:t>)</a:t>
            </a:r>
            <a:r>
              <a:rPr lang="en-US" i="1" dirty="0" smtClean="0"/>
              <a:t> </a:t>
            </a:r>
            <a:r>
              <a:rPr lang="en-US" dirty="0" smtClean="0"/>
              <a:t>consists of </a:t>
            </a:r>
            <a:r>
              <a:rPr lang="en-US" i="1" dirty="0"/>
              <a:t> </a:t>
            </a:r>
            <a:r>
              <a:rPr lang="en-US" dirty="0" smtClean="0"/>
              <a:t>a nonempty set </a:t>
            </a:r>
            <a:r>
              <a:rPr lang="en-US" i="1" dirty="0" smtClean="0"/>
              <a:t>V</a:t>
            </a:r>
            <a:r>
              <a:rPr lang="en-US" dirty="0" smtClean="0"/>
              <a:t> of </a:t>
            </a:r>
            <a:r>
              <a:rPr lang="en-US" i="1" dirty="0" smtClean="0"/>
              <a:t>vertices </a:t>
            </a:r>
            <a:r>
              <a:rPr lang="en-US" dirty="0" smtClean="0"/>
              <a:t>(or </a:t>
            </a:r>
            <a:r>
              <a:rPr lang="en-US" i="1" dirty="0" smtClean="0"/>
              <a:t>nodes</a:t>
            </a:r>
            <a:r>
              <a:rPr lang="en-US" dirty="0" smtClean="0"/>
              <a:t>) and a set </a:t>
            </a:r>
            <a:r>
              <a:rPr lang="en-US" i="1" dirty="0" smtClean="0"/>
              <a:t>E</a:t>
            </a:r>
            <a:r>
              <a:rPr lang="en-US" dirty="0" smtClean="0"/>
              <a:t> of </a:t>
            </a:r>
            <a:r>
              <a:rPr lang="en-US" i="1" dirty="0" smtClean="0"/>
              <a:t>directed edges </a:t>
            </a:r>
            <a:r>
              <a:rPr lang="en-US" dirty="0" smtClean="0"/>
              <a:t>(or </a:t>
            </a:r>
            <a:r>
              <a:rPr lang="en-US" i="1" dirty="0" smtClean="0"/>
              <a:t>arcs</a:t>
            </a:r>
            <a:r>
              <a:rPr lang="en-US" dirty="0" smtClean="0"/>
              <a:t>)</a:t>
            </a:r>
            <a:r>
              <a:rPr lang="en-US" i="1" dirty="0" smtClean="0"/>
              <a:t>. </a:t>
            </a:r>
            <a:r>
              <a:rPr lang="en-US" dirty="0" smtClean="0"/>
              <a:t>Each edge is associated with an ordered pair of vertices.  The directed edge associated with the ordered pair (</a:t>
            </a:r>
            <a:r>
              <a:rPr lang="en-US" i="1" dirty="0" err="1" smtClean="0"/>
              <a:t>u</a:t>
            </a:r>
            <a:r>
              <a:rPr lang="en-US" dirty="0" err="1" smtClean="0"/>
              <a:t>,</a:t>
            </a:r>
            <a:r>
              <a:rPr lang="en-US" i="1" dirty="0" err="1" smtClean="0"/>
              <a:t>v</a:t>
            </a:r>
            <a:r>
              <a:rPr lang="en-US" dirty="0" smtClean="0"/>
              <a:t>) is said to </a:t>
            </a:r>
            <a:r>
              <a:rPr lang="en-US" i="1" dirty="0" smtClean="0"/>
              <a:t>start at u</a:t>
            </a:r>
            <a:r>
              <a:rPr lang="en-US" dirty="0" smtClean="0"/>
              <a:t> and </a:t>
            </a:r>
            <a:r>
              <a:rPr lang="en-US" i="1" dirty="0" smtClean="0"/>
              <a:t>end at</a:t>
            </a:r>
            <a:r>
              <a:rPr lang="en-US" dirty="0" smtClean="0"/>
              <a:t> </a:t>
            </a:r>
            <a:r>
              <a:rPr lang="en-US" i="1" dirty="0" smtClean="0"/>
              <a:t>v</a:t>
            </a:r>
            <a:r>
              <a:rPr lang="en-US" dirty="0" smtClean="0"/>
              <a:t>. </a:t>
            </a:r>
          </a:p>
          <a:p>
            <a:pPr>
              <a:buNone/>
            </a:pPr>
            <a:r>
              <a:rPr lang="en-US" b="1" dirty="0" smtClean="0"/>
              <a:t>Remark</a:t>
            </a:r>
            <a:r>
              <a:rPr lang="en-US" dirty="0" smtClean="0"/>
              <a:t>: Graphs where the end points of an edge are not ordered are said to be </a:t>
            </a:r>
            <a:r>
              <a:rPr lang="en-US" i="1" dirty="0" smtClean="0"/>
              <a:t>undirected graphs</a:t>
            </a:r>
            <a:r>
              <a:rPr lang="en-US" dirty="0" smtClean="0"/>
              <a:t>.</a:t>
            </a:r>
          </a:p>
          <a:p>
            <a:pPr>
              <a:buNone/>
            </a:pPr>
            <a:endParaRPr lang="en-US" i="1" dirty="0" smtClean="0"/>
          </a:p>
          <a:p>
            <a:endParaRPr lang="en-US" i="1" dirty="0"/>
          </a:p>
        </p:txBody>
      </p:sp>
    </p:spTree>
    <p:extLst>
      <p:ext uri="{BB962C8B-B14F-4D97-AF65-F5344CB8AC3E}">
        <p14:creationId xmlns:p14="http://schemas.microsoft.com/office/powerpoint/2010/main" val="2135861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Some Terminology (</a:t>
            </a:r>
            <a:r>
              <a:rPr lang="en-US" i="1" dirty="0" smtClean="0"/>
              <a:t>continued</a:t>
            </a:r>
            <a:r>
              <a:rPr lang="en-US" dirty="0" smtClean="0"/>
              <a:t>)</a:t>
            </a:r>
            <a:endParaRPr lang="en-US" dirty="0"/>
          </a:p>
        </p:txBody>
      </p:sp>
      <p:sp>
        <p:nvSpPr>
          <p:cNvPr id="3" name="Content Placeholder 2"/>
          <p:cNvSpPr>
            <a:spLocks noGrp="1"/>
          </p:cNvSpPr>
          <p:nvPr>
            <p:ph sz="half" idx="1"/>
          </p:nvPr>
        </p:nvSpPr>
        <p:spPr/>
        <p:txBody>
          <a:bodyPr>
            <a:normAutofit/>
          </a:bodyPr>
          <a:lstStyle/>
          <a:p>
            <a:r>
              <a:rPr lang="en-US" sz="2400" dirty="0"/>
              <a:t>A </a:t>
            </a:r>
            <a:r>
              <a:rPr lang="en-US" sz="2400" i="1" dirty="0"/>
              <a:t>simple directed graph </a:t>
            </a:r>
            <a:r>
              <a:rPr lang="en-US" sz="2400" dirty="0"/>
              <a:t>has no loops and no multiple edges</a:t>
            </a:r>
            <a:r>
              <a:rPr lang="en-US" sz="2400" dirty="0" smtClean="0"/>
              <a:t>.</a:t>
            </a:r>
            <a:endParaRPr lang="lv-LV" sz="2400" dirty="0" smtClean="0"/>
          </a:p>
          <a:p>
            <a:r>
              <a:rPr lang="lv-LV" sz="2400" b="1" dirty="0" smtClean="0"/>
              <a:t>Example: </a:t>
            </a:r>
            <a:r>
              <a:rPr lang="en-US" sz="2400" dirty="0"/>
              <a:t>This is a directed graph with three vertices and four edges</a:t>
            </a:r>
            <a:r>
              <a:rPr lang="en-US" sz="2400" dirty="0" smtClean="0"/>
              <a:t>.</a:t>
            </a:r>
            <a:endParaRPr lang="en-US" sz="2400" dirty="0"/>
          </a:p>
        </p:txBody>
      </p:sp>
      <p:sp>
        <p:nvSpPr>
          <p:cNvPr id="33" name="Content Placeholder 32"/>
          <p:cNvSpPr>
            <a:spLocks noGrp="1"/>
          </p:cNvSpPr>
          <p:nvPr>
            <p:ph sz="half" idx="2"/>
          </p:nvPr>
        </p:nvSpPr>
        <p:spPr/>
        <p:txBody>
          <a:bodyPr>
            <a:normAutofit/>
          </a:bodyPr>
          <a:lstStyle/>
          <a:p>
            <a:r>
              <a:rPr lang="en-US" sz="2000" dirty="0"/>
              <a:t>A </a:t>
            </a:r>
            <a:r>
              <a:rPr lang="en-US" sz="2000" i="1" dirty="0"/>
              <a:t>directed multigraph</a:t>
            </a:r>
            <a:r>
              <a:rPr lang="en-US" sz="2000" dirty="0"/>
              <a:t> may have multiple directed edges.  When there are </a:t>
            </a:r>
            <a:r>
              <a:rPr lang="en-US" sz="2000" i="1" dirty="0"/>
              <a:t>m</a:t>
            </a:r>
            <a:r>
              <a:rPr lang="en-US" sz="2000" dirty="0"/>
              <a:t> directed edges from the vertex </a:t>
            </a:r>
            <a:r>
              <a:rPr lang="en-US" sz="2000" i="1" dirty="0"/>
              <a:t>u</a:t>
            </a:r>
            <a:r>
              <a:rPr lang="en-US" sz="2000" dirty="0"/>
              <a:t> to the vertex </a:t>
            </a:r>
            <a:r>
              <a:rPr lang="en-US" sz="2000" i="1" dirty="0"/>
              <a:t>v</a:t>
            </a:r>
            <a:r>
              <a:rPr lang="en-US" sz="2000" dirty="0"/>
              <a:t>,  we say that  (</a:t>
            </a:r>
            <a:r>
              <a:rPr lang="en-US" sz="2000" i="1" dirty="0" err="1"/>
              <a:t>u,v</a:t>
            </a:r>
            <a:r>
              <a:rPr lang="en-US" sz="2000" dirty="0"/>
              <a:t>)</a:t>
            </a:r>
            <a:r>
              <a:rPr lang="en-US" sz="2000" i="1" dirty="0"/>
              <a:t> </a:t>
            </a:r>
            <a:r>
              <a:rPr lang="en-US" sz="2000" dirty="0"/>
              <a:t>is an edge of </a:t>
            </a:r>
            <a:r>
              <a:rPr lang="en-US" sz="2000" i="1" dirty="0"/>
              <a:t>multiplicity m</a:t>
            </a:r>
            <a:r>
              <a:rPr lang="en-US" sz="2000" dirty="0"/>
              <a:t>.</a:t>
            </a:r>
            <a:endParaRPr lang="lv-LV" sz="2000" dirty="0"/>
          </a:p>
          <a:p>
            <a:r>
              <a:rPr lang="en-US" sz="2000" b="1" dirty="0"/>
              <a:t>Example</a:t>
            </a:r>
            <a:r>
              <a:rPr lang="en-US" sz="2000" dirty="0"/>
              <a:t>:</a:t>
            </a:r>
            <a:r>
              <a:rPr lang="lv-LV" sz="2000" dirty="0"/>
              <a:t> </a:t>
            </a:r>
            <a:r>
              <a:rPr lang="en-US" sz="2000" dirty="0"/>
              <a:t>In this directed multigraph the multiplicity of (</a:t>
            </a:r>
            <a:r>
              <a:rPr lang="en-US" sz="2000" i="1" dirty="0" err="1"/>
              <a:t>a,b</a:t>
            </a:r>
            <a:r>
              <a:rPr lang="en-US" sz="2000" dirty="0"/>
              <a:t>) is </a:t>
            </a:r>
            <a:r>
              <a:rPr lang="en-US" sz="2000" dirty="0">
                <a:latin typeface="Cambria Math" pitchFamily="18" charset="0"/>
                <a:ea typeface="Cambria Math" pitchFamily="18" charset="0"/>
              </a:rPr>
              <a:t>1 and the multiplicity of (</a:t>
            </a:r>
            <a:r>
              <a:rPr lang="en-US" sz="2000" i="1" dirty="0" err="1">
                <a:latin typeface="Cambria Math" pitchFamily="18" charset="0"/>
                <a:ea typeface="Cambria Math" pitchFamily="18" charset="0"/>
              </a:rPr>
              <a:t>b,c</a:t>
            </a:r>
            <a:r>
              <a:rPr lang="en-US" sz="2000" dirty="0">
                <a:latin typeface="Cambria Math" pitchFamily="18" charset="0"/>
                <a:ea typeface="Cambria Math" pitchFamily="18" charset="0"/>
              </a:rPr>
              <a:t>) is 2</a:t>
            </a:r>
            <a:r>
              <a:rPr lang="en-US" sz="2000" dirty="0" smtClean="0">
                <a:latin typeface="Cambria Math" pitchFamily="18" charset="0"/>
                <a:ea typeface="Cambria Math" pitchFamily="18" charset="0"/>
              </a:rPr>
              <a:t>.</a:t>
            </a:r>
            <a:endParaRPr lang="en-US" sz="2000" dirty="0">
              <a:latin typeface="Cambria Math" pitchFamily="18" charset="0"/>
              <a:ea typeface="Cambria Math" pitchFamily="18" charset="0"/>
            </a:endParaRPr>
          </a:p>
        </p:txBody>
      </p:sp>
      <p:grpSp>
        <p:nvGrpSpPr>
          <p:cNvPr id="4" name="Group 3"/>
          <p:cNvGrpSpPr/>
          <p:nvPr/>
        </p:nvGrpSpPr>
        <p:grpSpPr>
          <a:xfrm>
            <a:off x="1497053" y="3945266"/>
            <a:ext cx="1968392" cy="1439262"/>
            <a:chOff x="2362200" y="2057400"/>
            <a:chExt cx="4038600" cy="2357586"/>
          </a:xfrm>
        </p:grpSpPr>
        <p:sp>
          <p:nvSpPr>
            <p:cNvPr id="5" name="Oval 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a:endCxn id="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5"/>
              <a:endCxn id="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4443272" y="2751185"/>
              <a:ext cx="1405078" cy="833577"/>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362200" y="2209799"/>
              <a:ext cx="457200" cy="604985"/>
            </a:xfrm>
            <a:prstGeom prst="rect">
              <a:avLst/>
            </a:prstGeom>
            <a:noFill/>
          </p:spPr>
          <p:txBody>
            <a:bodyPr wrap="square" rtlCol="0">
              <a:spAutoFit/>
            </a:bodyPr>
            <a:lstStyle/>
            <a:p>
              <a:r>
                <a:rPr lang="en-US" i="1" dirty="0"/>
                <a:t>a</a:t>
              </a:r>
            </a:p>
          </p:txBody>
        </p:sp>
        <p:sp>
          <p:nvSpPr>
            <p:cNvPr id="12" name="TextBox 11"/>
            <p:cNvSpPr txBox="1"/>
            <p:nvPr/>
          </p:nvSpPr>
          <p:spPr>
            <a:xfrm>
              <a:off x="5943600" y="2057400"/>
              <a:ext cx="457200" cy="604985"/>
            </a:xfrm>
            <a:prstGeom prst="rect">
              <a:avLst/>
            </a:prstGeom>
            <a:noFill/>
          </p:spPr>
          <p:txBody>
            <a:bodyPr wrap="square" rtlCol="0">
              <a:spAutoFit/>
            </a:bodyPr>
            <a:lstStyle/>
            <a:p>
              <a:r>
                <a:rPr lang="en-US" i="1" dirty="0"/>
                <a:t>b</a:t>
              </a:r>
            </a:p>
          </p:txBody>
        </p:sp>
        <p:sp>
          <p:nvSpPr>
            <p:cNvPr id="13" name="TextBox 12"/>
            <p:cNvSpPr txBox="1"/>
            <p:nvPr/>
          </p:nvSpPr>
          <p:spPr>
            <a:xfrm>
              <a:off x="5105400" y="3810001"/>
              <a:ext cx="457200" cy="604985"/>
            </a:xfrm>
            <a:prstGeom prst="rect">
              <a:avLst/>
            </a:prstGeom>
            <a:noFill/>
          </p:spPr>
          <p:txBody>
            <a:bodyPr wrap="square" rtlCol="0">
              <a:spAutoFit/>
            </a:bodyPr>
            <a:lstStyle/>
            <a:p>
              <a:r>
                <a:rPr lang="en-US" i="1" dirty="0"/>
                <a:t>c</a:t>
              </a:r>
            </a:p>
          </p:txBody>
        </p:sp>
      </p:grpSp>
      <p:grpSp>
        <p:nvGrpSpPr>
          <p:cNvPr id="14" name="Group 13"/>
          <p:cNvGrpSpPr/>
          <p:nvPr/>
        </p:nvGrpSpPr>
        <p:grpSpPr>
          <a:xfrm>
            <a:off x="7070869" y="4129029"/>
            <a:ext cx="2934178" cy="1853129"/>
            <a:chOff x="2362200" y="1905000"/>
            <a:chExt cx="4191000" cy="2887274"/>
          </a:xfrm>
        </p:grpSpPr>
        <p:sp>
          <p:nvSpPr>
            <p:cNvPr id="15" name="Oval 14"/>
            <p:cNvSpPr/>
            <p:nvPr/>
          </p:nvSpPr>
          <p:spPr>
            <a:xfrm>
              <a:off x="29718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648200" y="38862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562600" y="2286000"/>
              <a:ext cx="228600" cy="228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p:cNvCxnSpPr>
              <a:endCxn id="17" idx="2"/>
            </p:cNvCxnSpPr>
            <p:nvPr/>
          </p:nvCxnSpPr>
          <p:spPr>
            <a:xfrm flipV="1">
              <a:off x="3276600" y="2400300"/>
              <a:ext cx="2286000" cy="38100"/>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15" idx="5"/>
              <a:endCxn id="16" idx="1"/>
            </p:cNvCxnSpPr>
            <p:nvPr/>
          </p:nvCxnSpPr>
          <p:spPr>
            <a:xfrm rot="16200000" flipH="1">
              <a:off x="3205022" y="2443022"/>
              <a:ext cx="1438556" cy="1514756"/>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7" idx="4"/>
              <a:endCxn id="16" idx="7"/>
            </p:cNvCxnSpPr>
            <p:nvPr/>
          </p:nvCxnSpPr>
          <p:spPr>
            <a:xfrm rot="5400000">
              <a:off x="4557572" y="2800350"/>
              <a:ext cx="1405078" cy="833578"/>
            </a:xfrm>
            <a:prstGeom prst="line">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a:stCxn id="16" idx="2"/>
            </p:cNvCxnSpPr>
            <p:nvPr/>
          </p:nvCxnSpPr>
          <p:spPr>
            <a:xfrm rot="10800000">
              <a:off x="2895600" y="3505200"/>
              <a:ext cx="1752600" cy="4953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endCxn id="15" idx="4"/>
            </p:cNvCxnSpPr>
            <p:nvPr/>
          </p:nvCxnSpPr>
          <p:spPr>
            <a:xfrm rot="5400000" flipH="1" flipV="1">
              <a:off x="2495550" y="2914650"/>
              <a:ext cx="990600" cy="190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6" idx="6"/>
            </p:cNvCxnSpPr>
            <p:nvPr/>
          </p:nvCxnSpPr>
          <p:spPr>
            <a:xfrm flipV="1">
              <a:off x="4876800" y="3276600"/>
              <a:ext cx="1447800" cy="723900"/>
            </a:xfrm>
            <a:prstGeom prst="line">
              <a:avLst/>
            </a:prstGeom>
            <a:ln>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a:endCxn id="17" idx="5"/>
            </p:cNvCxnSpPr>
            <p:nvPr/>
          </p:nvCxnSpPr>
          <p:spPr>
            <a:xfrm rot="16200000" flipV="1">
              <a:off x="5643422" y="2595422"/>
              <a:ext cx="795478" cy="566878"/>
            </a:xfrm>
            <a:prstGeom prst="line">
              <a:avLst/>
            </a:prstGeom>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5257800" y="4038600"/>
              <a:ext cx="457200" cy="753674"/>
            </a:xfrm>
            <a:prstGeom prst="rect">
              <a:avLst/>
            </a:prstGeom>
            <a:noFill/>
          </p:spPr>
          <p:txBody>
            <a:bodyPr wrap="square" rtlCol="0">
              <a:spAutoFit/>
            </a:bodyPr>
            <a:lstStyle/>
            <a:p>
              <a:r>
                <a:rPr lang="en-US" i="1" dirty="0"/>
                <a:t>c</a:t>
              </a:r>
            </a:p>
          </p:txBody>
        </p:sp>
        <p:sp>
          <p:nvSpPr>
            <p:cNvPr id="26" name="TextBox 25"/>
            <p:cNvSpPr txBox="1"/>
            <p:nvPr/>
          </p:nvSpPr>
          <p:spPr>
            <a:xfrm>
              <a:off x="2362200" y="2362199"/>
              <a:ext cx="457200" cy="753674"/>
            </a:xfrm>
            <a:prstGeom prst="rect">
              <a:avLst/>
            </a:prstGeom>
            <a:noFill/>
          </p:spPr>
          <p:txBody>
            <a:bodyPr wrap="square" rtlCol="0">
              <a:spAutoFit/>
            </a:bodyPr>
            <a:lstStyle/>
            <a:p>
              <a:r>
                <a:rPr lang="en-US" i="1" dirty="0"/>
                <a:t>a</a:t>
              </a:r>
            </a:p>
          </p:txBody>
        </p:sp>
        <p:sp>
          <p:nvSpPr>
            <p:cNvPr id="27" name="TextBox 26"/>
            <p:cNvSpPr txBox="1"/>
            <p:nvPr/>
          </p:nvSpPr>
          <p:spPr>
            <a:xfrm>
              <a:off x="6096000" y="2209800"/>
              <a:ext cx="457200" cy="753674"/>
            </a:xfrm>
            <a:prstGeom prst="rect">
              <a:avLst/>
            </a:prstGeom>
            <a:noFill/>
          </p:spPr>
          <p:txBody>
            <a:bodyPr wrap="square" rtlCol="0">
              <a:spAutoFit/>
            </a:bodyPr>
            <a:lstStyle/>
            <a:p>
              <a:r>
                <a:rPr lang="en-US" i="1" dirty="0"/>
                <a:t>b</a:t>
              </a:r>
            </a:p>
          </p:txBody>
        </p:sp>
        <p:sp>
          <p:nvSpPr>
            <p:cNvPr id="28" name="Freeform 27"/>
            <p:cNvSpPr/>
            <p:nvPr/>
          </p:nvSpPr>
          <p:spPr>
            <a:xfrm>
              <a:off x="4572000" y="4114800"/>
              <a:ext cx="488887" cy="479834"/>
            </a:xfrm>
            <a:custGeom>
              <a:avLst/>
              <a:gdLst>
                <a:gd name="connsiteX0" fmla="*/ 117695 w 488887"/>
                <a:gd name="connsiteY0" fmla="*/ 18107 h 479834"/>
                <a:gd name="connsiteX1" fmla="*/ 63375 w 488887"/>
                <a:gd name="connsiteY1" fmla="*/ 45268 h 479834"/>
                <a:gd name="connsiteX2" fmla="*/ 27161 w 488887"/>
                <a:gd name="connsiteY2" fmla="*/ 99588 h 479834"/>
                <a:gd name="connsiteX3" fmla="*/ 18107 w 488887"/>
                <a:gd name="connsiteY3" fmla="*/ 135802 h 479834"/>
                <a:gd name="connsiteX4" fmla="*/ 0 w 488887"/>
                <a:gd name="connsiteY4" fmla="*/ 190123 h 479834"/>
                <a:gd name="connsiteX5" fmla="*/ 9054 w 488887"/>
                <a:gd name="connsiteY5" fmla="*/ 353085 h 479834"/>
                <a:gd name="connsiteX6" fmla="*/ 81481 w 488887"/>
                <a:gd name="connsiteY6" fmla="*/ 425513 h 479834"/>
                <a:gd name="connsiteX7" fmla="*/ 153909 w 488887"/>
                <a:gd name="connsiteY7" fmla="*/ 461727 h 479834"/>
                <a:gd name="connsiteX8" fmla="*/ 181070 w 488887"/>
                <a:gd name="connsiteY8" fmla="*/ 479834 h 479834"/>
                <a:gd name="connsiteX9" fmla="*/ 316872 w 488887"/>
                <a:gd name="connsiteY9" fmla="*/ 470780 h 479834"/>
                <a:gd name="connsiteX10" fmla="*/ 344032 w 488887"/>
                <a:gd name="connsiteY10" fmla="*/ 461727 h 479834"/>
                <a:gd name="connsiteX11" fmla="*/ 380246 w 488887"/>
                <a:gd name="connsiteY11" fmla="*/ 452673 h 479834"/>
                <a:gd name="connsiteX12" fmla="*/ 407406 w 488887"/>
                <a:gd name="connsiteY12" fmla="*/ 434567 h 479834"/>
                <a:gd name="connsiteX13" fmla="*/ 434567 w 488887"/>
                <a:gd name="connsiteY13" fmla="*/ 407406 h 479834"/>
                <a:gd name="connsiteX14" fmla="*/ 470780 w 488887"/>
                <a:gd name="connsiteY14" fmla="*/ 344032 h 479834"/>
                <a:gd name="connsiteX15" fmla="*/ 479834 w 488887"/>
                <a:gd name="connsiteY15" fmla="*/ 316871 h 479834"/>
                <a:gd name="connsiteX16" fmla="*/ 488887 w 488887"/>
                <a:gd name="connsiteY16" fmla="*/ 262551 h 479834"/>
                <a:gd name="connsiteX17" fmla="*/ 479834 w 488887"/>
                <a:gd name="connsiteY17" fmla="*/ 117695 h 479834"/>
                <a:gd name="connsiteX18" fmla="*/ 416460 w 488887"/>
                <a:gd name="connsiteY18" fmla="*/ 54321 h 479834"/>
                <a:gd name="connsiteX19" fmla="*/ 389299 w 488887"/>
                <a:gd name="connsiteY19" fmla="*/ 36214 h 479834"/>
                <a:gd name="connsiteX20" fmla="*/ 316872 w 488887"/>
                <a:gd name="connsiteY20" fmla="*/ 0 h 4798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88887" h="479834">
                  <a:moveTo>
                    <a:pt x="117695" y="18107"/>
                  </a:moveTo>
                  <a:cubicBezTo>
                    <a:pt x="98321" y="24565"/>
                    <a:pt x="77828" y="28750"/>
                    <a:pt x="63375" y="45268"/>
                  </a:cubicBezTo>
                  <a:cubicBezTo>
                    <a:pt x="49045" y="61645"/>
                    <a:pt x="27161" y="99588"/>
                    <a:pt x="27161" y="99588"/>
                  </a:cubicBezTo>
                  <a:cubicBezTo>
                    <a:pt x="24143" y="111659"/>
                    <a:pt x="21682" y="123884"/>
                    <a:pt x="18107" y="135802"/>
                  </a:cubicBezTo>
                  <a:cubicBezTo>
                    <a:pt x="12622" y="154083"/>
                    <a:pt x="0" y="190123"/>
                    <a:pt x="0" y="190123"/>
                  </a:cubicBezTo>
                  <a:cubicBezTo>
                    <a:pt x="3018" y="244444"/>
                    <a:pt x="1703" y="299179"/>
                    <a:pt x="9054" y="353085"/>
                  </a:cubicBezTo>
                  <a:cubicBezTo>
                    <a:pt x="14622" y="393915"/>
                    <a:pt x="51842" y="405754"/>
                    <a:pt x="81481" y="425513"/>
                  </a:cubicBezTo>
                  <a:cubicBezTo>
                    <a:pt x="144402" y="467461"/>
                    <a:pt x="65326" y="417435"/>
                    <a:pt x="153909" y="461727"/>
                  </a:cubicBezTo>
                  <a:cubicBezTo>
                    <a:pt x="163641" y="466593"/>
                    <a:pt x="172016" y="473798"/>
                    <a:pt x="181070" y="479834"/>
                  </a:cubicBezTo>
                  <a:cubicBezTo>
                    <a:pt x="226337" y="476816"/>
                    <a:pt x="271782" y="475790"/>
                    <a:pt x="316872" y="470780"/>
                  </a:cubicBezTo>
                  <a:cubicBezTo>
                    <a:pt x="326357" y="469726"/>
                    <a:pt x="334856" y="464349"/>
                    <a:pt x="344032" y="461727"/>
                  </a:cubicBezTo>
                  <a:cubicBezTo>
                    <a:pt x="355996" y="458309"/>
                    <a:pt x="368175" y="455691"/>
                    <a:pt x="380246" y="452673"/>
                  </a:cubicBezTo>
                  <a:cubicBezTo>
                    <a:pt x="389299" y="446638"/>
                    <a:pt x="399047" y="441533"/>
                    <a:pt x="407406" y="434567"/>
                  </a:cubicBezTo>
                  <a:cubicBezTo>
                    <a:pt x="417242" y="426370"/>
                    <a:pt x="426370" y="417242"/>
                    <a:pt x="434567" y="407406"/>
                  </a:cubicBezTo>
                  <a:cubicBezTo>
                    <a:pt x="447940" y="391358"/>
                    <a:pt x="462965" y="362267"/>
                    <a:pt x="470780" y="344032"/>
                  </a:cubicBezTo>
                  <a:cubicBezTo>
                    <a:pt x="474539" y="335260"/>
                    <a:pt x="476816" y="325925"/>
                    <a:pt x="479834" y="316871"/>
                  </a:cubicBezTo>
                  <a:cubicBezTo>
                    <a:pt x="482852" y="298764"/>
                    <a:pt x="488887" y="280907"/>
                    <a:pt x="488887" y="262551"/>
                  </a:cubicBezTo>
                  <a:cubicBezTo>
                    <a:pt x="488887" y="214171"/>
                    <a:pt x="484899" y="165809"/>
                    <a:pt x="479834" y="117695"/>
                  </a:cubicBezTo>
                  <a:cubicBezTo>
                    <a:pt x="475625" y="77709"/>
                    <a:pt x="451979" y="78000"/>
                    <a:pt x="416460" y="54321"/>
                  </a:cubicBezTo>
                  <a:cubicBezTo>
                    <a:pt x="407406" y="48285"/>
                    <a:pt x="399622" y="39655"/>
                    <a:pt x="389299" y="36214"/>
                  </a:cubicBezTo>
                  <a:cubicBezTo>
                    <a:pt x="326881" y="15408"/>
                    <a:pt x="348474" y="31604"/>
                    <a:pt x="316872" y="0"/>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9" name="Freeform 28"/>
            <p:cNvSpPr/>
            <p:nvPr/>
          </p:nvSpPr>
          <p:spPr>
            <a:xfrm>
              <a:off x="5562600" y="1905000"/>
              <a:ext cx="408533" cy="431988"/>
            </a:xfrm>
            <a:custGeom>
              <a:avLst/>
              <a:gdLst>
                <a:gd name="connsiteX0" fmla="*/ 54321 w 408533"/>
                <a:gd name="connsiteY0" fmla="*/ 390048 h 431988"/>
                <a:gd name="connsiteX1" fmla="*/ 36214 w 408533"/>
                <a:gd name="connsiteY1" fmla="*/ 362888 h 431988"/>
                <a:gd name="connsiteX2" fmla="*/ 18107 w 408533"/>
                <a:gd name="connsiteY2" fmla="*/ 272353 h 431988"/>
                <a:gd name="connsiteX3" fmla="*/ 9054 w 408533"/>
                <a:gd name="connsiteY3" fmla="*/ 245193 h 431988"/>
                <a:gd name="connsiteX4" fmla="*/ 0 w 408533"/>
                <a:gd name="connsiteY4" fmla="*/ 208979 h 431988"/>
                <a:gd name="connsiteX5" fmla="*/ 27161 w 408533"/>
                <a:gd name="connsiteY5" fmla="*/ 109391 h 431988"/>
                <a:gd name="connsiteX6" fmla="*/ 54321 w 408533"/>
                <a:gd name="connsiteY6" fmla="*/ 91284 h 431988"/>
                <a:gd name="connsiteX7" fmla="*/ 63374 w 408533"/>
                <a:gd name="connsiteY7" fmla="*/ 55070 h 431988"/>
                <a:gd name="connsiteX8" fmla="*/ 90535 w 408533"/>
                <a:gd name="connsiteY8" fmla="*/ 46016 h 431988"/>
                <a:gd name="connsiteX9" fmla="*/ 117695 w 408533"/>
                <a:gd name="connsiteY9" fmla="*/ 27910 h 431988"/>
                <a:gd name="connsiteX10" fmla="*/ 172016 w 408533"/>
                <a:gd name="connsiteY10" fmla="*/ 9803 h 431988"/>
                <a:gd name="connsiteX11" fmla="*/ 199176 w 408533"/>
                <a:gd name="connsiteY11" fmla="*/ 749 h 431988"/>
                <a:gd name="connsiteX12" fmla="*/ 298765 w 408533"/>
                <a:gd name="connsiteY12" fmla="*/ 9803 h 431988"/>
                <a:gd name="connsiteX13" fmla="*/ 316871 w 408533"/>
                <a:gd name="connsiteY13" fmla="*/ 36963 h 431988"/>
                <a:gd name="connsiteX14" fmla="*/ 371192 w 408533"/>
                <a:gd name="connsiteY14" fmla="*/ 73177 h 431988"/>
                <a:gd name="connsiteX15" fmla="*/ 380246 w 408533"/>
                <a:gd name="connsiteY15" fmla="*/ 109391 h 431988"/>
                <a:gd name="connsiteX16" fmla="*/ 398353 w 408533"/>
                <a:gd name="connsiteY16" fmla="*/ 145605 h 431988"/>
                <a:gd name="connsiteX17" fmla="*/ 407406 w 408533"/>
                <a:gd name="connsiteY17" fmla="*/ 172765 h 431988"/>
                <a:gd name="connsiteX18" fmla="*/ 398353 w 408533"/>
                <a:gd name="connsiteY18" fmla="*/ 335727 h 431988"/>
                <a:gd name="connsiteX19" fmla="*/ 371192 w 408533"/>
                <a:gd name="connsiteY19" fmla="*/ 362888 h 431988"/>
                <a:gd name="connsiteX20" fmla="*/ 353085 w 408533"/>
                <a:gd name="connsiteY20" fmla="*/ 390048 h 431988"/>
                <a:gd name="connsiteX21" fmla="*/ 325925 w 408533"/>
                <a:gd name="connsiteY21" fmla="*/ 399102 h 431988"/>
                <a:gd name="connsiteX22" fmla="*/ 298765 w 408533"/>
                <a:gd name="connsiteY22" fmla="*/ 417209 h 431988"/>
                <a:gd name="connsiteX23" fmla="*/ 217283 w 408533"/>
                <a:gd name="connsiteY23" fmla="*/ 426262 h 4319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08533" h="431988">
                  <a:moveTo>
                    <a:pt x="54321" y="390048"/>
                  </a:moveTo>
                  <a:cubicBezTo>
                    <a:pt x="48285" y="380995"/>
                    <a:pt x="41080" y="372620"/>
                    <a:pt x="36214" y="362888"/>
                  </a:cubicBezTo>
                  <a:cubicBezTo>
                    <a:pt x="22580" y="335620"/>
                    <a:pt x="23666" y="300148"/>
                    <a:pt x="18107" y="272353"/>
                  </a:cubicBezTo>
                  <a:cubicBezTo>
                    <a:pt x="16235" y="262995"/>
                    <a:pt x="11676" y="254369"/>
                    <a:pt x="9054" y="245193"/>
                  </a:cubicBezTo>
                  <a:cubicBezTo>
                    <a:pt x="5636" y="233229"/>
                    <a:pt x="3018" y="221050"/>
                    <a:pt x="0" y="208979"/>
                  </a:cubicBezTo>
                  <a:cubicBezTo>
                    <a:pt x="4932" y="174455"/>
                    <a:pt x="3325" y="137995"/>
                    <a:pt x="27161" y="109391"/>
                  </a:cubicBezTo>
                  <a:cubicBezTo>
                    <a:pt x="34127" y="101032"/>
                    <a:pt x="45268" y="97320"/>
                    <a:pt x="54321" y="91284"/>
                  </a:cubicBezTo>
                  <a:cubicBezTo>
                    <a:pt x="57339" y="79213"/>
                    <a:pt x="55601" y="64786"/>
                    <a:pt x="63374" y="55070"/>
                  </a:cubicBezTo>
                  <a:cubicBezTo>
                    <a:pt x="69336" y="47618"/>
                    <a:pt x="81999" y="50284"/>
                    <a:pt x="90535" y="46016"/>
                  </a:cubicBezTo>
                  <a:cubicBezTo>
                    <a:pt x="100267" y="41150"/>
                    <a:pt x="107752" y="32329"/>
                    <a:pt x="117695" y="27910"/>
                  </a:cubicBezTo>
                  <a:cubicBezTo>
                    <a:pt x="135136" y="20158"/>
                    <a:pt x="153909" y="15839"/>
                    <a:pt x="172016" y="9803"/>
                  </a:cubicBezTo>
                  <a:lnTo>
                    <a:pt x="199176" y="749"/>
                  </a:lnTo>
                  <a:cubicBezTo>
                    <a:pt x="232372" y="3767"/>
                    <a:pt x="266906" y="0"/>
                    <a:pt x="298765" y="9803"/>
                  </a:cubicBezTo>
                  <a:cubicBezTo>
                    <a:pt x="309164" y="13003"/>
                    <a:pt x="308683" y="29798"/>
                    <a:pt x="316871" y="36963"/>
                  </a:cubicBezTo>
                  <a:cubicBezTo>
                    <a:pt x="333248" y="51293"/>
                    <a:pt x="371192" y="73177"/>
                    <a:pt x="371192" y="73177"/>
                  </a:cubicBezTo>
                  <a:cubicBezTo>
                    <a:pt x="374210" y="85248"/>
                    <a:pt x="375877" y="97740"/>
                    <a:pt x="380246" y="109391"/>
                  </a:cubicBezTo>
                  <a:cubicBezTo>
                    <a:pt x="384985" y="122028"/>
                    <a:pt x="393037" y="133200"/>
                    <a:pt x="398353" y="145605"/>
                  </a:cubicBezTo>
                  <a:cubicBezTo>
                    <a:pt x="402112" y="154376"/>
                    <a:pt x="404388" y="163712"/>
                    <a:pt x="407406" y="172765"/>
                  </a:cubicBezTo>
                  <a:cubicBezTo>
                    <a:pt x="404388" y="227086"/>
                    <a:pt x="408533" y="282283"/>
                    <a:pt x="398353" y="335727"/>
                  </a:cubicBezTo>
                  <a:cubicBezTo>
                    <a:pt x="395957" y="348305"/>
                    <a:pt x="379389" y="353052"/>
                    <a:pt x="371192" y="362888"/>
                  </a:cubicBezTo>
                  <a:cubicBezTo>
                    <a:pt x="364226" y="371247"/>
                    <a:pt x="361581" y="383251"/>
                    <a:pt x="353085" y="390048"/>
                  </a:cubicBezTo>
                  <a:cubicBezTo>
                    <a:pt x="345633" y="396010"/>
                    <a:pt x="334461" y="394834"/>
                    <a:pt x="325925" y="399102"/>
                  </a:cubicBezTo>
                  <a:cubicBezTo>
                    <a:pt x="316193" y="403968"/>
                    <a:pt x="308497" y="412343"/>
                    <a:pt x="298765" y="417209"/>
                  </a:cubicBezTo>
                  <a:cubicBezTo>
                    <a:pt x="269207" y="431988"/>
                    <a:pt x="253102" y="426262"/>
                    <a:pt x="217283" y="426262"/>
                  </a:cubicBezTo>
                </a:path>
              </a:pathLst>
            </a:custGeom>
            <a:ln>
              <a:tailEnd type="triangl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cxnSp>
        <p:nvCxnSpPr>
          <p:cNvPr id="45" name="Straight Arrow Connector 44"/>
          <p:cNvCxnSpPr/>
          <p:nvPr/>
        </p:nvCxnSpPr>
        <p:spPr>
          <a:xfrm flipV="1">
            <a:off x="2722656" y="4224379"/>
            <a:ext cx="389965" cy="90355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49394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Graph Models: Computer Networks</a:t>
            </a:r>
            <a:endParaRPr lang="en-US" dirty="0"/>
          </a:p>
        </p:txBody>
      </p:sp>
      <p:sp>
        <p:nvSpPr>
          <p:cNvPr id="3" name="Content Placeholder 2"/>
          <p:cNvSpPr>
            <a:spLocks noGrp="1"/>
          </p:cNvSpPr>
          <p:nvPr>
            <p:ph idx="1"/>
          </p:nvPr>
        </p:nvSpPr>
        <p:spPr/>
        <p:txBody>
          <a:bodyPr>
            <a:normAutofit fontScale="77500" lnSpcReduction="20000"/>
          </a:bodyPr>
          <a:lstStyle/>
          <a:p>
            <a:pPr>
              <a:lnSpc>
                <a:spcPct val="110000"/>
              </a:lnSpc>
            </a:pPr>
            <a:r>
              <a:rPr lang="en-US" dirty="0" smtClean="0"/>
              <a:t>When we build a graph model, we use the appropriate type of graph to capture the important features of the application. </a:t>
            </a:r>
          </a:p>
          <a:p>
            <a:pPr>
              <a:lnSpc>
                <a:spcPct val="110000"/>
              </a:lnSpc>
            </a:pPr>
            <a:r>
              <a:rPr lang="en-US" dirty="0"/>
              <a:t>We illustrate this process using graph models of different types of computer </a:t>
            </a:r>
            <a:r>
              <a:rPr lang="en-US" dirty="0" smtClean="0"/>
              <a:t>networks. In all these graph models, the vertices represent data centers and the edges represent communication links.</a:t>
            </a:r>
          </a:p>
          <a:p>
            <a:pPr>
              <a:lnSpc>
                <a:spcPct val="110000"/>
              </a:lnSpc>
            </a:pPr>
            <a:r>
              <a:rPr lang="en-US" dirty="0" smtClean="0"/>
              <a:t> To model a computer network where we are only concerned whether two data centers are connected by a communications link, we use a simple graph. This is the appropriate type of graph when we only care whether two data centers are directly linked (and not how many links there may be) and all communications links work in both directions.</a:t>
            </a:r>
          </a:p>
          <a:p>
            <a:endParaRPr lang="en-US" dirty="0"/>
          </a:p>
          <a:p>
            <a:pPr marL="0" indent="0">
              <a:buNone/>
            </a:pPr>
            <a:r>
              <a:rPr lang="en-US" dirty="0" smtClean="0"/>
              <a:t> </a:t>
            </a:r>
          </a:p>
          <a:p>
            <a:pPr marL="0" indent="0">
              <a:buNone/>
            </a:pPr>
            <a:r>
              <a:rPr lang="en-US" dirty="0"/>
              <a:t> </a:t>
            </a:r>
            <a:r>
              <a:rPr lang="en-US" dirty="0" smtClean="0"/>
              <a:t> </a:t>
            </a:r>
          </a:p>
          <a:p>
            <a:endParaRPr lang="en-US" dirty="0" smtClean="0"/>
          </a:p>
          <a:p>
            <a:endParaRPr lang="en-US" dirty="0" smtClean="0"/>
          </a:p>
          <a:p>
            <a:endParaRPr lang="en-US" dirty="0"/>
          </a:p>
          <a:p>
            <a:endParaRPr lang="en-US" dirty="0"/>
          </a:p>
        </p:txBody>
      </p:sp>
      <p:pic>
        <p:nvPicPr>
          <p:cNvPr id="5" name="Content Placeholder 3" descr="09001.jpg"/>
          <p:cNvPicPr>
            <a:picLocks noChangeAspect="1"/>
          </p:cNvPicPr>
          <p:nvPr/>
        </p:nvPicPr>
        <p:blipFill>
          <a:blip r:embed="rId2" cstate="print"/>
          <a:stretch>
            <a:fillRect/>
          </a:stretch>
        </p:blipFill>
        <p:spPr>
          <a:xfrm>
            <a:off x="3568546" y="4924541"/>
            <a:ext cx="5984433" cy="1570252"/>
          </a:xfrm>
          <a:prstGeom prst="rect">
            <a:avLst/>
          </a:prstGeom>
        </p:spPr>
      </p:pic>
    </p:spTree>
    <p:extLst>
      <p:ext uri="{BB962C8B-B14F-4D97-AF65-F5344CB8AC3E}">
        <p14:creationId xmlns:p14="http://schemas.microsoft.com/office/powerpoint/2010/main" val="3946562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Computer Networks (</a:t>
            </a:r>
            <a:r>
              <a:rPr lang="en-US" i="1" dirty="0"/>
              <a:t>continued</a:t>
            </a:r>
            <a:r>
              <a:rPr lang="en-US" dirty="0"/>
              <a:t>)</a:t>
            </a:r>
            <a:endParaRPr lang="lv-LV" dirty="0"/>
          </a:p>
        </p:txBody>
      </p:sp>
      <p:sp>
        <p:nvSpPr>
          <p:cNvPr id="5" name="Content Placeholder 4"/>
          <p:cNvSpPr>
            <a:spLocks noGrp="1"/>
          </p:cNvSpPr>
          <p:nvPr>
            <p:ph sz="half" idx="1"/>
          </p:nvPr>
        </p:nvSpPr>
        <p:spPr/>
        <p:txBody>
          <a:bodyPr>
            <a:normAutofit fontScale="85000" lnSpcReduction="20000"/>
          </a:bodyPr>
          <a:lstStyle/>
          <a:p>
            <a:r>
              <a:rPr lang="en-US" dirty="0"/>
              <a:t>To model  a computer network where we care about the number of links between data centers, we use a multigraph. </a:t>
            </a:r>
            <a:endParaRPr lang="lv-LV" dirty="0" smtClean="0"/>
          </a:p>
          <a:p>
            <a:r>
              <a:rPr lang="en-US" dirty="0"/>
              <a:t>To model a computer network with diagnostic links at data centers, we use a </a:t>
            </a:r>
            <a:r>
              <a:rPr lang="en-US" dirty="0" err="1"/>
              <a:t>pseudograph</a:t>
            </a:r>
            <a:r>
              <a:rPr lang="en-US" dirty="0"/>
              <a:t>, as loops are needed. </a:t>
            </a:r>
            <a:endParaRPr lang="lv-LV" dirty="0" smtClean="0"/>
          </a:p>
          <a:p>
            <a:r>
              <a:rPr lang="en-US" dirty="0"/>
              <a:t>To model a network with multiple one-way links, we use a directed multigraph.   Note that we could use a directed graph without multiple edges if we only care whether there is at least one link from a data center to another data center.</a:t>
            </a:r>
          </a:p>
          <a:p>
            <a:endParaRPr lang="en-US" dirty="0"/>
          </a:p>
          <a:p>
            <a:endParaRPr lang="en-US" dirty="0"/>
          </a:p>
          <a:p>
            <a:endParaRPr lang="lv-LV" dirty="0"/>
          </a:p>
        </p:txBody>
      </p:sp>
      <p:pic>
        <p:nvPicPr>
          <p:cNvPr id="7" name="Picture 6" descr="09002.jpg"/>
          <p:cNvPicPr>
            <a:picLocks noChangeAspect="1"/>
          </p:cNvPicPr>
          <p:nvPr/>
        </p:nvPicPr>
        <p:blipFill>
          <a:blip r:embed="rId2" cstate="print"/>
          <a:stretch>
            <a:fillRect/>
          </a:stretch>
        </p:blipFill>
        <p:spPr>
          <a:xfrm>
            <a:off x="6629399" y="1968237"/>
            <a:ext cx="4109887" cy="1171570"/>
          </a:xfrm>
          <a:prstGeom prst="rect">
            <a:avLst/>
          </a:prstGeom>
        </p:spPr>
      </p:pic>
      <p:pic>
        <p:nvPicPr>
          <p:cNvPr id="8" name="Picture 7" descr="09003.jpg"/>
          <p:cNvPicPr>
            <a:picLocks noChangeAspect="1"/>
          </p:cNvPicPr>
          <p:nvPr/>
        </p:nvPicPr>
        <p:blipFill>
          <a:blip r:embed="rId3" cstate="print"/>
          <a:stretch>
            <a:fillRect/>
          </a:stretch>
        </p:blipFill>
        <p:spPr>
          <a:xfrm>
            <a:off x="6778485" y="3402912"/>
            <a:ext cx="3837267" cy="1422475"/>
          </a:xfrm>
          <a:prstGeom prst="rect">
            <a:avLst/>
          </a:prstGeom>
        </p:spPr>
      </p:pic>
      <p:pic>
        <p:nvPicPr>
          <p:cNvPr id="9" name="Content Placeholder 3" descr="09005.jpg"/>
          <p:cNvPicPr>
            <a:picLocks noGrp="1" noChangeAspect="1"/>
          </p:cNvPicPr>
          <p:nvPr>
            <p:ph idx="1"/>
          </p:nvPr>
        </p:nvPicPr>
        <p:blipFill>
          <a:blip r:embed="rId4" cstate="print"/>
          <a:stretch>
            <a:fillRect/>
          </a:stretch>
        </p:blipFill>
        <p:spPr>
          <a:xfrm>
            <a:off x="6791918" y="5209585"/>
            <a:ext cx="4441587" cy="1301384"/>
          </a:xfrm>
        </p:spPr>
      </p:pic>
    </p:spTree>
    <p:extLst>
      <p:ext uri="{BB962C8B-B14F-4D97-AF65-F5344CB8AC3E}">
        <p14:creationId xmlns:p14="http://schemas.microsoft.com/office/powerpoint/2010/main" val="401527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Graph Terminology: Summary</a:t>
            </a:r>
          </a:p>
        </p:txBody>
      </p:sp>
      <p:sp>
        <p:nvSpPr>
          <p:cNvPr id="3" name="Content Placeholder 2"/>
          <p:cNvSpPr>
            <a:spLocks noGrp="1"/>
          </p:cNvSpPr>
          <p:nvPr>
            <p:ph idx="1"/>
          </p:nvPr>
        </p:nvSpPr>
        <p:spPr/>
        <p:txBody>
          <a:bodyPr>
            <a:normAutofit lnSpcReduction="10000"/>
          </a:bodyPr>
          <a:lstStyle/>
          <a:p>
            <a:r>
              <a:rPr lang="en-US" dirty="0"/>
              <a:t>To understand the structure of a graph and to build a graph model, we ask these questions:</a:t>
            </a:r>
          </a:p>
          <a:p>
            <a:pPr lvl="1">
              <a:buFont typeface="Arial" pitchFamily="34" charset="0"/>
              <a:buChar char="•"/>
            </a:pPr>
            <a:r>
              <a:rPr lang="en-US" dirty="0"/>
              <a:t> Are the edges of the graph undirected or directed </a:t>
            </a:r>
            <a:r>
              <a:rPr lang="en-US" dirty="0" smtClean="0"/>
              <a:t> (</a:t>
            </a:r>
            <a:r>
              <a:rPr lang="en-US" dirty="0"/>
              <a:t>or both)?</a:t>
            </a:r>
          </a:p>
          <a:p>
            <a:pPr lvl="1">
              <a:buFont typeface="Arial" pitchFamily="34" charset="0"/>
              <a:buChar char="•"/>
            </a:pPr>
            <a:r>
              <a:rPr lang="en-US" dirty="0"/>
              <a:t> If the </a:t>
            </a:r>
            <a:r>
              <a:rPr lang="en-US" dirty="0" smtClean="0"/>
              <a:t>edges are </a:t>
            </a:r>
            <a:r>
              <a:rPr lang="en-US" dirty="0"/>
              <a:t>undirected, are multiple edges present that connect the same pair of vertices? If the </a:t>
            </a:r>
            <a:r>
              <a:rPr lang="en-US" dirty="0" smtClean="0"/>
              <a:t>edges are </a:t>
            </a:r>
            <a:r>
              <a:rPr lang="en-US" dirty="0"/>
              <a:t>directed, are multiple directed edges present?</a:t>
            </a:r>
          </a:p>
          <a:p>
            <a:pPr lvl="1">
              <a:buFont typeface="Arial" pitchFamily="34" charset="0"/>
              <a:buChar char="•"/>
            </a:pPr>
            <a:r>
              <a:rPr lang="en-US" dirty="0"/>
              <a:t> Are loops present</a:t>
            </a:r>
            <a:r>
              <a:rPr lang="en-US" dirty="0" smtClean="0"/>
              <a:t>?</a:t>
            </a:r>
          </a:p>
          <a:p>
            <a:pPr lvl="1">
              <a:buFont typeface="Arial" pitchFamily="34" charset="0"/>
              <a:buChar char="•"/>
            </a:pPr>
            <a:endParaRPr lang="en-US" dirty="0"/>
          </a:p>
          <a:p>
            <a:pPr marL="393192" lvl="1" indent="0">
              <a:buNone/>
            </a:pPr>
            <a:r>
              <a:rPr lang="en-US" dirty="0" smtClean="0"/>
              <a:t> </a:t>
            </a:r>
          </a:p>
          <a:p>
            <a:pPr lvl="1">
              <a:buFont typeface="Arial" pitchFamily="34" charset="0"/>
              <a:buChar char="•"/>
            </a:pPr>
            <a:endParaRPr lang="en-US" dirty="0"/>
          </a:p>
          <a:p>
            <a:pPr lvl="1">
              <a:buFont typeface="Arial" pitchFamily="34" charset="0"/>
              <a:buChar char="•"/>
            </a:pPr>
            <a:endParaRPr lang="en-US" dirty="0" smtClean="0"/>
          </a:p>
          <a:p>
            <a:pPr marL="393192" lvl="1" indent="0">
              <a:buNone/>
            </a:pPr>
            <a:r>
              <a:rPr lang="en-US" dirty="0"/>
              <a:t> </a:t>
            </a:r>
            <a:r>
              <a:rPr lang="en-US" dirty="0" smtClean="0"/>
              <a:t> </a:t>
            </a:r>
            <a:endParaRPr lang="en-US" dirty="0"/>
          </a:p>
          <a:p>
            <a:endParaRPr lang="en-US" dirty="0"/>
          </a:p>
        </p:txBody>
      </p:sp>
      <p:pic>
        <p:nvPicPr>
          <p:cNvPr id="4" name="Content Placeholder 4" descr="table47.jpg"/>
          <p:cNvPicPr>
            <a:picLocks noChangeAspect="1"/>
          </p:cNvPicPr>
          <p:nvPr/>
        </p:nvPicPr>
        <p:blipFill>
          <a:blip r:embed="rId2" cstate="print"/>
          <a:stretch>
            <a:fillRect/>
          </a:stretch>
        </p:blipFill>
        <p:spPr>
          <a:xfrm>
            <a:off x="2929569" y="4383794"/>
            <a:ext cx="6931888" cy="2116157"/>
          </a:xfrm>
          <a:prstGeom prst="rect">
            <a:avLst/>
          </a:prstGeom>
        </p:spPr>
      </p:pic>
    </p:spTree>
    <p:extLst>
      <p:ext uri="{BB962C8B-B14F-4D97-AF65-F5344CB8AC3E}">
        <p14:creationId xmlns:p14="http://schemas.microsoft.com/office/powerpoint/2010/main" val="3735353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1369</TotalTime>
  <Words>1621</Words>
  <Application>Microsoft Office PowerPoint</Application>
  <PresentationFormat>Widescreen</PresentationFormat>
  <Paragraphs>171</Paragraphs>
  <Slides>22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vt:lpstr>
      <vt:lpstr>Cambria Math</vt:lpstr>
      <vt:lpstr>Office Theme</vt:lpstr>
      <vt:lpstr>Graphs and Graph Models</vt:lpstr>
      <vt:lpstr>Section Summary</vt:lpstr>
      <vt:lpstr>Graphs</vt:lpstr>
      <vt:lpstr>Some Terminology</vt:lpstr>
      <vt:lpstr>Directed Graphs</vt:lpstr>
      <vt:lpstr>Some Terminology (continued)</vt:lpstr>
      <vt:lpstr>Graph Models: Computer Networks</vt:lpstr>
      <vt:lpstr>Computer Networks (continued)</vt:lpstr>
      <vt:lpstr>Graph Terminology: Summary</vt:lpstr>
      <vt:lpstr>Other Applications of Graphs</vt:lpstr>
      <vt:lpstr>Graph Models: Social Networks</vt:lpstr>
      <vt:lpstr>Graph Models: Social Networks (continued)</vt:lpstr>
      <vt:lpstr>Examples of  Collaboration Graphs</vt:lpstr>
      <vt:lpstr>Applications to Information Networks </vt:lpstr>
      <vt:lpstr>Transportation Graphs</vt:lpstr>
      <vt:lpstr>Software Design Applications</vt:lpstr>
      <vt:lpstr>Software Design Applications (continued)</vt:lpstr>
      <vt:lpstr>Graph Algorithms (Undirected)</vt:lpstr>
      <vt:lpstr>Graph Algorithms (Directed Graphs)</vt:lpstr>
      <vt:lpstr>Planar Graphs</vt:lpstr>
      <vt:lpstr>4-Color Theorem </vt:lpstr>
      <vt:lpstr>Ramsey Theory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117</cp:revision>
  <dcterms:created xsi:type="dcterms:W3CDTF">2021-01-03T18:25:44Z</dcterms:created>
  <dcterms:modified xsi:type="dcterms:W3CDTF">2021-03-29T05:29:37Z</dcterms:modified>
</cp:coreProperties>
</file>