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1077" r:id="rId2"/>
    <p:sldId id="1078" r:id="rId3"/>
    <p:sldId id="1079" r:id="rId4"/>
    <p:sldId id="1080" r:id="rId5"/>
    <p:sldId id="1081" r:id="rId6"/>
    <p:sldId id="1082" r:id="rId7"/>
    <p:sldId id="1083" r:id="rId8"/>
    <p:sldId id="1084" r:id="rId9"/>
    <p:sldId id="1085" r:id="rId10"/>
    <p:sldId id="1086" r:id="rId11"/>
    <p:sldId id="1087" r:id="rId12"/>
    <p:sldId id="1088" r:id="rId13"/>
    <p:sldId id="1089" r:id="rId14"/>
    <p:sldId id="1090" r:id="rId15"/>
    <p:sldId id="1091" r:id="rId16"/>
    <p:sldId id="1092" r:id="rId17"/>
    <p:sldId id="1093" r:id="rId18"/>
    <p:sldId id="1094" r:id="rId19"/>
    <p:sldId id="1095" r:id="rId20"/>
    <p:sldId id="1096" r:id="rId21"/>
    <p:sldId id="1098" r:id="rId22"/>
    <p:sldId id="1099" r:id="rId23"/>
    <p:sldId id="1100" r:id="rId24"/>
    <p:sldId id="1101" r:id="rId25"/>
    <p:sldId id="1102" r:id="rId26"/>
  </p:sldIdLst>
  <p:sldSz cx="12192000" cy="6858000"/>
  <p:notesSz cx="6858000" cy="9144000"/>
  <p:defaultText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97F3586-7E6C-4A66-B7DF-402D4B741B10}">
          <p14:sldIdLst>
            <p14:sldId id="1077"/>
            <p14:sldId id="1078"/>
          </p14:sldIdLst>
        </p14:section>
        <p14:section name="Graph Terminology" id="{CA5DA15F-450D-4BBA-A9B2-B0D09C42812B}">
          <p14:sldIdLst>
            <p14:sldId id="1079"/>
            <p14:sldId id="1080"/>
            <p14:sldId id="1081"/>
            <p14:sldId id="1082"/>
            <p14:sldId id="1083"/>
            <p14:sldId id="1084"/>
            <p14:sldId id="1085"/>
            <p14:sldId id="1086"/>
          </p14:sldIdLst>
        </p14:section>
        <p14:section name="Special Graphs" id="{2179234D-3E4D-4A6D-ABDD-6EADA9BCD6B6}">
          <p14:sldIdLst>
            <p14:sldId id="1087"/>
            <p14:sldId id="1088"/>
            <p14:sldId id="1089"/>
            <p14:sldId id="1090"/>
          </p14:sldIdLst>
        </p14:section>
        <p14:section name="Bipartite Graphs" id="{C19190C0-8DF5-44B9-B432-5115B23624D3}">
          <p14:sldIdLst>
            <p14:sldId id="1091"/>
            <p14:sldId id="1092"/>
            <p14:sldId id="1093"/>
            <p14:sldId id="1094"/>
            <p14:sldId id="1095"/>
            <p14:sldId id="1096"/>
          </p14:sldIdLst>
        </p14:section>
        <p14:section name="Hall's Marriage Theorem" id="{76A4E90F-28EE-4A3A-9B84-A083981100EA}">
          <p14:sldIdLst>
            <p14:sldId id="1098"/>
            <p14:sldId id="1099"/>
            <p14:sldId id="1100"/>
            <p14:sldId id="1101"/>
            <p14:sldId id="110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0000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870" autoAdjust="0"/>
  </p:normalViewPr>
  <p:slideViewPr>
    <p:cSldViewPr snapToGrid="0">
      <p:cViewPr varScale="1">
        <p:scale>
          <a:sx n="87" d="100"/>
          <a:sy n="87" d="100"/>
        </p:scale>
        <p:origin x="6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v-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6C08E-8AD4-46C5-BAC9-3D04C6463705}" type="datetimeFigureOut">
              <a:rPr lang="lv-LV" smtClean="0"/>
              <a:t>05.04.2021</a:t>
            </a:fld>
            <a:endParaRPr lang="lv-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v-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v-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66039-0D76-41FD-AC12-640C7F3A8E52}" type="slidenum">
              <a:rPr lang="lv-LV" smtClean="0"/>
              <a:t>‹#›</a:t>
            </a:fld>
            <a:endParaRPr lang="lv-LV"/>
          </a:p>
        </p:txBody>
      </p:sp>
    </p:spTree>
    <p:extLst>
      <p:ext uri="{BB962C8B-B14F-4D97-AF65-F5344CB8AC3E}">
        <p14:creationId xmlns:p14="http://schemas.microsoft.com/office/powerpoint/2010/main" val="420676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5C566039-0D76-41FD-AC12-640C7F3A8E52}" type="slidenum">
              <a:rPr lang="lv-LV" smtClean="0"/>
              <a:t>21</a:t>
            </a:fld>
            <a:endParaRPr lang="lv-LV"/>
          </a:p>
        </p:txBody>
      </p:sp>
    </p:spTree>
    <p:extLst>
      <p:ext uri="{BB962C8B-B14F-4D97-AF65-F5344CB8AC3E}">
        <p14:creationId xmlns:p14="http://schemas.microsoft.com/office/powerpoint/2010/main" val="139463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lv-LV"/>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05.04.2021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41895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05.04.2021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405580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lv-LV"/>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05.04.2021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1086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05.04.2021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63022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lv-LV"/>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DEB7B1-3A76-4692-AABD-C23989DC5F71}" type="datetimeFigureOut">
              <a:rPr lang="lv-LV" smtClean="0"/>
              <a:t>05.04.2021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58711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Date Placeholder 4"/>
          <p:cNvSpPr>
            <a:spLocks noGrp="1"/>
          </p:cNvSpPr>
          <p:nvPr>
            <p:ph type="dt" sz="half" idx="10"/>
          </p:nvPr>
        </p:nvSpPr>
        <p:spPr/>
        <p:txBody>
          <a:bodyPr/>
          <a:lstStyle/>
          <a:p>
            <a:fld id="{5ADEB7B1-3A76-4692-AABD-C23989DC5F71}" type="datetimeFigureOut">
              <a:rPr lang="lv-LV" smtClean="0"/>
              <a:t>05.04.2021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3044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lv-LV"/>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7" name="Date Placeholder 6"/>
          <p:cNvSpPr>
            <a:spLocks noGrp="1"/>
          </p:cNvSpPr>
          <p:nvPr>
            <p:ph type="dt" sz="half" idx="10"/>
          </p:nvPr>
        </p:nvSpPr>
        <p:spPr/>
        <p:txBody>
          <a:bodyPr/>
          <a:lstStyle/>
          <a:p>
            <a:fld id="{5ADEB7B1-3A76-4692-AABD-C23989DC5F71}" type="datetimeFigureOut">
              <a:rPr lang="lv-LV" smtClean="0"/>
              <a:t>05.04.2021</a:t>
            </a:fld>
            <a:endParaRPr lang="lv-LV"/>
          </a:p>
        </p:txBody>
      </p:sp>
      <p:sp>
        <p:nvSpPr>
          <p:cNvPr id="8" name="Footer Placeholder 7"/>
          <p:cNvSpPr>
            <a:spLocks noGrp="1"/>
          </p:cNvSpPr>
          <p:nvPr>
            <p:ph type="ftr" sz="quarter" idx="11"/>
          </p:nvPr>
        </p:nvSpPr>
        <p:spPr/>
        <p:txBody>
          <a:bodyPr/>
          <a:lstStyle/>
          <a:p>
            <a:endParaRPr lang="lv-LV"/>
          </a:p>
        </p:txBody>
      </p:sp>
      <p:sp>
        <p:nvSpPr>
          <p:cNvPr id="9" name="Slide Number Placeholder 8"/>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724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Date Placeholder 2"/>
          <p:cNvSpPr>
            <a:spLocks noGrp="1"/>
          </p:cNvSpPr>
          <p:nvPr>
            <p:ph type="dt" sz="half" idx="10"/>
          </p:nvPr>
        </p:nvSpPr>
        <p:spPr/>
        <p:txBody>
          <a:bodyPr/>
          <a:lstStyle/>
          <a:p>
            <a:fld id="{5ADEB7B1-3A76-4692-AABD-C23989DC5F71}" type="datetimeFigureOut">
              <a:rPr lang="lv-LV" smtClean="0"/>
              <a:t>05.04.2021</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6670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EB7B1-3A76-4692-AABD-C23989DC5F71}" type="datetimeFigureOut">
              <a:rPr lang="lv-LV" smtClean="0"/>
              <a:t>05.04.2021</a:t>
            </a:fld>
            <a:endParaRPr lang="lv-LV"/>
          </a:p>
        </p:txBody>
      </p:sp>
      <p:sp>
        <p:nvSpPr>
          <p:cNvPr id="3" name="Footer Placeholder 2"/>
          <p:cNvSpPr>
            <a:spLocks noGrp="1"/>
          </p:cNvSpPr>
          <p:nvPr>
            <p:ph type="ftr" sz="quarter" idx="11"/>
          </p:nvPr>
        </p:nvSpPr>
        <p:spPr/>
        <p:txBody>
          <a:bodyPr/>
          <a:lstStyle/>
          <a:p>
            <a:endParaRPr lang="lv-LV"/>
          </a:p>
        </p:txBody>
      </p:sp>
      <p:sp>
        <p:nvSpPr>
          <p:cNvPr id="4" name="Slide Number Placeholder 3"/>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9559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05.04.2021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0645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05.04.2021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8013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lv-LV"/>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EB7B1-3A76-4692-AABD-C23989DC5F71}" type="datetimeFigureOut">
              <a:rPr lang="lv-LV" smtClean="0"/>
              <a:t>05.04.2021</a:t>
            </a:fld>
            <a:endParaRPr lang="lv-LV"/>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v-LV"/>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E3E6B-8E4E-4DA9-B438-0B592C56F89D}" type="slidenum">
              <a:rPr lang="lv-LV" smtClean="0"/>
              <a:t>‹#›</a:t>
            </a:fld>
            <a:endParaRPr lang="lv-LV"/>
          </a:p>
        </p:txBody>
      </p:sp>
    </p:spTree>
    <p:extLst>
      <p:ext uri="{BB962C8B-B14F-4D97-AF65-F5344CB8AC3E}">
        <p14:creationId xmlns:p14="http://schemas.microsoft.com/office/powerpoint/2010/main" val="3400531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 Terminology and Special Types of Graphs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10.2</a:t>
            </a:r>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1905175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a:bodyPr>
          <a:lstStyle/>
          <a:p>
            <a:pPr indent="0">
              <a:buNone/>
            </a:pPr>
            <a:r>
              <a:rPr lang="en-US" b="1" dirty="0" smtClean="0"/>
              <a:t>Theorem </a:t>
            </a:r>
            <a:r>
              <a:rPr lang="en-US" b="1" dirty="0" smtClean="0">
                <a:latin typeface="Cambria" pitchFamily="18" charset="0"/>
              </a:rPr>
              <a:t>3</a:t>
            </a:r>
            <a:r>
              <a:rPr lang="en-US" dirty="0" smtClean="0"/>
              <a:t>: Let </a:t>
            </a:r>
            <a:r>
              <a:rPr lang="en-US" i="1" dirty="0" smtClean="0"/>
              <a:t>G = </a:t>
            </a:r>
            <a:r>
              <a:rPr lang="en-US" dirty="0" smtClean="0"/>
              <a:t>(</a:t>
            </a:r>
            <a:r>
              <a:rPr lang="en-US" i="1" dirty="0" smtClean="0"/>
              <a:t>V, E</a:t>
            </a:r>
            <a:r>
              <a:rPr lang="en-US" dirty="0" smtClean="0"/>
              <a:t>)</a:t>
            </a:r>
            <a:r>
              <a:rPr lang="en-US" i="1" dirty="0" smtClean="0"/>
              <a:t> </a:t>
            </a:r>
            <a:r>
              <a:rPr lang="en-US" dirty="0" smtClean="0"/>
              <a:t>be a graph with directed edges. Then:</a:t>
            </a:r>
          </a:p>
          <a:p>
            <a:pPr indent="0">
              <a:buNone/>
            </a:pPr>
            <a:endParaRPr lang="en-US" dirty="0"/>
          </a:p>
          <a:p>
            <a:pPr indent="0">
              <a:buNone/>
            </a:pPr>
            <a:endParaRPr lang="en-US" dirty="0" smtClean="0"/>
          </a:p>
          <a:p>
            <a:pPr indent="0">
              <a:buNone/>
            </a:pPr>
            <a:endParaRPr lang="en-US" dirty="0"/>
          </a:p>
          <a:p>
            <a:pPr indent="0">
              <a:buNone/>
            </a:pPr>
            <a:endParaRPr lang="en-US" dirty="0" smtClean="0"/>
          </a:p>
          <a:p>
            <a:pPr indent="0">
              <a:buNone/>
            </a:pPr>
            <a:r>
              <a:rPr lang="en-US" b="1" i="1" dirty="0"/>
              <a:t>Proof</a:t>
            </a:r>
            <a:r>
              <a:rPr lang="en-US" dirty="0"/>
              <a:t>: The first sum counts the number of outgoing edges over all vertices and the second sum counts the number of incoming edges over all vertices. </a:t>
            </a:r>
            <a:r>
              <a:rPr lang="en-US" dirty="0" smtClean="0"/>
              <a:t>It </a:t>
            </a:r>
            <a:r>
              <a:rPr lang="en-US" dirty="0"/>
              <a:t>follows that both sums equal the number of edges in the graph</a:t>
            </a:r>
            <a:r>
              <a:rPr lang="en-US" dirty="0" smtClean="0"/>
              <a:t>.</a:t>
            </a:r>
            <a:endParaRPr lang="en-US" dirty="0"/>
          </a:p>
          <a:p>
            <a:pPr indent="0">
              <a:buNone/>
            </a:pPr>
            <a:endParaRPr lang="en-US" dirty="0" smtClean="0"/>
          </a:p>
          <a:p>
            <a:pPr>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276601" y="3429000"/>
            <a:ext cx="5537835" cy="837248"/>
          </a:xfrm>
          <a:prstGeom prst="rect">
            <a:avLst/>
          </a:prstGeom>
        </p:spPr>
      </p:pic>
      <p:sp>
        <p:nvSpPr>
          <p:cNvPr id="6" name="Isosceles Triangle 5"/>
          <p:cNvSpPr/>
          <p:nvPr/>
        </p:nvSpPr>
        <p:spPr>
          <a:xfrm rot="5400000" flipV="1">
            <a:off x="9667462" y="5701748"/>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335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Special Types of Graphs: Complete Graphs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indent="0">
                  <a:buNone/>
                </a:pPr>
                <a:r>
                  <a:rPr lang="en-US" dirty="0" smtClean="0"/>
                  <a:t>A </a:t>
                </a:r>
                <a:r>
                  <a:rPr lang="en-US" i="1" dirty="0" smtClean="0"/>
                  <a:t>complete graph on n vertices</a:t>
                </a:r>
                <a:r>
                  <a:rPr lang="en-US" dirty="0" smtClean="0"/>
                  <a:t>,</a:t>
                </a:r>
                <a:r>
                  <a:rPr lang="en-US" dirty="0"/>
                  <a:t> denoted by </a:t>
                </a:r>
                <a14:m>
                  <m:oMath xmlns:m="http://schemas.openxmlformats.org/officeDocument/2006/math">
                    <m:sSub>
                      <m:sSubPr>
                        <m:ctrlPr>
                          <a:rPr lang="en-US" i="1" smtClean="0">
                            <a:latin typeface="Cambria Math" panose="02040503050406030204" pitchFamily="18" charset="0"/>
                          </a:rPr>
                        </m:ctrlPr>
                      </m:sSubPr>
                      <m:e>
                        <m:r>
                          <a:rPr lang="lv-LV" b="0" i="1" smtClean="0">
                            <a:latin typeface="Cambria Math" panose="02040503050406030204" pitchFamily="18" charset="0"/>
                          </a:rPr>
                          <m:t>𝐾</m:t>
                        </m:r>
                      </m:e>
                      <m:sub>
                        <m:r>
                          <a:rPr lang="lv-LV" b="0" i="1" smtClean="0">
                            <a:latin typeface="Cambria Math" panose="02040503050406030204" pitchFamily="18" charset="0"/>
                          </a:rPr>
                          <m:t>𝑛</m:t>
                        </m:r>
                      </m:sub>
                    </m:sSub>
                  </m:oMath>
                </a14:m>
                <a:r>
                  <a:rPr lang="en-US" dirty="0" smtClean="0"/>
                  <a:t>, is </a:t>
                </a:r>
                <a:r>
                  <a:rPr lang="en-US" dirty="0"/>
                  <a:t>the simple graph that contains exactly one edge between each pair of distinct vertices.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241" r="-522"/>
                </a:stretch>
              </a:blipFill>
            </p:spPr>
            <p:txBody>
              <a:bodyPr/>
              <a:lstStyle/>
              <a:p>
                <a:r>
                  <a:rPr lang="lv-LV">
                    <a:noFill/>
                  </a:rPr>
                  <a:t> </a:t>
                </a:r>
              </a:p>
            </p:txBody>
          </p:sp>
        </mc:Fallback>
      </mc:AlternateContent>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8770" y="2732182"/>
            <a:ext cx="9234459" cy="1773716"/>
          </a:xfrm>
          <a:prstGeom prst="rect">
            <a:avLst/>
          </a:prstGeom>
        </p:spPr>
      </p:pic>
    </p:spTree>
    <p:extLst>
      <p:ext uri="{BB962C8B-B14F-4D97-AF65-F5344CB8AC3E}">
        <p14:creationId xmlns:p14="http://schemas.microsoft.com/office/powerpoint/2010/main" val="3589131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Special Types of Simple Graphs: Cycles and Wheels</a:t>
            </a:r>
            <a:endParaRPr lang="en-US" dirty="0"/>
          </a:p>
        </p:txBody>
      </p:sp>
      <p:sp>
        <p:nvSpPr>
          <p:cNvPr id="3" name="Content Placeholder 2"/>
          <p:cNvSpPr>
            <a:spLocks noGrp="1"/>
          </p:cNvSpPr>
          <p:nvPr>
            <p:ph idx="1"/>
          </p:nvPr>
        </p:nvSpPr>
        <p:spPr/>
        <p:txBody>
          <a:bodyPr/>
          <a:lstStyle/>
          <a:p>
            <a:pPr indent="0">
              <a:buNone/>
            </a:pPr>
            <a:r>
              <a:rPr lang="en-US" dirty="0"/>
              <a:t>A</a:t>
            </a:r>
            <a:r>
              <a:rPr lang="en-US" dirty="0" smtClean="0"/>
              <a:t> </a:t>
            </a:r>
            <a:r>
              <a:rPr lang="en-US" i="1" dirty="0"/>
              <a:t>cycle</a:t>
            </a:r>
            <a:r>
              <a:rPr lang="en-US" dirty="0"/>
              <a:t> </a:t>
            </a:r>
            <a:r>
              <a:rPr lang="en-US" i="1" dirty="0" err="1"/>
              <a:t>C</a:t>
            </a:r>
            <a:r>
              <a:rPr lang="en-US" i="1" baseline="-25000" dirty="0" err="1"/>
              <a:t>n</a:t>
            </a:r>
            <a:r>
              <a:rPr lang="en-US" i="1" baseline="-25000" dirty="0"/>
              <a:t> </a:t>
            </a:r>
            <a:r>
              <a:rPr lang="en-US" dirty="0"/>
              <a:t>for </a:t>
            </a:r>
            <a:r>
              <a:rPr lang="en-US" i="1" dirty="0"/>
              <a:t>n</a:t>
            </a:r>
            <a:r>
              <a:rPr lang="en-US" dirty="0"/>
              <a:t> </a:t>
            </a:r>
            <a:r>
              <a:rPr lang="en-US" dirty="0" smtClean="0"/>
              <a:t>≥  </a:t>
            </a:r>
            <a:r>
              <a:rPr lang="en-US" dirty="0">
                <a:latin typeface="Cambria" pitchFamily="18" charset="0"/>
              </a:rPr>
              <a:t>3 </a:t>
            </a:r>
            <a:r>
              <a:rPr lang="en-US" dirty="0"/>
              <a:t>consists of </a:t>
            </a:r>
            <a:r>
              <a:rPr lang="en-US" i="1" dirty="0"/>
              <a:t>n</a:t>
            </a:r>
            <a:r>
              <a:rPr lang="en-US" dirty="0"/>
              <a:t> vertices </a:t>
            </a:r>
            <a:r>
              <a:rPr lang="en-US" i="1" dirty="0"/>
              <a:t>v</a:t>
            </a:r>
            <a:r>
              <a:rPr lang="en-US" baseline="-25000" dirty="0">
                <a:latin typeface="Cambria" pitchFamily="18" charset="0"/>
              </a:rPr>
              <a:t>1</a:t>
            </a:r>
            <a:r>
              <a:rPr lang="en-US" dirty="0"/>
              <a:t>, </a:t>
            </a:r>
            <a:r>
              <a:rPr lang="en-US" i="1" dirty="0" smtClean="0"/>
              <a:t>v</a:t>
            </a:r>
            <a:r>
              <a:rPr lang="en-US" baseline="-25000" dirty="0" smtClean="0">
                <a:latin typeface="Cambria" pitchFamily="18" charset="0"/>
              </a:rPr>
              <a:t>2</a:t>
            </a:r>
            <a:r>
              <a:rPr lang="en-US" i="1" dirty="0"/>
              <a:t> ,</a:t>
            </a:r>
            <a:r>
              <a:rPr lang="en-US" i="1" dirty="0">
                <a:latin typeface="Cambria Math"/>
                <a:ea typeface="Cambria Math"/>
              </a:rPr>
              <a:t>⋯</a:t>
            </a:r>
            <a:r>
              <a:rPr lang="en-US" i="1" dirty="0"/>
              <a:t> ,</a:t>
            </a:r>
            <a:r>
              <a:rPr lang="en-US" dirty="0" smtClean="0"/>
              <a:t> </a:t>
            </a:r>
            <a:r>
              <a:rPr lang="en-US" i="1" dirty="0" err="1" smtClean="0"/>
              <a:t>v</a:t>
            </a:r>
            <a:r>
              <a:rPr lang="en-US" baseline="-25000" dirty="0" err="1" smtClean="0">
                <a:latin typeface="Cambria" pitchFamily="18" charset="0"/>
              </a:rPr>
              <a:t>n</a:t>
            </a:r>
            <a:r>
              <a:rPr lang="en-US" dirty="0"/>
              <a:t>, and edges {</a:t>
            </a:r>
            <a:r>
              <a:rPr lang="en-US" i="1" dirty="0"/>
              <a:t>v</a:t>
            </a:r>
            <a:r>
              <a:rPr lang="en-US" baseline="-25000" dirty="0">
                <a:latin typeface="Cambria" pitchFamily="18" charset="0"/>
              </a:rPr>
              <a:t>1</a:t>
            </a:r>
            <a:r>
              <a:rPr lang="en-US" i="1" dirty="0"/>
              <a:t>, v</a:t>
            </a:r>
            <a:r>
              <a:rPr lang="en-US" baseline="-25000" dirty="0">
                <a:latin typeface="Cambria" pitchFamily="18" charset="0"/>
              </a:rPr>
              <a:t>2</a:t>
            </a:r>
            <a:r>
              <a:rPr lang="en-US" dirty="0"/>
              <a:t>}</a:t>
            </a:r>
            <a:r>
              <a:rPr lang="en-US" i="1" dirty="0"/>
              <a:t>, </a:t>
            </a:r>
            <a:r>
              <a:rPr lang="en-US" dirty="0"/>
              <a:t>{</a:t>
            </a:r>
            <a:r>
              <a:rPr lang="en-US" i="1" dirty="0"/>
              <a:t>v</a:t>
            </a:r>
            <a:r>
              <a:rPr lang="en-US" baseline="-25000" dirty="0">
                <a:latin typeface="Cambria" pitchFamily="18" charset="0"/>
              </a:rPr>
              <a:t>2</a:t>
            </a:r>
            <a:r>
              <a:rPr lang="en-US" i="1" dirty="0"/>
              <a:t>, v</a:t>
            </a:r>
            <a:r>
              <a:rPr lang="en-US" baseline="-25000" dirty="0">
                <a:latin typeface="Cambria" pitchFamily="18" charset="0"/>
              </a:rPr>
              <a:t>3</a:t>
            </a:r>
            <a:r>
              <a:rPr lang="en-US" dirty="0"/>
              <a:t>}</a:t>
            </a:r>
            <a:r>
              <a:rPr lang="en-US" i="1" dirty="0"/>
              <a:t> </a:t>
            </a:r>
            <a:r>
              <a:rPr lang="en-US" i="1" dirty="0" smtClean="0"/>
              <a:t>,</a:t>
            </a:r>
            <a:r>
              <a:rPr lang="en-US" i="1" dirty="0" smtClean="0">
                <a:latin typeface="Cambria Math"/>
                <a:ea typeface="Cambria Math"/>
              </a:rPr>
              <a:t>⋯</a:t>
            </a:r>
            <a:r>
              <a:rPr lang="en-US" i="1" dirty="0" smtClean="0"/>
              <a:t> , </a:t>
            </a:r>
            <a:r>
              <a:rPr lang="en-US" dirty="0" smtClean="0"/>
              <a:t>{</a:t>
            </a:r>
            <a:r>
              <a:rPr lang="en-US" i="1" dirty="0"/>
              <a:t>v</a:t>
            </a:r>
            <a:r>
              <a:rPr lang="en-US" i="1" baseline="-25000" dirty="0"/>
              <a:t>n-</a:t>
            </a:r>
            <a:r>
              <a:rPr lang="en-US" baseline="-25000" dirty="0">
                <a:latin typeface="Cambria" pitchFamily="18" charset="0"/>
              </a:rPr>
              <a:t>1</a:t>
            </a:r>
            <a:r>
              <a:rPr lang="en-US" i="1" dirty="0"/>
              <a:t>, </a:t>
            </a:r>
            <a:r>
              <a:rPr lang="en-US" i="1" dirty="0" err="1"/>
              <a:t>v</a:t>
            </a:r>
            <a:r>
              <a:rPr lang="en-US" i="1" baseline="-25000" dirty="0" err="1"/>
              <a:t>n</a:t>
            </a:r>
            <a:r>
              <a:rPr lang="en-US" dirty="0"/>
              <a:t>}</a:t>
            </a:r>
            <a:r>
              <a:rPr lang="en-US" i="1" dirty="0"/>
              <a:t>, </a:t>
            </a:r>
            <a:r>
              <a:rPr lang="en-US" dirty="0"/>
              <a:t>{</a:t>
            </a:r>
            <a:r>
              <a:rPr lang="en-US" i="1" dirty="0" err="1"/>
              <a:t>v</a:t>
            </a:r>
            <a:r>
              <a:rPr lang="en-US" i="1" baseline="-25000" dirty="0" err="1"/>
              <a:t>n</a:t>
            </a:r>
            <a:r>
              <a:rPr lang="en-US" i="1" dirty="0"/>
              <a:t>, v</a:t>
            </a:r>
            <a:r>
              <a:rPr lang="en-US" baseline="-25000" dirty="0">
                <a:latin typeface="Cambria" pitchFamily="18" charset="0"/>
              </a:rPr>
              <a:t>1</a:t>
            </a:r>
            <a:r>
              <a:rPr lang="en-US" dirty="0"/>
              <a:t>}</a:t>
            </a:r>
            <a:r>
              <a:rPr lang="en-US" i="1" dirty="0"/>
              <a:t>.</a:t>
            </a:r>
          </a:p>
          <a:p>
            <a:pPr indent="0">
              <a:buNone/>
            </a:pPr>
            <a:endParaRPr lang="en-US" dirty="0" smtClean="0"/>
          </a:p>
          <a:p>
            <a:pPr indent="0">
              <a:buNone/>
            </a:pPr>
            <a:endParaRPr lang="en-US" dirty="0"/>
          </a:p>
          <a:p>
            <a:pPr indent="0">
              <a:buNone/>
            </a:pPr>
            <a:endParaRPr lang="en-US" dirty="0" smtClean="0"/>
          </a:p>
          <a:p>
            <a:pPr indent="0">
              <a:buNone/>
            </a:pPr>
            <a:r>
              <a:rPr lang="en-US" dirty="0"/>
              <a:t>A </a:t>
            </a:r>
            <a:r>
              <a:rPr lang="en-US" i="1" dirty="0" smtClean="0"/>
              <a:t>wheel</a:t>
            </a:r>
            <a:r>
              <a:rPr lang="en-US" dirty="0" smtClean="0"/>
              <a:t> </a:t>
            </a:r>
            <a:r>
              <a:rPr lang="en-US" i="1" dirty="0" err="1"/>
              <a:t>W</a:t>
            </a:r>
            <a:r>
              <a:rPr lang="en-US" i="1" baseline="-25000" dirty="0" err="1" smtClean="0"/>
              <a:t>n</a:t>
            </a:r>
            <a:r>
              <a:rPr lang="en-US" i="1" baseline="-25000" dirty="0" smtClean="0"/>
              <a:t> </a:t>
            </a:r>
            <a:r>
              <a:rPr lang="en-US" dirty="0" smtClean="0"/>
              <a:t>is obtained by adding an additional vertex to a cycle </a:t>
            </a:r>
            <a:r>
              <a:rPr lang="en-US" i="1" dirty="0" err="1"/>
              <a:t>C</a:t>
            </a:r>
            <a:r>
              <a:rPr lang="en-US" i="1" baseline="-25000" dirty="0" err="1"/>
              <a:t>n</a:t>
            </a:r>
            <a:r>
              <a:rPr lang="en-US" i="1" baseline="-25000" dirty="0"/>
              <a:t> </a:t>
            </a:r>
            <a:r>
              <a:rPr lang="en-US" dirty="0"/>
              <a:t>for </a:t>
            </a:r>
            <a:r>
              <a:rPr lang="en-US" i="1" dirty="0"/>
              <a:t>n</a:t>
            </a:r>
            <a:r>
              <a:rPr lang="en-US" dirty="0"/>
              <a:t> ≥  </a:t>
            </a:r>
            <a:r>
              <a:rPr lang="en-US" dirty="0">
                <a:latin typeface="Cambria" pitchFamily="18" charset="0"/>
              </a:rPr>
              <a:t>3 </a:t>
            </a:r>
            <a:r>
              <a:rPr lang="en-US" dirty="0" smtClean="0"/>
              <a:t>and connecting this new vertex to each of the </a:t>
            </a:r>
            <a:r>
              <a:rPr lang="en-US" i="1" dirty="0" smtClean="0"/>
              <a:t>n</a:t>
            </a:r>
            <a:r>
              <a:rPr lang="en-US" dirty="0" smtClean="0"/>
              <a:t> vertices in </a:t>
            </a:r>
            <a:r>
              <a:rPr lang="en-US" i="1" dirty="0" err="1"/>
              <a:t>C</a:t>
            </a:r>
            <a:r>
              <a:rPr lang="en-US" i="1" baseline="-25000" dirty="0" err="1"/>
              <a:t>n</a:t>
            </a:r>
            <a:r>
              <a:rPr lang="en-US" dirty="0" smtClean="0"/>
              <a:t> by new edges</a:t>
            </a:r>
            <a:r>
              <a:rPr lang="en-US" i="1" dirty="0" smtClean="0"/>
              <a:t>.</a:t>
            </a:r>
            <a:endParaRPr lang="en-US" i="1" dirty="0"/>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5398" y="3276600"/>
            <a:ext cx="3292602" cy="87401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1301" y="5562600"/>
            <a:ext cx="3246882" cy="895350"/>
          </a:xfrm>
          <a:prstGeom prst="rect">
            <a:avLst/>
          </a:prstGeom>
        </p:spPr>
      </p:pic>
    </p:spTree>
    <p:extLst>
      <p:ext uri="{BB962C8B-B14F-4D97-AF65-F5344CB8AC3E}">
        <p14:creationId xmlns:p14="http://schemas.microsoft.com/office/powerpoint/2010/main" val="882990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Special Types of Simple Graphs:       </a:t>
            </a:r>
            <a:r>
              <a:rPr lang="en-US" i="1" dirty="0" smtClean="0"/>
              <a:t>n</a:t>
            </a:r>
            <a:r>
              <a:rPr lang="en-US" dirty="0" smtClean="0"/>
              <a:t>-Cubes</a:t>
            </a:r>
            <a:endParaRPr lang="en-US" dirty="0"/>
          </a:p>
        </p:txBody>
      </p:sp>
      <p:sp>
        <p:nvSpPr>
          <p:cNvPr id="3" name="Content Placeholder 2"/>
          <p:cNvSpPr>
            <a:spLocks noGrp="1"/>
          </p:cNvSpPr>
          <p:nvPr>
            <p:ph idx="1"/>
          </p:nvPr>
        </p:nvSpPr>
        <p:spPr/>
        <p:txBody>
          <a:bodyPr/>
          <a:lstStyle/>
          <a:p>
            <a:pPr indent="0">
              <a:buNone/>
            </a:pPr>
            <a:r>
              <a:rPr lang="en-US" dirty="0" smtClean="0"/>
              <a:t>An </a:t>
            </a:r>
            <a:r>
              <a:rPr lang="en-US" i="1" dirty="0"/>
              <a:t>n-dimensional hypercube</a:t>
            </a:r>
            <a:r>
              <a:rPr lang="en-US" dirty="0"/>
              <a:t>, or </a:t>
            </a:r>
            <a:r>
              <a:rPr lang="en-US" i="1" dirty="0" smtClean="0"/>
              <a:t>n-cube, </a:t>
            </a:r>
            <a:r>
              <a:rPr lang="en-US" b="1" i="1" dirty="0" err="1" smtClean="0"/>
              <a:t>Q</a:t>
            </a:r>
            <a:r>
              <a:rPr lang="en-US" b="1" i="1" baseline="-25000" dirty="0" err="1" smtClean="0"/>
              <a:t>n</a:t>
            </a:r>
            <a:r>
              <a:rPr lang="en-US" dirty="0" smtClean="0"/>
              <a:t>, is a </a:t>
            </a:r>
            <a:r>
              <a:rPr lang="en-US" dirty="0"/>
              <a:t>graph with </a:t>
            </a:r>
            <a:r>
              <a:rPr lang="en-US" dirty="0">
                <a:latin typeface="Cambria" pitchFamily="18" charset="0"/>
              </a:rPr>
              <a:t>2</a:t>
            </a:r>
            <a:r>
              <a:rPr lang="en-US" i="1" baseline="30000" dirty="0"/>
              <a:t>n</a:t>
            </a:r>
            <a:r>
              <a:rPr lang="en-US" dirty="0"/>
              <a:t> vertices representing </a:t>
            </a:r>
            <a:r>
              <a:rPr lang="en-US" dirty="0" smtClean="0"/>
              <a:t>all bit </a:t>
            </a:r>
            <a:r>
              <a:rPr lang="en-US" dirty="0"/>
              <a:t>strings of length </a:t>
            </a:r>
            <a:r>
              <a:rPr lang="en-US" i="1" dirty="0" smtClean="0"/>
              <a:t>n</a:t>
            </a:r>
            <a:r>
              <a:rPr lang="en-US" dirty="0" smtClean="0"/>
              <a:t>, where there is an edge </a:t>
            </a:r>
            <a:r>
              <a:rPr lang="en-US" dirty="0"/>
              <a:t>between two vertices that differ </a:t>
            </a:r>
            <a:r>
              <a:rPr lang="en-US" dirty="0" smtClean="0"/>
              <a:t>in exactly </a:t>
            </a:r>
            <a:r>
              <a:rPr lang="en-US" dirty="0"/>
              <a:t>one bit position.</a:t>
            </a:r>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32226" y="3708272"/>
            <a:ext cx="4721270" cy="1954397"/>
          </a:xfrm>
          <a:prstGeom prst="rect">
            <a:avLst/>
          </a:prstGeom>
        </p:spPr>
      </p:pic>
      <p:sp>
        <p:nvSpPr>
          <p:cNvPr id="5" name="TextBox 4"/>
          <p:cNvSpPr txBox="1"/>
          <p:nvPr/>
        </p:nvSpPr>
        <p:spPr>
          <a:xfrm>
            <a:off x="8915400" y="381000"/>
            <a:ext cx="762000"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3454083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Special Types of Graphs and Computer Network Architecture</a:t>
            </a:r>
            <a:endParaRPr lang="en-US" dirty="0"/>
          </a:p>
        </p:txBody>
      </p:sp>
      <p:sp>
        <p:nvSpPr>
          <p:cNvPr id="3" name="Content Placeholder 2"/>
          <p:cNvSpPr>
            <a:spLocks noGrp="1"/>
          </p:cNvSpPr>
          <p:nvPr>
            <p:ph sz="half" idx="1"/>
          </p:nvPr>
        </p:nvSpPr>
        <p:spPr/>
        <p:txBody>
          <a:bodyPr>
            <a:noAutofit/>
          </a:bodyPr>
          <a:lstStyle/>
          <a:p>
            <a:pPr marL="0" indent="0">
              <a:buNone/>
            </a:pPr>
            <a:r>
              <a:rPr lang="en-US" sz="2000" dirty="0" smtClean="0"/>
              <a:t>     Various special graphs play an important role in the design of computer networks.</a:t>
            </a:r>
          </a:p>
          <a:p>
            <a:pPr marL="0" indent="0">
              <a:buNone/>
            </a:pPr>
            <a:endParaRPr lang="en-US" sz="2000" dirty="0"/>
          </a:p>
          <a:p>
            <a:pPr marL="0" indent="0">
              <a:buNone/>
            </a:pPr>
            <a:endParaRPr lang="en-US" sz="2000" dirty="0" smtClean="0"/>
          </a:p>
          <a:p>
            <a:r>
              <a:rPr lang="en-US" sz="2000" dirty="0" smtClean="0"/>
              <a:t>Some local area networks use a </a:t>
            </a:r>
            <a:r>
              <a:rPr lang="en-US" sz="2000" i="1" dirty="0" smtClean="0"/>
              <a:t>star topology</a:t>
            </a:r>
            <a:r>
              <a:rPr lang="en-US" sz="2000" dirty="0" smtClean="0"/>
              <a:t>, which is a complete bipartite graph </a:t>
            </a:r>
            <a:r>
              <a:rPr lang="en-US" sz="2000" i="1" dirty="0" smtClean="0"/>
              <a:t>K</a:t>
            </a:r>
            <a:r>
              <a:rPr lang="en-US" sz="2000" baseline="-25000" dirty="0" smtClean="0">
                <a:latin typeface="Cambria Math" pitchFamily="18" charset="0"/>
                <a:ea typeface="Cambria Math" pitchFamily="18" charset="0"/>
              </a:rPr>
              <a:t>1</a:t>
            </a:r>
            <a:r>
              <a:rPr lang="en-US" sz="2000" baseline="-25000" dirty="0" smtClean="0"/>
              <a:t>,</a:t>
            </a:r>
            <a:r>
              <a:rPr lang="en-US" sz="2000" i="1" baseline="-25000" dirty="0" smtClean="0"/>
              <a:t>n </a:t>
            </a:r>
            <a:r>
              <a:rPr lang="en-US" sz="2000" i="1" dirty="0" smtClean="0"/>
              <a:t>,</a:t>
            </a:r>
            <a:r>
              <a:rPr lang="en-US" sz="2000" dirty="0" smtClean="0"/>
              <a:t>as shown in (a). All devices are connected to a central control device.</a:t>
            </a:r>
          </a:p>
          <a:p>
            <a:r>
              <a:rPr lang="en-US" sz="2000" dirty="0" smtClean="0"/>
              <a:t>Other local networks are based on a </a:t>
            </a:r>
            <a:r>
              <a:rPr lang="en-US" sz="2000" i="1" dirty="0" smtClean="0"/>
              <a:t>ring topology</a:t>
            </a:r>
            <a:r>
              <a:rPr lang="en-US" sz="2000" dirty="0" smtClean="0"/>
              <a:t>, where each device is connected to exactly two  others using </a:t>
            </a:r>
            <a:r>
              <a:rPr lang="en-US" sz="2000" i="1" dirty="0" err="1" smtClean="0"/>
              <a:t>C</a:t>
            </a:r>
            <a:r>
              <a:rPr lang="en-US" sz="2000" i="1" baseline="-25000" dirty="0" err="1" smtClean="0"/>
              <a:t>n</a:t>
            </a:r>
            <a:r>
              <a:rPr lang="en-US" sz="2000" i="1" baseline="-25000" dirty="0" smtClean="0"/>
              <a:t> </a:t>
            </a:r>
            <a:r>
              <a:rPr lang="en-US" sz="2000" i="1" dirty="0" smtClean="0"/>
              <a:t>,</a:t>
            </a:r>
            <a:r>
              <a:rPr lang="en-US" sz="2000" dirty="0" smtClean="0"/>
              <a:t>as illustrated in (b). Messages may be sent around the ring. </a:t>
            </a:r>
          </a:p>
          <a:p>
            <a:r>
              <a:rPr lang="en-US" sz="2000" dirty="0" smtClean="0"/>
              <a:t>Others, as illustrated in (c), use a </a:t>
            </a:r>
            <a:r>
              <a:rPr lang="en-US" sz="2000" i="1" dirty="0" err="1" smtClean="0"/>
              <a:t>W</a:t>
            </a:r>
            <a:r>
              <a:rPr lang="en-US" sz="2000" i="1" baseline="-25000" dirty="0" err="1" smtClean="0"/>
              <a:t>n</a:t>
            </a:r>
            <a:r>
              <a:rPr lang="en-US" sz="2000" dirty="0" smtClean="0"/>
              <a:t> – based topology, combining the features of a star topology and a ring topology. </a:t>
            </a:r>
          </a:p>
        </p:txBody>
      </p:sp>
      <p:sp>
        <p:nvSpPr>
          <p:cNvPr id="6" name="Content Placeholder 5"/>
          <p:cNvSpPr>
            <a:spLocks noGrp="1"/>
          </p:cNvSpPr>
          <p:nvPr>
            <p:ph sz="half" idx="2"/>
          </p:nvPr>
        </p:nvSpPr>
        <p:spPr/>
        <p:txBody>
          <a:bodyPr>
            <a:noAutofit/>
          </a:bodyPr>
          <a:lstStyle/>
          <a:p>
            <a:r>
              <a:rPr lang="en-US" sz="2000" dirty="0"/>
              <a:t>Various special graphs also play a role in parallel processing where processors need to be interconnected as one processor may need the output generated by another. </a:t>
            </a:r>
          </a:p>
          <a:p>
            <a:pPr lvl="1"/>
            <a:r>
              <a:rPr lang="en-US" sz="2000" dirty="0"/>
              <a:t> The </a:t>
            </a:r>
            <a:r>
              <a:rPr lang="en-US" sz="2000" i="1" dirty="0"/>
              <a:t>n-dimensional hypercube</a:t>
            </a:r>
            <a:r>
              <a:rPr lang="en-US" sz="2000" dirty="0"/>
              <a:t>, or </a:t>
            </a:r>
            <a:r>
              <a:rPr lang="en-US" sz="2000" i="1" dirty="0"/>
              <a:t>n-cube, </a:t>
            </a:r>
            <a:r>
              <a:rPr lang="en-US" sz="2000" dirty="0"/>
              <a:t> </a:t>
            </a:r>
            <a:r>
              <a:rPr lang="en-US" sz="2000" b="1" i="1" dirty="0" err="1"/>
              <a:t>Q</a:t>
            </a:r>
            <a:r>
              <a:rPr lang="en-US" sz="2000" b="1" i="1" baseline="-25000" dirty="0" err="1"/>
              <a:t>n</a:t>
            </a:r>
            <a:r>
              <a:rPr lang="en-US" sz="2000" dirty="0"/>
              <a:t>, is a common way to connect processors in parallel, e.g., Intel Hypercube. </a:t>
            </a:r>
          </a:p>
          <a:p>
            <a:pPr lvl="1"/>
            <a:r>
              <a:rPr lang="en-US" sz="2000" dirty="0"/>
              <a:t>Another common method is the </a:t>
            </a:r>
            <a:r>
              <a:rPr lang="en-US" sz="2000" i="1" dirty="0"/>
              <a:t>mesh</a:t>
            </a:r>
            <a:r>
              <a:rPr lang="en-US" sz="2000" dirty="0"/>
              <a:t> network, illustrated here </a:t>
            </a:r>
            <a:r>
              <a:rPr lang="en-US" sz="2000" dirty="0" smtClean="0"/>
              <a:t>for </a:t>
            </a:r>
            <a:r>
              <a:rPr lang="en-US" sz="2000" dirty="0">
                <a:latin typeface="Cambria Math" pitchFamily="18" charset="0"/>
                <a:ea typeface="Cambria Math" pitchFamily="18" charset="0"/>
              </a:rPr>
              <a:t>16 </a:t>
            </a:r>
            <a:r>
              <a:rPr lang="en-US" sz="2000" dirty="0"/>
              <a:t>processors. </a:t>
            </a:r>
          </a:p>
          <a:p>
            <a:endParaRPr lang="lv-LV" sz="2000"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1113" y="2450336"/>
            <a:ext cx="2841498" cy="90830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44427" y="4792338"/>
            <a:ext cx="2186849" cy="1919516"/>
          </a:xfrm>
          <a:prstGeom prst="rect">
            <a:avLst/>
          </a:prstGeom>
        </p:spPr>
      </p:pic>
    </p:spTree>
    <p:extLst>
      <p:ext uri="{BB962C8B-B14F-4D97-AF65-F5344CB8AC3E}">
        <p14:creationId xmlns:p14="http://schemas.microsoft.com/office/powerpoint/2010/main" val="1649994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Bipartite Graphs</a:t>
            </a:r>
            <a:endParaRPr lang="en-US" dirty="0"/>
          </a:p>
        </p:txBody>
      </p:sp>
      <p:sp>
        <p:nvSpPr>
          <p:cNvPr id="3" name="Content Placeholder 2"/>
          <p:cNvSpPr>
            <a:spLocks noGrp="1"/>
          </p:cNvSpPr>
          <p:nvPr>
            <p:ph idx="1"/>
          </p:nvPr>
        </p:nvSpPr>
        <p:spPr/>
        <p:txBody>
          <a:bodyPr>
            <a:normAutofit fontScale="85000" lnSpcReduction="20000"/>
          </a:bodyPr>
          <a:lstStyle/>
          <a:p>
            <a:pPr indent="0">
              <a:buNone/>
            </a:pPr>
            <a:r>
              <a:rPr lang="en-US" b="1" dirty="0" smtClean="0"/>
              <a:t>Definition:</a:t>
            </a:r>
            <a:r>
              <a:rPr lang="en-US" dirty="0" smtClean="0"/>
              <a:t> A simple graph </a:t>
            </a:r>
            <a:r>
              <a:rPr lang="en-US" i="1" dirty="0" smtClean="0"/>
              <a:t>G</a:t>
            </a:r>
            <a:r>
              <a:rPr lang="en-US" dirty="0" smtClean="0"/>
              <a:t> is bipartite if </a:t>
            </a:r>
            <a:r>
              <a:rPr lang="en-US" i="1" dirty="0" smtClean="0"/>
              <a:t>V </a:t>
            </a:r>
            <a:r>
              <a:rPr lang="en-US" dirty="0" smtClean="0"/>
              <a:t>can be partitioned into two disjoint subsets </a:t>
            </a:r>
            <a:r>
              <a:rPr lang="en-US" i="1" dirty="0" smtClean="0"/>
              <a:t>V</a:t>
            </a:r>
            <a:r>
              <a:rPr lang="en-US" i="1" baseline="-25000" dirty="0" smtClean="0"/>
              <a:t>1</a:t>
            </a:r>
            <a:r>
              <a:rPr lang="en-US" i="1" dirty="0" smtClean="0"/>
              <a:t> </a:t>
            </a:r>
            <a:r>
              <a:rPr lang="en-US" dirty="0" smtClean="0"/>
              <a:t>and </a:t>
            </a:r>
            <a:r>
              <a:rPr lang="en-US" i="1" dirty="0" smtClean="0"/>
              <a:t>V</a:t>
            </a:r>
            <a:r>
              <a:rPr lang="en-US" i="1" baseline="-25000" dirty="0" smtClean="0"/>
              <a:t>2</a:t>
            </a:r>
            <a:r>
              <a:rPr lang="en-US" dirty="0" smtClean="0"/>
              <a:t> such that every edge connects a vertex in </a:t>
            </a:r>
            <a:r>
              <a:rPr lang="en-US" i="1" dirty="0" smtClean="0"/>
              <a:t>V</a:t>
            </a:r>
            <a:r>
              <a:rPr lang="en-US" i="1" baseline="-25000" dirty="0" smtClean="0"/>
              <a:t>1</a:t>
            </a:r>
            <a:r>
              <a:rPr lang="en-US" dirty="0" smtClean="0"/>
              <a:t> and a vertex in </a:t>
            </a:r>
            <a:r>
              <a:rPr lang="en-US" i="1" dirty="0" smtClean="0"/>
              <a:t>V</a:t>
            </a:r>
            <a:r>
              <a:rPr lang="en-US" i="1" baseline="-25000" dirty="0" smtClean="0"/>
              <a:t>2</a:t>
            </a:r>
            <a:r>
              <a:rPr lang="en-US" dirty="0" smtClean="0"/>
              <a:t>. In other words, there are no edges which connect two vertices in </a:t>
            </a:r>
            <a:r>
              <a:rPr lang="en-US" i="1" dirty="0" smtClean="0"/>
              <a:t>V</a:t>
            </a:r>
            <a:r>
              <a:rPr lang="en-US" i="1" baseline="-25000" dirty="0" smtClean="0"/>
              <a:t>1</a:t>
            </a:r>
            <a:r>
              <a:rPr lang="en-US" dirty="0" smtClean="0"/>
              <a:t> or in </a:t>
            </a:r>
            <a:r>
              <a:rPr lang="en-US" i="1" dirty="0" smtClean="0"/>
              <a:t>V</a:t>
            </a:r>
            <a:r>
              <a:rPr lang="en-US" i="1" baseline="-25000" dirty="0" smtClean="0"/>
              <a:t>2</a:t>
            </a:r>
            <a:r>
              <a:rPr lang="en-US" dirty="0" smtClean="0"/>
              <a:t>.</a:t>
            </a:r>
          </a:p>
          <a:p>
            <a:pPr indent="0">
              <a:buNone/>
            </a:pPr>
            <a:endParaRPr lang="en-US" dirty="0" smtClean="0"/>
          </a:p>
          <a:p>
            <a:pPr indent="0">
              <a:buNone/>
            </a:pPr>
            <a:r>
              <a:rPr lang="en-US" dirty="0"/>
              <a:t>It is not hard to show that an equivalent definition of a bipartite graph is a graph where it is possible to color the vertices red or blue so that no two adjacent vertices are the same color.</a:t>
            </a:r>
            <a:endParaRPr lang="en-US" dirty="0" smtClean="0"/>
          </a:p>
          <a:p>
            <a:pPr indent="0">
              <a:buNone/>
            </a:pPr>
            <a:endParaRPr lang="en-US" dirty="0" smtClean="0"/>
          </a:p>
          <a:p>
            <a:pPr indent="0">
              <a:buNone/>
            </a:pPr>
            <a:r>
              <a:rPr lang="en-US" dirty="0"/>
              <a:t> </a:t>
            </a:r>
            <a:endParaRPr lang="en-US" dirty="0" smtClean="0"/>
          </a:p>
          <a:p>
            <a:pPr indent="0">
              <a:buNone/>
            </a:pPr>
            <a:endParaRPr lang="en-US" dirty="0" smtClean="0"/>
          </a:p>
          <a:p>
            <a:pPr indent="0">
              <a:buNone/>
            </a:pPr>
            <a:endParaRPr lang="en-US" dirty="0"/>
          </a:p>
          <a:p>
            <a:pPr indent="0">
              <a:buNone/>
            </a:pPr>
            <a:r>
              <a:rPr lang="en-US" dirty="0" smtClean="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5200" y="4800601"/>
            <a:ext cx="4695820" cy="1742313"/>
          </a:xfrm>
          <a:prstGeom prst="rect">
            <a:avLst/>
          </a:prstGeom>
          <a:ln>
            <a:solidFill>
              <a:schemeClr val="accent1"/>
            </a:solidFill>
          </a:ln>
        </p:spPr>
      </p:pic>
      <p:sp>
        <p:nvSpPr>
          <p:cNvPr id="6" name="TextBox 5"/>
          <p:cNvSpPr txBox="1"/>
          <p:nvPr/>
        </p:nvSpPr>
        <p:spPr>
          <a:xfrm>
            <a:off x="2209800" y="5136215"/>
            <a:ext cx="1066800" cy="646331"/>
          </a:xfrm>
          <a:prstGeom prst="rect">
            <a:avLst/>
          </a:prstGeom>
          <a:noFill/>
        </p:spPr>
        <p:txBody>
          <a:bodyPr wrap="square" rtlCol="0">
            <a:spAutoFit/>
          </a:bodyPr>
          <a:lstStyle/>
          <a:p>
            <a:r>
              <a:rPr lang="en-US" i="1" dirty="0"/>
              <a:t>G</a:t>
            </a:r>
            <a:r>
              <a:rPr lang="en-US" dirty="0"/>
              <a:t> is  bipartite</a:t>
            </a:r>
          </a:p>
        </p:txBody>
      </p:sp>
      <p:sp>
        <p:nvSpPr>
          <p:cNvPr id="7" name="TextBox 6"/>
          <p:cNvSpPr txBox="1"/>
          <p:nvPr/>
        </p:nvSpPr>
        <p:spPr>
          <a:xfrm>
            <a:off x="8382000" y="4788587"/>
            <a:ext cx="2057400" cy="1754326"/>
          </a:xfrm>
          <a:prstGeom prst="rect">
            <a:avLst/>
          </a:prstGeom>
          <a:noFill/>
        </p:spPr>
        <p:txBody>
          <a:bodyPr wrap="square" rtlCol="0">
            <a:spAutoFit/>
          </a:bodyPr>
          <a:lstStyle/>
          <a:p>
            <a:r>
              <a:rPr lang="en-US" i="1" dirty="0"/>
              <a:t>H</a:t>
            </a:r>
            <a:r>
              <a:rPr lang="en-US" dirty="0"/>
              <a:t> is  not bipartite</a:t>
            </a:r>
          </a:p>
          <a:p>
            <a:r>
              <a:rPr lang="en-US" dirty="0"/>
              <a:t>since if we color </a:t>
            </a:r>
            <a:r>
              <a:rPr lang="en-US" i="1" dirty="0"/>
              <a:t>a</a:t>
            </a:r>
            <a:r>
              <a:rPr lang="en-US" dirty="0"/>
              <a:t> red, then the adjacent vertices </a:t>
            </a:r>
            <a:r>
              <a:rPr lang="en-US" i="1" dirty="0"/>
              <a:t>f</a:t>
            </a:r>
            <a:r>
              <a:rPr lang="en-US" dirty="0"/>
              <a:t> and </a:t>
            </a:r>
            <a:r>
              <a:rPr lang="en-US" i="1" dirty="0"/>
              <a:t>b</a:t>
            </a:r>
            <a:r>
              <a:rPr lang="en-US" dirty="0"/>
              <a:t> must both be blue.</a:t>
            </a:r>
          </a:p>
        </p:txBody>
      </p:sp>
      <p:sp>
        <p:nvSpPr>
          <p:cNvPr id="8" name="Oval 7"/>
          <p:cNvSpPr/>
          <p:nvPr/>
        </p:nvSpPr>
        <p:spPr>
          <a:xfrm>
            <a:off x="4114800" y="4953001"/>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29200" y="49530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029200" y="5867401"/>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581400" y="5257801"/>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599290" y="5640431"/>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562600" y="5317265"/>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32690" y="5864178"/>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3767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Bipartite Graphs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indent="0">
              <a:buNone/>
            </a:pPr>
            <a:r>
              <a:rPr lang="en-US" b="1" dirty="0" smtClean="0"/>
              <a:t>Example</a:t>
            </a:r>
            <a:r>
              <a:rPr lang="en-US" dirty="0" smtClean="0"/>
              <a:t>:  Show that </a:t>
            </a:r>
            <a:r>
              <a:rPr lang="en-US" i="1" dirty="0" smtClean="0"/>
              <a:t>C</a:t>
            </a:r>
            <a:r>
              <a:rPr lang="en-US" baseline="-25000" dirty="0" smtClean="0">
                <a:latin typeface="Cambria" pitchFamily="18" charset="0"/>
              </a:rPr>
              <a:t>6</a:t>
            </a:r>
            <a:r>
              <a:rPr lang="en-US" dirty="0" smtClean="0"/>
              <a:t> is bipartite.</a:t>
            </a:r>
          </a:p>
          <a:p>
            <a:pPr indent="0">
              <a:buNone/>
            </a:pPr>
            <a:r>
              <a:rPr lang="en-US" b="1" dirty="0" smtClean="0"/>
              <a:t>Solution</a:t>
            </a:r>
            <a:r>
              <a:rPr lang="en-US" dirty="0" smtClean="0"/>
              <a:t>: We can partition the vertex set into  </a:t>
            </a:r>
            <a:r>
              <a:rPr lang="en-US" i="1" dirty="0" smtClean="0"/>
              <a:t>V</a:t>
            </a:r>
            <a:r>
              <a:rPr lang="en-US" baseline="-25000" dirty="0" smtClean="0">
                <a:latin typeface="Cambria" pitchFamily="18" charset="0"/>
              </a:rPr>
              <a:t>1</a:t>
            </a:r>
            <a:r>
              <a:rPr lang="en-US" dirty="0" smtClean="0"/>
              <a:t> = {</a:t>
            </a:r>
            <a:r>
              <a:rPr lang="en-US" i="1" dirty="0" smtClean="0"/>
              <a:t>v</a:t>
            </a:r>
            <a:r>
              <a:rPr lang="en-US" baseline="-25000" dirty="0" smtClean="0">
                <a:latin typeface="Cambria" pitchFamily="18" charset="0"/>
              </a:rPr>
              <a:t>1</a:t>
            </a:r>
            <a:r>
              <a:rPr lang="en-US" dirty="0" smtClean="0"/>
              <a:t>, </a:t>
            </a:r>
            <a:r>
              <a:rPr lang="en-US" i="1" dirty="0" smtClean="0"/>
              <a:t>v</a:t>
            </a:r>
            <a:r>
              <a:rPr lang="en-US" baseline="-25000" dirty="0">
                <a:latin typeface="Cambria" pitchFamily="18" charset="0"/>
              </a:rPr>
              <a:t>3</a:t>
            </a:r>
            <a:r>
              <a:rPr lang="en-US" dirty="0" smtClean="0"/>
              <a:t>, </a:t>
            </a:r>
            <a:r>
              <a:rPr lang="en-US" i="1" dirty="0" smtClean="0"/>
              <a:t>v</a:t>
            </a:r>
            <a:r>
              <a:rPr lang="en-US" baseline="-25000" dirty="0">
                <a:latin typeface="Cambria" pitchFamily="18" charset="0"/>
              </a:rPr>
              <a:t>5</a:t>
            </a:r>
            <a:r>
              <a:rPr lang="en-US" dirty="0" smtClean="0"/>
              <a:t>} and </a:t>
            </a:r>
            <a:r>
              <a:rPr lang="lv-LV" dirty="0" smtClean="0"/>
              <a:t/>
            </a:r>
            <a:br>
              <a:rPr lang="lv-LV" dirty="0" smtClean="0"/>
            </a:br>
            <a:r>
              <a:rPr lang="en-US" i="1" dirty="0" smtClean="0"/>
              <a:t>V</a:t>
            </a:r>
            <a:r>
              <a:rPr lang="en-US" baseline="-25000" dirty="0" smtClean="0">
                <a:latin typeface="Cambria" pitchFamily="18" charset="0"/>
              </a:rPr>
              <a:t>2</a:t>
            </a:r>
            <a:r>
              <a:rPr lang="en-US" dirty="0" smtClean="0"/>
              <a:t> </a:t>
            </a:r>
            <a:r>
              <a:rPr lang="en-US" dirty="0"/>
              <a:t>= {</a:t>
            </a:r>
            <a:r>
              <a:rPr lang="en-US" i="1" dirty="0" smtClean="0"/>
              <a:t>v</a:t>
            </a:r>
            <a:r>
              <a:rPr lang="en-US" baseline="-25000" dirty="0" smtClean="0">
                <a:latin typeface="Cambria" pitchFamily="18" charset="0"/>
              </a:rPr>
              <a:t>2</a:t>
            </a:r>
            <a:r>
              <a:rPr lang="en-US" dirty="0" smtClean="0"/>
              <a:t>, </a:t>
            </a:r>
            <a:r>
              <a:rPr lang="en-US" i="1" dirty="0" smtClean="0"/>
              <a:t>v</a:t>
            </a:r>
            <a:r>
              <a:rPr lang="en-US" baseline="-25000" dirty="0" smtClean="0">
                <a:latin typeface="Cambria" pitchFamily="18" charset="0"/>
              </a:rPr>
              <a:t>4</a:t>
            </a:r>
            <a:r>
              <a:rPr lang="en-US" dirty="0" smtClean="0"/>
              <a:t>, </a:t>
            </a:r>
            <a:r>
              <a:rPr lang="en-US" i="1" dirty="0" smtClean="0"/>
              <a:t>v</a:t>
            </a:r>
            <a:r>
              <a:rPr lang="en-US" baseline="-25000" dirty="0" smtClean="0">
                <a:latin typeface="Cambria" pitchFamily="18" charset="0"/>
              </a:rPr>
              <a:t>6</a:t>
            </a:r>
            <a:r>
              <a:rPr lang="en-US" dirty="0" smtClean="0"/>
              <a:t>} so that every edge of </a:t>
            </a:r>
            <a:r>
              <a:rPr lang="en-US" i="1" dirty="0"/>
              <a:t>C</a:t>
            </a:r>
            <a:r>
              <a:rPr lang="en-US" baseline="-25000" dirty="0">
                <a:latin typeface="Cambria" pitchFamily="18" charset="0"/>
              </a:rPr>
              <a:t>6</a:t>
            </a:r>
            <a:r>
              <a:rPr lang="en-US" dirty="0" smtClean="0"/>
              <a:t> connects a vertex in </a:t>
            </a:r>
            <a:r>
              <a:rPr lang="en-US" i="1" dirty="0"/>
              <a:t>V</a:t>
            </a:r>
            <a:r>
              <a:rPr lang="en-US" baseline="-25000" dirty="0">
                <a:latin typeface="Cambria" pitchFamily="18" charset="0"/>
              </a:rPr>
              <a:t>1</a:t>
            </a:r>
            <a:r>
              <a:rPr lang="en-US" dirty="0" smtClean="0"/>
              <a:t> and </a:t>
            </a:r>
            <a:r>
              <a:rPr lang="en-US" i="1" dirty="0"/>
              <a:t>V</a:t>
            </a:r>
            <a:r>
              <a:rPr lang="en-US" baseline="-25000" dirty="0">
                <a:latin typeface="Cambria" pitchFamily="18" charset="0"/>
              </a:rPr>
              <a:t>2</a:t>
            </a:r>
            <a:r>
              <a:rPr lang="en-US" dirty="0" smtClean="0"/>
              <a:t> .</a:t>
            </a:r>
          </a:p>
          <a:p>
            <a:pPr indent="0">
              <a:buNone/>
            </a:pPr>
            <a:endParaRPr lang="en-US" dirty="0"/>
          </a:p>
          <a:p>
            <a:pPr indent="0">
              <a:buNone/>
            </a:pPr>
            <a:endParaRPr lang="en-US" dirty="0" smtClean="0"/>
          </a:p>
          <a:p>
            <a:pPr indent="0">
              <a:buNone/>
            </a:pPr>
            <a:endParaRPr lang="en-US" b="1" dirty="0" smtClean="0"/>
          </a:p>
          <a:p>
            <a:pPr indent="0">
              <a:buNone/>
            </a:pPr>
            <a:r>
              <a:rPr lang="en-US" b="1" dirty="0" smtClean="0"/>
              <a:t>Example</a:t>
            </a:r>
            <a:r>
              <a:rPr lang="en-US" dirty="0"/>
              <a:t>:  Show that </a:t>
            </a:r>
            <a:r>
              <a:rPr lang="en-US" i="1" dirty="0" smtClean="0"/>
              <a:t>C</a:t>
            </a:r>
            <a:r>
              <a:rPr lang="en-US" baseline="-25000" dirty="0" smtClean="0">
                <a:latin typeface="Cambria" pitchFamily="18" charset="0"/>
              </a:rPr>
              <a:t>3</a:t>
            </a:r>
            <a:r>
              <a:rPr lang="en-US" dirty="0" smtClean="0"/>
              <a:t> is not </a:t>
            </a:r>
            <a:r>
              <a:rPr lang="en-US" dirty="0"/>
              <a:t>bipartite.</a:t>
            </a:r>
          </a:p>
          <a:p>
            <a:pPr indent="0">
              <a:buNone/>
            </a:pPr>
            <a:r>
              <a:rPr lang="en-US" b="1" dirty="0"/>
              <a:t>Solution</a:t>
            </a:r>
            <a:r>
              <a:rPr lang="en-US" dirty="0"/>
              <a:t>: </a:t>
            </a:r>
            <a:r>
              <a:rPr lang="en-US" dirty="0" smtClean="0"/>
              <a:t> If we divide the vertex set of </a:t>
            </a:r>
            <a:r>
              <a:rPr lang="en-US" i="1" dirty="0" smtClean="0"/>
              <a:t>C</a:t>
            </a:r>
            <a:r>
              <a:rPr lang="en-US" baseline="-25000" dirty="0" smtClean="0">
                <a:latin typeface="Cambria Math" pitchFamily="18" charset="0"/>
                <a:ea typeface="Cambria Math" pitchFamily="18" charset="0"/>
              </a:rPr>
              <a:t>3</a:t>
            </a:r>
            <a:r>
              <a:rPr lang="en-US" dirty="0" smtClean="0"/>
              <a:t> into two nonempty sets, one of the two must contain two vertices. But </a:t>
            </a:r>
            <a:r>
              <a:rPr lang="en-US" dirty="0"/>
              <a:t>in </a:t>
            </a:r>
            <a:r>
              <a:rPr lang="en-US" i="1" dirty="0"/>
              <a:t>C</a:t>
            </a:r>
            <a:r>
              <a:rPr lang="en-US" baseline="-25000" dirty="0">
                <a:latin typeface="Cambria Math" pitchFamily="18" charset="0"/>
                <a:ea typeface="Cambria Math" pitchFamily="18" charset="0"/>
              </a:rPr>
              <a:t>3</a:t>
            </a:r>
            <a:r>
              <a:rPr lang="en-US" dirty="0" smtClean="0"/>
              <a:t>  every vertex is connected to every other vertex. Therefore, the two vertices in the same partition are connected. Hence, </a:t>
            </a:r>
            <a:r>
              <a:rPr lang="en-US" i="1" dirty="0"/>
              <a:t>C</a:t>
            </a:r>
            <a:r>
              <a:rPr lang="en-US" baseline="-25000" dirty="0">
                <a:latin typeface="Cambria Math" pitchFamily="18" charset="0"/>
                <a:ea typeface="Cambria Math" pitchFamily="18" charset="0"/>
              </a:rPr>
              <a:t>3</a:t>
            </a:r>
            <a:r>
              <a:rPr lang="en-US" dirty="0" smtClean="0"/>
              <a:t> is not bipartite.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095" y="3127280"/>
            <a:ext cx="3292602" cy="87401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3413188"/>
            <a:ext cx="1644396" cy="691896"/>
          </a:xfrm>
          <a:prstGeom prst="rect">
            <a:avLst/>
          </a:prstGeom>
        </p:spPr>
      </p:pic>
    </p:spTree>
    <p:extLst>
      <p:ext uri="{BB962C8B-B14F-4D97-AF65-F5344CB8AC3E}">
        <p14:creationId xmlns:p14="http://schemas.microsoft.com/office/powerpoint/2010/main" val="3580653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Bipartite Graphs</a:t>
            </a:r>
            <a:endParaRPr lang="en-US" dirty="0"/>
          </a:p>
        </p:txBody>
      </p:sp>
      <p:sp>
        <p:nvSpPr>
          <p:cNvPr id="3" name="Content Placeholder 2"/>
          <p:cNvSpPr>
            <a:spLocks noGrp="1"/>
          </p:cNvSpPr>
          <p:nvPr>
            <p:ph sz="half" idx="1"/>
          </p:nvPr>
        </p:nvSpPr>
        <p:spPr/>
        <p:txBody>
          <a:bodyPr/>
          <a:lstStyle/>
          <a:p>
            <a:pPr indent="0">
              <a:buNone/>
            </a:pPr>
            <a:r>
              <a:rPr lang="en-US" b="1" dirty="0" smtClean="0"/>
              <a:t>Definition:</a:t>
            </a:r>
            <a:r>
              <a:rPr lang="en-US" dirty="0" smtClean="0"/>
              <a:t>  A </a:t>
            </a:r>
            <a:r>
              <a:rPr lang="en-US" i="1" dirty="0" smtClean="0"/>
              <a:t>complete bipartite graph</a:t>
            </a:r>
            <a:r>
              <a:rPr lang="en-US" i="1" dirty="0"/>
              <a:t> </a:t>
            </a:r>
            <a:r>
              <a:rPr lang="en-US" i="1" dirty="0" err="1"/>
              <a:t>K</a:t>
            </a:r>
            <a:r>
              <a:rPr lang="en-US" i="1" baseline="-25000" dirty="0" err="1"/>
              <a:t>m,n</a:t>
            </a:r>
            <a:r>
              <a:rPr lang="en-US" dirty="0" smtClean="0"/>
              <a:t> is a graph that has its vertex set partitioned into two subsets </a:t>
            </a:r>
            <a:r>
              <a:rPr lang="en-US" i="1" dirty="0" smtClean="0"/>
              <a:t>V</a:t>
            </a:r>
            <a:r>
              <a:rPr lang="en-US" baseline="-25000" dirty="0" smtClean="0">
                <a:latin typeface="Cambria Math" pitchFamily="18" charset="0"/>
                <a:ea typeface="Cambria Math" pitchFamily="18" charset="0"/>
              </a:rPr>
              <a:t>1</a:t>
            </a:r>
            <a:r>
              <a:rPr lang="en-US" dirty="0" smtClean="0"/>
              <a:t> of size </a:t>
            </a:r>
            <a:r>
              <a:rPr lang="en-US" i="1" dirty="0" smtClean="0"/>
              <a:t>m</a:t>
            </a:r>
            <a:r>
              <a:rPr lang="en-US" dirty="0" smtClean="0"/>
              <a:t> and </a:t>
            </a:r>
            <a:r>
              <a:rPr lang="en-US" i="1" dirty="0" smtClean="0"/>
              <a:t>V</a:t>
            </a:r>
            <a:r>
              <a:rPr lang="en-US" baseline="-25000" dirty="0" smtClean="0">
                <a:latin typeface="Cambria Math" pitchFamily="18" charset="0"/>
                <a:ea typeface="Cambria Math" pitchFamily="18" charset="0"/>
              </a:rPr>
              <a:t>2</a:t>
            </a:r>
            <a:r>
              <a:rPr lang="en-US" dirty="0" smtClean="0"/>
              <a:t> of size </a:t>
            </a:r>
            <a:r>
              <a:rPr lang="en-US" i="1" dirty="0" smtClean="0"/>
              <a:t>n</a:t>
            </a:r>
            <a:r>
              <a:rPr lang="en-US" dirty="0" smtClean="0"/>
              <a:t> such that every vertex in </a:t>
            </a:r>
            <a:r>
              <a:rPr lang="en-US" i="1" dirty="0" smtClean="0"/>
              <a:t>V</a:t>
            </a:r>
            <a:r>
              <a:rPr lang="en-US" baseline="-25000" dirty="0" smtClean="0">
                <a:latin typeface="Cambria Math" pitchFamily="18" charset="0"/>
                <a:ea typeface="Cambria Math" pitchFamily="18" charset="0"/>
              </a:rPr>
              <a:t>1</a:t>
            </a:r>
            <a:r>
              <a:rPr lang="en-US" dirty="0" smtClean="0"/>
              <a:t> </a:t>
            </a:r>
            <a:r>
              <a:rPr lang="lv-LV" dirty="0" smtClean="0"/>
              <a:t>connects </a:t>
            </a:r>
            <a:r>
              <a:rPr lang="en-US" dirty="0" smtClean="0"/>
              <a:t>to every vertex in </a:t>
            </a:r>
            <a:r>
              <a:rPr lang="en-US" i="1" dirty="0" smtClean="0"/>
              <a:t>V</a:t>
            </a:r>
            <a:r>
              <a:rPr lang="en-US" baseline="-25000" dirty="0" smtClean="0">
                <a:latin typeface="Cambria Math" pitchFamily="18" charset="0"/>
                <a:ea typeface="Cambria Math" pitchFamily="18" charset="0"/>
              </a:rPr>
              <a:t>2</a:t>
            </a:r>
            <a:r>
              <a:rPr lang="en-US" i="1" dirty="0" smtClean="0"/>
              <a:t>.</a:t>
            </a:r>
          </a:p>
        </p:txBody>
      </p:sp>
      <p:sp>
        <p:nvSpPr>
          <p:cNvPr id="5" name="Content Placeholder 4"/>
          <p:cNvSpPr>
            <a:spLocks noGrp="1"/>
          </p:cNvSpPr>
          <p:nvPr>
            <p:ph sz="half" idx="2"/>
          </p:nvPr>
        </p:nvSpPr>
        <p:spPr/>
        <p:txBody>
          <a:bodyPr/>
          <a:lstStyle/>
          <a:p>
            <a:r>
              <a:rPr lang="en-US" b="1" dirty="0"/>
              <a:t>Example</a:t>
            </a:r>
            <a:r>
              <a:rPr lang="en-US" dirty="0"/>
              <a:t>: We display four complete bipartite graphs here.</a:t>
            </a:r>
          </a:p>
          <a:p>
            <a:endParaRPr lang="lv-LV"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2200" y="3336274"/>
            <a:ext cx="5659612" cy="2425548"/>
          </a:xfrm>
          <a:prstGeom prst="rect">
            <a:avLst/>
          </a:prstGeom>
        </p:spPr>
      </p:pic>
    </p:spTree>
    <p:extLst>
      <p:ext uri="{BB962C8B-B14F-4D97-AF65-F5344CB8AC3E}">
        <p14:creationId xmlns:p14="http://schemas.microsoft.com/office/powerpoint/2010/main" val="2765373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Graphs from Old </a:t>
            </a:r>
            <a:endParaRPr lang="en-US" dirty="0"/>
          </a:p>
        </p:txBody>
      </p:sp>
      <p:sp>
        <p:nvSpPr>
          <p:cNvPr id="3" name="Content Placeholder 2"/>
          <p:cNvSpPr>
            <a:spLocks noGrp="1"/>
          </p:cNvSpPr>
          <p:nvPr>
            <p:ph sz="half" idx="1"/>
          </p:nvPr>
        </p:nvSpPr>
        <p:spPr/>
        <p:txBody>
          <a:bodyPr>
            <a:normAutofit fontScale="85000" lnSpcReduction="20000"/>
          </a:bodyPr>
          <a:lstStyle/>
          <a:p>
            <a:pPr indent="0">
              <a:buNone/>
            </a:pPr>
            <a:r>
              <a:rPr lang="en-US" b="1" dirty="0" smtClean="0"/>
              <a:t>Definition: </a:t>
            </a:r>
            <a:r>
              <a:rPr lang="en-US" dirty="0" smtClean="0"/>
              <a:t>A </a:t>
            </a:r>
            <a:r>
              <a:rPr lang="en-US" i="1" dirty="0" err="1"/>
              <a:t>subgraph</a:t>
            </a:r>
            <a:r>
              <a:rPr lang="en-US" i="1" dirty="0"/>
              <a:t> </a:t>
            </a:r>
            <a:r>
              <a:rPr lang="en-US" i="1" dirty="0" smtClean="0"/>
              <a:t>of a graph  </a:t>
            </a:r>
            <a:r>
              <a:rPr lang="en-US" i="1" dirty="0"/>
              <a:t>G</a:t>
            </a:r>
            <a:r>
              <a:rPr lang="en-US" dirty="0"/>
              <a:t> = (</a:t>
            </a:r>
            <a:r>
              <a:rPr lang="en-US" i="1" dirty="0"/>
              <a:t>V</a:t>
            </a:r>
            <a:r>
              <a:rPr lang="en-US" dirty="0"/>
              <a:t>,</a:t>
            </a:r>
            <a:r>
              <a:rPr lang="en-US" i="1" dirty="0"/>
              <a:t>E</a:t>
            </a:r>
            <a:r>
              <a:rPr lang="en-US" dirty="0"/>
              <a:t>) </a:t>
            </a:r>
            <a:r>
              <a:rPr lang="en-US" dirty="0" smtClean="0"/>
              <a:t> is a graph (</a:t>
            </a:r>
            <a:r>
              <a:rPr lang="en-US" i="1" dirty="0" smtClean="0"/>
              <a:t>W</a:t>
            </a:r>
            <a:r>
              <a:rPr lang="en-US" dirty="0" smtClean="0"/>
              <a:t>,</a:t>
            </a:r>
            <a:r>
              <a:rPr lang="en-US" i="1" dirty="0" smtClean="0"/>
              <a:t>F</a:t>
            </a:r>
            <a:r>
              <a:rPr lang="en-US" dirty="0" smtClean="0"/>
              <a:t>),  where  </a:t>
            </a:r>
            <a:r>
              <a:rPr lang="en-US" i="1" dirty="0" smtClean="0"/>
              <a:t>W</a:t>
            </a:r>
            <a:r>
              <a:rPr lang="en-US" dirty="0" smtClean="0"/>
              <a:t> </a:t>
            </a:r>
            <a:r>
              <a:rPr lang="en-US" dirty="0" smtClean="0">
                <a:latin typeface="Cambria Math"/>
                <a:ea typeface="Cambria Math"/>
              </a:rPr>
              <a:t>⊂ </a:t>
            </a:r>
            <a:r>
              <a:rPr lang="en-US" i="1" dirty="0" smtClean="0">
                <a:ea typeface="Cambria Math"/>
              </a:rPr>
              <a:t>V</a:t>
            </a:r>
            <a:r>
              <a:rPr lang="en-US" dirty="0" smtClean="0">
                <a:latin typeface="Cambria Math"/>
                <a:ea typeface="Cambria Math"/>
              </a:rPr>
              <a:t> and </a:t>
            </a:r>
            <a:r>
              <a:rPr lang="en-US" i="1" dirty="0" smtClean="0">
                <a:ea typeface="Cambria Math"/>
              </a:rPr>
              <a:t>F</a:t>
            </a:r>
            <a:r>
              <a:rPr lang="en-US" dirty="0" smtClean="0">
                <a:latin typeface="Cambria Math"/>
                <a:ea typeface="Cambria Math"/>
              </a:rPr>
              <a:t> ⊂ </a:t>
            </a:r>
            <a:r>
              <a:rPr lang="en-US" i="1" dirty="0" smtClean="0">
                <a:ea typeface="Cambria Math"/>
              </a:rPr>
              <a:t>E</a:t>
            </a:r>
            <a:r>
              <a:rPr lang="en-US" dirty="0" smtClean="0">
                <a:latin typeface="Cambria Math"/>
                <a:ea typeface="Cambria Math"/>
              </a:rPr>
              <a:t>. A </a:t>
            </a:r>
            <a:r>
              <a:rPr lang="en-US" dirty="0" err="1" smtClean="0">
                <a:latin typeface="Cambria Math"/>
                <a:ea typeface="Cambria Math"/>
              </a:rPr>
              <a:t>subgraph</a:t>
            </a:r>
            <a:r>
              <a:rPr lang="en-US" dirty="0" smtClean="0">
                <a:latin typeface="Cambria Math"/>
                <a:ea typeface="Cambria Math"/>
              </a:rPr>
              <a:t> </a:t>
            </a:r>
            <a:r>
              <a:rPr lang="en-US" i="1" dirty="0" smtClean="0">
                <a:ea typeface="Cambria Math"/>
              </a:rPr>
              <a:t>H</a:t>
            </a:r>
            <a:r>
              <a:rPr lang="en-US" dirty="0" smtClean="0">
                <a:latin typeface="Cambria Math"/>
                <a:ea typeface="Cambria Math"/>
              </a:rPr>
              <a:t> of </a:t>
            </a:r>
            <a:r>
              <a:rPr lang="en-US" i="1" dirty="0" smtClean="0">
                <a:ea typeface="Cambria Math"/>
              </a:rPr>
              <a:t>G</a:t>
            </a:r>
            <a:r>
              <a:rPr lang="en-US" dirty="0" smtClean="0">
                <a:latin typeface="Cambria Math"/>
                <a:ea typeface="Cambria Math"/>
              </a:rPr>
              <a:t> is a proper </a:t>
            </a:r>
            <a:r>
              <a:rPr lang="en-US" dirty="0" err="1" smtClean="0">
                <a:latin typeface="Cambria Math"/>
                <a:ea typeface="Cambria Math"/>
              </a:rPr>
              <a:t>subgraph</a:t>
            </a:r>
            <a:r>
              <a:rPr lang="en-US" dirty="0" smtClean="0">
                <a:latin typeface="Cambria Math"/>
                <a:ea typeface="Cambria Math"/>
              </a:rPr>
              <a:t> of </a:t>
            </a:r>
            <a:r>
              <a:rPr lang="en-US" i="1" dirty="0" smtClean="0">
                <a:ea typeface="Cambria Math"/>
              </a:rPr>
              <a:t>G</a:t>
            </a:r>
            <a:r>
              <a:rPr lang="en-US" dirty="0" smtClean="0">
                <a:latin typeface="Cambria Math"/>
                <a:ea typeface="Cambria Math"/>
              </a:rPr>
              <a:t> if </a:t>
            </a:r>
            <a:r>
              <a:rPr lang="en-US" i="1" dirty="0" smtClean="0">
                <a:ea typeface="Cambria Math"/>
              </a:rPr>
              <a:t>H</a:t>
            </a:r>
            <a:r>
              <a:rPr lang="en-US" dirty="0" smtClean="0">
                <a:latin typeface="Cambria Math"/>
                <a:ea typeface="Cambria Math"/>
              </a:rPr>
              <a:t> </a:t>
            </a:r>
            <a:r>
              <a:rPr lang="en-US" i="1" dirty="0" smtClean="0">
                <a:ea typeface="Cambria Math"/>
              </a:rPr>
              <a:t>≠ G.</a:t>
            </a:r>
          </a:p>
          <a:p>
            <a:pPr indent="0">
              <a:buNone/>
            </a:pPr>
            <a:endParaRPr lang="en-US" i="1" dirty="0" smtClean="0">
              <a:ea typeface="Cambria Math"/>
            </a:endParaRPr>
          </a:p>
          <a:p>
            <a:pPr indent="0">
              <a:buNone/>
            </a:pPr>
            <a:r>
              <a:rPr lang="en-US" b="1" dirty="0" smtClean="0">
                <a:ea typeface="Cambria Math"/>
              </a:rPr>
              <a:t>Example</a:t>
            </a:r>
            <a:r>
              <a:rPr lang="en-US" dirty="0" smtClean="0">
                <a:ea typeface="Cambria Math"/>
              </a:rPr>
              <a:t>: </a:t>
            </a:r>
            <a:r>
              <a:rPr lang="en-US" dirty="0" smtClean="0"/>
              <a:t>Here we show </a:t>
            </a:r>
            <a:r>
              <a:rPr lang="en-US" i="1" dirty="0" smtClean="0"/>
              <a:t>K</a:t>
            </a:r>
            <a:r>
              <a:rPr lang="en-US" baseline="-25000" dirty="0" smtClean="0">
                <a:latin typeface="Cambria" pitchFamily="18" charset="0"/>
              </a:rPr>
              <a:t>5</a:t>
            </a:r>
            <a:r>
              <a:rPr lang="en-US" b="1" dirty="0"/>
              <a:t> </a:t>
            </a:r>
            <a:r>
              <a:rPr lang="en-US" dirty="0" smtClean="0"/>
              <a:t>and                                                                                              one of its </a:t>
            </a:r>
            <a:r>
              <a:rPr lang="en-US" dirty="0" err="1" smtClean="0"/>
              <a:t>subgraphs</a:t>
            </a:r>
            <a:r>
              <a:rPr lang="en-US" dirty="0" smtClean="0"/>
              <a:t>.</a:t>
            </a:r>
            <a:endParaRPr lang="en-US" b="1" dirty="0" smtClean="0"/>
          </a:p>
          <a:p>
            <a:pPr indent="0">
              <a:buNone/>
            </a:pPr>
            <a:endParaRPr lang="en-US" b="1" dirty="0" smtClean="0"/>
          </a:p>
          <a:p>
            <a:pPr indent="0">
              <a:buNone/>
            </a:pPr>
            <a:endParaRPr lang="en-US" b="1" dirty="0"/>
          </a:p>
          <a:p>
            <a:pPr indent="0">
              <a:buNone/>
            </a:pPr>
            <a:endParaRPr lang="en-US" b="1" dirty="0"/>
          </a:p>
          <a:p>
            <a:pPr indent="0">
              <a:buNone/>
            </a:pPr>
            <a:endParaRPr lang="en-US" dirty="0" smtClean="0"/>
          </a:p>
          <a:p>
            <a:pPr>
              <a:buNone/>
            </a:pPr>
            <a:r>
              <a:rPr lang="en-US" b="1" dirty="0" smtClean="0"/>
              <a:t>      </a:t>
            </a:r>
            <a:endParaRPr lang="en-US" b="1" dirty="0"/>
          </a:p>
        </p:txBody>
      </p:sp>
      <p:sp>
        <p:nvSpPr>
          <p:cNvPr id="5" name="Content Placeholder 4"/>
          <p:cNvSpPr>
            <a:spLocks noGrp="1"/>
          </p:cNvSpPr>
          <p:nvPr>
            <p:ph sz="half" idx="2"/>
          </p:nvPr>
        </p:nvSpPr>
        <p:spPr/>
        <p:txBody>
          <a:bodyPr>
            <a:normAutofit fontScale="85000" lnSpcReduction="20000"/>
          </a:bodyPr>
          <a:lstStyle/>
          <a:p>
            <a:pPr indent="0">
              <a:buNone/>
            </a:pPr>
            <a:r>
              <a:rPr lang="en-US" b="1" dirty="0"/>
              <a:t>Definition:  </a:t>
            </a:r>
            <a:r>
              <a:rPr lang="en-US" dirty="0"/>
              <a:t>Let </a:t>
            </a:r>
            <a:r>
              <a:rPr lang="en-US" i="1" dirty="0"/>
              <a:t>G</a:t>
            </a:r>
            <a:r>
              <a:rPr lang="en-US" dirty="0"/>
              <a:t> = (</a:t>
            </a:r>
            <a:r>
              <a:rPr lang="en-US" i="1" dirty="0"/>
              <a:t>V</a:t>
            </a:r>
            <a:r>
              <a:rPr lang="en-US" dirty="0"/>
              <a:t>, </a:t>
            </a:r>
            <a:r>
              <a:rPr lang="en-US" i="1" dirty="0"/>
              <a:t>E</a:t>
            </a:r>
            <a:r>
              <a:rPr lang="en-US" dirty="0"/>
              <a:t>) be a simple graph.  The  </a:t>
            </a:r>
            <a:r>
              <a:rPr lang="en-US" i="1" dirty="0"/>
              <a:t>subgraph induced  </a:t>
            </a:r>
            <a:r>
              <a:rPr lang="en-US" dirty="0"/>
              <a:t>by a subset </a:t>
            </a:r>
            <a:r>
              <a:rPr lang="en-US" i="1" dirty="0"/>
              <a:t>W</a:t>
            </a:r>
            <a:r>
              <a:rPr lang="en-US" dirty="0"/>
              <a:t>  of the vertex set </a:t>
            </a:r>
            <a:r>
              <a:rPr lang="en-US" i="1" dirty="0"/>
              <a:t>V</a:t>
            </a:r>
            <a:r>
              <a:rPr lang="en-US" dirty="0"/>
              <a:t> is the graph </a:t>
            </a:r>
            <a:r>
              <a:rPr lang="en-US" i="1" dirty="0"/>
              <a:t> </a:t>
            </a:r>
            <a:r>
              <a:rPr lang="en-US" dirty="0"/>
              <a:t> (</a:t>
            </a:r>
            <a:r>
              <a:rPr lang="en-US" i="1" dirty="0"/>
              <a:t>W</a:t>
            </a:r>
            <a:r>
              <a:rPr lang="en-US" dirty="0"/>
              <a:t>,</a:t>
            </a:r>
            <a:r>
              <a:rPr lang="en-US" i="1" dirty="0"/>
              <a:t>F</a:t>
            </a:r>
            <a:r>
              <a:rPr lang="en-US" dirty="0"/>
              <a:t>),  where  the edge set </a:t>
            </a:r>
            <a:r>
              <a:rPr lang="en-US" i="1" dirty="0">
                <a:ea typeface="Cambria Math"/>
              </a:rPr>
              <a:t>F  </a:t>
            </a:r>
            <a:r>
              <a:rPr lang="en-US" dirty="0">
                <a:ea typeface="Cambria Math"/>
              </a:rPr>
              <a:t>contains an edge in </a:t>
            </a:r>
            <a:r>
              <a:rPr lang="en-US" i="1" dirty="0">
                <a:ea typeface="Cambria Math"/>
              </a:rPr>
              <a:t>E </a:t>
            </a:r>
            <a:r>
              <a:rPr lang="en-US" dirty="0">
                <a:ea typeface="Cambria Math"/>
              </a:rPr>
              <a:t>if and only if both endpoints are in </a:t>
            </a:r>
            <a:r>
              <a:rPr lang="en-US" i="1" dirty="0">
                <a:ea typeface="Cambria Math"/>
              </a:rPr>
              <a:t>W. </a:t>
            </a:r>
            <a:endParaRPr lang="en-US" dirty="0"/>
          </a:p>
          <a:p>
            <a:pPr indent="0">
              <a:buNone/>
            </a:pPr>
            <a:endParaRPr lang="en-US" b="1" dirty="0"/>
          </a:p>
          <a:p>
            <a:pPr indent="0">
              <a:buNone/>
            </a:pPr>
            <a:r>
              <a:rPr lang="en-US" b="1" dirty="0">
                <a:ea typeface="Cambria Math"/>
              </a:rPr>
              <a:t>Example</a:t>
            </a:r>
            <a:r>
              <a:rPr lang="en-US" dirty="0">
                <a:ea typeface="Cambria Math"/>
              </a:rPr>
              <a:t>: Here we show </a:t>
            </a:r>
            <a:r>
              <a:rPr lang="en-US" dirty="0"/>
              <a:t> </a:t>
            </a:r>
            <a:r>
              <a:rPr lang="en-US" i="1" dirty="0"/>
              <a:t>K</a:t>
            </a:r>
            <a:r>
              <a:rPr lang="en-US" baseline="-25000" dirty="0">
                <a:latin typeface="Cambria" pitchFamily="18" charset="0"/>
              </a:rPr>
              <a:t>5  </a:t>
            </a:r>
            <a:r>
              <a:rPr lang="en-US" dirty="0">
                <a:latin typeface="Cambria" pitchFamily="18" charset="0"/>
              </a:rPr>
              <a:t>and the subgraph                                                           induced by </a:t>
            </a:r>
            <a:r>
              <a:rPr lang="en-US" i="1" dirty="0"/>
              <a:t>W</a:t>
            </a:r>
            <a:r>
              <a:rPr lang="en-US" dirty="0">
                <a:latin typeface="Cambria" pitchFamily="18" charset="0"/>
              </a:rPr>
              <a:t> = {</a:t>
            </a:r>
            <a:r>
              <a:rPr lang="en-US" i="1" dirty="0" err="1"/>
              <a:t>a,b,c,e</a:t>
            </a:r>
            <a:r>
              <a:rPr lang="en-US" dirty="0">
                <a:latin typeface="Cambria" pitchFamily="18" charset="0"/>
              </a:rPr>
              <a:t>}</a:t>
            </a:r>
            <a:r>
              <a:rPr lang="en-US" dirty="0"/>
              <a:t>.</a:t>
            </a:r>
          </a:p>
          <a:p>
            <a:endParaRPr lang="lv-LV"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2824" y="4448771"/>
            <a:ext cx="2228850" cy="1000506"/>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50372" y="4949024"/>
            <a:ext cx="2228850" cy="1000506"/>
          </a:xfrm>
          <a:prstGeom prst="rect">
            <a:avLst/>
          </a:prstGeom>
        </p:spPr>
      </p:pic>
      <p:cxnSp>
        <p:nvCxnSpPr>
          <p:cNvPr id="7" name="Straight Connector 6"/>
          <p:cNvCxnSpPr/>
          <p:nvPr/>
        </p:nvCxnSpPr>
        <p:spPr>
          <a:xfrm flipH="1" flipV="1">
            <a:off x="8775424" y="5386329"/>
            <a:ext cx="6096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898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Bipartite Graphs and </a:t>
            </a:r>
            <a:r>
              <a:rPr lang="en-US" dirty="0" err="1" smtClean="0"/>
              <a:t>Matchings</a:t>
            </a:r>
            <a:endParaRPr lang="en-US" dirty="0"/>
          </a:p>
        </p:txBody>
      </p:sp>
      <p:sp>
        <p:nvSpPr>
          <p:cNvPr id="3" name="Content Placeholder 2"/>
          <p:cNvSpPr>
            <a:spLocks noGrp="1"/>
          </p:cNvSpPr>
          <p:nvPr>
            <p:ph idx="1"/>
          </p:nvPr>
        </p:nvSpPr>
        <p:spPr/>
        <p:txBody>
          <a:bodyPr>
            <a:normAutofit fontScale="85000" lnSpcReduction="20000"/>
          </a:bodyPr>
          <a:lstStyle/>
          <a:p>
            <a:r>
              <a:rPr lang="en-US" dirty="0"/>
              <a:t>Bipartite graphs </a:t>
            </a:r>
            <a:r>
              <a:rPr lang="en-US" dirty="0" smtClean="0"/>
              <a:t>are used to </a:t>
            </a:r>
            <a:r>
              <a:rPr lang="en-US" dirty="0"/>
              <a:t>model applications that involve matching the elements of one set to elements in </a:t>
            </a:r>
            <a:r>
              <a:rPr lang="en-US" dirty="0" smtClean="0"/>
              <a:t>another, for example:</a:t>
            </a:r>
            <a:endParaRPr lang="en-US" dirty="0"/>
          </a:p>
          <a:p>
            <a:r>
              <a:rPr lang="en-US" i="1" dirty="0" smtClean="0"/>
              <a:t>Job </a:t>
            </a:r>
            <a:r>
              <a:rPr lang="en-US" i="1" dirty="0"/>
              <a:t>assignments </a:t>
            </a:r>
            <a:r>
              <a:rPr lang="en-US" dirty="0"/>
              <a:t>- vertices represent the jobs and the </a:t>
            </a:r>
            <a:r>
              <a:rPr lang="en-US" dirty="0" smtClean="0"/>
              <a:t>employees</a:t>
            </a:r>
            <a:r>
              <a:rPr lang="en-US" dirty="0"/>
              <a:t>,</a:t>
            </a:r>
            <a:r>
              <a:rPr lang="en-US" dirty="0" smtClean="0"/>
              <a:t> </a:t>
            </a:r>
            <a:r>
              <a:rPr lang="en-US" dirty="0"/>
              <a:t>e</a:t>
            </a:r>
            <a:r>
              <a:rPr lang="en-US" dirty="0" smtClean="0"/>
              <a:t>dges </a:t>
            </a:r>
            <a:r>
              <a:rPr lang="en-US" dirty="0"/>
              <a:t>link employees </a:t>
            </a:r>
            <a:r>
              <a:rPr lang="en-US" dirty="0" smtClean="0"/>
              <a:t>with those jobs </a:t>
            </a:r>
            <a:r>
              <a:rPr lang="en-US" dirty="0"/>
              <a:t>they have been trained to do. A common goal is to match jobs to employees so that the most jobs are </a:t>
            </a:r>
            <a:r>
              <a:rPr lang="en-US" dirty="0" smtClean="0"/>
              <a:t>done.</a:t>
            </a:r>
            <a:endParaRPr lang="lv-LV" dirty="0" smtClean="0"/>
          </a:p>
          <a:p>
            <a:endParaRPr lang="en-US" dirty="0" smtClean="0"/>
          </a:p>
          <a:p>
            <a:endParaRPr lang="en-US" dirty="0"/>
          </a:p>
          <a:p>
            <a:pPr marL="0" indent="0">
              <a:buNone/>
            </a:pPr>
            <a:endParaRPr lang="en-US" dirty="0" smtClean="0"/>
          </a:p>
          <a:p>
            <a:endParaRPr lang="en-US" dirty="0"/>
          </a:p>
          <a:p>
            <a:r>
              <a:rPr lang="en-US" i="1" dirty="0" smtClean="0"/>
              <a:t>Marriage </a:t>
            </a:r>
            <a:r>
              <a:rPr lang="en-US" dirty="0"/>
              <a:t>- vertices </a:t>
            </a:r>
            <a:r>
              <a:rPr lang="en-US" dirty="0" smtClean="0"/>
              <a:t>represent </a:t>
            </a:r>
            <a:r>
              <a:rPr lang="en-US" dirty="0"/>
              <a:t>the men and the women and edges link a </a:t>
            </a:r>
            <a:r>
              <a:rPr lang="en-US" dirty="0" err="1"/>
              <a:t>a</a:t>
            </a:r>
            <a:r>
              <a:rPr lang="en-US" dirty="0"/>
              <a:t> man and a woman if they are an acceptable spouse.  We may wish to find the largest number of possible marriages</a:t>
            </a:r>
            <a:r>
              <a:rPr lang="en-US" dirty="0" smtClean="0"/>
              <a:t>.</a:t>
            </a:r>
            <a:endParaRPr lang="en-US" dirty="0"/>
          </a:p>
          <a:p>
            <a:pPr marL="0" indent="0">
              <a:buNone/>
            </a:pPr>
            <a:r>
              <a:rPr lang="en-US" dirty="0" smtClean="0"/>
              <a:t>   </a:t>
            </a:r>
            <a:r>
              <a:rPr lang="en-US" i="1" dirty="0" smtClean="0"/>
              <a:t>See </a:t>
            </a:r>
            <a:r>
              <a:rPr lang="en-US" i="1" dirty="0"/>
              <a:t>the text for more about </a:t>
            </a:r>
            <a:r>
              <a:rPr lang="en-US" i="1" dirty="0" err="1"/>
              <a:t>matchings</a:t>
            </a:r>
            <a:r>
              <a:rPr lang="en-US" i="1" dirty="0"/>
              <a:t> in bipartite </a:t>
            </a:r>
            <a:r>
              <a:rPr lang="en-US" i="1" dirty="0" smtClean="0"/>
              <a:t>graphs.</a:t>
            </a:r>
            <a:endParaRPr lang="en-US" i="1" dirty="0"/>
          </a:p>
          <a:p>
            <a:endParaRPr lang="en-US" i="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38609" y="3363817"/>
            <a:ext cx="6400266" cy="1505638"/>
          </a:xfrm>
          <a:prstGeom prst="rect">
            <a:avLst/>
          </a:prstGeom>
        </p:spPr>
      </p:pic>
    </p:spTree>
    <p:extLst>
      <p:ext uri="{BB962C8B-B14F-4D97-AF65-F5344CB8AC3E}">
        <p14:creationId xmlns:p14="http://schemas.microsoft.com/office/powerpoint/2010/main" val="2994780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Basic Terminology</a:t>
            </a:r>
          </a:p>
          <a:p>
            <a:r>
              <a:rPr lang="en-US" dirty="0" smtClean="0"/>
              <a:t>Some Special Types of Graphs</a:t>
            </a:r>
          </a:p>
          <a:p>
            <a:r>
              <a:rPr lang="en-US" dirty="0" smtClean="0"/>
              <a:t>Bipartite Graphs</a:t>
            </a:r>
          </a:p>
          <a:p>
            <a:r>
              <a:rPr lang="en-US" dirty="0" smtClean="0"/>
              <a:t>Bipartite Graphs and </a:t>
            </a:r>
            <a:r>
              <a:rPr lang="en-US" dirty="0" err="1" smtClean="0"/>
              <a:t>Matchings</a:t>
            </a:r>
            <a:r>
              <a:rPr lang="en-US" dirty="0" smtClean="0"/>
              <a:t> (</a:t>
            </a:r>
            <a:r>
              <a:rPr lang="en-US" i="1" dirty="0" smtClean="0"/>
              <a:t>not currently included in overheads</a:t>
            </a:r>
            <a:r>
              <a:rPr lang="en-US" dirty="0" smtClean="0"/>
              <a:t>)</a:t>
            </a:r>
          </a:p>
          <a:p>
            <a:r>
              <a:rPr lang="en-US" dirty="0" smtClean="0"/>
              <a:t>Some Applications of Special Types of Graphs (</a:t>
            </a:r>
            <a:r>
              <a:rPr lang="en-US" i="1" dirty="0" smtClean="0"/>
              <a:t>not currently included in overheads</a:t>
            </a:r>
            <a:r>
              <a:rPr lang="en-US" dirty="0" smtClean="0"/>
              <a:t>)</a:t>
            </a:r>
          </a:p>
          <a:p>
            <a:r>
              <a:rPr lang="en-US" dirty="0" smtClean="0"/>
              <a:t>New Graphs from Old</a:t>
            </a:r>
          </a:p>
          <a:p>
            <a:endParaRPr lang="en-US" dirty="0" smtClean="0"/>
          </a:p>
        </p:txBody>
      </p:sp>
    </p:spTree>
    <p:extLst>
      <p:ext uri="{BB962C8B-B14F-4D97-AF65-F5344CB8AC3E}">
        <p14:creationId xmlns:p14="http://schemas.microsoft.com/office/powerpoint/2010/main" val="359510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New Graphs from Old (</a:t>
            </a:r>
            <a:r>
              <a:rPr lang="en-US" i="1" dirty="0"/>
              <a:t>continued</a:t>
            </a:r>
            <a:r>
              <a:rPr lang="en-US" dirty="0"/>
              <a:t>)</a:t>
            </a:r>
          </a:p>
        </p:txBody>
      </p:sp>
      <p:sp>
        <p:nvSpPr>
          <p:cNvPr id="3" name="Content Placeholder 2"/>
          <p:cNvSpPr>
            <a:spLocks noGrp="1"/>
          </p:cNvSpPr>
          <p:nvPr>
            <p:ph sz="half" idx="1"/>
          </p:nvPr>
        </p:nvSpPr>
        <p:spPr/>
        <p:txBody>
          <a:bodyPr/>
          <a:lstStyle/>
          <a:p>
            <a:pPr indent="0">
              <a:buNone/>
            </a:pPr>
            <a:r>
              <a:rPr lang="en-US" b="1" dirty="0" smtClean="0"/>
              <a:t>Definition</a:t>
            </a:r>
            <a:r>
              <a:rPr lang="en-US" dirty="0" smtClean="0"/>
              <a:t>: The </a:t>
            </a:r>
            <a:r>
              <a:rPr lang="en-US" i="1" dirty="0" smtClean="0"/>
              <a:t>union</a:t>
            </a:r>
            <a:r>
              <a:rPr lang="en-US" dirty="0" smtClean="0"/>
              <a:t> of two simple graphs  </a:t>
            </a:r>
            <a:r>
              <a:rPr lang="en-US" i="1" dirty="0" smtClean="0"/>
              <a:t>G</a:t>
            </a:r>
            <a:r>
              <a:rPr lang="en-US" baseline="-25000" dirty="0" smtClean="0">
                <a:latin typeface="Cambria" pitchFamily="18" charset="0"/>
              </a:rPr>
              <a:t>1</a:t>
            </a:r>
            <a:r>
              <a:rPr lang="en-US" i="1" dirty="0" smtClean="0"/>
              <a:t> = </a:t>
            </a:r>
            <a:r>
              <a:rPr lang="en-US" dirty="0" smtClean="0"/>
              <a:t>(</a:t>
            </a:r>
            <a:r>
              <a:rPr lang="en-US" i="1" dirty="0" smtClean="0"/>
              <a:t>V</a:t>
            </a:r>
            <a:r>
              <a:rPr lang="en-US" baseline="-25000" dirty="0" smtClean="0">
                <a:latin typeface="Cambria" pitchFamily="18" charset="0"/>
              </a:rPr>
              <a:t>1</a:t>
            </a:r>
            <a:r>
              <a:rPr lang="en-US" i="1" dirty="0" smtClean="0"/>
              <a:t>, E</a:t>
            </a:r>
            <a:r>
              <a:rPr lang="en-US" baseline="-25000" dirty="0" smtClean="0">
                <a:latin typeface="Cambria" pitchFamily="18" charset="0"/>
              </a:rPr>
              <a:t>1</a:t>
            </a:r>
            <a:r>
              <a:rPr lang="en-US" dirty="0" smtClean="0"/>
              <a:t>)</a:t>
            </a:r>
            <a:r>
              <a:rPr lang="en-US" i="1" dirty="0" smtClean="0"/>
              <a:t> </a:t>
            </a:r>
            <a:r>
              <a:rPr lang="en-US" dirty="0" smtClean="0"/>
              <a:t>and </a:t>
            </a:r>
            <a:r>
              <a:rPr lang="en-US" i="1" dirty="0" smtClean="0"/>
              <a:t>G</a:t>
            </a:r>
            <a:r>
              <a:rPr lang="en-US" baseline="-25000" dirty="0" smtClean="0">
                <a:latin typeface="Cambria" pitchFamily="18" charset="0"/>
              </a:rPr>
              <a:t>2</a:t>
            </a:r>
            <a:r>
              <a:rPr lang="en-US" i="1" dirty="0" smtClean="0"/>
              <a:t> = </a:t>
            </a:r>
            <a:r>
              <a:rPr lang="en-US" dirty="0" smtClean="0"/>
              <a:t>(</a:t>
            </a:r>
            <a:r>
              <a:rPr lang="en-US" i="1" dirty="0" smtClean="0"/>
              <a:t>V</a:t>
            </a:r>
            <a:r>
              <a:rPr lang="en-US" baseline="-25000" dirty="0" smtClean="0">
                <a:latin typeface="Cambria" pitchFamily="18" charset="0"/>
              </a:rPr>
              <a:t>2</a:t>
            </a:r>
            <a:r>
              <a:rPr lang="en-US" i="1" dirty="0" smtClean="0"/>
              <a:t>, E</a:t>
            </a:r>
            <a:r>
              <a:rPr lang="en-US" baseline="-25000" dirty="0" smtClean="0">
                <a:latin typeface="Cambria" pitchFamily="18" charset="0"/>
              </a:rPr>
              <a:t>2</a:t>
            </a:r>
            <a:r>
              <a:rPr lang="en-US" dirty="0" smtClean="0"/>
              <a:t>)</a:t>
            </a:r>
            <a:r>
              <a:rPr lang="en-US" i="1" dirty="0" smtClean="0"/>
              <a:t> </a:t>
            </a:r>
            <a:r>
              <a:rPr lang="en-US" dirty="0" smtClean="0"/>
              <a:t>is the simple graph with vertex set </a:t>
            </a:r>
            <a:r>
              <a:rPr lang="en-US" i="1" dirty="0" smtClean="0"/>
              <a:t>V</a:t>
            </a:r>
            <a:r>
              <a:rPr lang="en-US" baseline="-25000" dirty="0" smtClean="0">
                <a:latin typeface="Cambria" pitchFamily="18" charset="0"/>
              </a:rPr>
              <a:t>1</a:t>
            </a:r>
            <a:r>
              <a:rPr lang="en-US" i="1"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V</a:t>
            </a:r>
            <a:r>
              <a:rPr lang="en-US" baseline="-25000" dirty="0" smtClean="0">
                <a:latin typeface="Cambria Math"/>
                <a:ea typeface="Cambria Math"/>
              </a:rPr>
              <a:t>2</a:t>
            </a:r>
            <a:r>
              <a:rPr lang="en-US" i="1" dirty="0" smtClean="0">
                <a:latin typeface="Cambria Math"/>
                <a:ea typeface="Cambria Math"/>
              </a:rPr>
              <a:t> </a:t>
            </a:r>
            <a:r>
              <a:rPr lang="en-US" dirty="0" smtClean="0">
                <a:ea typeface="Cambria Math"/>
              </a:rPr>
              <a:t>and edge set </a:t>
            </a:r>
            <a:r>
              <a:rPr lang="en-US" i="1" dirty="0" smtClean="0">
                <a:ea typeface="Cambria Math"/>
              </a:rPr>
              <a:t>E</a:t>
            </a:r>
            <a:r>
              <a:rPr lang="en-US" baseline="-25000" dirty="0" smtClean="0">
                <a:latin typeface="Cambria Math"/>
                <a:ea typeface="Cambria Math"/>
              </a:rPr>
              <a:t>1</a:t>
            </a:r>
            <a:r>
              <a:rPr lang="en-US" i="1" dirty="0" smtClean="0">
                <a:latin typeface="Cambria Math"/>
                <a:ea typeface="Cambria Math"/>
              </a:rPr>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E</a:t>
            </a:r>
            <a:r>
              <a:rPr lang="en-US" baseline="-25000" dirty="0" smtClean="0">
                <a:latin typeface="Cambria Math"/>
                <a:ea typeface="Cambria Math"/>
              </a:rPr>
              <a:t>2</a:t>
            </a:r>
            <a:r>
              <a:rPr lang="en-US" dirty="0" smtClean="0">
                <a:latin typeface="Cambria Math"/>
                <a:ea typeface="Cambria Math"/>
              </a:rPr>
              <a:t>. </a:t>
            </a:r>
            <a:r>
              <a:rPr lang="en-US" dirty="0" smtClean="0">
                <a:ea typeface="Cambria Math"/>
              </a:rPr>
              <a:t>The union of</a:t>
            </a:r>
            <a:r>
              <a:rPr lang="en-US" dirty="0" smtClean="0">
                <a:latin typeface="Cambria Math"/>
                <a:ea typeface="Cambria Math"/>
              </a:rPr>
              <a:t> </a:t>
            </a:r>
            <a:r>
              <a:rPr lang="en-US" i="1" dirty="0" smtClean="0">
                <a:ea typeface="Cambria Math"/>
              </a:rPr>
              <a:t>G</a:t>
            </a:r>
            <a:r>
              <a:rPr lang="en-US" baseline="-25000" dirty="0" smtClean="0">
                <a:latin typeface="Cambria Math"/>
                <a:ea typeface="Cambria Math"/>
              </a:rPr>
              <a:t>1</a:t>
            </a:r>
            <a:r>
              <a:rPr lang="en-US" dirty="0" smtClean="0">
                <a:latin typeface="Cambria Math"/>
                <a:ea typeface="Cambria Math"/>
              </a:rPr>
              <a:t> </a:t>
            </a:r>
            <a:r>
              <a:rPr lang="en-US" dirty="0" smtClean="0">
                <a:ea typeface="Cambria Math"/>
              </a:rPr>
              <a:t>and</a:t>
            </a:r>
            <a:r>
              <a:rPr lang="en-US" dirty="0" smtClean="0">
                <a:latin typeface="Cambria Math"/>
                <a:ea typeface="Cambria Math"/>
              </a:rPr>
              <a:t> </a:t>
            </a:r>
            <a:r>
              <a:rPr lang="en-US" i="1" dirty="0" smtClean="0">
                <a:ea typeface="Cambria Math"/>
              </a:rPr>
              <a:t>G</a:t>
            </a:r>
            <a:r>
              <a:rPr lang="en-US" baseline="-25000" dirty="0" smtClean="0">
                <a:latin typeface="Cambria Math"/>
                <a:ea typeface="Cambria Math"/>
              </a:rPr>
              <a:t>2</a:t>
            </a:r>
            <a:r>
              <a:rPr lang="en-US" i="1" dirty="0" smtClean="0">
                <a:latin typeface="Cambria Math"/>
                <a:ea typeface="Cambria Math"/>
              </a:rPr>
              <a:t> </a:t>
            </a:r>
            <a:r>
              <a:rPr lang="en-US" dirty="0" smtClean="0">
                <a:ea typeface="Cambria Math"/>
              </a:rPr>
              <a:t>is denoted by </a:t>
            </a:r>
            <a:r>
              <a:rPr lang="en-US" i="1" dirty="0" smtClean="0">
                <a:ea typeface="Cambria Math"/>
              </a:rPr>
              <a:t>G</a:t>
            </a:r>
            <a:r>
              <a:rPr lang="en-US" baseline="-25000" dirty="0" smtClean="0">
                <a:latin typeface="Cambria Math"/>
                <a:ea typeface="Cambria Math"/>
              </a:rPr>
              <a:t>1</a:t>
            </a:r>
            <a:r>
              <a:rPr lang="en-US" i="1" dirty="0" smtClean="0">
                <a:latin typeface="Cambria Math"/>
                <a:ea typeface="Cambria Math"/>
              </a:rPr>
              <a:t> </a:t>
            </a:r>
            <a:r>
              <a:rPr lang="en-US" dirty="0" smtClean="0">
                <a:latin typeface="Cambria Math"/>
                <a:ea typeface="Cambria Math"/>
              </a:rPr>
              <a:t>⋃ </a:t>
            </a:r>
            <a:r>
              <a:rPr lang="en-US" i="1" dirty="0" smtClean="0">
                <a:ea typeface="Cambria Math"/>
              </a:rPr>
              <a:t>G</a:t>
            </a:r>
            <a:r>
              <a:rPr lang="en-US" baseline="-25000" dirty="0" smtClean="0">
                <a:latin typeface="Cambria Math"/>
                <a:ea typeface="Cambria Math"/>
              </a:rPr>
              <a:t>2</a:t>
            </a:r>
            <a:r>
              <a:rPr lang="en-US" dirty="0" smtClean="0">
                <a:latin typeface="Cambria Math"/>
                <a:ea typeface="Cambria Math"/>
              </a:rPr>
              <a:t>.</a:t>
            </a:r>
          </a:p>
          <a:p>
            <a:pPr indent="0">
              <a:buNone/>
            </a:pPr>
            <a:endParaRPr lang="en-US" dirty="0" smtClean="0">
              <a:latin typeface="Cambria Math"/>
              <a:ea typeface="Cambria Math"/>
            </a:endParaRPr>
          </a:p>
        </p:txBody>
      </p:sp>
      <p:sp>
        <p:nvSpPr>
          <p:cNvPr id="5" name="Content Placeholder 4"/>
          <p:cNvSpPr>
            <a:spLocks noGrp="1"/>
          </p:cNvSpPr>
          <p:nvPr>
            <p:ph sz="half" idx="2"/>
          </p:nvPr>
        </p:nvSpPr>
        <p:spPr/>
        <p:txBody>
          <a:bodyPr/>
          <a:lstStyle/>
          <a:p>
            <a:pPr indent="0">
              <a:buNone/>
            </a:pPr>
            <a:r>
              <a:rPr lang="en-US" b="1" dirty="0">
                <a:ea typeface="Cambria Math"/>
              </a:rPr>
              <a:t>Example</a:t>
            </a:r>
            <a:r>
              <a:rPr lang="en-US" dirty="0">
                <a:latin typeface="Cambria Math"/>
                <a:ea typeface="Cambria Math"/>
              </a:rPr>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4245" y="2687605"/>
            <a:ext cx="5323245" cy="1664057"/>
          </a:xfrm>
          <a:prstGeom prst="rect">
            <a:avLst/>
          </a:prstGeom>
        </p:spPr>
      </p:pic>
    </p:spTree>
    <p:extLst>
      <p:ext uri="{BB962C8B-B14F-4D97-AF65-F5344CB8AC3E}">
        <p14:creationId xmlns:p14="http://schemas.microsoft.com/office/powerpoint/2010/main" val="3021152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Hall’s «Marriage Theorem»</a:t>
            </a:r>
            <a:endParaRPr lang="lv-LV"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472848" y="1825625"/>
                <a:ext cx="6880952" cy="4351338"/>
              </a:xfrm>
            </p:spPr>
            <p:txBody>
              <a:bodyPr>
                <a:normAutofit/>
              </a:bodyPr>
              <a:lstStyle/>
              <a:p>
                <a:pPr marL="0" indent="0">
                  <a:buNone/>
                </a:pPr>
                <a:r>
                  <a:rPr lang="en-US" b="1" dirty="0" smtClean="0"/>
                  <a:t>Hall's Marriage Theorem (Rosen2019, p.693)</a:t>
                </a:r>
                <a:r>
                  <a:rPr lang="en-US" dirty="0"/>
                  <a:t/>
                </a:r>
                <a:br>
                  <a:rPr lang="en-US" dirty="0"/>
                </a:br>
                <a:r>
                  <a:rPr lang="en-US" dirty="0" smtClean="0"/>
                  <a:t>The bipartite graph G=(V,E) has vertices partitioned into 2 disjoint sets: </a:t>
                </a:r>
                <a14:m>
                  <m:oMath xmlns:m="http://schemas.openxmlformats.org/officeDocument/2006/math">
                    <m:r>
                      <a:rPr lang="en-US" i="1" dirty="0" smtClean="0">
                        <a:latin typeface="Cambria Math" panose="02040503050406030204" pitchFamily="18" charset="0"/>
                      </a:rPr>
                      <m:t>𝑉</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𝑌</m:t>
                    </m:r>
                  </m:oMath>
                </a14:m>
                <a:r>
                  <a:rPr lang="en-US" dirty="0" smtClean="0"/>
                  <a:t>.</a:t>
                </a:r>
              </a:p>
              <a:p>
                <a:pPr marL="0" indent="0">
                  <a:buNone/>
                </a:pPr>
                <a:r>
                  <a:rPr lang="en-US" dirty="0" smtClean="0"/>
                  <a:t>It has a maximum matching that saturates </a:t>
                </a:r>
                <a14:m>
                  <m:oMath xmlns:m="http://schemas.openxmlformats.org/officeDocument/2006/math">
                    <m:r>
                      <a:rPr lang="en-US" i="1" dirty="0" smtClean="0">
                        <a:latin typeface="Cambria Math" panose="02040503050406030204" pitchFamily="18" charset="0"/>
                      </a:rPr>
                      <m:t>𝑋</m:t>
                    </m:r>
                  </m:oMath>
                </a14:m>
                <a:r>
                  <a:rPr lang="en-US" dirty="0" smtClean="0"/>
                  <a:t>, </a:t>
                </a:r>
                <a:r>
                  <a:rPr lang="en-US" dirty="0" err="1" smtClean="0"/>
                  <a:t>iff</a:t>
                </a:r>
                <a:r>
                  <a:rPr lang="en-US" dirty="0" smtClean="0"/>
                  <a:t> for all </a:t>
                </a:r>
                <a14:m>
                  <m:oMath xmlns:m="http://schemas.openxmlformats.org/officeDocument/2006/math">
                    <m:r>
                      <a:rPr lang="en-US" i="1" dirty="0">
                        <a:latin typeface="Cambria Math" panose="02040503050406030204" pitchFamily="18" charset="0"/>
                      </a:rPr>
                      <m:t>𝐴</m:t>
                    </m:r>
                    <m:r>
                      <a:rPr lang="en-US" i="1" dirty="0">
                        <a:latin typeface="Cambria Math" panose="02040503050406030204" pitchFamily="18" charset="0"/>
                      </a:rPr>
                      <m:t>⊆</m:t>
                    </m:r>
                    <m:r>
                      <a:rPr lang="en-US" i="1" dirty="0">
                        <a:latin typeface="Cambria Math" panose="02040503050406030204" pitchFamily="18" charset="0"/>
                      </a:rPr>
                      <m:t>𝑋</m:t>
                    </m:r>
                  </m:oMath>
                </a14:m>
                <a:r>
                  <a:rPr lang="en-US" dirty="0" smtClean="0"/>
                  <a:t> we have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r>
                      <a:rPr lang="en-US" i="1" dirty="0" smtClean="0">
                        <a:latin typeface="Cambria Math" panose="02040503050406030204" pitchFamily="18" charset="0"/>
                      </a:rPr>
                      <m:t>𝑁</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oMath>
                </a14:m>
                <a:r>
                  <a:rPr lang="en-US" dirty="0" smtClean="0"/>
                  <a:t>.</a:t>
                </a:r>
              </a:p>
              <a:p>
                <a:pPr marL="0" indent="0">
                  <a:buNone/>
                </a:pPr>
                <a:r>
                  <a:rPr lang="en-US" sz="2400" i="1" dirty="0" smtClean="0"/>
                  <a:t>Note: </a:t>
                </a:r>
                <a:r>
                  <a:rPr lang="en-US" sz="2400" dirty="0" smtClean="0"/>
                  <a:t>A </a:t>
                </a:r>
                <a:r>
                  <a:rPr lang="en-US" sz="2400" i="1" dirty="0">
                    <a:solidFill>
                      <a:srgbClr val="0070C0"/>
                    </a:solidFill>
                  </a:rPr>
                  <a:t>matching</a:t>
                </a:r>
                <a:r>
                  <a:rPr lang="en-US" sz="2400" dirty="0"/>
                  <a:t> in a graph is a set of edges such that no two edges share a common endpoint. A </a:t>
                </a:r>
                <a:r>
                  <a:rPr lang="en-US" sz="2400" i="1" dirty="0">
                    <a:solidFill>
                      <a:srgbClr val="0070C0"/>
                    </a:solidFill>
                  </a:rPr>
                  <a:t>maximum matching </a:t>
                </a:r>
                <a:r>
                  <a:rPr lang="en-US" sz="2400" dirty="0"/>
                  <a:t>is matching containing the greatest number of edges. And a matching </a:t>
                </a:r>
                <a:r>
                  <a:rPr lang="en-US" sz="2400" i="1" dirty="0">
                    <a:solidFill>
                      <a:srgbClr val="0070C0"/>
                    </a:solidFill>
                  </a:rPr>
                  <a:t>saturates</a:t>
                </a:r>
                <a:r>
                  <a:rPr lang="en-US" sz="2400" dirty="0"/>
                  <a:t> a set </a:t>
                </a:r>
                <a:r>
                  <a:rPr lang="en-US" sz="2400" dirty="0" smtClean="0"/>
                  <a:t>X, </a:t>
                </a:r>
                <a:r>
                  <a:rPr lang="en-US" sz="2400" dirty="0"/>
                  <a:t>if each vertex in X belongs to some matching edge.</a:t>
                </a:r>
                <a:endParaRPr lang="lv-LV" sz="2400" dirty="0"/>
              </a:p>
              <a:p>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472848" y="1825625"/>
                <a:ext cx="6880952" cy="4351338"/>
              </a:xfrm>
              <a:blipFill>
                <a:blip r:embed="rId3"/>
                <a:stretch>
                  <a:fillRect l="-1860" t="-2241" r="-2126"/>
                </a:stretch>
              </a:blipFill>
            </p:spPr>
            <p:txBody>
              <a:bodyPr/>
              <a:lstStyle/>
              <a:p>
                <a:r>
                  <a:rPr lang="lv-LV">
                    <a:noFill/>
                  </a:rPr>
                  <a:t> </a:t>
                </a:r>
              </a:p>
            </p:txBody>
          </p:sp>
        </mc:Fallback>
      </mc:AlternateContent>
      <p:pic>
        <p:nvPicPr>
          <p:cNvPr id="2050" name="Picture 2" descr="Hall's marriage theorem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4639" y="2536633"/>
            <a:ext cx="2867525" cy="2971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13552" y="5715298"/>
            <a:ext cx="2305439" cy="461665"/>
          </a:xfrm>
          <a:prstGeom prst="rect">
            <a:avLst/>
          </a:prstGeom>
          <a:noFill/>
        </p:spPr>
        <p:txBody>
          <a:bodyPr wrap="none" rtlCol="0">
            <a:spAutoFit/>
          </a:bodyPr>
          <a:lstStyle/>
          <a:p>
            <a:r>
              <a:rPr lang="lv-LV" sz="2400" dirty="0" smtClean="0"/>
              <a:t>Philip </a:t>
            </a:r>
            <a:r>
              <a:rPr lang="lv-LV" sz="2400" dirty="0"/>
              <a:t>Hall (1935</a:t>
            </a:r>
            <a:r>
              <a:rPr lang="lv-LV" sz="2400" dirty="0" smtClean="0"/>
              <a:t>)</a:t>
            </a:r>
            <a:endParaRPr lang="en-US" sz="2400" dirty="0"/>
          </a:p>
        </p:txBody>
      </p:sp>
    </p:spTree>
    <p:extLst>
      <p:ext uri="{BB962C8B-B14F-4D97-AF65-F5344CB8AC3E}">
        <p14:creationId xmlns:p14="http://schemas.microsoft.com/office/powerpoint/2010/main" val="891625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Intuition for the Theorem</a:t>
            </a:r>
            <a:endParaRPr lang="lv-LV"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553199" y="1935480"/>
                <a:ext cx="4562819" cy="4389120"/>
              </a:xfrm>
            </p:spPr>
            <p:txBody>
              <a:bodyPr>
                <a:normAutofit/>
              </a:bodyPr>
              <a:lstStyle/>
              <a:p>
                <a:r>
                  <a:rPr lang="lv-LV" dirty="0" smtClean="0"/>
                  <a:t>Not actually about marriages, since the two sets X and Y have very different roles.</a:t>
                </a:r>
              </a:p>
              <a:p>
                <a:r>
                  <a:rPr lang="lv-LV" dirty="0" smtClean="0"/>
                  <a:t>Humans-presents matching – what is the necessary and sufficient condition so that everybody from the set </a:t>
                </a:r>
                <a14:m>
                  <m:oMath xmlns:m="http://schemas.openxmlformats.org/officeDocument/2006/math">
                    <m:r>
                      <a:rPr lang="lv-LV" i="1" dirty="0" smtClean="0">
                        <a:latin typeface="Cambria Math" panose="02040503050406030204" pitchFamily="18" charset="0"/>
                      </a:rPr>
                      <m:t>𝑋</m:t>
                    </m:r>
                  </m:oMath>
                </a14:m>
                <a:r>
                  <a:rPr lang="lv-LV" dirty="0" smtClean="0"/>
                  <a:t> gets a present from the set </a:t>
                </a:r>
                <a14:m>
                  <m:oMath xmlns:m="http://schemas.openxmlformats.org/officeDocument/2006/math">
                    <m:r>
                      <a:rPr lang="lv-LV" i="1" dirty="0" smtClean="0">
                        <a:latin typeface="Cambria Math" panose="02040503050406030204" pitchFamily="18" charset="0"/>
                      </a:rPr>
                      <m:t>𝑌</m:t>
                    </m:r>
                    <m:r>
                      <a:rPr lang="lv-LV" i="1" dirty="0" smtClean="0">
                        <a:latin typeface="Cambria Math" panose="02040503050406030204" pitchFamily="18" charset="0"/>
                      </a:rPr>
                      <m:t> </m:t>
                    </m:r>
                  </m:oMath>
                </a14:m>
                <a:r>
                  <a:rPr lang="lv-LV" dirty="0" smtClean="0"/>
                  <a:t>that she wants?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553199" y="1935480"/>
                <a:ext cx="4562819" cy="4389120"/>
              </a:xfrm>
              <a:blipFill>
                <a:blip r:embed="rId2"/>
                <a:stretch>
                  <a:fillRect l="-2406" t="-2361" r="-936"/>
                </a:stretch>
              </a:blipFill>
            </p:spPr>
            <p:txBody>
              <a:bodyPr/>
              <a:lstStyle/>
              <a:p>
                <a:r>
                  <a:rPr lang="lv-LV">
                    <a:noFill/>
                  </a:rPr>
                  <a:t> </a:t>
                </a:r>
              </a:p>
            </p:txBody>
          </p:sp>
        </mc:Fallback>
      </mc:AlternateContent>
      <p:pic>
        <p:nvPicPr>
          <p:cNvPr id="1026" name="Picture 2" descr="Hall's Marriage Theorem | Brilliant Math &amp; Science Wik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2222" y="1615989"/>
            <a:ext cx="4360032" cy="25603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89822" y="1527597"/>
            <a:ext cx="4724400" cy="1277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6" name="Rectangle 5"/>
          <p:cNvSpPr/>
          <p:nvPr/>
        </p:nvSpPr>
        <p:spPr>
          <a:xfrm>
            <a:off x="1189822" y="3033309"/>
            <a:ext cx="4724400" cy="1277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mc:AlternateContent xmlns:mc="http://schemas.openxmlformats.org/markup-compatibility/2006">
        <mc:Choice xmlns:a14="http://schemas.microsoft.com/office/drawing/2010/main" Requires="a14">
          <p:sp>
            <p:nvSpPr>
              <p:cNvPr id="5" name="TextBox 4"/>
              <p:cNvSpPr txBox="1"/>
              <p:nvPr/>
            </p:nvSpPr>
            <p:spPr>
              <a:xfrm>
                <a:off x="1197663" y="3749093"/>
                <a:ext cx="566181"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lv-LV" sz="3200" b="1" i="1" dirty="0">
                          <a:solidFill>
                            <a:srgbClr val="FF0000"/>
                          </a:solidFill>
                          <a:latin typeface="Cambria Math" panose="02040503050406030204" pitchFamily="18" charset="0"/>
                        </a:rPr>
                        <m:t>𝑿</m:t>
                      </m:r>
                    </m:oMath>
                  </m:oMathPara>
                </a14:m>
                <a:endParaRPr lang="lv-LV" sz="3200" b="1" dirty="0">
                  <a:solidFill>
                    <a:srgbClr val="FF0000"/>
                  </a:solidFill>
                </a:endParaRPr>
              </a:p>
            </p:txBody>
          </p:sp>
        </mc:Choice>
        <mc:Fallback>
          <p:sp>
            <p:nvSpPr>
              <p:cNvPr id="5" name="TextBox 4"/>
              <p:cNvSpPr txBox="1">
                <a:spLocks noRot="1" noChangeAspect="1" noMove="1" noResize="1" noEditPoints="1" noAdjustHandles="1" noChangeArrowheads="1" noChangeShapeType="1" noTextEdit="1"/>
              </p:cNvSpPr>
              <p:nvPr/>
            </p:nvSpPr>
            <p:spPr>
              <a:xfrm>
                <a:off x="1197663" y="3749093"/>
                <a:ext cx="566181" cy="584775"/>
              </a:xfrm>
              <a:prstGeom prst="rect">
                <a:avLst/>
              </a:prstGeom>
              <a:blipFill>
                <a:blip r:embed="rId4"/>
                <a:stretch>
                  <a:fillRect/>
                </a:stretch>
              </a:blipFill>
            </p:spPr>
            <p:txBody>
              <a:bodyPr/>
              <a:lstStyle/>
              <a:p>
                <a:r>
                  <a:rPr lang="lv-LV">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1189823" y="2296135"/>
                <a:ext cx="54373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lv-LV" sz="3200" b="1" i="1" dirty="0">
                          <a:solidFill>
                            <a:srgbClr val="FF0000"/>
                          </a:solidFill>
                          <a:latin typeface="Cambria Math" panose="02040503050406030204" pitchFamily="18" charset="0"/>
                        </a:rPr>
                        <m:t>𝒀</m:t>
                      </m:r>
                    </m:oMath>
                  </m:oMathPara>
                </a14:m>
                <a:endParaRPr lang="lv-LV" sz="3200" b="1" dirty="0">
                  <a:solidFill>
                    <a:srgbClr val="FF0000"/>
                  </a:solidFill>
                </a:endParaRPr>
              </a:p>
            </p:txBody>
          </p:sp>
        </mc:Choice>
        <mc:Fallback>
          <p:sp>
            <p:nvSpPr>
              <p:cNvPr id="8" name="TextBox 7"/>
              <p:cNvSpPr txBox="1">
                <a:spLocks noRot="1" noChangeAspect="1" noMove="1" noResize="1" noEditPoints="1" noAdjustHandles="1" noChangeArrowheads="1" noChangeShapeType="1" noTextEdit="1"/>
              </p:cNvSpPr>
              <p:nvPr/>
            </p:nvSpPr>
            <p:spPr>
              <a:xfrm>
                <a:off x="1189823" y="2296135"/>
                <a:ext cx="543739" cy="584775"/>
              </a:xfrm>
              <a:prstGeom prst="rect">
                <a:avLst/>
              </a:prstGeom>
              <a:blipFill>
                <a:blip r:embed="rId5"/>
                <a:stretch>
                  <a:fillRect/>
                </a:stretch>
              </a:blipFill>
            </p:spPr>
            <p:txBody>
              <a:bodyPr/>
              <a:lstStyle/>
              <a:p>
                <a:r>
                  <a:rPr lang="lv-LV">
                    <a:noFill/>
                  </a:rPr>
                  <a:t> </a:t>
                </a:r>
              </a:p>
            </p:txBody>
          </p:sp>
        </mc:Fallback>
      </mc:AlternateContent>
      <mc:AlternateContent xmlns:mc="http://schemas.openxmlformats.org/markup-compatibility/2006">
        <mc:Choice xmlns:a14="http://schemas.microsoft.com/office/drawing/2010/main" Requires="a14">
          <p:sp>
            <p:nvSpPr>
              <p:cNvPr id="9" name="Content Placeholder 2"/>
              <p:cNvSpPr txBox="1">
                <a:spLocks/>
              </p:cNvSpPr>
              <p:nvPr/>
            </p:nvSpPr>
            <p:spPr>
              <a:xfrm>
                <a:off x="1189822" y="4404909"/>
                <a:ext cx="4876800" cy="1844992"/>
              </a:xfrm>
              <a:prstGeom prst="rect">
                <a:avLst/>
              </a:prstGeom>
            </p:spPr>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lv-LV" sz="2400" dirty="0"/>
                  <a:t>For each </a:t>
                </a:r>
                <a14:m>
                  <m:oMath xmlns:m="http://schemas.openxmlformats.org/officeDocument/2006/math">
                    <m:sSub>
                      <m:sSubPr>
                        <m:ctrlPr>
                          <a:rPr lang="lv-LV" sz="2400" i="1">
                            <a:latin typeface="Cambria Math" panose="02040503050406030204" pitchFamily="18" charset="0"/>
                          </a:rPr>
                        </m:ctrlPr>
                      </m:sSubPr>
                      <m:e>
                        <m:r>
                          <a:rPr lang="lv-LV" sz="2400" i="1">
                            <a:latin typeface="Cambria Math" panose="02040503050406030204" pitchFamily="18" charset="0"/>
                          </a:rPr>
                          <m:t>𝑥</m:t>
                        </m:r>
                      </m:e>
                      <m:sub>
                        <m:r>
                          <a:rPr lang="lv-LV" sz="2400" i="1">
                            <a:latin typeface="Cambria Math" panose="02040503050406030204" pitchFamily="18" charset="0"/>
                          </a:rPr>
                          <m:t>𝑖</m:t>
                        </m:r>
                      </m:sub>
                    </m:sSub>
                    <m:r>
                      <a:rPr lang="lv-LV" sz="2400" i="1">
                        <a:latin typeface="Cambria Math" panose="02040503050406030204" pitchFamily="18" charset="0"/>
                        <a:ea typeface="Cambria Math" panose="02040503050406030204" pitchFamily="18" charset="0"/>
                      </a:rPr>
                      <m:t>∈</m:t>
                    </m:r>
                    <m:r>
                      <a:rPr lang="lv-LV" sz="2400" i="1">
                        <a:latin typeface="Cambria Math" panose="02040503050406030204" pitchFamily="18" charset="0"/>
                        <a:ea typeface="Cambria Math" panose="02040503050406030204" pitchFamily="18" charset="0"/>
                      </a:rPr>
                      <m:t>𝑋</m:t>
                    </m:r>
                  </m:oMath>
                </a14:m>
                <a:r>
                  <a:rPr lang="lv-LV" sz="2400" dirty="0"/>
                  <a:t> denote the set of acceptable presents by </a:t>
                </a:r>
                <a14:m>
                  <m:oMath xmlns:m="http://schemas.openxmlformats.org/officeDocument/2006/math">
                    <m:sSub>
                      <m:sSubPr>
                        <m:ctrlPr>
                          <a:rPr lang="lv-LV" sz="2400" i="1">
                            <a:latin typeface="Cambria Math" panose="02040503050406030204" pitchFamily="18" charset="0"/>
                          </a:rPr>
                        </m:ctrlPr>
                      </m:sSubPr>
                      <m:e>
                        <m:r>
                          <a:rPr lang="lv-LV" sz="2400" i="1">
                            <a:latin typeface="Cambria Math" panose="02040503050406030204" pitchFamily="18" charset="0"/>
                          </a:rPr>
                          <m:t>𝑁</m:t>
                        </m:r>
                      </m:e>
                      <m:sub>
                        <m:r>
                          <a:rPr lang="lv-LV" sz="2400" i="1">
                            <a:latin typeface="Cambria Math" panose="02040503050406030204" pitchFamily="18" charset="0"/>
                          </a:rPr>
                          <m:t>𝑖</m:t>
                        </m:r>
                      </m:sub>
                    </m:sSub>
                    <m:r>
                      <m:rPr>
                        <m:nor/>
                      </m:rPr>
                      <a:rPr lang="lv-LV" sz="2400"/>
                      <m:t>⊆</m:t>
                    </m:r>
                    <m:r>
                      <m:rPr>
                        <m:nor/>
                      </m:rPr>
                      <a:rPr lang="lv-LV" sz="2400" i="1"/>
                      <m:t>Y</m:t>
                    </m:r>
                    <m:r>
                      <m:rPr>
                        <m:nor/>
                      </m:rPr>
                      <a:rPr lang="lv-LV" sz="2400" i="1"/>
                      <m:t>.</m:t>
                    </m:r>
                  </m:oMath>
                </a14:m>
                <a:endParaRPr lang="lv-LV" sz="2400" i="1" dirty="0"/>
              </a:p>
              <a:p>
                <a:r>
                  <a:rPr lang="lv-LV" sz="2400" b="1" dirty="0"/>
                  <a:t>Condition:</a:t>
                </a:r>
                <a:r>
                  <a:rPr lang="lv-LV" sz="2400" dirty="0"/>
                  <a:t> The union of any </a:t>
                </a:r>
                <a14:m>
                  <m:oMath xmlns:m="http://schemas.openxmlformats.org/officeDocument/2006/math">
                    <m:r>
                      <a:rPr lang="lv-LV" sz="2400" i="1" dirty="0">
                        <a:latin typeface="Cambria Math" panose="02040503050406030204" pitchFamily="18" charset="0"/>
                      </a:rPr>
                      <m:t>𝑘</m:t>
                    </m:r>
                  </m:oMath>
                </a14:m>
                <a:r>
                  <a:rPr lang="lv-LV" sz="2400" dirty="0"/>
                  <a:t> sets </a:t>
                </a:r>
                <a14:m>
                  <m:oMath xmlns:m="http://schemas.openxmlformats.org/officeDocument/2006/math">
                    <m:sSub>
                      <m:sSubPr>
                        <m:ctrlPr>
                          <a:rPr lang="lv-LV" sz="2400" i="1">
                            <a:latin typeface="Cambria Math" panose="02040503050406030204" pitchFamily="18" charset="0"/>
                          </a:rPr>
                        </m:ctrlPr>
                      </m:sSubPr>
                      <m:e>
                        <m:r>
                          <a:rPr lang="lv-LV" sz="2400" i="1">
                            <a:latin typeface="Cambria Math" panose="02040503050406030204" pitchFamily="18" charset="0"/>
                          </a:rPr>
                          <m:t>𝑁</m:t>
                        </m:r>
                      </m:e>
                      <m:sub>
                        <m:r>
                          <a:rPr lang="lv-LV" sz="2400" i="1">
                            <a:latin typeface="Cambria Math" panose="02040503050406030204" pitchFamily="18" charset="0"/>
                          </a:rPr>
                          <m:t>𝑖</m:t>
                        </m:r>
                      </m:sub>
                    </m:sSub>
                  </m:oMath>
                </a14:m>
                <a:r>
                  <a:rPr lang="lv-LV" sz="2400" i="1" dirty="0"/>
                  <a:t> </a:t>
                </a:r>
                <a:r>
                  <a:rPr lang="lv-LV" sz="2400" dirty="0"/>
                  <a:t>contains at least </a:t>
                </a:r>
                <a14:m>
                  <m:oMath xmlns:m="http://schemas.openxmlformats.org/officeDocument/2006/math">
                    <m:r>
                      <a:rPr lang="lv-LV" sz="2400" i="1" dirty="0">
                        <a:latin typeface="Cambria Math" panose="02040503050406030204" pitchFamily="18" charset="0"/>
                      </a:rPr>
                      <m:t>𝑘</m:t>
                    </m:r>
                  </m:oMath>
                </a14:m>
                <a:r>
                  <a:rPr lang="lv-LV" sz="2400" dirty="0"/>
                  <a:t> elements from Y.</a:t>
                </a:r>
              </a:p>
            </p:txBody>
          </p:sp>
        </mc:Choice>
        <mc:Fallback>
          <p:sp>
            <p:nvSpPr>
              <p:cNvPr id="9" name="Content Placeholder 2"/>
              <p:cNvSpPr txBox="1">
                <a:spLocks noRot="1" noChangeAspect="1" noMove="1" noResize="1" noEditPoints="1" noAdjustHandles="1" noChangeArrowheads="1" noChangeShapeType="1" noTextEdit="1"/>
              </p:cNvSpPr>
              <p:nvPr/>
            </p:nvSpPr>
            <p:spPr>
              <a:xfrm>
                <a:off x="1189822" y="4404909"/>
                <a:ext cx="4876800" cy="1844992"/>
              </a:xfrm>
              <a:prstGeom prst="rect">
                <a:avLst/>
              </a:prstGeom>
              <a:blipFill>
                <a:blip r:embed="rId6"/>
                <a:stretch>
                  <a:fillRect l="-1250" t="-4636" r="-125" b="-5960"/>
                </a:stretch>
              </a:blipFill>
            </p:spPr>
            <p:txBody>
              <a:bodyPr/>
              <a:lstStyle/>
              <a:p>
                <a:r>
                  <a:rPr lang="lv-LV">
                    <a:noFill/>
                  </a:rPr>
                  <a:t> </a:t>
                </a:r>
              </a:p>
            </p:txBody>
          </p:sp>
        </mc:Fallback>
      </mc:AlternateContent>
    </p:spTree>
    <p:extLst>
      <p:ext uri="{BB962C8B-B14F-4D97-AF65-F5344CB8AC3E}">
        <p14:creationId xmlns:p14="http://schemas.microsoft.com/office/powerpoint/2010/main" val="300285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v-LV" dirty="0" smtClean="0"/>
              <a:t>Why the Condition is Necessary?</a:t>
            </a:r>
            <a:endParaRPr lang="lv-LV"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5"/>
                <a:ext cx="6642253" cy="4351338"/>
              </a:xfrm>
            </p:spPr>
            <p:txBody>
              <a:bodyPr/>
              <a:lstStyle/>
              <a:p>
                <a:r>
                  <a:rPr lang="lv-LV" dirty="0" smtClean="0"/>
                  <a:t>If every element from the set X is matched with some element in Y, then select any subset A of X (of size k). </a:t>
                </a:r>
              </a:p>
              <a:p>
                <a:r>
                  <a:rPr lang="lv-LV" dirty="0" smtClean="0"/>
                  <a:t>The size of A’s neighbor-set </a:t>
                </a:r>
                <a14:m>
                  <m:oMath xmlns:m="http://schemas.openxmlformats.org/officeDocument/2006/math">
                    <m:r>
                      <a:rPr lang="lv-LV" i="1" dirty="0" smtClean="0">
                        <a:latin typeface="Cambria Math" panose="02040503050406030204" pitchFamily="18" charset="0"/>
                      </a:rPr>
                      <m:t>𝑁</m:t>
                    </m:r>
                    <m:d>
                      <m:dPr>
                        <m:ctrlPr>
                          <a:rPr lang="lv-LV" i="1" dirty="0" smtClean="0">
                            <a:latin typeface="Cambria Math" panose="02040503050406030204" pitchFamily="18" charset="0"/>
                          </a:rPr>
                        </m:ctrlPr>
                      </m:dPr>
                      <m:e>
                        <m:r>
                          <a:rPr lang="lv-LV" i="1" dirty="0" smtClean="0">
                            <a:latin typeface="Cambria Math" panose="02040503050406030204" pitchFamily="18" charset="0"/>
                          </a:rPr>
                          <m:t>𝐴</m:t>
                        </m:r>
                      </m:e>
                    </m:d>
                    <m:r>
                      <m:rPr>
                        <m:nor/>
                      </m:rPr>
                      <a:rPr lang="lv-LV"/>
                      <m:t>⊆</m:t>
                    </m:r>
                    <m:r>
                      <a:rPr lang="lv-LV" b="0" i="1" dirty="0" smtClean="0">
                        <a:latin typeface="Cambria Math" panose="02040503050406030204" pitchFamily="18" charset="0"/>
                      </a:rPr>
                      <m:t>𝑌</m:t>
                    </m:r>
                  </m:oMath>
                </a14:m>
                <a:r>
                  <a:rPr lang="lv-LV" dirty="0" smtClean="0"/>
                  <a:t> is at least </a:t>
                </a:r>
                <a14:m>
                  <m:oMath xmlns:m="http://schemas.openxmlformats.org/officeDocument/2006/math">
                    <m:r>
                      <a:rPr lang="lv-LV" i="1" dirty="0" smtClean="0">
                        <a:latin typeface="Cambria Math" panose="02040503050406030204" pitchFamily="18" charset="0"/>
                      </a:rPr>
                      <m:t>𝑘</m:t>
                    </m:r>
                  </m:oMath>
                </a14:m>
                <a:r>
                  <a:rPr lang="lv-LV" dirty="0" smtClean="0"/>
                  <a:t>. </a:t>
                </a:r>
                <a:br>
                  <a:rPr lang="lv-LV" dirty="0" smtClean="0"/>
                </a:br>
                <a:r>
                  <a:rPr lang="lv-LV" dirty="0" smtClean="0"/>
                  <a:t>Indeed, every element from A has the «matched present», and this adds up to k. (N(A) may be larger than A, but cannot be smaller).</a:t>
                </a:r>
                <a:endParaRPr lang="lv-LV"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5"/>
                <a:ext cx="6642253" cy="4351338"/>
              </a:xfrm>
              <a:blipFill>
                <a:blip r:embed="rId2"/>
                <a:stretch>
                  <a:fillRect l="-1653" t="-2241" r="-1469"/>
                </a:stretch>
              </a:blipFill>
            </p:spPr>
            <p:txBody>
              <a:bodyPr/>
              <a:lstStyle/>
              <a:p>
                <a:r>
                  <a:rPr lang="lv-LV">
                    <a:noFill/>
                  </a:rPr>
                  <a:t> </a:t>
                </a:r>
              </a:p>
            </p:txBody>
          </p:sp>
        </mc:Fallback>
      </mc:AlternateContent>
      <p:pic>
        <p:nvPicPr>
          <p:cNvPr id="4" name="Picture 2" descr="Hall's marriage theorem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7339" y="2515394"/>
            <a:ext cx="2867525"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28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v-LV" dirty="0" smtClean="0"/>
              <a:t>Why the Condition is Sufficient?</a:t>
            </a:r>
            <a:endParaRPr lang="lv-LV" dirty="0"/>
          </a:p>
        </p:txBody>
      </p:sp>
      <p:sp>
        <p:nvSpPr>
          <p:cNvPr id="3" name="Content Placeholder 2"/>
          <p:cNvSpPr>
            <a:spLocks noGrp="1"/>
          </p:cNvSpPr>
          <p:nvPr>
            <p:ph sz="half" idx="1"/>
          </p:nvPr>
        </p:nvSpPr>
        <p:spPr/>
        <p:txBody>
          <a:bodyPr>
            <a:noAutofit/>
          </a:bodyPr>
          <a:lstStyle/>
          <a:p>
            <a:r>
              <a:rPr lang="lv-LV" sz="2400" dirty="0"/>
              <a:t>From the contrary – assume that some matching between the sets X and Y contains the maximal possible number of edges (but there are still unmatched elements in X). </a:t>
            </a:r>
          </a:p>
          <a:p>
            <a:r>
              <a:rPr lang="lv-LV" sz="2400" dirty="0"/>
              <a:t>Consider one such element (say, L4). Consider all «non-matching» edges ((L4,R3) etc. – going to the set Y).</a:t>
            </a:r>
            <a:endParaRPr lang="lv-LV" sz="2400" dirty="0"/>
          </a:p>
        </p:txBody>
      </p:sp>
      <p:sp>
        <p:nvSpPr>
          <p:cNvPr id="6" name="Content Placeholder 5"/>
          <p:cNvSpPr>
            <a:spLocks noGrp="1"/>
          </p:cNvSpPr>
          <p:nvPr>
            <p:ph sz="half" idx="2"/>
          </p:nvPr>
        </p:nvSpPr>
        <p:spPr>
          <a:xfrm>
            <a:off x="6249318" y="4104084"/>
            <a:ext cx="5181600" cy="2318750"/>
          </a:xfrm>
        </p:spPr>
        <p:txBody>
          <a:bodyPr>
            <a:noAutofit/>
          </a:bodyPr>
          <a:lstStyle/>
          <a:p>
            <a:r>
              <a:rPr lang="lv-LV" sz="2400" dirty="0"/>
              <a:t>Then go back from Y to X using only «matching» edges. </a:t>
            </a:r>
          </a:p>
          <a:p>
            <a:r>
              <a:rPr lang="lv-LV" sz="2400" dirty="0"/>
              <a:t>Then from X to Y, using «non-matching» edges and so on.</a:t>
            </a:r>
          </a:p>
          <a:p>
            <a:r>
              <a:rPr lang="lv-LV" sz="2400" b="1" dirty="0"/>
              <a:t>Claim: </a:t>
            </a:r>
            <a:r>
              <a:rPr lang="lv-LV" sz="2400" dirty="0"/>
              <a:t>All such «alternating paths» should end on the X’s side.</a:t>
            </a:r>
            <a:endParaRPr lang="lv-LV" sz="2400" dirty="0"/>
          </a:p>
        </p:txBody>
      </p:sp>
      <p:pic>
        <p:nvPicPr>
          <p:cNvPr id="4" name="Picture 3"/>
          <p:cNvPicPr>
            <a:picLocks noChangeAspect="1"/>
          </p:cNvPicPr>
          <p:nvPr/>
        </p:nvPicPr>
        <p:blipFill>
          <a:blip r:embed="rId2"/>
          <a:stretch>
            <a:fillRect/>
          </a:stretch>
        </p:blipFill>
        <p:spPr>
          <a:xfrm>
            <a:off x="6399882" y="1439465"/>
            <a:ext cx="4572000" cy="2664619"/>
          </a:xfrm>
          <a:prstGeom prst="rect">
            <a:avLst/>
          </a:prstGeom>
        </p:spPr>
      </p:pic>
    </p:spTree>
    <p:extLst>
      <p:ext uri="{BB962C8B-B14F-4D97-AF65-F5344CB8AC3E}">
        <p14:creationId xmlns:p14="http://schemas.microsoft.com/office/powerpoint/2010/main" val="582034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Augmenting Paths</a:t>
            </a:r>
            <a:endParaRPr lang="lv-LV"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257800" y="1935480"/>
                <a:ext cx="4953001" cy="4389120"/>
              </a:xfrm>
            </p:spPr>
            <p:txBody>
              <a:bodyPr>
                <a:normAutofit/>
              </a:bodyPr>
              <a:lstStyle/>
              <a:p>
                <a:pPr marL="0" indent="0">
                  <a:buNone/>
                </a:pPr>
                <a:r>
                  <a:rPr lang="lv-LV" sz="2400" dirty="0"/>
                  <a:t>The existence of an «augmenting path»</a:t>
                </a:r>
                <a:br>
                  <a:rPr lang="lv-LV" sz="2400" dirty="0"/>
                </a:br>
                <a14:m>
                  <m:oMath xmlns:m="http://schemas.openxmlformats.org/officeDocument/2006/math">
                    <m:sSub>
                      <m:sSubPr>
                        <m:ctrlPr>
                          <a:rPr lang="lv-LV" sz="2400" i="1" dirty="0">
                            <a:latin typeface="Cambria Math" panose="02040503050406030204" pitchFamily="18" charset="0"/>
                          </a:rPr>
                        </m:ctrlPr>
                      </m:sSubPr>
                      <m:e>
                        <m:r>
                          <a:rPr lang="lv-LV" sz="2400" i="1" dirty="0">
                            <a:latin typeface="Cambria Math" panose="02040503050406030204" pitchFamily="18" charset="0"/>
                          </a:rPr>
                          <m:t>𝐿</m:t>
                        </m:r>
                      </m:e>
                      <m:sub>
                        <m:r>
                          <a:rPr lang="lv-LV" sz="2400" i="1" dirty="0">
                            <a:latin typeface="Cambria Math" panose="02040503050406030204" pitchFamily="18" charset="0"/>
                          </a:rPr>
                          <m:t>4</m:t>
                        </m:r>
                      </m:sub>
                    </m:sSub>
                  </m:oMath>
                </a14:m>
                <a:r>
                  <a:rPr lang="lv-LV" sz="2400" dirty="0"/>
                  <a:t> – </a:t>
                </a:r>
                <a14:m>
                  <m:oMath xmlns:m="http://schemas.openxmlformats.org/officeDocument/2006/math">
                    <m:sSub>
                      <m:sSubPr>
                        <m:ctrlPr>
                          <a:rPr lang="lv-LV" sz="2400" i="1" dirty="0">
                            <a:latin typeface="Cambria Math" panose="02040503050406030204" pitchFamily="18" charset="0"/>
                          </a:rPr>
                        </m:ctrlPr>
                      </m:sSubPr>
                      <m:e>
                        <m:r>
                          <a:rPr lang="lv-LV" sz="2400" i="1" dirty="0">
                            <a:latin typeface="Cambria Math" panose="02040503050406030204" pitchFamily="18" charset="0"/>
                          </a:rPr>
                          <m:t>𝑅</m:t>
                        </m:r>
                      </m:e>
                      <m:sub>
                        <m:r>
                          <a:rPr lang="lv-LV" sz="2400" i="1" dirty="0">
                            <a:latin typeface="Cambria Math" panose="02040503050406030204" pitchFamily="18" charset="0"/>
                          </a:rPr>
                          <m:t>3</m:t>
                        </m:r>
                      </m:sub>
                    </m:sSub>
                  </m:oMath>
                </a14:m>
                <a:r>
                  <a:rPr lang="lv-LV" sz="2400" dirty="0"/>
                  <a:t> </a:t>
                </a:r>
                <a:r>
                  <a:rPr lang="lv-LV" sz="2400" b="1" dirty="0">
                    <a:solidFill>
                      <a:srgbClr val="FF0000"/>
                    </a:solidFill>
                  </a:rPr>
                  <a:t>–</a:t>
                </a:r>
                <a:r>
                  <a:rPr lang="lv-LV" sz="2400" dirty="0"/>
                  <a:t> </a:t>
                </a:r>
                <a14:m>
                  <m:oMath xmlns:m="http://schemas.openxmlformats.org/officeDocument/2006/math">
                    <m:sSub>
                      <m:sSubPr>
                        <m:ctrlPr>
                          <a:rPr lang="lv-LV" sz="2400" i="1" dirty="0">
                            <a:latin typeface="Cambria Math" panose="02040503050406030204" pitchFamily="18" charset="0"/>
                          </a:rPr>
                        </m:ctrlPr>
                      </m:sSubPr>
                      <m:e>
                        <m:r>
                          <a:rPr lang="lv-LV" sz="2400" i="1" dirty="0">
                            <a:latin typeface="Cambria Math" panose="02040503050406030204" pitchFamily="18" charset="0"/>
                          </a:rPr>
                          <m:t>𝐿</m:t>
                        </m:r>
                      </m:e>
                      <m:sub>
                        <m:r>
                          <a:rPr lang="lv-LV" sz="2400" i="1" dirty="0">
                            <a:latin typeface="Cambria Math" panose="02040503050406030204" pitchFamily="18" charset="0"/>
                          </a:rPr>
                          <m:t>3</m:t>
                        </m:r>
                      </m:sub>
                    </m:sSub>
                  </m:oMath>
                </a14:m>
                <a:r>
                  <a:rPr lang="lv-LV" sz="2400" dirty="0"/>
                  <a:t> – </a:t>
                </a:r>
                <a14:m>
                  <m:oMath xmlns:m="http://schemas.openxmlformats.org/officeDocument/2006/math">
                    <m:sSub>
                      <m:sSubPr>
                        <m:ctrlPr>
                          <a:rPr lang="lv-LV" sz="2400" i="1" dirty="0">
                            <a:latin typeface="Cambria Math" panose="02040503050406030204" pitchFamily="18" charset="0"/>
                          </a:rPr>
                        </m:ctrlPr>
                      </m:sSubPr>
                      <m:e>
                        <m:r>
                          <a:rPr lang="lv-LV" sz="2400" i="1" dirty="0">
                            <a:latin typeface="Cambria Math" panose="02040503050406030204" pitchFamily="18" charset="0"/>
                          </a:rPr>
                          <m:t>𝑅</m:t>
                        </m:r>
                      </m:e>
                      <m:sub>
                        <m:r>
                          <a:rPr lang="lv-LV" sz="2400" i="1" dirty="0">
                            <a:latin typeface="Cambria Math" panose="02040503050406030204" pitchFamily="18" charset="0"/>
                          </a:rPr>
                          <m:t>2</m:t>
                        </m:r>
                      </m:sub>
                    </m:sSub>
                  </m:oMath>
                </a14:m>
                <a:r>
                  <a:rPr lang="lv-LV" sz="2400" dirty="0"/>
                  <a:t> </a:t>
                </a:r>
                <a:r>
                  <a:rPr lang="lv-LV" sz="2400" dirty="0">
                    <a:solidFill>
                      <a:srgbClr val="FF0000"/>
                    </a:solidFill>
                  </a:rPr>
                  <a:t>– </a:t>
                </a:r>
                <a14:m>
                  <m:oMath xmlns:m="http://schemas.openxmlformats.org/officeDocument/2006/math">
                    <m:sSub>
                      <m:sSubPr>
                        <m:ctrlPr>
                          <a:rPr lang="lv-LV" sz="2400" i="1" dirty="0">
                            <a:latin typeface="Cambria Math" panose="02040503050406030204" pitchFamily="18" charset="0"/>
                          </a:rPr>
                        </m:ctrlPr>
                      </m:sSubPr>
                      <m:e>
                        <m:r>
                          <a:rPr lang="lv-LV" sz="2400" i="1" dirty="0">
                            <a:latin typeface="Cambria Math" panose="02040503050406030204" pitchFamily="18" charset="0"/>
                          </a:rPr>
                          <m:t>𝐿</m:t>
                        </m:r>
                      </m:e>
                      <m:sub>
                        <m:r>
                          <a:rPr lang="lv-LV" sz="2400" i="1" dirty="0">
                            <a:latin typeface="Cambria Math" panose="02040503050406030204" pitchFamily="18" charset="0"/>
                          </a:rPr>
                          <m:t>2</m:t>
                        </m:r>
                      </m:sub>
                    </m:sSub>
                  </m:oMath>
                </a14:m>
                <a:r>
                  <a:rPr lang="lv-LV" sz="2400" dirty="0"/>
                  <a:t> – </a:t>
                </a:r>
                <a14:m>
                  <m:oMath xmlns:m="http://schemas.openxmlformats.org/officeDocument/2006/math">
                    <m:sSub>
                      <m:sSubPr>
                        <m:ctrlPr>
                          <a:rPr lang="lv-LV" sz="2400" i="1" dirty="0">
                            <a:latin typeface="Cambria Math" panose="02040503050406030204" pitchFamily="18" charset="0"/>
                          </a:rPr>
                        </m:ctrlPr>
                      </m:sSubPr>
                      <m:e>
                        <m:r>
                          <a:rPr lang="lv-LV" sz="2400" i="1" dirty="0">
                            <a:latin typeface="Cambria Math" panose="02040503050406030204" pitchFamily="18" charset="0"/>
                          </a:rPr>
                          <m:t>𝑅</m:t>
                        </m:r>
                      </m:e>
                      <m:sub>
                        <m:r>
                          <a:rPr lang="lv-LV" sz="2400" i="1" dirty="0">
                            <a:latin typeface="Cambria Math" panose="02040503050406030204" pitchFamily="18" charset="0"/>
                          </a:rPr>
                          <m:t>1</m:t>
                        </m:r>
                      </m:sub>
                    </m:sSub>
                  </m:oMath>
                </a14:m>
                <a:r>
                  <a:rPr lang="lv-LV" sz="2400" dirty="0"/>
                  <a:t> </a:t>
                </a:r>
                <a:r>
                  <a:rPr lang="lv-LV" sz="2400" dirty="0">
                    <a:solidFill>
                      <a:srgbClr val="FF0000"/>
                    </a:solidFill>
                  </a:rPr>
                  <a:t>–</a:t>
                </a:r>
                <a:r>
                  <a:rPr lang="lv-LV" sz="2400" dirty="0"/>
                  <a:t> </a:t>
                </a:r>
                <a14:m>
                  <m:oMath xmlns:m="http://schemas.openxmlformats.org/officeDocument/2006/math">
                    <m:sSub>
                      <m:sSubPr>
                        <m:ctrlPr>
                          <a:rPr lang="lv-LV" sz="2400" i="1" dirty="0">
                            <a:latin typeface="Cambria Math" panose="02040503050406030204" pitchFamily="18" charset="0"/>
                          </a:rPr>
                        </m:ctrlPr>
                      </m:sSubPr>
                      <m:e>
                        <m:r>
                          <a:rPr lang="lv-LV" sz="2400" i="1" dirty="0">
                            <a:latin typeface="Cambria Math" panose="02040503050406030204" pitchFamily="18" charset="0"/>
                          </a:rPr>
                          <m:t>𝐿</m:t>
                        </m:r>
                      </m:e>
                      <m:sub>
                        <m:r>
                          <a:rPr lang="lv-LV" sz="2400" i="1" dirty="0">
                            <a:latin typeface="Cambria Math" panose="02040503050406030204" pitchFamily="18" charset="0"/>
                          </a:rPr>
                          <m:t>1</m:t>
                        </m:r>
                      </m:sub>
                    </m:sSub>
                  </m:oMath>
                </a14:m>
                <a:r>
                  <a:rPr lang="lv-LV" sz="2400" dirty="0"/>
                  <a:t> – </a:t>
                </a:r>
                <a14:m>
                  <m:oMath xmlns:m="http://schemas.openxmlformats.org/officeDocument/2006/math">
                    <m:sSub>
                      <m:sSubPr>
                        <m:ctrlPr>
                          <a:rPr lang="lv-LV" sz="2400" i="1" dirty="0">
                            <a:latin typeface="Cambria Math" panose="02040503050406030204" pitchFamily="18" charset="0"/>
                          </a:rPr>
                        </m:ctrlPr>
                      </m:sSubPr>
                      <m:e>
                        <m:r>
                          <a:rPr lang="lv-LV" sz="2400" i="1" dirty="0">
                            <a:latin typeface="Cambria Math" panose="02040503050406030204" pitchFamily="18" charset="0"/>
                          </a:rPr>
                          <m:t>𝑅</m:t>
                        </m:r>
                      </m:e>
                      <m:sub>
                        <m:r>
                          <a:rPr lang="lv-LV" sz="2400" i="1" dirty="0">
                            <a:latin typeface="Cambria Math" panose="02040503050406030204" pitchFamily="18" charset="0"/>
                          </a:rPr>
                          <m:t>4</m:t>
                        </m:r>
                      </m:sub>
                    </m:sSub>
                  </m:oMath>
                </a14:m>
                <a:r>
                  <a:rPr lang="lv-LV" sz="2400" dirty="0"/>
                  <a:t>  </a:t>
                </a:r>
                <a:r>
                  <a:rPr lang="lv-LV" sz="2400" dirty="0"/>
                  <a:t/>
                </a:r>
                <a:br>
                  <a:rPr lang="lv-LV" sz="2400" dirty="0"/>
                </a:br>
                <a:r>
                  <a:rPr lang="lv-LV" sz="2400" dirty="0"/>
                  <a:t>would mean that the matching can be increased – a contradiction. </a:t>
                </a:r>
              </a:p>
              <a:p>
                <a:pPr marL="0" indent="0">
                  <a:buNone/>
                </a:pPr>
                <a:endParaRPr lang="lv-LV" sz="2400" dirty="0"/>
              </a:p>
              <a:p>
                <a:pPr marL="0" indent="0">
                  <a:buNone/>
                </a:pPr>
                <a:r>
                  <a:rPr lang="lv-LV" sz="2400" dirty="0"/>
                  <a:t>Therefore, all the «alternating paths» start and end on the left side. But then we get a set of n+1 elements that map to a set of n elements – exactly the Hall’s condition.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257800" y="1935480"/>
                <a:ext cx="4953001" cy="4389120"/>
              </a:xfrm>
              <a:blipFill>
                <a:blip r:embed="rId2"/>
                <a:stretch>
                  <a:fillRect l="-1970" t="-1944" r="-1601"/>
                </a:stretch>
              </a:blipFill>
            </p:spPr>
            <p:txBody>
              <a:bodyPr/>
              <a:lstStyle/>
              <a:p>
                <a:r>
                  <a:rPr lang="lv-LV">
                    <a:noFill/>
                  </a:rPr>
                  <a:t> </a:t>
                </a:r>
              </a:p>
            </p:txBody>
          </p:sp>
        </mc:Fallback>
      </mc:AlternateContent>
      <p:pic>
        <p:nvPicPr>
          <p:cNvPr id="4" name="Picture 3"/>
          <p:cNvPicPr>
            <a:picLocks noChangeAspect="1"/>
          </p:cNvPicPr>
          <p:nvPr/>
        </p:nvPicPr>
        <p:blipFill>
          <a:blip r:embed="rId3"/>
          <a:stretch>
            <a:fillRect/>
          </a:stretch>
        </p:blipFill>
        <p:spPr>
          <a:xfrm>
            <a:off x="934599" y="1935480"/>
            <a:ext cx="4410371" cy="2570419"/>
          </a:xfrm>
          <a:prstGeom prst="rect">
            <a:avLst/>
          </a:prstGeom>
        </p:spPr>
      </p:pic>
    </p:spTree>
    <p:extLst>
      <p:ext uri="{BB962C8B-B14F-4D97-AF65-F5344CB8AC3E}">
        <p14:creationId xmlns:p14="http://schemas.microsoft.com/office/powerpoint/2010/main" val="2687032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Terminology</a:t>
            </a:r>
            <a:endParaRPr lang="en-US" dirty="0"/>
          </a:p>
        </p:txBody>
      </p:sp>
      <p:sp>
        <p:nvSpPr>
          <p:cNvPr id="3" name="Content Placeholder 2"/>
          <p:cNvSpPr>
            <a:spLocks noGrp="1"/>
          </p:cNvSpPr>
          <p:nvPr>
            <p:ph idx="1"/>
          </p:nvPr>
        </p:nvSpPr>
        <p:spPr/>
        <p:txBody>
          <a:bodyPr>
            <a:normAutofit fontScale="92500" lnSpcReduction="20000"/>
          </a:bodyPr>
          <a:lstStyle/>
          <a:p>
            <a:pPr indent="0">
              <a:buNone/>
            </a:pPr>
            <a:r>
              <a:rPr lang="en-US" b="1" dirty="0" smtClean="0"/>
              <a:t>Definition </a:t>
            </a:r>
            <a:r>
              <a:rPr lang="en-US" b="1" dirty="0" smtClean="0">
                <a:latin typeface="Cambria" pitchFamily="18" charset="0"/>
              </a:rPr>
              <a:t>1</a:t>
            </a:r>
            <a:r>
              <a:rPr lang="en-US" dirty="0"/>
              <a:t>.</a:t>
            </a:r>
            <a:r>
              <a:rPr lang="en-US" dirty="0" smtClean="0"/>
              <a:t> Two vertices </a:t>
            </a:r>
            <a:r>
              <a:rPr lang="en-US" i="1" dirty="0" smtClean="0"/>
              <a:t>u</a:t>
            </a:r>
            <a:r>
              <a:rPr lang="en-US" dirty="0" smtClean="0"/>
              <a:t>, </a:t>
            </a:r>
            <a:r>
              <a:rPr lang="en-US" i="1" dirty="0" smtClean="0"/>
              <a:t>v</a:t>
            </a:r>
            <a:r>
              <a:rPr lang="en-US" dirty="0" smtClean="0"/>
              <a:t> in  an undirected graph </a:t>
            </a:r>
            <a:r>
              <a:rPr lang="en-US" i="1" dirty="0" smtClean="0"/>
              <a:t>G</a:t>
            </a:r>
            <a:r>
              <a:rPr lang="en-US" dirty="0" smtClean="0"/>
              <a:t> are called </a:t>
            </a:r>
            <a:r>
              <a:rPr lang="en-US" i="1" dirty="0" smtClean="0"/>
              <a:t>adjacent</a:t>
            </a:r>
            <a:r>
              <a:rPr lang="en-US" dirty="0" smtClean="0"/>
              <a:t> (or </a:t>
            </a:r>
            <a:r>
              <a:rPr lang="en-US" i="1" dirty="0" smtClean="0"/>
              <a:t>neighbors</a:t>
            </a:r>
            <a:r>
              <a:rPr lang="en-US" dirty="0" smtClean="0"/>
              <a:t>)  in </a:t>
            </a:r>
            <a:r>
              <a:rPr lang="en-US" i="1" dirty="0" smtClean="0"/>
              <a:t>G</a:t>
            </a:r>
            <a:r>
              <a:rPr lang="en-US" dirty="0" smtClean="0"/>
              <a:t> if there is an edge </a:t>
            </a:r>
            <a:r>
              <a:rPr lang="en-US" i="1" dirty="0" smtClean="0"/>
              <a:t>e</a:t>
            </a:r>
            <a:r>
              <a:rPr lang="en-US" dirty="0" smtClean="0"/>
              <a:t> between </a:t>
            </a:r>
            <a:r>
              <a:rPr lang="en-US" i="1" dirty="0" smtClean="0"/>
              <a:t>u</a:t>
            </a:r>
            <a:r>
              <a:rPr lang="en-US" dirty="0" smtClean="0"/>
              <a:t> and </a:t>
            </a:r>
            <a:r>
              <a:rPr lang="en-US" i="1" dirty="0" smtClean="0"/>
              <a:t>v</a:t>
            </a:r>
            <a:r>
              <a:rPr lang="en-US" dirty="0" smtClean="0"/>
              <a:t>. Such an edge </a:t>
            </a:r>
            <a:r>
              <a:rPr lang="en-US" i="1" dirty="0" smtClean="0"/>
              <a:t>e</a:t>
            </a:r>
            <a:r>
              <a:rPr lang="en-US" dirty="0" smtClean="0"/>
              <a:t> is called </a:t>
            </a:r>
            <a:r>
              <a:rPr lang="en-US" i="1" dirty="0" smtClean="0"/>
              <a:t>incident with </a:t>
            </a:r>
            <a:r>
              <a:rPr lang="en-US" dirty="0" smtClean="0"/>
              <a:t>the vertices </a:t>
            </a:r>
            <a:r>
              <a:rPr lang="en-US" i="1" dirty="0" smtClean="0"/>
              <a:t>u</a:t>
            </a:r>
            <a:r>
              <a:rPr lang="en-US" dirty="0" smtClean="0"/>
              <a:t> and </a:t>
            </a:r>
            <a:r>
              <a:rPr lang="en-US" i="1" dirty="0" smtClean="0"/>
              <a:t>v</a:t>
            </a:r>
            <a:r>
              <a:rPr lang="en-US" dirty="0" smtClean="0"/>
              <a:t> and </a:t>
            </a:r>
            <a:r>
              <a:rPr lang="en-US" i="1" dirty="0" smtClean="0"/>
              <a:t>e</a:t>
            </a:r>
            <a:r>
              <a:rPr lang="en-US" dirty="0" smtClean="0"/>
              <a:t> is said to </a:t>
            </a:r>
            <a:r>
              <a:rPr lang="en-US" i="1" dirty="0" smtClean="0"/>
              <a:t>connect u</a:t>
            </a:r>
            <a:r>
              <a:rPr lang="en-US" dirty="0" smtClean="0"/>
              <a:t> and </a:t>
            </a:r>
            <a:r>
              <a:rPr lang="en-US" i="1" dirty="0" smtClean="0"/>
              <a:t>v</a:t>
            </a:r>
            <a:r>
              <a:rPr lang="en-US" dirty="0" smtClean="0"/>
              <a:t>. </a:t>
            </a:r>
          </a:p>
          <a:p>
            <a:pPr indent="0">
              <a:buNone/>
            </a:pPr>
            <a:endParaRPr lang="en-US" dirty="0" smtClean="0"/>
          </a:p>
          <a:p>
            <a:pPr indent="0">
              <a:buNone/>
            </a:pPr>
            <a:r>
              <a:rPr lang="en-US" b="1" dirty="0" smtClean="0"/>
              <a:t>Definition </a:t>
            </a:r>
            <a:r>
              <a:rPr lang="en-US" b="1" dirty="0" smtClean="0">
                <a:latin typeface="Cambria" pitchFamily="18" charset="0"/>
              </a:rPr>
              <a:t>2</a:t>
            </a:r>
            <a:r>
              <a:rPr lang="en-US" dirty="0"/>
              <a:t>.</a:t>
            </a:r>
            <a:r>
              <a:rPr lang="en-US" dirty="0" smtClean="0"/>
              <a:t> The set of all neighbors of a vertex </a:t>
            </a:r>
            <a:r>
              <a:rPr lang="en-US" i="1" dirty="0" smtClean="0"/>
              <a:t>v</a:t>
            </a:r>
            <a:r>
              <a:rPr lang="en-US" dirty="0" smtClean="0"/>
              <a:t> of </a:t>
            </a:r>
            <a:r>
              <a:rPr lang="en-US" i="1" dirty="0" smtClean="0"/>
              <a:t>G</a:t>
            </a:r>
            <a:r>
              <a:rPr lang="en-US" dirty="0" smtClean="0"/>
              <a:t> = (</a:t>
            </a:r>
            <a:r>
              <a:rPr lang="en-US" i="1" dirty="0" smtClean="0"/>
              <a:t>V</a:t>
            </a:r>
            <a:r>
              <a:rPr lang="en-US" dirty="0" smtClean="0"/>
              <a:t>, </a:t>
            </a:r>
            <a:r>
              <a:rPr lang="en-US" i="1" dirty="0" smtClean="0"/>
              <a:t>E</a:t>
            </a:r>
            <a:r>
              <a:rPr lang="en-US" dirty="0" smtClean="0"/>
              <a:t>), denoted by </a:t>
            </a:r>
            <a:r>
              <a:rPr lang="en-US" i="1" dirty="0" smtClean="0"/>
              <a:t>N</a:t>
            </a:r>
            <a:r>
              <a:rPr lang="en-US" dirty="0" smtClean="0"/>
              <a:t>(</a:t>
            </a:r>
            <a:r>
              <a:rPr lang="en-US" i="1" dirty="0" smtClean="0"/>
              <a:t>v</a:t>
            </a:r>
            <a:r>
              <a:rPr lang="en-US" dirty="0" smtClean="0"/>
              <a:t>), is called the </a:t>
            </a:r>
            <a:r>
              <a:rPr lang="en-US" i="1" dirty="0" smtClean="0"/>
              <a:t>neighborhood</a:t>
            </a:r>
            <a:r>
              <a:rPr lang="en-US" dirty="0" smtClean="0"/>
              <a:t> of </a:t>
            </a:r>
            <a:r>
              <a:rPr lang="en-US" i="1" dirty="0" smtClean="0"/>
              <a:t>v</a:t>
            </a:r>
            <a:r>
              <a:rPr lang="en-US" dirty="0" smtClean="0"/>
              <a:t>. If </a:t>
            </a:r>
            <a:r>
              <a:rPr lang="en-US" i="1" dirty="0" smtClean="0"/>
              <a:t>A</a:t>
            </a:r>
            <a:r>
              <a:rPr lang="en-US" dirty="0" smtClean="0"/>
              <a:t> is a subset of </a:t>
            </a:r>
            <a:r>
              <a:rPr lang="en-US" i="1" dirty="0" smtClean="0"/>
              <a:t>V</a:t>
            </a:r>
            <a:r>
              <a:rPr lang="en-US" dirty="0" smtClean="0"/>
              <a:t>, we denote by </a:t>
            </a:r>
            <a:r>
              <a:rPr lang="en-US" i="1" dirty="0" smtClean="0"/>
              <a:t>N</a:t>
            </a:r>
            <a:r>
              <a:rPr lang="en-US" dirty="0" smtClean="0"/>
              <a:t>(</a:t>
            </a:r>
            <a:r>
              <a:rPr lang="en-US" i="1" dirty="0" smtClean="0"/>
              <a:t>A</a:t>
            </a:r>
            <a:r>
              <a:rPr lang="en-US" dirty="0" smtClean="0"/>
              <a:t>) the set of all vertices in </a:t>
            </a:r>
            <a:r>
              <a:rPr lang="en-US" i="1" dirty="0" smtClean="0"/>
              <a:t>G</a:t>
            </a:r>
            <a:r>
              <a:rPr lang="en-US" dirty="0" smtClean="0"/>
              <a:t> that are adjacent to at least one vertex in </a:t>
            </a:r>
            <a:r>
              <a:rPr lang="en-US" i="1" dirty="0" smtClean="0"/>
              <a:t>A</a:t>
            </a:r>
            <a:r>
              <a:rPr lang="en-US" dirty="0" smtClean="0"/>
              <a:t>. So,</a:t>
            </a:r>
          </a:p>
          <a:p>
            <a:pPr indent="0">
              <a:buNone/>
            </a:pPr>
            <a:r>
              <a:rPr lang="en-US" dirty="0" smtClean="0"/>
              <a:t> </a:t>
            </a:r>
          </a:p>
          <a:p>
            <a:pPr indent="0">
              <a:buNone/>
            </a:pPr>
            <a:r>
              <a:rPr lang="en-US" b="1" dirty="0" smtClean="0"/>
              <a:t>Definition </a:t>
            </a:r>
            <a:r>
              <a:rPr lang="en-US" b="1" dirty="0" smtClean="0">
                <a:latin typeface="Cambria" pitchFamily="18" charset="0"/>
              </a:rPr>
              <a:t>3</a:t>
            </a:r>
            <a:r>
              <a:rPr lang="en-US" dirty="0"/>
              <a:t>.</a:t>
            </a:r>
            <a:r>
              <a:rPr lang="en-US" dirty="0" smtClean="0"/>
              <a:t> The </a:t>
            </a:r>
            <a:r>
              <a:rPr lang="en-US" i="1" dirty="0" smtClean="0"/>
              <a:t>degree of a vertex in a undirected graph </a:t>
            </a:r>
            <a:r>
              <a:rPr lang="en-US" dirty="0" smtClean="0"/>
              <a:t>is the number of edges incident with it, except that a loop at a vertex contributes two to the degree of that vertex. The degree of the vertex </a:t>
            </a:r>
            <a:r>
              <a:rPr lang="en-US" i="1" dirty="0" smtClean="0"/>
              <a:t>v</a:t>
            </a:r>
            <a:r>
              <a:rPr lang="en-US" dirty="0" smtClean="0"/>
              <a:t> is denoted by </a:t>
            </a:r>
            <a:r>
              <a:rPr lang="en-US" dirty="0" err="1" smtClean="0"/>
              <a:t>deg</a:t>
            </a:r>
            <a:r>
              <a:rPr lang="en-US" dirty="0" smtClean="0"/>
              <a:t>(</a:t>
            </a:r>
            <a:r>
              <a:rPr lang="en-US" i="1" dirty="0" smtClean="0"/>
              <a:t>v</a:t>
            </a:r>
            <a:r>
              <a:rPr lang="en-US" dirty="0" smtClean="0"/>
              <a:t>).</a:t>
            </a:r>
            <a:endParaRPr lang="en-US" dirty="0"/>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218063" y="4208339"/>
            <a:ext cx="2217420" cy="283845"/>
          </a:xfrm>
          <a:prstGeom prst="rect">
            <a:avLst/>
          </a:prstGeom>
        </p:spPr>
      </p:pic>
    </p:spTree>
    <p:extLst>
      <p:ext uri="{BB962C8B-B14F-4D97-AF65-F5344CB8AC3E}">
        <p14:creationId xmlns:p14="http://schemas.microsoft.com/office/powerpoint/2010/main" val="13176369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Degrees and Neighborhoods of Vertices</a:t>
            </a:r>
            <a:endParaRPr lang="en-US" dirty="0"/>
          </a:p>
        </p:txBody>
      </p:sp>
      <p:sp>
        <p:nvSpPr>
          <p:cNvPr id="3" name="Content Placeholder 2"/>
          <p:cNvSpPr>
            <a:spLocks noGrp="1"/>
          </p:cNvSpPr>
          <p:nvPr>
            <p:ph sz="half" idx="1"/>
          </p:nvPr>
        </p:nvSpPr>
        <p:spPr/>
        <p:txBody>
          <a:bodyPr>
            <a:normAutofit fontScale="85000" lnSpcReduction="20000"/>
          </a:bodyPr>
          <a:lstStyle/>
          <a:p>
            <a:pPr>
              <a:lnSpc>
                <a:spcPct val="110000"/>
              </a:lnSpc>
              <a:buNone/>
            </a:pPr>
            <a:r>
              <a:rPr lang="en-US" b="1" dirty="0" smtClean="0"/>
              <a:t>Example</a:t>
            </a:r>
            <a:r>
              <a:rPr lang="en-US" dirty="0" smtClean="0"/>
              <a:t>:  What are the  degrees  and neighborhoods of the vertices in the graphs </a:t>
            </a:r>
            <a:r>
              <a:rPr lang="en-US" i="1" dirty="0" smtClean="0"/>
              <a:t>G</a:t>
            </a:r>
            <a:r>
              <a:rPr lang="en-US" dirty="0" smtClean="0"/>
              <a:t> and </a:t>
            </a:r>
            <a:r>
              <a:rPr lang="en-US" i="1" dirty="0" smtClean="0"/>
              <a:t>H</a:t>
            </a:r>
            <a:r>
              <a:rPr lang="en-US" dirty="0" smtClean="0"/>
              <a:t>?</a:t>
            </a:r>
          </a:p>
          <a:p>
            <a:pPr>
              <a:lnSpc>
                <a:spcPct val="110000"/>
              </a:lnSpc>
              <a:buNone/>
            </a:pPr>
            <a:endParaRPr lang="en-US" dirty="0" smtClean="0"/>
          </a:p>
          <a:p>
            <a:pPr>
              <a:lnSpc>
                <a:spcPct val="110000"/>
              </a:lnSpc>
              <a:buNone/>
            </a:pPr>
            <a:endParaRPr lang="en-US" dirty="0" smtClean="0"/>
          </a:p>
          <a:p>
            <a:pPr>
              <a:lnSpc>
                <a:spcPct val="110000"/>
              </a:lnSpc>
              <a:buNone/>
            </a:pPr>
            <a:endParaRPr lang="en-US" dirty="0" smtClean="0"/>
          </a:p>
          <a:p>
            <a:pPr marL="731520">
              <a:lnSpc>
                <a:spcPct val="110000"/>
              </a:lnSpc>
            </a:pPr>
            <a:endParaRPr lang="en-US" dirty="0"/>
          </a:p>
        </p:txBody>
      </p:sp>
      <p:sp>
        <p:nvSpPr>
          <p:cNvPr id="4" name="Content Placeholder 3"/>
          <p:cNvSpPr>
            <a:spLocks noGrp="1"/>
          </p:cNvSpPr>
          <p:nvPr>
            <p:ph sz="half" idx="2"/>
          </p:nvPr>
        </p:nvSpPr>
        <p:spPr/>
        <p:txBody>
          <a:bodyPr>
            <a:normAutofit fontScale="85000" lnSpcReduction="20000"/>
          </a:bodyPr>
          <a:lstStyle/>
          <a:p>
            <a:pPr>
              <a:lnSpc>
                <a:spcPct val="110000"/>
              </a:lnSpc>
              <a:buNone/>
            </a:pPr>
            <a:r>
              <a:rPr lang="en-US" b="1" dirty="0"/>
              <a:t>Solution</a:t>
            </a:r>
            <a:r>
              <a:rPr lang="en-US" dirty="0"/>
              <a:t>: </a:t>
            </a:r>
            <a:r>
              <a:rPr lang="lv-LV" dirty="0" smtClean="0"/>
              <a:t> </a:t>
            </a:r>
          </a:p>
          <a:p>
            <a:pPr>
              <a:lnSpc>
                <a:spcPct val="110000"/>
              </a:lnSpc>
              <a:buNone/>
            </a:pPr>
            <a:r>
              <a:rPr lang="en-US" i="1" dirty="0" smtClean="0"/>
              <a:t>G</a:t>
            </a:r>
            <a:r>
              <a:rPr lang="en-US" dirty="0"/>
              <a:t>: </a:t>
            </a:r>
            <a:r>
              <a:rPr lang="en-US" dirty="0" err="1" smtClean="0"/>
              <a:t>deg</a:t>
            </a:r>
            <a:r>
              <a:rPr lang="en-US" dirty="0" smtClean="0"/>
              <a:t>(</a:t>
            </a:r>
            <a:r>
              <a:rPr lang="en-US" i="1" dirty="0" smtClean="0"/>
              <a:t>a</a:t>
            </a:r>
            <a:r>
              <a:rPr lang="en-US" dirty="0"/>
              <a:t>) = </a:t>
            </a:r>
            <a:r>
              <a:rPr lang="en-US" dirty="0">
                <a:latin typeface="Cambria" pitchFamily="18" charset="0"/>
              </a:rPr>
              <a:t>2</a:t>
            </a:r>
            <a:r>
              <a:rPr lang="en-US" dirty="0"/>
              <a:t>, </a:t>
            </a:r>
            <a:r>
              <a:rPr lang="en-US" dirty="0" err="1"/>
              <a:t>deg</a:t>
            </a:r>
            <a:r>
              <a:rPr lang="en-US" dirty="0"/>
              <a:t>(</a:t>
            </a:r>
            <a:r>
              <a:rPr lang="en-US" i="1" dirty="0"/>
              <a:t>b</a:t>
            </a:r>
            <a:r>
              <a:rPr lang="en-US" dirty="0"/>
              <a:t>) = </a:t>
            </a:r>
            <a:r>
              <a:rPr lang="en-US" dirty="0" err="1"/>
              <a:t>deg</a:t>
            </a:r>
            <a:r>
              <a:rPr lang="en-US" dirty="0"/>
              <a:t>(</a:t>
            </a:r>
            <a:r>
              <a:rPr lang="en-US" i="1" dirty="0"/>
              <a:t>c</a:t>
            </a:r>
            <a:r>
              <a:rPr lang="en-US" dirty="0"/>
              <a:t>) = </a:t>
            </a:r>
            <a:r>
              <a:rPr lang="en-US" dirty="0" err="1"/>
              <a:t>deg</a:t>
            </a:r>
            <a:r>
              <a:rPr lang="en-US" dirty="0"/>
              <a:t>(</a:t>
            </a:r>
            <a:r>
              <a:rPr lang="en-US" i="1" dirty="0"/>
              <a:t>f </a:t>
            </a:r>
            <a:r>
              <a:rPr lang="en-US" dirty="0"/>
              <a:t>) = </a:t>
            </a:r>
            <a:r>
              <a:rPr lang="en-US" dirty="0" smtClean="0">
                <a:latin typeface="Cambria" pitchFamily="18" charset="0"/>
              </a:rPr>
              <a:t>4</a:t>
            </a:r>
            <a:r>
              <a:rPr lang="en-US" dirty="0" smtClean="0"/>
              <a:t>,</a:t>
            </a:r>
            <a:r>
              <a:rPr lang="lv-LV" dirty="0" smtClean="0"/>
              <a:t> </a:t>
            </a:r>
            <a:r>
              <a:rPr lang="en-US" dirty="0" err="1" smtClean="0"/>
              <a:t>deg</a:t>
            </a:r>
            <a:r>
              <a:rPr lang="en-US" dirty="0" smtClean="0"/>
              <a:t>(</a:t>
            </a:r>
            <a:r>
              <a:rPr lang="en-US" i="1" dirty="0" smtClean="0"/>
              <a:t>d </a:t>
            </a:r>
            <a:r>
              <a:rPr lang="en-US" dirty="0"/>
              <a:t>) = </a:t>
            </a:r>
            <a:r>
              <a:rPr lang="en-US" dirty="0">
                <a:latin typeface="Cambria" pitchFamily="18" charset="0"/>
              </a:rPr>
              <a:t>1,</a:t>
            </a:r>
            <a:r>
              <a:rPr lang="en-US" dirty="0"/>
              <a:t>  </a:t>
            </a:r>
            <a:r>
              <a:rPr lang="en-US" dirty="0" err="1" smtClean="0"/>
              <a:t>deg</a:t>
            </a:r>
            <a:r>
              <a:rPr lang="en-US" dirty="0" smtClean="0"/>
              <a:t>(</a:t>
            </a:r>
            <a:r>
              <a:rPr lang="en-US" i="1" dirty="0" smtClean="0"/>
              <a:t>e</a:t>
            </a:r>
            <a:r>
              <a:rPr lang="en-US" dirty="0"/>
              <a:t>) = </a:t>
            </a:r>
            <a:r>
              <a:rPr lang="en-US" dirty="0">
                <a:latin typeface="Cambria" pitchFamily="18" charset="0"/>
              </a:rPr>
              <a:t>3,</a:t>
            </a:r>
            <a:r>
              <a:rPr lang="en-US" dirty="0"/>
              <a:t> </a:t>
            </a:r>
            <a:r>
              <a:rPr lang="en-US" dirty="0" err="1"/>
              <a:t>deg</a:t>
            </a:r>
            <a:r>
              <a:rPr lang="en-US" dirty="0"/>
              <a:t>(</a:t>
            </a:r>
            <a:r>
              <a:rPr lang="en-US" i="1" dirty="0"/>
              <a:t>g</a:t>
            </a:r>
            <a:r>
              <a:rPr lang="en-US" dirty="0"/>
              <a:t>) = </a:t>
            </a:r>
            <a:r>
              <a:rPr lang="en-US" dirty="0">
                <a:latin typeface="Cambria" pitchFamily="18" charset="0"/>
              </a:rPr>
              <a:t>0. </a:t>
            </a:r>
          </a:p>
          <a:p>
            <a:pPr>
              <a:lnSpc>
                <a:spcPct val="110000"/>
              </a:lnSpc>
              <a:buNone/>
            </a:pPr>
            <a:r>
              <a:rPr lang="en-US" i="1" dirty="0" smtClean="0"/>
              <a:t>N</a:t>
            </a:r>
            <a:r>
              <a:rPr lang="en-US" dirty="0" smtClean="0"/>
              <a:t>(</a:t>
            </a:r>
            <a:r>
              <a:rPr lang="en-US" i="1" dirty="0" smtClean="0"/>
              <a:t>a</a:t>
            </a:r>
            <a:r>
              <a:rPr lang="en-US" dirty="0"/>
              <a:t>) = {</a:t>
            </a:r>
            <a:r>
              <a:rPr lang="en-US" i="1" dirty="0"/>
              <a:t>b, f </a:t>
            </a:r>
            <a:r>
              <a:rPr lang="en-US" dirty="0"/>
              <a:t>}, </a:t>
            </a:r>
            <a:r>
              <a:rPr lang="en-US" i="1" dirty="0"/>
              <a:t>N</a:t>
            </a:r>
            <a:r>
              <a:rPr lang="en-US" dirty="0"/>
              <a:t>(</a:t>
            </a:r>
            <a:r>
              <a:rPr lang="en-US" i="1" dirty="0"/>
              <a:t>b</a:t>
            </a:r>
            <a:r>
              <a:rPr lang="en-US" dirty="0"/>
              <a:t>) = {</a:t>
            </a:r>
            <a:r>
              <a:rPr lang="en-US" i="1" dirty="0"/>
              <a:t>a, c, e, f </a:t>
            </a:r>
            <a:r>
              <a:rPr lang="en-US" dirty="0"/>
              <a:t>},</a:t>
            </a:r>
            <a:r>
              <a:rPr lang="en-US" i="1" dirty="0"/>
              <a:t> N</a:t>
            </a:r>
            <a:r>
              <a:rPr lang="en-US" dirty="0"/>
              <a:t>(</a:t>
            </a:r>
            <a:r>
              <a:rPr lang="en-US" i="1" dirty="0"/>
              <a:t>c</a:t>
            </a:r>
            <a:r>
              <a:rPr lang="en-US" dirty="0"/>
              <a:t>) = {</a:t>
            </a:r>
            <a:r>
              <a:rPr lang="en-US" i="1" dirty="0"/>
              <a:t>b, d, e, f </a:t>
            </a:r>
            <a:r>
              <a:rPr lang="en-US" dirty="0"/>
              <a:t>},</a:t>
            </a:r>
            <a:r>
              <a:rPr lang="en-US" i="1" dirty="0"/>
              <a:t> N</a:t>
            </a:r>
            <a:r>
              <a:rPr lang="en-US" dirty="0"/>
              <a:t>(</a:t>
            </a:r>
            <a:r>
              <a:rPr lang="en-US" i="1" dirty="0"/>
              <a:t>d</a:t>
            </a:r>
            <a:r>
              <a:rPr lang="en-US" dirty="0"/>
              <a:t>) = {</a:t>
            </a:r>
            <a:r>
              <a:rPr lang="en-US" i="1" dirty="0"/>
              <a:t>c</a:t>
            </a:r>
            <a:r>
              <a:rPr lang="en-US" dirty="0"/>
              <a:t>},  </a:t>
            </a:r>
          </a:p>
          <a:p>
            <a:pPr>
              <a:lnSpc>
                <a:spcPct val="110000"/>
              </a:lnSpc>
              <a:buNone/>
            </a:pPr>
            <a:r>
              <a:rPr lang="en-US" i="1" dirty="0" smtClean="0"/>
              <a:t>N</a:t>
            </a:r>
            <a:r>
              <a:rPr lang="en-US" dirty="0" smtClean="0"/>
              <a:t>(</a:t>
            </a:r>
            <a:r>
              <a:rPr lang="en-US" i="1" dirty="0" smtClean="0"/>
              <a:t>e</a:t>
            </a:r>
            <a:r>
              <a:rPr lang="en-US" dirty="0"/>
              <a:t>) = {</a:t>
            </a:r>
            <a:r>
              <a:rPr lang="en-US" i="1" dirty="0"/>
              <a:t>b, c , f </a:t>
            </a:r>
            <a:r>
              <a:rPr lang="en-US" dirty="0"/>
              <a:t>}, </a:t>
            </a:r>
            <a:r>
              <a:rPr lang="en-US" i="1" dirty="0"/>
              <a:t>N</a:t>
            </a:r>
            <a:r>
              <a:rPr lang="en-US" dirty="0"/>
              <a:t>(</a:t>
            </a:r>
            <a:r>
              <a:rPr lang="en-US" i="1" dirty="0"/>
              <a:t>f</a:t>
            </a:r>
            <a:r>
              <a:rPr lang="en-US" dirty="0"/>
              <a:t>) = {</a:t>
            </a:r>
            <a:r>
              <a:rPr lang="en-US" i="1" dirty="0"/>
              <a:t>a</a:t>
            </a:r>
            <a:r>
              <a:rPr lang="en-US" dirty="0"/>
              <a:t>, </a:t>
            </a:r>
            <a:r>
              <a:rPr lang="en-US" i="1" dirty="0"/>
              <a:t>b, c, e</a:t>
            </a:r>
            <a:r>
              <a:rPr lang="en-US" dirty="0"/>
              <a:t>},</a:t>
            </a:r>
            <a:r>
              <a:rPr lang="en-US" i="1" dirty="0"/>
              <a:t> N</a:t>
            </a:r>
            <a:r>
              <a:rPr lang="en-US" dirty="0"/>
              <a:t>(</a:t>
            </a:r>
            <a:r>
              <a:rPr lang="en-US" i="1" dirty="0"/>
              <a:t>g</a:t>
            </a:r>
            <a:r>
              <a:rPr lang="en-US" dirty="0"/>
              <a:t>) = </a:t>
            </a:r>
            <a:r>
              <a:rPr lang="en-US" dirty="0">
                <a:sym typeface="Symbol"/>
              </a:rPr>
              <a:t></a:t>
            </a:r>
            <a:r>
              <a:rPr lang="en-US" dirty="0"/>
              <a:t> . </a:t>
            </a:r>
          </a:p>
          <a:p>
            <a:pPr>
              <a:lnSpc>
                <a:spcPct val="110000"/>
              </a:lnSpc>
              <a:buNone/>
            </a:pPr>
            <a:r>
              <a:rPr lang="en-US" i="1" dirty="0"/>
              <a:t>H</a:t>
            </a:r>
            <a:r>
              <a:rPr lang="en-US" dirty="0"/>
              <a:t>:  </a:t>
            </a:r>
            <a:r>
              <a:rPr lang="en-US" dirty="0" err="1" smtClean="0"/>
              <a:t>deg</a:t>
            </a:r>
            <a:r>
              <a:rPr lang="en-US" dirty="0" smtClean="0"/>
              <a:t>(</a:t>
            </a:r>
            <a:r>
              <a:rPr lang="en-US" i="1" dirty="0" smtClean="0"/>
              <a:t>a</a:t>
            </a:r>
            <a:r>
              <a:rPr lang="en-US" dirty="0"/>
              <a:t>) = </a:t>
            </a:r>
            <a:r>
              <a:rPr lang="en-US" dirty="0">
                <a:latin typeface="Cambria" pitchFamily="18" charset="0"/>
              </a:rPr>
              <a:t>4</a:t>
            </a:r>
            <a:r>
              <a:rPr lang="en-US" dirty="0"/>
              <a:t>, </a:t>
            </a:r>
            <a:r>
              <a:rPr lang="en-US" dirty="0" err="1"/>
              <a:t>deg</a:t>
            </a:r>
            <a:r>
              <a:rPr lang="en-US" dirty="0"/>
              <a:t>(</a:t>
            </a:r>
            <a:r>
              <a:rPr lang="en-US" i="1" dirty="0"/>
              <a:t>b</a:t>
            </a:r>
            <a:r>
              <a:rPr lang="en-US" dirty="0"/>
              <a:t>) = </a:t>
            </a:r>
            <a:r>
              <a:rPr lang="en-US" dirty="0" err="1"/>
              <a:t>deg</a:t>
            </a:r>
            <a:r>
              <a:rPr lang="en-US" dirty="0"/>
              <a:t>(</a:t>
            </a:r>
            <a:r>
              <a:rPr lang="en-US" i="1" dirty="0"/>
              <a:t>e</a:t>
            </a:r>
            <a:r>
              <a:rPr lang="en-US" dirty="0"/>
              <a:t>) = </a:t>
            </a:r>
            <a:r>
              <a:rPr lang="en-US" dirty="0">
                <a:latin typeface="Cambria" pitchFamily="18" charset="0"/>
              </a:rPr>
              <a:t>6</a:t>
            </a:r>
            <a:r>
              <a:rPr lang="en-US" dirty="0"/>
              <a:t>,  </a:t>
            </a:r>
            <a:r>
              <a:rPr lang="en-US" dirty="0" err="1"/>
              <a:t>deg</a:t>
            </a:r>
            <a:r>
              <a:rPr lang="en-US" dirty="0"/>
              <a:t>(</a:t>
            </a:r>
            <a:r>
              <a:rPr lang="en-US" i="1" dirty="0"/>
              <a:t>c</a:t>
            </a:r>
            <a:r>
              <a:rPr lang="en-US" dirty="0"/>
              <a:t>) = </a:t>
            </a:r>
            <a:r>
              <a:rPr lang="en-US" dirty="0">
                <a:latin typeface="Cambria" pitchFamily="18" charset="0"/>
              </a:rPr>
              <a:t>1,</a:t>
            </a:r>
            <a:r>
              <a:rPr lang="en-US" dirty="0"/>
              <a:t> </a:t>
            </a:r>
            <a:r>
              <a:rPr lang="en-US" dirty="0" err="1"/>
              <a:t>deg</a:t>
            </a:r>
            <a:r>
              <a:rPr lang="en-US" dirty="0"/>
              <a:t>(</a:t>
            </a:r>
            <a:r>
              <a:rPr lang="en-US" i="1" dirty="0"/>
              <a:t>d</a:t>
            </a:r>
            <a:r>
              <a:rPr lang="en-US" dirty="0"/>
              <a:t>) = </a:t>
            </a:r>
            <a:r>
              <a:rPr lang="en-US" dirty="0">
                <a:latin typeface="Cambria" pitchFamily="18" charset="0"/>
              </a:rPr>
              <a:t>5.  </a:t>
            </a:r>
          </a:p>
          <a:p>
            <a:pPr>
              <a:lnSpc>
                <a:spcPct val="110000"/>
              </a:lnSpc>
              <a:buNone/>
            </a:pPr>
            <a:r>
              <a:rPr lang="en-US" i="1" dirty="0" smtClean="0"/>
              <a:t>N</a:t>
            </a:r>
            <a:r>
              <a:rPr lang="en-US" dirty="0" smtClean="0"/>
              <a:t>(</a:t>
            </a:r>
            <a:r>
              <a:rPr lang="en-US" i="1" dirty="0" smtClean="0"/>
              <a:t>a</a:t>
            </a:r>
            <a:r>
              <a:rPr lang="en-US" dirty="0"/>
              <a:t>) = {</a:t>
            </a:r>
            <a:r>
              <a:rPr lang="en-US" i="1" dirty="0"/>
              <a:t>b, d, e</a:t>
            </a:r>
            <a:r>
              <a:rPr lang="en-US" dirty="0"/>
              <a:t>},  </a:t>
            </a:r>
            <a:r>
              <a:rPr lang="en-US" i="1" dirty="0"/>
              <a:t>N</a:t>
            </a:r>
            <a:r>
              <a:rPr lang="en-US" dirty="0"/>
              <a:t>(</a:t>
            </a:r>
            <a:r>
              <a:rPr lang="en-US" i="1" dirty="0"/>
              <a:t>b</a:t>
            </a:r>
            <a:r>
              <a:rPr lang="en-US" dirty="0"/>
              <a:t>) = {</a:t>
            </a:r>
            <a:r>
              <a:rPr lang="en-US" i="1" dirty="0"/>
              <a:t>a, b, c, d, e</a:t>
            </a:r>
            <a:r>
              <a:rPr lang="en-US" dirty="0"/>
              <a:t>},</a:t>
            </a:r>
            <a:r>
              <a:rPr lang="en-US" i="1" dirty="0"/>
              <a:t> </a:t>
            </a:r>
            <a:r>
              <a:rPr lang="en-US" i="1" dirty="0" smtClean="0"/>
              <a:t>N</a:t>
            </a:r>
            <a:r>
              <a:rPr lang="en-US" dirty="0" smtClean="0"/>
              <a:t>(</a:t>
            </a:r>
            <a:r>
              <a:rPr lang="en-US" i="1" dirty="0" smtClean="0"/>
              <a:t>c</a:t>
            </a:r>
            <a:r>
              <a:rPr lang="en-US" dirty="0"/>
              <a:t>) = {</a:t>
            </a:r>
            <a:r>
              <a:rPr lang="en-US" i="1" dirty="0"/>
              <a:t>b</a:t>
            </a:r>
            <a:r>
              <a:rPr lang="en-US" dirty="0"/>
              <a:t>},</a:t>
            </a:r>
            <a:r>
              <a:rPr lang="en-US" i="1" dirty="0"/>
              <a:t> </a:t>
            </a:r>
            <a:r>
              <a:rPr lang="en-US" i="1" dirty="0" smtClean="0"/>
              <a:t>N</a:t>
            </a:r>
            <a:r>
              <a:rPr lang="en-US" dirty="0" smtClean="0"/>
              <a:t>(</a:t>
            </a:r>
            <a:r>
              <a:rPr lang="en-US" i="1" dirty="0" smtClean="0"/>
              <a:t>d</a:t>
            </a:r>
            <a:r>
              <a:rPr lang="en-US" dirty="0"/>
              <a:t>) = {</a:t>
            </a:r>
            <a:r>
              <a:rPr lang="en-US" i="1" dirty="0"/>
              <a:t>a, b, e</a:t>
            </a:r>
            <a:r>
              <a:rPr lang="en-US" dirty="0"/>
              <a:t>},  </a:t>
            </a:r>
            <a:r>
              <a:rPr lang="en-US" i="1" dirty="0"/>
              <a:t>N</a:t>
            </a:r>
            <a:r>
              <a:rPr lang="en-US" dirty="0"/>
              <a:t>(</a:t>
            </a:r>
            <a:r>
              <a:rPr lang="en-US" i="1" dirty="0"/>
              <a:t>e</a:t>
            </a:r>
            <a:r>
              <a:rPr lang="en-US" dirty="0"/>
              <a:t>) = {</a:t>
            </a:r>
            <a:r>
              <a:rPr lang="en-US" i="1" dirty="0"/>
              <a:t>a, b ,d</a:t>
            </a:r>
            <a:r>
              <a:rPr lang="en-US" dirty="0"/>
              <a:t>}. </a:t>
            </a:r>
          </a:p>
          <a:p>
            <a:pPr>
              <a:lnSpc>
                <a:spcPct val="110000"/>
              </a:lnSpc>
            </a:pPr>
            <a:endParaRPr lang="lv-LV" dirty="0"/>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183" y="3109511"/>
            <a:ext cx="5602780" cy="1748928"/>
          </a:xfrm>
          <a:prstGeom prst="rect">
            <a:avLst/>
          </a:prstGeom>
        </p:spPr>
      </p:pic>
    </p:spTree>
    <p:extLst>
      <p:ext uri="{BB962C8B-B14F-4D97-AF65-F5344CB8AC3E}">
        <p14:creationId xmlns:p14="http://schemas.microsoft.com/office/powerpoint/2010/main" val="4175833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Degrees of Vertices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a:buNone/>
                </a:pPr>
                <a:r>
                  <a:rPr lang="en-US" sz="2400" b="1" dirty="0" smtClean="0"/>
                  <a:t>Theorem </a:t>
                </a:r>
                <a:r>
                  <a:rPr lang="en-US" sz="2400" b="1" dirty="0">
                    <a:latin typeface="Cambria" pitchFamily="18" charset="0"/>
                  </a:rPr>
                  <a:t>1 </a:t>
                </a:r>
                <a:r>
                  <a:rPr lang="en-US" sz="2400" b="1" dirty="0"/>
                  <a:t>(</a:t>
                </a:r>
                <a:r>
                  <a:rPr lang="en-US" sz="2400" b="1" i="1" dirty="0"/>
                  <a:t>Handshaking Theorem</a:t>
                </a:r>
                <a:r>
                  <a:rPr lang="en-US" sz="2400" b="1" dirty="0"/>
                  <a:t>)</a:t>
                </a:r>
                <a:r>
                  <a:rPr lang="en-US" sz="2400" dirty="0"/>
                  <a:t>:  If  </a:t>
                </a:r>
                <a:r>
                  <a:rPr lang="en-US" sz="2400" i="1" dirty="0"/>
                  <a:t>G</a:t>
                </a:r>
                <a:r>
                  <a:rPr lang="en-US" sz="2400" dirty="0"/>
                  <a:t> = (</a:t>
                </a:r>
                <a:r>
                  <a:rPr lang="en-US" sz="2400" i="1" dirty="0"/>
                  <a:t>V</a:t>
                </a:r>
                <a:r>
                  <a:rPr lang="en-US" sz="2400" dirty="0"/>
                  <a:t>,</a:t>
                </a:r>
                <a:r>
                  <a:rPr lang="en-US" sz="2400" i="1" dirty="0"/>
                  <a:t>E</a:t>
                </a:r>
                <a:r>
                  <a:rPr lang="en-US" sz="2400" dirty="0"/>
                  <a:t>) is  an undirected graph with </a:t>
                </a:r>
                <a:r>
                  <a:rPr lang="en-US" sz="2400" i="1" dirty="0"/>
                  <a:t>m</a:t>
                </a:r>
                <a:r>
                  <a:rPr lang="en-US" sz="2400" dirty="0"/>
                  <a:t> edges, </a:t>
                </a:r>
                <a:r>
                  <a:rPr lang="en-US" sz="2400" dirty="0" smtClean="0"/>
                  <a:t>then</a:t>
                </a:r>
                <a:endParaRPr lang="en-US" sz="2400" dirty="0"/>
              </a:p>
              <a:p>
                <a:pPr>
                  <a:buNone/>
                </a:pPr>
                <a14:m>
                  <m:oMathPara xmlns:m="http://schemas.openxmlformats.org/officeDocument/2006/math">
                    <m:oMathParaPr>
                      <m:jc m:val="centerGroup"/>
                    </m:oMathParaPr>
                    <m:oMath xmlns:m="http://schemas.openxmlformats.org/officeDocument/2006/math">
                      <m:r>
                        <a:rPr lang="en-US" sz="2400" i="1">
                          <a:latin typeface="Cambria Math"/>
                        </a:rPr>
                        <m:t>2</m:t>
                      </m:r>
                      <m:r>
                        <a:rPr lang="en-US" sz="2400" i="1">
                          <a:latin typeface="Cambria Math"/>
                        </a:rPr>
                        <m:t>𝑚</m:t>
                      </m:r>
                      <m:r>
                        <a:rPr lang="en-US" sz="2400" i="1">
                          <a:latin typeface="Cambria Math"/>
                        </a:rPr>
                        <m:t>=</m:t>
                      </m:r>
                      <m:nary>
                        <m:naryPr>
                          <m:chr m:val="∑"/>
                          <m:limLoc m:val="subSup"/>
                          <m:supHide m:val="on"/>
                          <m:ctrlPr>
                            <a:rPr lang="en-US" sz="2400" i="1">
                              <a:latin typeface="Cambria Math" panose="02040503050406030204" pitchFamily="18" charset="0"/>
                            </a:rPr>
                          </m:ctrlPr>
                        </m:naryPr>
                        <m:sub>
                          <m:r>
                            <m:rPr>
                              <m:brk m:alnAt="9"/>
                            </m:rPr>
                            <a:rPr lang="en-US" sz="2400" i="1">
                              <a:latin typeface="Cambria Math"/>
                            </a:rPr>
                            <m:t>𝑣</m:t>
                          </m:r>
                          <m:r>
                            <a:rPr lang="en-US" sz="2400" i="1">
                              <a:latin typeface="Cambria Math"/>
                              <a:ea typeface="Cambria Math"/>
                            </a:rPr>
                            <m:t>∈</m:t>
                          </m:r>
                          <m:r>
                            <a:rPr lang="en-US" sz="2400" i="1">
                              <a:latin typeface="Cambria Math"/>
                              <a:ea typeface="Cambria Math"/>
                            </a:rPr>
                            <m:t>𝑉</m:t>
                          </m:r>
                        </m:sub>
                        <m:sup/>
                        <m:e>
                          <m:r>
                            <m:rPr>
                              <m:sty m:val="p"/>
                            </m:rPr>
                            <a:rPr lang="en-US" sz="2400">
                              <a:latin typeface="Cambria Math"/>
                            </a:rPr>
                            <m:t>deg</m:t>
                          </m:r>
                          <m:r>
                            <a:rPr lang="en-US" sz="2400" i="1">
                              <a:latin typeface="Cambria Math"/>
                            </a:rPr>
                            <m:t>⁡(</m:t>
                          </m:r>
                          <m:r>
                            <a:rPr lang="en-US" sz="2400" i="1">
                              <a:latin typeface="Cambria Math"/>
                            </a:rPr>
                            <m:t>𝑣</m:t>
                          </m:r>
                          <m:r>
                            <a:rPr lang="en-US" sz="2400" i="1">
                              <a:latin typeface="Cambria Math"/>
                            </a:rPr>
                            <m:t>)</m:t>
                          </m:r>
                        </m:e>
                      </m:nary>
                    </m:oMath>
                  </m:oMathPara>
                </a14:m>
                <a:endParaRPr lang="en-US" sz="2400" dirty="0"/>
              </a:p>
              <a:p>
                <a:pPr>
                  <a:buNone/>
                </a:pPr>
                <a:r>
                  <a:rPr lang="en-US" sz="2400" b="1" i="1" dirty="0" smtClean="0"/>
                  <a:t>Proof</a:t>
                </a:r>
                <a:r>
                  <a:rPr lang="en-US" sz="2400" dirty="0" smtClean="0"/>
                  <a:t>:</a:t>
                </a:r>
                <a:r>
                  <a:rPr lang="lv-LV" sz="2400" dirty="0" smtClean="0"/>
                  <a:t> </a:t>
                </a:r>
                <a:r>
                  <a:rPr lang="en-US" sz="2400" dirty="0" smtClean="0"/>
                  <a:t>Each </a:t>
                </a:r>
                <a:r>
                  <a:rPr lang="en-US" sz="2400" dirty="0"/>
                  <a:t>edge contributes twice to the degree count of all vertices. Hence, both the left-hand and right-hand sides of this equation equal twice the number of edges.</a:t>
                </a:r>
              </a:p>
              <a:p>
                <a:pPr>
                  <a:buNone/>
                </a:pPr>
                <a:endParaRPr lang="en-US" sz="2400" dirty="0"/>
              </a:p>
              <a:p>
                <a:pPr>
                  <a:buNone/>
                </a:pPr>
                <a:r>
                  <a:rPr lang="en-US" sz="2400" i="1" dirty="0" smtClean="0"/>
                  <a:t>Think </a:t>
                </a:r>
                <a:r>
                  <a:rPr lang="en-US" sz="2400" i="1" dirty="0"/>
                  <a:t>about the graph where vertices represent the people at a party and an edge connects two people who have shaken hands.</a:t>
                </a:r>
              </a:p>
              <a:p>
                <a:pPr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2241" r="-174"/>
                </a:stretch>
              </a:blipFill>
            </p:spPr>
            <p:txBody>
              <a:bodyPr/>
              <a:lstStyle/>
              <a:p>
                <a:r>
                  <a:rPr lang="lv-LV">
                    <a:noFill/>
                  </a:rPr>
                  <a:t> </a:t>
                </a:r>
              </a:p>
            </p:txBody>
          </p:sp>
        </mc:Fallback>
      </mc:AlternateContent>
      <p:sp>
        <p:nvSpPr>
          <p:cNvPr id="5" name="Isosceles Triangle 4"/>
          <p:cNvSpPr/>
          <p:nvPr/>
        </p:nvSpPr>
        <p:spPr>
          <a:xfrm rot="5400000" flipV="1">
            <a:off x="2091489" y="3969162"/>
            <a:ext cx="195214" cy="195214"/>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8697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Handshaking Theorem</a:t>
            </a:r>
            <a:endParaRPr lang="en-US" dirty="0"/>
          </a:p>
        </p:txBody>
      </p:sp>
      <p:sp>
        <p:nvSpPr>
          <p:cNvPr id="3" name="Content Placeholder 2"/>
          <p:cNvSpPr>
            <a:spLocks noGrp="1"/>
          </p:cNvSpPr>
          <p:nvPr>
            <p:ph idx="1"/>
          </p:nvPr>
        </p:nvSpPr>
        <p:spPr/>
        <p:txBody>
          <a:bodyPr>
            <a:normAutofit fontScale="92500" lnSpcReduction="10000"/>
          </a:bodyPr>
          <a:lstStyle/>
          <a:p>
            <a:pPr>
              <a:lnSpc>
                <a:spcPct val="110000"/>
              </a:lnSpc>
              <a:buNone/>
            </a:pPr>
            <a:r>
              <a:rPr lang="en-US" dirty="0"/>
              <a:t>We now give two examples illustrating the usefulness of the handshaking theorem</a:t>
            </a:r>
            <a:r>
              <a:rPr lang="en-US" dirty="0" smtClean="0"/>
              <a:t>.</a:t>
            </a:r>
            <a:endParaRPr lang="en-US" b="1" dirty="0"/>
          </a:p>
          <a:p>
            <a:pPr>
              <a:lnSpc>
                <a:spcPct val="110000"/>
              </a:lnSpc>
              <a:buNone/>
            </a:pPr>
            <a:r>
              <a:rPr lang="en-US" b="1" dirty="0" smtClean="0"/>
              <a:t>Example</a:t>
            </a:r>
            <a:r>
              <a:rPr lang="en-US" dirty="0" smtClean="0"/>
              <a:t>: How many edges are there in a graph with </a:t>
            </a:r>
            <a:r>
              <a:rPr lang="en-US" dirty="0" smtClean="0">
                <a:latin typeface="Cambria" pitchFamily="18" charset="0"/>
              </a:rPr>
              <a:t>10</a:t>
            </a:r>
            <a:r>
              <a:rPr lang="en-US" dirty="0" smtClean="0"/>
              <a:t> vertices of degree six?</a:t>
            </a:r>
          </a:p>
          <a:p>
            <a:pPr>
              <a:lnSpc>
                <a:spcPct val="110000"/>
              </a:lnSpc>
              <a:buNone/>
            </a:pPr>
            <a:r>
              <a:rPr lang="en-US" b="1" dirty="0" smtClean="0"/>
              <a:t>Solution</a:t>
            </a:r>
            <a:r>
              <a:rPr lang="en-US" dirty="0" smtClean="0"/>
              <a:t>: Because the sum of the degrees of the vertices is  </a:t>
            </a:r>
            <a:r>
              <a:rPr lang="en-US" dirty="0" smtClean="0">
                <a:latin typeface="Cambria" pitchFamily="18" charset="0"/>
              </a:rPr>
              <a:t>6 </a:t>
            </a:r>
            <a:r>
              <a:rPr lang="en-US" dirty="0" smtClean="0">
                <a:latin typeface="Cambria" pitchFamily="18" charset="0"/>
                <a:ea typeface="Cambria Math"/>
                <a:sym typeface="Symbol"/>
              </a:rPr>
              <a:t> </a:t>
            </a:r>
            <a:r>
              <a:rPr lang="en-US" dirty="0" smtClean="0">
                <a:latin typeface="Cambria" pitchFamily="18" charset="0"/>
              </a:rPr>
              <a:t>10 </a:t>
            </a:r>
            <a:r>
              <a:rPr lang="en-US" dirty="0" smtClean="0"/>
              <a:t>= </a:t>
            </a:r>
            <a:r>
              <a:rPr lang="en-US" dirty="0" smtClean="0">
                <a:latin typeface="Cambria" pitchFamily="18" charset="0"/>
              </a:rPr>
              <a:t>60</a:t>
            </a:r>
            <a:r>
              <a:rPr lang="en-US" dirty="0" smtClean="0"/>
              <a:t>, the handshaking theorem </a:t>
            </a:r>
            <a:r>
              <a:rPr lang="lv-LV" dirty="0" smtClean="0"/>
              <a:t>states </a:t>
            </a:r>
            <a:r>
              <a:rPr lang="en-US" dirty="0" smtClean="0"/>
              <a:t>that </a:t>
            </a:r>
            <a:r>
              <a:rPr lang="en-US" dirty="0" smtClean="0">
                <a:latin typeface="Cambria" pitchFamily="18" charset="0"/>
              </a:rPr>
              <a:t>2</a:t>
            </a:r>
            <a:r>
              <a:rPr lang="en-US" i="1" dirty="0" smtClean="0"/>
              <a:t>m</a:t>
            </a:r>
            <a:r>
              <a:rPr lang="en-US" dirty="0" smtClean="0"/>
              <a:t> = </a:t>
            </a:r>
            <a:r>
              <a:rPr lang="en-US" dirty="0" smtClean="0">
                <a:latin typeface="Cambria" pitchFamily="18" charset="0"/>
              </a:rPr>
              <a:t>60.  So the edges </a:t>
            </a:r>
            <a:r>
              <a:rPr lang="en-US" i="1" dirty="0" smtClean="0"/>
              <a:t>m</a:t>
            </a:r>
            <a:r>
              <a:rPr lang="en-US" dirty="0" smtClean="0">
                <a:latin typeface="Cambria" pitchFamily="18" charset="0"/>
              </a:rPr>
              <a:t> = 30.</a:t>
            </a:r>
            <a:endParaRPr lang="en-US" dirty="0" smtClean="0"/>
          </a:p>
          <a:p>
            <a:pPr>
              <a:lnSpc>
                <a:spcPct val="110000"/>
              </a:lnSpc>
              <a:buNone/>
            </a:pPr>
            <a:r>
              <a:rPr lang="en-US" b="1" dirty="0" smtClean="0"/>
              <a:t>Example</a:t>
            </a:r>
            <a:r>
              <a:rPr lang="en-US" dirty="0" smtClean="0"/>
              <a:t>: If a graph has </a:t>
            </a:r>
            <a:r>
              <a:rPr lang="en-US" dirty="0" smtClean="0">
                <a:latin typeface="Cambria" pitchFamily="18" charset="0"/>
              </a:rPr>
              <a:t>5</a:t>
            </a:r>
            <a:r>
              <a:rPr lang="en-US" dirty="0" smtClean="0"/>
              <a:t> vertices, can each vertex have degree </a:t>
            </a:r>
            <a:r>
              <a:rPr lang="en-US" dirty="0" smtClean="0">
                <a:latin typeface="Cambria" pitchFamily="18" charset="0"/>
              </a:rPr>
              <a:t>3</a:t>
            </a:r>
            <a:r>
              <a:rPr lang="en-US" dirty="0" smtClean="0"/>
              <a:t>?</a:t>
            </a:r>
          </a:p>
          <a:p>
            <a:pPr>
              <a:lnSpc>
                <a:spcPct val="110000"/>
              </a:lnSpc>
              <a:buNone/>
            </a:pPr>
            <a:r>
              <a:rPr lang="en-US" b="1" dirty="0" smtClean="0"/>
              <a:t>Solution</a:t>
            </a:r>
            <a:r>
              <a:rPr lang="en-US" dirty="0" smtClean="0"/>
              <a:t>: This is not possible by the handshaking </a:t>
            </a:r>
            <a:r>
              <a:rPr lang="en-US" dirty="0" err="1" smtClean="0"/>
              <a:t>thorem</a:t>
            </a:r>
            <a:r>
              <a:rPr lang="en-US" dirty="0" smtClean="0"/>
              <a:t>, because the sum of the degrees of the vertices </a:t>
            </a:r>
            <a:r>
              <a:rPr lang="en-US" dirty="0" smtClean="0">
                <a:latin typeface="Cambria" pitchFamily="18" charset="0"/>
              </a:rPr>
              <a:t>3</a:t>
            </a:r>
            <a:r>
              <a:rPr lang="en-US" dirty="0" smtClean="0">
                <a:latin typeface="Cambria" pitchFamily="18" charset="0"/>
                <a:ea typeface="Cambria Math"/>
                <a:sym typeface="Symbol"/>
              </a:rPr>
              <a:t> </a:t>
            </a:r>
            <a:r>
              <a:rPr lang="en-US" dirty="0">
                <a:latin typeface="Cambria" pitchFamily="18" charset="0"/>
                <a:ea typeface="Cambria Math"/>
                <a:sym typeface="Symbol"/>
              </a:rPr>
              <a:t></a:t>
            </a:r>
            <a:r>
              <a:rPr lang="en-US" dirty="0" smtClean="0">
                <a:latin typeface="Cambria" pitchFamily="18" charset="0"/>
              </a:rPr>
              <a:t>  5 = 15 </a:t>
            </a:r>
            <a:r>
              <a:rPr lang="en-US" dirty="0" smtClean="0"/>
              <a:t>is odd.</a:t>
            </a:r>
          </a:p>
          <a:p>
            <a:pPr>
              <a:lnSpc>
                <a:spcPct val="110000"/>
              </a:lnSpc>
            </a:pPr>
            <a:endParaRPr lang="en-US" dirty="0" smtClean="0"/>
          </a:p>
        </p:txBody>
      </p:sp>
    </p:spTree>
    <p:extLst>
      <p:ext uri="{BB962C8B-B14F-4D97-AF65-F5344CB8AC3E}">
        <p14:creationId xmlns:p14="http://schemas.microsoft.com/office/powerpoint/2010/main" val="1144541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 of Vertices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indent="0">
              <a:buNone/>
            </a:pPr>
            <a:r>
              <a:rPr lang="en-US" b="1" dirty="0" smtClean="0"/>
              <a:t>Theorem </a:t>
            </a:r>
            <a:r>
              <a:rPr lang="en-US" b="1" dirty="0" smtClean="0">
                <a:latin typeface="Cambria" pitchFamily="18" charset="0"/>
              </a:rPr>
              <a:t>2</a:t>
            </a:r>
            <a:r>
              <a:rPr lang="en-US" b="1" dirty="0" smtClean="0"/>
              <a:t>:</a:t>
            </a:r>
            <a:r>
              <a:rPr lang="en-US" dirty="0" smtClean="0"/>
              <a:t> An undirected graph has an even number of vertices of odd degree.</a:t>
            </a:r>
          </a:p>
          <a:p>
            <a:pPr indent="0">
              <a:buNone/>
            </a:pPr>
            <a:r>
              <a:rPr lang="en-US" b="1" i="1" dirty="0" smtClean="0"/>
              <a:t>Proof</a:t>
            </a:r>
            <a:r>
              <a:rPr lang="en-US" b="1" dirty="0" smtClean="0"/>
              <a:t>: </a:t>
            </a:r>
            <a:r>
              <a:rPr lang="en-US" dirty="0" smtClean="0"/>
              <a:t>Let </a:t>
            </a:r>
            <a:r>
              <a:rPr lang="en-US" i="1" dirty="0" smtClean="0"/>
              <a:t>V</a:t>
            </a:r>
            <a:r>
              <a:rPr lang="en-US" baseline="-25000" dirty="0" smtClean="0">
                <a:latin typeface="Cambria" pitchFamily="18" charset="0"/>
              </a:rPr>
              <a:t>1</a:t>
            </a:r>
            <a:r>
              <a:rPr lang="en-US" dirty="0" smtClean="0"/>
              <a:t> be the vertices of even degree and </a:t>
            </a:r>
            <a:r>
              <a:rPr lang="en-US" i="1" dirty="0" smtClean="0"/>
              <a:t>V</a:t>
            </a:r>
            <a:r>
              <a:rPr lang="en-US" baseline="-25000" dirty="0" smtClean="0">
                <a:latin typeface="Cambria" pitchFamily="18" charset="0"/>
              </a:rPr>
              <a:t>2</a:t>
            </a:r>
            <a:r>
              <a:rPr lang="en-US" dirty="0" smtClean="0"/>
              <a:t> be the vertices of odd degree in an undirected graph </a:t>
            </a:r>
            <a:r>
              <a:rPr lang="en-US" i="1" dirty="0" smtClean="0"/>
              <a:t>G</a:t>
            </a:r>
            <a:r>
              <a:rPr lang="en-US" dirty="0" smtClean="0"/>
              <a:t> = (</a:t>
            </a:r>
            <a:r>
              <a:rPr lang="en-US" i="1" dirty="0" smtClean="0"/>
              <a:t>V</a:t>
            </a:r>
            <a:r>
              <a:rPr lang="en-US" dirty="0" smtClean="0"/>
              <a:t>, </a:t>
            </a:r>
            <a:r>
              <a:rPr lang="en-US" i="1" dirty="0" smtClean="0"/>
              <a:t>E</a:t>
            </a:r>
            <a:r>
              <a:rPr lang="en-US" dirty="0" smtClean="0"/>
              <a:t>) with </a:t>
            </a:r>
            <a:r>
              <a:rPr lang="en-US" i="1" dirty="0" smtClean="0"/>
              <a:t>m</a:t>
            </a:r>
            <a:r>
              <a:rPr lang="en-US" dirty="0" smtClean="0"/>
              <a:t> edges. Then </a:t>
            </a:r>
          </a:p>
          <a:p>
            <a:pPr indent="0">
              <a:buNone/>
            </a:pPr>
            <a:r>
              <a:rPr lang="en-US" b="1" dirty="0" smtClean="0"/>
              <a:t>       </a:t>
            </a:r>
          </a:p>
          <a:p>
            <a:pPr indent="0">
              <a:buNone/>
            </a:pPr>
            <a:endParaRPr lang="en-US" dirty="0" smtClean="0"/>
          </a:p>
          <a:p>
            <a:pPr indent="0">
              <a:buNone/>
            </a:pPr>
            <a:endParaRPr lang="en-US" dirty="0" smtClean="0"/>
          </a:p>
          <a:p>
            <a:pPr indent="0">
              <a:buNone/>
            </a:pPr>
            <a:endParaRPr lang="en-US" dirty="0" smtClean="0"/>
          </a:p>
          <a:p>
            <a:pPr>
              <a:buNone/>
            </a:pPr>
            <a:r>
              <a:rPr lang="en-US" dirty="0" smtClean="0"/>
              <a:t>    </a:t>
            </a:r>
            <a:r>
              <a:rPr lang="en-US" b="1" dirty="0" smtClean="0"/>
              <a:t>  </a:t>
            </a:r>
          </a:p>
          <a:p>
            <a:pPr>
              <a:buNone/>
            </a:pPr>
            <a:r>
              <a:rPr lang="en-US" b="1" dirty="0" smtClean="0"/>
              <a:t>   </a:t>
            </a:r>
            <a:endParaRPr lang="en-US" b="1" dirty="0"/>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048001" y="3886200"/>
            <a:ext cx="4954905" cy="571500"/>
          </a:xfrm>
          <a:prstGeom prst="rect">
            <a:avLst/>
          </a:prstGeom>
        </p:spPr>
      </p:pic>
      <p:sp>
        <p:nvSpPr>
          <p:cNvPr id="8" name="TextBox 7"/>
          <p:cNvSpPr txBox="1"/>
          <p:nvPr/>
        </p:nvSpPr>
        <p:spPr>
          <a:xfrm>
            <a:off x="5143500" y="4800600"/>
            <a:ext cx="1447800" cy="1200329"/>
          </a:xfrm>
          <a:prstGeom prst="rect">
            <a:avLst/>
          </a:prstGeom>
          <a:noFill/>
          <a:ln>
            <a:solidFill>
              <a:schemeClr val="accent1"/>
            </a:solidFill>
          </a:ln>
        </p:spPr>
        <p:txBody>
          <a:bodyPr wrap="square" rtlCol="0">
            <a:spAutoFit/>
          </a:bodyPr>
          <a:lstStyle/>
          <a:p>
            <a:r>
              <a:rPr lang="en-US" dirty="0"/>
              <a:t>must be even since </a:t>
            </a:r>
            <a:r>
              <a:rPr lang="en-US" dirty="0" err="1"/>
              <a:t>deg</a:t>
            </a:r>
            <a:r>
              <a:rPr lang="en-US" dirty="0"/>
              <a:t>(</a:t>
            </a:r>
            <a:r>
              <a:rPr lang="en-US" i="1" dirty="0"/>
              <a:t>v</a:t>
            </a:r>
            <a:r>
              <a:rPr lang="en-US" dirty="0"/>
              <a:t>) is even for each </a:t>
            </a:r>
            <a:r>
              <a:rPr lang="en-US" i="1" dirty="0"/>
              <a:t>v</a:t>
            </a:r>
            <a:r>
              <a:rPr lang="en-US" dirty="0"/>
              <a:t> </a:t>
            </a:r>
            <a:r>
              <a:rPr lang="en-US" dirty="0">
                <a:latin typeface="Cambria Math"/>
                <a:ea typeface="Cambria Math"/>
              </a:rPr>
              <a:t>∈ </a:t>
            </a:r>
            <a:r>
              <a:rPr lang="en-US" i="1" dirty="0">
                <a:latin typeface="Cambria" pitchFamily="18" charset="0"/>
                <a:ea typeface="Cambria Math"/>
              </a:rPr>
              <a:t>V</a:t>
            </a:r>
            <a:r>
              <a:rPr lang="en-US" baseline="-25000" dirty="0">
                <a:latin typeface="Cambria Math"/>
                <a:ea typeface="Cambria Math"/>
              </a:rPr>
              <a:t>1</a:t>
            </a:r>
            <a:endParaRPr lang="en-US" baseline="-25000" dirty="0"/>
          </a:p>
        </p:txBody>
      </p:sp>
      <p:cxnSp>
        <p:nvCxnSpPr>
          <p:cNvPr id="11" name="Straight Arrow Connector 10"/>
          <p:cNvCxnSpPr/>
          <p:nvPr/>
        </p:nvCxnSpPr>
        <p:spPr>
          <a:xfrm flipV="1">
            <a:off x="5867400" y="4267201"/>
            <a:ext cx="0" cy="533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52600" y="3802618"/>
            <a:ext cx="838200" cy="369332"/>
          </a:xfrm>
          <a:prstGeom prst="rect">
            <a:avLst/>
          </a:prstGeom>
          <a:noFill/>
        </p:spPr>
        <p:txBody>
          <a:bodyPr wrap="square" rtlCol="0">
            <a:spAutoFit/>
          </a:bodyPr>
          <a:lstStyle/>
          <a:p>
            <a:r>
              <a:rPr lang="en-US" dirty="0"/>
              <a:t>even</a:t>
            </a:r>
          </a:p>
        </p:txBody>
      </p:sp>
      <p:cxnSp>
        <p:nvCxnSpPr>
          <p:cNvPr id="14" name="Straight Arrow Connector 13"/>
          <p:cNvCxnSpPr/>
          <p:nvPr/>
        </p:nvCxnSpPr>
        <p:spPr>
          <a:xfrm>
            <a:off x="2438400" y="3987284"/>
            <a:ext cx="3487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81800" y="4549677"/>
            <a:ext cx="3733800" cy="2031325"/>
          </a:xfrm>
          <a:prstGeom prst="rect">
            <a:avLst/>
          </a:prstGeom>
          <a:noFill/>
          <a:ln>
            <a:solidFill>
              <a:schemeClr val="accent1"/>
            </a:solidFill>
          </a:ln>
        </p:spPr>
        <p:txBody>
          <a:bodyPr wrap="square" rtlCol="0">
            <a:spAutoFit/>
          </a:bodyPr>
          <a:lstStyle/>
          <a:p>
            <a:r>
              <a:rPr lang="en-US" dirty="0"/>
              <a:t>This sum must be even because </a:t>
            </a:r>
            <a:r>
              <a:rPr lang="en-US" dirty="0">
                <a:latin typeface="Cambria Math" pitchFamily="18" charset="0"/>
                <a:ea typeface="Cambria Math" pitchFamily="18" charset="0"/>
              </a:rPr>
              <a:t>2</a:t>
            </a:r>
            <a:r>
              <a:rPr lang="en-US" i="1" dirty="0"/>
              <a:t>m</a:t>
            </a:r>
            <a:r>
              <a:rPr lang="en-US" dirty="0"/>
              <a:t> is even and the sum of the degrees of the vertices of even degrees is also even. Because this is the sum of the degrees of all vertices of odd degree in the graph, there must be an even number of such vertices.</a:t>
            </a:r>
          </a:p>
        </p:txBody>
      </p:sp>
      <p:cxnSp>
        <p:nvCxnSpPr>
          <p:cNvPr id="17" name="Straight Arrow Connector 16"/>
          <p:cNvCxnSpPr/>
          <p:nvPr/>
        </p:nvCxnSpPr>
        <p:spPr>
          <a:xfrm flipH="1" flipV="1">
            <a:off x="7848600" y="4267200"/>
            <a:ext cx="4572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618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a:t>
            </a:r>
            <a:endParaRPr lang="en-US" dirty="0"/>
          </a:p>
        </p:txBody>
      </p:sp>
      <p:sp>
        <p:nvSpPr>
          <p:cNvPr id="3" name="Content Placeholder 2"/>
          <p:cNvSpPr>
            <a:spLocks noGrp="1"/>
          </p:cNvSpPr>
          <p:nvPr>
            <p:ph idx="1"/>
          </p:nvPr>
        </p:nvSpPr>
        <p:spPr/>
        <p:txBody>
          <a:bodyPr>
            <a:normAutofit/>
          </a:bodyPr>
          <a:lstStyle/>
          <a:p>
            <a:pPr>
              <a:buNone/>
            </a:pPr>
            <a:r>
              <a:rPr lang="en-US" dirty="0"/>
              <a:t>Recall the definition of a directed graph</a:t>
            </a:r>
            <a:r>
              <a:rPr lang="en-US" dirty="0" smtClean="0"/>
              <a:t>.</a:t>
            </a:r>
            <a:endParaRPr lang="en-US" b="1" dirty="0" smtClean="0"/>
          </a:p>
          <a:p>
            <a:pPr>
              <a:buNone/>
            </a:pPr>
            <a:r>
              <a:rPr lang="en-US" b="1" dirty="0" smtClean="0"/>
              <a:t>Definition:</a:t>
            </a:r>
            <a:r>
              <a:rPr lang="en-US" dirty="0" smtClean="0"/>
              <a:t> An </a:t>
            </a:r>
            <a:r>
              <a:rPr lang="en-US" i="1" dirty="0" smtClean="0"/>
              <a:t>directed graph G = </a:t>
            </a:r>
            <a:r>
              <a:rPr lang="en-US" dirty="0" smtClean="0"/>
              <a:t>(</a:t>
            </a:r>
            <a:r>
              <a:rPr lang="en-US" i="1" dirty="0" smtClean="0"/>
              <a:t>V, E) </a:t>
            </a:r>
            <a:r>
              <a:rPr lang="en-US" dirty="0" smtClean="0"/>
              <a:t>consists of </a:t>
            </a:r>
            <a:r>
              <a:rPr lang="en-US" i="1" dirty="0" smtClean="0"/>
              <a:t>V, </a:t>
            </a:r>
            <a:r>
              <a:rPr lang="en-US" dirty="0" smtClean="0"/>
              <a:t>a nonempty set of </a:t>
            </a:r>
            <a:r>
              <a:rPr lang="en-US" i="1" dirty="0" smtClean="0"/>
              <a:t>vertices </a:t>
            </a:r>
            <a:r>
              <a:rPr lang="en-US" dirty="0" smtClean="0"/>
              <a:t>(or </a:t>
            </a:r>
            <a:r>
              <a:rPr lang="en-US" i="1" dirty="0" smtClean="0"/>
              <a:t>nodes</a:t>
            </a:r>
            <a:r>
              <a:rPr lang="en-US" dirty="0" smtClean="0"/>
              <a:t>), and </a:t>
            </a:r>
            <a:r>
              <a:rPr lang="en-US" i="1" dirty="0" smtClean="0"/>
              <a:t>E, </a:t>
            </a:r>
            <a:r>
              <a:rPr lang="en-US" dirty="0" smtClean="0"/>
              <a:t>a set of </a:t>
            </a:r>
            <a:r>
              <a:rPr lang="en-US" i="1" dirty="0" smtClean="0"/>
              <a:t>directed edges </a:t>
            </a:r>
            <a:r>
              <a:rPr lang="en-US" dirty="0" smtClean="0"/>
              <a:t>or </a:t>
            </a:r>
            <a:r>
              <a:rPr lang="en-US" i="1" dirty="0" smtClean="0"/>
              <a:t>arcs. </a:t>
            </a:r>
            <a:r>
              <a:rPr lang="en-US" dirty="0" smtClean="0"/>
              <a:t>Each edge is an ordered pair of vertices.  The directed </a:t>
            </a:r>
            <a:r>
              <a:rPr lang="en-US" dirty="0"/>
              <a:t> </a:t>
            </a:r>
            <a:r>
              <a:rPr lang="en-US" dirty="0" smtClean="0"/>
              <a:t>edge (</a:t>
            </a:r>
            <a:r>
              <a:rPr lang="en-US" i="1" dirty="0" err="1" smtClean="0"/>
              <a:t>u</a:t>
            </a:r>
            <a:r>
              <a:rPr lang="en-US" dirty="0" err="1" smtClean="0"/>
              <a:t>,</a:t>
            </a:r>
            <a:r>
              <a:rPr lang="en-US" i="1" dirty="0" err="1" smtClean="0"/>
              <a:t>v</a:t>
            </a:r>
            <a:r>
              <a:rPr lang="en-US" dirty="0" smtClean="0"/>
              <a:t>) is said to start at </a:t>
            </a:r>
            <a:r>
              <a:rPr lang="en-US" i="1" dirty="0" smtClean="0"/>
              <a:t>u</a:t>
            </a:r>
            <a:r>
              <a:rPr lang="en-US" dirty="0" smtClean="0"/>
              <a:t> and end at </a:t>
            </a:r>
            <a:r>
              <a:rPr lang="en-US" i="1" dirty="0" smtClean="0"/>
              <a:t>v</a:t>
            </a:r>
            <a:r>
              <a:rPr lang="en-US" dirty="0" smtClean="0"/>
              <a:t>.</a:t>
            </a:r>
          </a:p>
          <a:p>
            <a:pPr>
              <a:buNone/>
            </a:pPr>
            <a:r>
              <a:rPr lang="en-US" b="1" dirty="0" smtClean="0"/>
              <a:t>Definition</a:t>
            </a:r>
            <a:r>
              <a:rPr lang="en-US" dirty="0" smtClean="0"/>
              <a:t>:  </a:t>
            </a:r>
            <a:r>
              <a:rPr lang="en-US" dirty="0"/>
              <a:t>Let (</a:t>
            </a:r>
            <a:r>
              <a:rPr lang="en-US" i="1" dirty="0" err="1"/>
              <a:t>u,v</a:t>
            </a:r>
            <a:r>
              <a:rPr lang="en-US" dirty="0"/>
              <a:t>)</a:t>
            </a:r>
            <a:r>
              <a:rPr lang="en-US" i="1" dirty="0"/>
              <a:t> </a:t>
            </a:r>
            <a:r>
              <a:rPr lang="en-US" dirty="0"/>
              <a:t>be an edge in </a:t>
            </a:r>
            <a:r>
              <a:rPr lang="en-US" i="1" dirty="0"/>
              <a:t>G</a:t>
            </a:r>
            <a:r>
              <a:rPr lang="en-US" dirty="0"/>
              <a:t>. Then </a:t>
            </a:r>
            <a:r>
              <a:rPr lang="en-US" i="1" dirty="0"/>
              <a:t>u</a:t>
            </a:r>
            <a:r>
              <a:rPr lang="en-US" dirty="0"/>
              <a:t> is </a:t>
            </a:r>
            <a:r>
              <a:rPr lang="en-US" dirty="0" smtClean="0"/>
              <a:t>the </a:t>
            </a:r>
            <a:r>
              <a:rPr lang="en-US" i="1" dirty="0"/>
              <a:t>initial vertex </a:t>
            </a:r>
            <a:r>
              <a:rPr lang="en-US" dirty="0" smtClean="0"/>
              <a:t>of this edge and </a:t>
            </a:r>
            <a:r>
              <a:rPr lang="en-US" dirty="0"/>
              <a:t>is </a:t>
            </a:r>
            <a:r>
              <a:rPr lang="en-US" i="1" dirty="0"/>
              <a:t>adjacent to v </a:t>
            </a:r>
            <a:r>
              <a:rPr lang="en-US" dirty="0"/>
              <a:t>and </a:t>
            </a:r>
            <a:r>
              <a:rPr lang="en-US" i="1" dirty="0"/>
              <a:t>v </a:t>
            </a:r>
            <a:r>
              <a:rPr lang="en-US" dirty="0"/>
              <a:t>is </a:t>
            </a:r>
            <a:r>
              <a:rPr lang="en-US" dirty="0" smtClean="0"/>
              <a:t>the </a:t>
            </a:r>
            <a:r>
              <a:rPr lang="en-US" i="1" dirty="0" smtClean="0"/>
              <a:t>terminal </a:t>
            </a:r>
            <a:r>
              <a:rPr lang="en-US" dirty="0" smtClean="0"/>
              <a:t>(or </a:t>
            </a:r>
            <a:r>
              <a:rPr lang="en-US" i="1" dirty="0" smtClean="0"/>
              <a:t>end</a:t>
            </a:r>
            <a:r>
              <a:rPr lang="en-US" dirty="0" smtClean="0"/>
              <a:t>)</a:t>
            </a:r>
            <a:r>
              <a:rPr lang="en-US" i="1" dirty="0" smtClean="0"/>
              <a:t> </a:t>
            </a:r>
            <a:r>
              <a:rPr lang="en-US" i="1" dirty="0"/>
              <a:t>vertex </a:t>
            </a:r>
            <a:r>
              <a:rPr lang="en-US" dirty="0" smtClean="0"/>
              <a:t>of this edge and </a:t>
            </a:r>
            <a:r>
              <a:rPr lang="en-US" dirty="0"/>
              <a:t>is </a:t>
            </a:r>
            <a:r>
              <a:rPr lang="en-US" i="1" dirty="0"/>
              <a:t>adjacent from </a:t>
            </a:r>
            <a:r>
              <a:rPr lang="en-US" i="1" dirty="0" smtClean="0"/>
              <a:t>u</a:t>
            </a:r>
            <a:r>
              <a:rPr lang="en-US" dirty="0" smtClean="0"/>
              <a:t>. The </a:t>
            </a:r>
            <a:r>
              <a:rPr lang="en-US" dirty="0"/>
              <a:t>initial and terminal vertices of a loop are the same.</a:t>
            </a:r>
          </a:p>
          <a:p>
            <a:pPr indent="0">
              <a:buNone/>
            </a:pPr>
            <a:endParaRPr lang="en-US" i="1" dirty="0"/>
          </a:p>
        </p:txBody>
      </p:sp>
    </p:spTree>
    <p:extLst>
      <p:ext uri="{BB962C8B-B14F-4D97-AF65-F5344CB8AC3E}">
        <p14:creationId xmlns:p14="http://schemas.microsoft.com/office/powerpoint/2010/main" val="306031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 (</a:t>
            </a:r>
            <a:r>
              <a:rPr lang="en-US" i="1" dirty="0" smtClean="0"/>
              <a:t>continued</a:t>
            </a:r>
            <a:r>
              <a:rPr lang="en-US" dirty="0" smtClean="0"/>
              <a:t>)</a:t>
            </a:r>
            <a:endParaRPr lang="en-US" dirty="0"/>
          </a:p>
        </p:txBody>
      </p:sp>
      <p:sp>
        <p:nvSpPr>
          <p:cNvPr id="3" name="Content Placeholder 2"/>
          <p:cNvSpPr>
            <a:spLocks noGrp="1"/>
          </p:cNvSpPr>
          <p:nvPr>
            <p:ph sz="half" idx="1"/>
          </p:nvPr>
        </p:nvSpPr>
        <p:spPr/>
        <p:txBody>
          <a:bodyPr>
            <a:normAutofit lnSpcReduction="10000"/>
          </a:bodyPr>
          <a:lstStyle/>
          <a:p>
            <a:pPr indent="0">
              <a:buNone/>
            </a:pPr>
            <a:r>
              <a:rPr lang="en-US" b="1" dirty="0" smtClean="0"/>
              <a:t>Definition:</a:t>
            </a:r>
            <a:r>
              <a:rPr lang="en-US" dirty="0" smtClean="0"/>
              <a:t>  The </a:t>
            </a:r>
            <a:r>
              <a:rPr lang="en-US" i="1" dirty="0" smtClean="0"/>
              <a:t>in-degree of a vertex v</a:t>
            </a:r>
            <a:r>
              <a:rPr lang="en-US" dirty="0" smtClean="0"/>
              <a:t>, denoted        </a:t>
            </a:r>
            <a:r>
              <a:rPr lang="en-US" i="1" dirty="0" err="1" smtClean="0"/>
              <a:t>deg</a:t>
            </a:r>
            <a:r>
              <a:rPr lang="en-US" i="1" baseline="30000" dirty="0" smtClean="0">
                <a:latin typeface="Cambria Math"/>
                <a:ea typeface="Cambria Math"/>
              </a:rPr>
              <a:t>−</a:t>
            </a:r>
            <a:r>
              <a:rPr lang="en-US" dirty="0" smtClean="0"/>
              <a:t>(</a:t>
            </a:r>
            <a:r>
              <a:rPr lang="en-US" i="1" dirty="0" smtClean="0"/>
              <a:t>v</a:t>
            </a:r>
            <a:r>
              <a:rPr lang="en-US" dirty="0" smtClean="0"/>
              <a:t>), is the number of edges which terminate at </a:t>
            </a:r>
            <a:r>
              <a:rPr lang="en-US" i="1" dirty="0" smtClean="0"/>
              <a:t>v</a:t>
            </a:r>
            <a:r>
              <a:rPr lang="en-US" dirty="0" smtClean="0"/>
              <a:t>. The </a:t>
            </a:r>
            <a:r>
              <a:rPr lang="en-US" i="1" dirty="0" smtClean="0"/>
              <a:t>out-degree of v</a:t>
            </a:r>
            <a:r>
              <a:rPr lang="en-US" dirty="0" smtClean="0"/>
              <a:t>, denoted </a:t>
            </a:r>
            <a:r>
              <a:rPr lang="en-US" i="1" dirty="0" smtClean="0"/>
              <a:t>deg</a:t>
            </a:r>
            <a:r>
              <a:rPr lang="en-US" i="1" baseline="30000" dirty="0" smtClean="0"/>
              <a:t>+</a:t>
            </a:r>
            <a:r>
              <a:rPr lang="en-US" dirty="0" smtClean="0"/>
              <a:t>(</a:t>
            </a:r>
            <a:r>
              <a:rPr lang="en-US" i="1" dirty="0" smtClean="0"/>
              <a:t>v</a:t>
            </a:r>
            <a:r>
              <a:rPr lang="en-US" dirty="0" smtClean="0"/>
              <a:t>)</a:t>
            </a:r>
            <a:r>
              <a:rPr lang="en-US" i="1" dirty="0" smtClean="0"/>
              <a:t>, </a:t>
            </a:r>
            <a:r>
              <a:rPr lang="en-US" dirty="0" smtClean="0"/>
              <a:t>is the number of edges with </a:t>
            </a:r>
            <a:r>
              <a:rPr lang="en-US" i="1" dirty="0" smtClean="0"/>
              <a:t>v</a:t>
            </a:r>
            <a:r>
              <a:rPr lang="en-US" dirty="0" smtClean="0"/>
              <a:t> as their initial vertex. Note that a loop at a vertex contributes </a:t>
            </a:r>
            <a:r>
              <a:rPr lang="en-US" dirty="0" smtClean="0">
                <a:latin typeface="Cambria" pitchFamily="18" charset="0"/>
              </a:rPr>
              <a:t>1 </a:t>
            </a:r>
            <a:r>
              <a:rPr lang="en-US" dirty="0" smtClean="0"/>
              <a:t>to both the in-degree and the out-degree of the vertex.</a:t>
            </a:r>
            <a:endParaRPr lang="en-US" dirty="0"/>
          </a:p>
          <a:p>
            <a:pPr indent="0">
              <a:buNone/>
            </a:pPr>
            <a:r>
              <a:rPr lang="en-US" b="1" dirty="0" smtClean="0"/>
              <a:t>Example:  </a:t>
            </a:r>
            <a:r>
              <a:rPr lang="en-US" dirty="0" smtClean="0"/>
              <a:t>In the graph </a:t>
            </a:r>
            <a:r>
              <a:rPr lang="en-US" i="1" dirty="0" smtClean="0"/>
              <a:t>G</a:t>
            </a:r>
            <a:r>
              <a:rPr lang="en-US" dirty="0" smtClean="0"/>
              <a:t> we have</a:t>
            </a:r>
            <a:endParaRPr lang="en-US" b="1" dirty="0"/>
          </a:p>
        </p:txBody>
      </p:sp>
      <p:sp>
        <p:nvSpPr>
          <p:cNvPr id="7" name="Content Placeholder 6"/>
          <p:cNvSpPr>
            <a:spLocks noGrp="1"/>
          </p:cNvSpPr>
          <p:nvPr>
            <p:ph sz="half" idx="2"/>
          </p:nvPr>
        </p:nvSpPr>
        <p:spPr/>
        <p:txBody>
          <a:bodyPr>
            <a:normAutofit lnSpcReduction="10000"/>
          </a:bodyPr>
          <a:lstStyle/>
          <a:p>
            <a:r>
              <a:rPr lang="en-US" dirty="0" err="1"/>
              <a:t>deg</a:t>
            </a:r>
            <a:r>
              <a:rPr lang="en-US" i="1" baseline="30000" dirty="0">
                <a:latin typeface="Cambria Math"/>
                <a:ea typeface="Cambria Math"/>
              </a:rPr>
              <a:t>−</a:t>
            </a:r>
            <a:r>
              <a:rPr lang="en-US" dirty="0"/>
              <a:t>(</a:t>
            </a:r>
            <a:r>
              <a:rPr lang="en-US" i="1" dirty="0"/>
              <a:t>a</a:t>
            </a:r>
            <a:r>
              <a:rPr lang="en-US" dirty="0"/>
              <a:t>) = </a:t>
            </a:r>
            <a:r>
              <a:rPr lang="en-US" dirty="0">
                <a:latin typeface="Cambria" pitchFamily="18" charset="0"/>
              </a:rPr>
              <a:t>2, </a:t>
            </a:r>
            <a:r>
              <a:rPr lang="en-US" dirty="0" err="1"/>
              <a:t>deg</a:t>
            </a:r>
            <a:r>
              <a:rPr lang="en-US" i="1" baseline="30000" dirty="0">
                <a:latin typeface="Cambria Math"/>
                <a:ea typeface="Cambria Math"/>
              </a:rPr>
              <a:t>−</a:t>
            </a:r>
            <a:r>
              <a:rPr lang="en-US" dirty="0"/>
              <a:t>(</a:t>
            </a:r>
            <a:r>
              <a:rPr lang="en-US" i="1" dirty="0"/>
              <a:t>b</a:t>
            </a:r>
            <a:r>
              <a:rPr lang="en-US" dirty="0"/>
              <a:t>) = </a:t>
            </a:r>
            <a:r>
              <a:rPr lang="en-US" dirty="0">
                <a:latin typeface="Cambria" pitchFamily="18" charset="0"/>
              </a:rPr>
              <a:t>2</a:t>
            </a:r>
            <a:r>
              <a:rPr lang="en-US" dirty="0"/>
              <a:t>, </a:t>
            </a:r>
            <a:r>
              <a:rPr lang="en-US" dirty="0" err="1"/>
              <a:t>deg</a:t>
            </a:r>
            <a:r>
              <a:rPr lang="en-US" i="1" baseline="30000" dirty="0">
                <a:latin typeface="Cambria Math"/>
                <a:ea typeface="Cambria Math"/>
              </a:rPr>
              <a:t>−</a:t>
            </a:r>
            <a:r>
              <a:rPr lang="en-US" dirty="0"/>
              <a:t>(</a:t>
            </a:r>
            <a:r>
              <a:rPr lang="en-US" i="1" dirty="0"/>
              <a:t>c</a:t>
            </a:r>
            <a:r>
              <a:rPr lang="en-US" dirty="0"/>
              <a:t>) = </a:t>
            </a:r>
            <a:r>
              <a:rPr lang="en-US" dirty="0">
                <a:latin typeface="Cambria" pitchFamily="18" charset="0"/>
              </a:rPr>
              <a:t>3, </a:t>
            </a:r>
            <a:r>
              <a:rPr lang="en-US" dirty="0" err="1"/>
              <a:t>deg</a:t>
            </a:r>
            <a:r>
              <a:rPr lang="en-US" i="1" baseline="30000" dirty="0">
                <a:latin typeface="Cambria Math"/>
                <a:ea typeface="Cambria Math"/>
              </a:rPr>
              <a:t>−</a:t>
            </a:r>
            <a:r>
              <a:rPr lang="en-US" dirty="0"/>
              <a:t>(</a:t>
            </a:r>
            <a:r>
              <a:rPr lang="en-US" i="1" dirty="0"/>
              <a:t>d</a:t>
            </a:r>
            <a:r>
              <a:rPr lang="en-US" dirty="0"/>
              <a:t>) = </a:t>
            </a:r>
            <a:r>
              <a:rPr lang="en-US" dirty="0">
                <a:latin typeface="Cambria" pitchFamily="18" charset="0"/>
              </a:rPr>
              <a:t>2</a:t>
            </a:r>
            <a:r>
              <a:rPr lang="en-US" dirty="0"/>
              <a:t>, </a:t>
            </a:r>
          </a:p>
          <a:p>
            <a:r>
              <a:rPr lang="en-US" dirty="0" err="1" smtClean="0"/>
              <a:t>deg</a:t>
            </a:r>
            <a:r>
              <a:rPr lang="en-US" i="1" baseline="30000" dirty="0">
                <a:latin typeface="Cambria Math"/>
                <a:ea typeface="Cambria Math"/>
              </a:rPr>
              <a:t>−</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i="1" baseline="30000" dirty="0">
                <a:latin typeface="Cambria Math"/>
                <a:ea typeface="Cambria Math"/>
              </a:rPr>
              <a:t>−</a:t>
            </a:r>
            <a:r>
              <a:rPr lang="en-US" dirty="0"/>
              <a:t>(</a:t>
            </a:r>
            <a:r>
              <a:rPr lang="en-US" i="1" dirty="0"/>
              <a:t>f</a:t>
            </a:r>
            <a:r>
              <a:rPr lang="en-US" dirty="0"/>
              <a:t>) = </a:t>
            </a:r>
            <a:r>
              <a:rPr lang="en-US" dirty="0">
                <a:latin typeface="Cambria" pitchFamily="18" charset="0"/>
              </a:rPr>
              <a:t>0</a:t>
            </a:r>
            <a:r>
              <a:rPr lang="en-US" dirty="0" smtClean="0"/>
              <a:t>.</a:t>
            </a:r>
            <a:endParaRPr lang="lv-LV" dirty="0" smtClean="0"/>
          </a:p>
          <a:p>
            <a:r>
              <a:rPr lang="en-US" dirty="0" err="1"/>
              <a:t>deg</a:t>
            </a:r>
            <a:r>
              <a:rPr lang="en-US" baseline="30000" dirty="0">
                <a:latin typeface="Cambria Math"/>
                <a:ea typeface="Cambria Math"/>
              </a:rPr>
              <a:t>+</a:t>
            </a:r>
            <a:r>
              <a:rPr lang="en-US" dirty="0"/>
              <a:t>(</a:t>
            </a:r>
            <a:r>
              <a:rPr lang="en-US" i="1" dirty="0"/>
              <a:t>a</a:t>
            </a:r>
            <a:r>
              <a:rPr lang="en-US" dirty="0"/>
              <a:t>) = </a:t>
            </a:r>
            <a:r>
              <a:rPr lang="en-US" dirty="0">
                <a:latin typeface="Cambria" pitchFamily="18" charset="0"/>
              </a:rPr>
              <a:t>4, </a:t>
            </a:r>
            <a:r>
              <a:rPr lang="en-US" dirty="0" err="1"/>
              <a:t>deg</a:t>
            </a:r>
            <a:r>
              <a:rPr lang="en-US" baseline="30000" dirty="0">
                <a:latin typeface="Cambria Math"/>
                <a:ea typeface="Cambria Math"/>
              </a:rPr>
              <a:t>+</a:t>
            </a:r>
            <a:r>
              <a:rPr lang="en-US" dirty="0"/>
              <a:t>(</a:t>
            </a:r>
            <a:r>
              <a:rPr lang="en-US" i="1" dirty="0"/>
              <a:t>b</a:t>
            </a:r>
            <a:r>
              <a:rPr lang="en-US" dirty="0"/>
              <a:t>) = </a:t>
            </a:r>
            <a:r>
              <a:rPr lang="en-US" dirty="0">
                <a:latin typeface="Cambria" pitchFamily="18" charset="0"/>
              </a:rPr>
              <a:t>1</a:t>
            </a:r>
            <a:r>
              <a:rPr lang="en-US" dirty="0"/>
              <a:t>, </a:t>
            </a:r>
            <a:r>
              <a:rPr lang="en-US" dirty="0" err="1"/>
              <a:t>deg</a:t>
            </a:r>
            <a:r>
              <a:rPr lang="en-US" baseline="30000" dirty="0">
                <a:latin typeface="Cambria Math"/>
                <a:ea typeface="Cambria Math"/>
              </a:rPr>
              <a:t>+</a:t>
            </a:r>
            <a:r>
              <a:rPr lang="en-US" dirty="0"/>
              <a:t>(</a:t>
            </a:r>
            <a:r>
              <a:rPr lang="en-US" i="1" dirty="0"/>
              <a:t>c</a:t>
            </a:r>
            <a:r>
              <a:rPr lang="en-US" dirty="0"/>
              <a:t>) = </a:t>
            </a:r>
            <a:r>
              <a:rPr lang="en-US" dirty="0">
                <a:latin typeface="Cambria" pitchFamily="18" charset="0"/>
              </a:rPr>
              <a:t>2, </a:t>
            </a:r>
            <a:r>
              <a:rPr lang="en-US" dirty="0" err="1"/>
              <a:t>deg</a:t>
            </a:r>
            <a:r>
              <a:rPr lang="en-US" baseline="30000" dirty="0">
                <a:latin typeface="Cambria Math"/>
                <a:ea typeface="Cambria Math"/>
              </a:rPr>
              <a:t>+</a:t>
            </a:r>
            <a:r>
              <a:rPr lang="en-US" dirty="0"/>
              <a:t>(</a:t>
            </a:r>
            <a:r>
              <a:rPr lang="en-US" i="1" dirty="0"/>
              <a:t>d</a:t>
            </a:r>
            <a:r>
              <a:rPr lang="en-US" dirty="0"/>
              <a:t>) = </a:t>
            </a:r>
            <a:r>
              <a:rPr lang="en-US" dirty="0">
                <a:latin typeface="Cambria" pitchFamily="18" charset="0"/>
              </a:rPr>
              <a:t>2</a:t>
            </a:r>
            <a:r>
              <a:rPr lang="en-US" dirty="0"/>
              <a:t>, </a:t>
            </a:r>
          </a:p>
          <a:p>
            <a:r>
              <a:rPr lang="en-US" dirty="0" err="1" smtClean="0"/>
              <a:t>deg</a:t>
            </a:r>
            <a:r>
              <a:rPr lang="en-US" baseline="30000" dirty="0">
                <a:latin typeface="Cambria Math"/>
                <a:ea typeface="Cambria Math"/>
              </a:rPr>
              <a:t>+</a:t>
            </a:r>
            <a:r>
              <a:rPr lang="en-US" i="1" baseline="30000" dirty="0">
                <a:latin typeface="Cambria Math"/>
                <a:ea typeface="Cambria Math"/>
              </a:rPr>
              <a:t> </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baseline="30000" dirty="0">
                <a:latin typeface="Cambria Math"/>
                <a:ea typeface="Cambria Math"/>
              </a:rPr>
              <a:t>+</a:t>
            </a:r>
            <a:r>
              <a:rPr lang="en-US" dirty="0"/>
              <a:t>(</a:t>
            </a:r>
            <a:r>
              <a:rPr lang="en-US" i="1" dirty="0"/>
              <a:t>f</a:t>
            </a:r>
            <a:r>
              <a:rPr lang="en-US" dirty="0"/>
              <a:t>) = </a:t>
            </a:r>
            <a:r>
              <a:rPr lang="en-US" dirty="0">
                <a:latin typeface="Cambria" pitchFamily="18" charset="0"/>
              </a:rPr>
              <a:t>0</a:t>
            </a:r>
            <a:r>
              <a:rPr lang="en-US" dirty="0"/>
              <a:t>.</a:t>
            </a:r>
          </a:p>
          <a:p>
            <a:endParaRPr lang="en-US" dirty="0"/>
          </a:p>
          <a:p>
            <a:endParaRPr lang="en-US" dirty="0"/>
          </a:p>
          <a:p>
            <a:endParaRPr lang="lv-LV"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32498" y="4468487"/>
            <a:ext cx="3025902" cy="1994617"/>
          </a:xfrm>
          <a:prstGeom prst="rect">
            <a:avLst/>
          </a:prstGeom>
        </p:spPr>
      </p:pic>
    </p:spTree>
    <p:extLst>
      <p:ext uri="{BB962C8B-B14F-4D97-AF65-F5344CB8AC3E}">
        <p14:creationId xmlns:p14="http://schemas.microsoft.com/office/powerpoint/2010/main" val="20314927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A) = \bigcup_{v \in A} N(v).$&#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10;2m = \sum_{v \in V} \mbox{deg}(v) = \sum_{v \in V_1} \mbox{deg}(v) + \sum_{v \in V_2} \mbox{deg}(v).&#10;$$&#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E| = \sum_{v \in V} deg^{-}(v) = \sum_{v \in V}deg^{+}(v).$$&#10;&#10;\end{document}"/>
  <p:tag name="IGUANATEXSIZE" val="3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1355</TotalTime>
  <Words>2133</Words>
  <Application>Microsoft Office PowerPoint</Application>
  <PresentationFormat>Widescreen</PresentationFormat>
  <Paragraphs>162</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Cambria</vt:lpstr>
      <vt:lpstr>Cambria Math</vt:lpstr>
      <vt:lpstr>Symbol</vt:lpstr>
      <vt:lpstr>Wingdings 2</vt:lpstr>
      <vt:lpstr>Office Theme</vt:lpstr>
      <vt:lpstr>Graph Terminology and Special Types of Graphs</vt:lpstr>
      <vt:lpstr>Section Summary</vt:lpstr>
      <vt:lpstr>Basic Terminology</vt:lpstr>
      <vt:lpstr>Degrees and Neighborhoods of Vertices</vt:lpstr>
      <vt:lpstr>Degrees of Vertices</vt:lpstr>
      <vt:lpstr>Handshaking Theorem</vt:lpstr>
      <vt:lpstr>Degree of Vertices (continued)</vt:lpstr>
      <vt:lpstr>Directed Graphs</vt:lpstr>
      <vt:lpstr>Directed Graphs (continued)</vt:lpstr>
      <vt:lpstr>Directed Graphs (continued)</vt:lpstr>
      <vt:lpstr>Special Types of Graphs: Complete Graphs</vt:lpstr>
      <vt:lpstr>Special Types of Simple Graphs: Cycles and Wheels</vt:lpstr>
      <vt:lpstr>Special Types of Simple Graphs:       n-Cubes</vt:lpstr>
      <vt:lpstr>Special Types of Graphs and Computer Network Architecture</vt:lpstr>
      <vt:lpstr>Bipartite Graphs</vt:lpstr>
      <vt:lpstr>Bipartite Graphs (continued)</vt:lpstr>
      <vt:lpstr>Complete Bipartite Graphs</vt:lpstr>
      <vt:lpstr>New Graphs from Old </vt:lpstr>
      <vt:lpstr>Bipartite Graphs and Matchings</vt:lpstr>
      <vt:lpstr>New Graphs from Old (continued)</vt:lpstr>
      <vt:lpstr>Hall’s «Marriage Theorem»</vt:lpstr>
      <vt:lpstr>Intuition for the Theorem</vt:lpstr>
      <vt:lpstr>Why the Condition is Necessary?</vt:lpstr>
      <vt:lpstr>Why the Condition is Sufficient?</vt:lpstr>
      <vt:lpstr>Augmenting Paths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Kalvis Apsītis</dc:creator>
  <cp:lastModifiedBy>Kalvis Apsītis</cp:lastModifiedBy>
  <cp:revision>114</cp:revision>
  <dcterms:created xsi:type="dcterms:W3CDTF">2021-01-03T18:25:44Z</dcterms:created>
  <dcterms:modified xsi:type="dcterms:W3CDTF">2021-04-05T12:38:42Z</dcterms:modified>
</cp:coreProperties>
</file>