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1097" r:id="rId2"/>
    <p:sldId id="1098" r:id="rId3"/>
    <p:sldId id="1099" r:id="rId4"/>
    <p:sldId id="1100" r:id="rId5"/>
    <p:sldId id="1101" r:id="rId6"/>
    <p:sldId id="1102" r:id="rId7"/>
    <p:sldId id="1103" r:id="rId8"/>
    <p:sldId id="1104" r:id="rId9"/>
    <p:sldId id="1105" r:id="rId10"/>
    <p:sldId id="1106" r:id="rId11"/>
    <p:sldId id="1107" r:id="rId12"/>
    <p:sldId id="1113" r:id="rId13"/>
    <p:sldId id="1108" r:id="rId14"/>
    <p:sldId id="1109" r:id="rId15"/>
    <p:sldId id="1110" r:id="rId16"/>
  </p:sldIdLst>
  <p:sldSz cx="12192000" cy="6858000"/>
  <p:notesSz cx="6858000" cy="9144000"/>
  <p:defaultText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0000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870" autoAdjust="0"/>
  </p:normalViewPr>
  <p:slideViewPr>
    <p:cSldViewPr snapToGrid="0">
      <p:cViewPr varScale="1">
        <p:scale>
          <a:sx n="87" d="100"/>
          <a:sy n="87" d="100"/>
        </p:scale>
        <p:origin x="6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v-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6C08E-8AD4-46C5-BAC9-3D04C6463705}" type="datetimeFigureOut">
              <a:rPr lang="lv-LV" smtClean="0"/>
              <a:t>01.04.2021</a:t>
            </a:fld>
            <a:endParaRPr lang="lv-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v-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v-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66039-0D76-41FD-AC12-640C7F3A8E52}" type="slidenum">
              <a:rPr lang="lv-LV" smtClean="0"/>
              <a:t>‹#›</a:t>
            </a:fld>
            <a:endParaRPr lang="lv-LV"/>
          </a:p>
        </p:txBody>
      </p:sp>
    </p:spTree>
    <p:extLst>
      <p:ext uri="{BB962C8B-B14F-4D97-AF65-F5344CB8AC3E}">
        <p14:creationId xmlns:p14="http://schemas.microsoft.com/office/powerpoint/2010/main" val="420676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smtClean="0"/>
              <a:t>https://www.semanticscholar.org/paper/(Knight)-3-%3A-A-Graphical-Perspective-of-the-Tour-on-Neilan/40158e514ca008e03a3c6b1dfddf4c3710579393</a:t>
            </a:r>
            <a:endParaRPr lang="lv-LV"/>
          </a:p>
        </p:txBody>
      </p:sp>
      <p:sp>
        <p:nvSpPr>
          <p:cNvPr id="4" name="Slide Number Placeholder 3"/>
          <p:cNvSpPr>
            <a:spLocks noGrp="1"/>
          </p:cNvSpPr>
          <p:nvPr>
            <p:ph type="sldNum" sz="quarter" idx="10"/>
          </p:nvPr>
        </p:nvSpPr>
        <p:spPr/>
        <p:txBody>
          <a:bodyPr/>
          <a:lstStyle/>
          <a:p>
            <a:fld id="{5C566039-0D76-41FD-AC12-640C7F3A8E52}" type="slidenum">
              <a:rPr lang="lv-LV" smtClean="0"/>
              <a:t>1</a:t>
            </a:fld>
            <a:endParaRPr lang="lv-LV"/>
          </a:p>
        </p:txBody>
      </p:sp>
    </p:spTree>
    <p:extLst>
      <p:ext uri="{BB962C8B-B14F-4D97-AF65-F5344CB8AC3E}">
        <p14:creationId xmlns:p14="http://schemas.microsoft.com/office/powerpoint/2010/main" val="1233822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lv-LV"/>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01.04.2021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41895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01.04.2021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405580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lv-LV"/>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01.04.2021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1086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01.04.2021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63022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lv-LV"/>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DEB7B1-3A76-4692-AABD-C23989DC5F71}" type="datetimeFigureOut">
              <a:rPr lang="lv-LV" smtClean="0"/>
              <a:t>01.04.2021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58711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Date Placeholder 4"/>
          <p:cNvSpPr>
            <a:spLocks noGrp="1"/>
          </p:cNvSpPr>
          <p:nvPr>
            <p:ph type="dt" sz="half" idx="10"/>
          </p:nvPr>
        </p:nvSpPr>
        <p:spPr/>
        <p:txBody>
          <a:bodyPr/>
          <a:lstStyle/>
          <a:p>
            <a:fld id="{5ADEB7B1-3A76-4692-AABD-C23989DC5F71}" type="datetimeFigureOut">
              <a:rPr lang="lv-LV" smtClean="0"/>
              <a:t>01.04.2021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3044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lv-LV"/>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7" name="Date Placeholder 6"/>
          <p:cNvSpPr>
            <a:spLocks noGrp="1"/>
          </p:cNvSpPr>
          <p:nvPr>
            <p:ph type="dt" sz="half" idx="10"/>
          </p:nvPr>
        </p:nvSpPr>
        <p:spPr/>
        <p:txBody>
          <a:bodyPr/>
          <a:lstStyle/>
          <a:p>
            <a:fld id="{5ADEB7B1-3A76-4692-AABD-C23989DC5F71}" type="datetimeFigureOut">
              <a:rPr lang="lv-LV" smtClean="0"/>
              <a:t>01.04.2021</a:t>
            </a:fld>
            <a:endParaRPr lang="lv-LV"/>
          </a:p>
        </p:txBody>
      </p:sp>
      <p:sp>
        <p:nvSpPr>
          <p:cNvPr id="8" name="Footer Placeholder 7"/>
          <p:cNvSpPr>
            <a:spLocks noGrp="1"/>
          </p:cNvSpPr>
          <p:nvPr>
            <p:ph type="ftr" sz="quarter" idx="11"/>
          </p:nvPr>
        </p:nvSpPr>
        <p:spPr/>
        <p:txBody>
          <a:bodyPr/>
          <a:lstStyle/>
          <a:p>
            <a:endParaRPr lang="lv-LV"/>
          </a:p>
        </p:txBody>
      </p:sp>
      <p:sp>
        <p:nvSpPr>
          <p:cNvPr id="9" name="Slide Number Placeholder 8"/>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724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Date Placeholder 2"/>
          <p:cNvSpPr>
            <a:spLocks noGrp="1"/>
          </p:cNvSpPr>
          <p:nvPr>
            <p:ph type="dt" sz="half" idx="10"/>
          </p:nvPr>
        </p:nvSpPr>
        <p:spPr/>
        <p:txBody>
          <a:bodyPr/>
          <a:lstStyle/>
          <a:p>
            <a:fld id="{5ADEB7B1-3A76-4692-AABD-C23989DC5F71}" type="datetimeFigureOut">
              <a:rPr lang="lv-LV" smtClean="0"/>
              <a:t>01.04.2021</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6670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EB7B1-3A76-4692-AABD-C23989DC5F71}" type="datetimeFigureOut">
              <a:rPr lang="lv-LV" smtClean="0"/>
              <a:t>01.04.2021</a:t>
            </a:fld>
            <a:endParaRPr lang="lv-LV"/>
          </a:p>
        </p:txBody>
      </p:sp>
      <p:sp>
        <p:nvSpPr>
          <p:cNvPr id="3" name="Footer Placeholder 2"/>
          <p:cNvSpPr>
            <a:spLocks noGrp="1"/>
          </p:cNvSpPr>
          <p:nvPr>
            <p:ph type="ftr" sz="quarter" idx="11"/>
          </p:nvPr>
        </p:nvSpPr>
        <p:spPr/>
        <p:txBody>
          <a:bodyPr/>
          <a:lstStyle/>
          <a:p>
            <a:endParaRPr lang="lv-LV"/>
          </a:p>
        </p:txBody>
      </p:sp>
      <p:sp>
        <p:nvSpPr>
          <p:cNvPr id="4" name="Slide Number Placeholder 3"/>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9559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01.04.2021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0645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01.04.2021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8013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lv-LV"/>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EB7B1-3A76-4692-AABD-C23989DC5F71}" type="datetimeFigureOut">
              <a:rPr lang="lv-LV" smtClean="0"/>
              <a:t>01.04.2021</a:t>
            </a:fld>
            <a:endParaRPr lang="lv-LV"/>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v-LV"/>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E3E6B-8E4E-4DA9-B438-0B592C56F89D}" type="slidenum">
              <a:rPr lang="lv-LV" smtClean="0"/>
              <a:t>‹#›</a:t>
            </a:fld>
            <a:endParaRPr lang="lv-LV"/>
          </a:p>
        </p:txBody>
      </p:sp>
    </p:spTree>
    <p:extLst>
      <p:ext uri="{BB962C8B-B14F-4D97-AF65-F5344CB8AC3E}">
        <p14:creationId xmlns:p14="http://schemas.microsoft.com/office/powerpoint/2010/main" val="3400531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13.pn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8.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Representing Graphs and Graph Isomorphism</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10.3</a:t>
            </a:r>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36369526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Isomorphism: Definition</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The simple graphs </a:t>
            </a:r>
            <a:r>
              <a:rPr lang="en-US" i="1" dirty="0" smtClean="0"/>
              <a:t>G</a:t>
            </a:r>
            <a:r>
              <a:rPr lang="en-US" baseline="-25000" dirty="0" smtClean="0">
                <a:latin typeface="Cambria Math" pitchFamily="18" charset="0"/>
                <a:ea typeface="Cambria Math" pitchFamily="18" charset="0"/>
              </a:rPr>
              <a:t>1</a:t>
            </a:r>
            <a:r>
              <a:rPr lang="en-US" i="1" dirty="0" smtClean="0"/>
              <a:t> = </a:t>
            </a:r>
            <a:r>
              <a:rPr lang="en-US" dirty="0" smtClean="0"/>
              <a:t>(</a:t>
            </a:r>
            <a:r>
              <a:rPr lang="en-US" i="1" dirty="0" smtClean="0"/>
              <a:t>V</a:t>
            </a:r>
            <a:r>
              <a:rPr lang="en-US" baseline="-25000" dirty="0" smtClean="0">
                <a:latin typeface="Cambria Math" pitchFamily="18" charset="0"/>
                <a:ea typeface="Cambria Math" pitchFamily="18" charset="0"/>
              </a:rPr>
              <a:t>1</a:t>
            </a:r>
            <a:r>
              <a:rPr lang="en-US" i="1" dirty="0" smtClean="0"/>
              <a:t>, E</a:t>
            </a:r>
            <a:r>
              <a:rPr lang="en-US" baseline="-25000" dirty="0" smtClean="0">
                <a:latin typeface="Cambria Math" pitchFamily="18" charset="0"/>
                <a:ea typeface="Cambria Math" pitchFamily="18" charset="0"/>
              </a:rPr>
              <a:t>1</a:t>
            </a:r>
            <a:r>
              <a:rPr lang="en-US" dirty="0" smtClean="0"/>
              <a:t>)</a:t>
            </a:r>
            <a:r>
              <a:rPr lang="en-US" i="1" dirty="0" smtClean="0"/>
              <a:t> </a:t>
            </a:r>
            <a:r>
              <a:rPr lang="en-US" dirty="0" smtClean="0"/>
              <a:t>and </a:t>
            </a:r>
            <a:r>
              <a:rPr lang="en-US" i="1" dirty="0" smtClean="0"/>
              <a:t>G</a:t>
            </a:r>
            <a:r>
              <a:rPr lang="en-US" baseline="-25000" dirty="0" smtClean="0">
                <a:latin typeface="Cambria Math" pitchFamily="18" charset="0"/>
                <a:ea typeface="Cambria Math" pitchFamily="18" charset="0"/>
              </a:rPr>
              <a:t>2</a:t>
            </a:r>
            <a:r>
              <a:rPr lang="en-US" i="1" dirty="0" smtClean="0"/>
              <a:t> = </a:t>
            </a:r>
            <a:r>
              <a:rPr lang="en-US" dirty="0" smtClean="0"/>
              <a:t>(</a:t>
            </a:r>
            <a:r>
              <a:rPr lang="en-US" i="1" dirty="0" smtClean="0"/>
              <a:t>V</a:t>
            </a:r>
            <a:r>
              <a:rPr lang="en-US" baseline="-25000" dirty="0" smtClean="0">
                <a:latin typeface="Cambria Math" pitchFamily="18" charset="0"/>
                <a:ea typeface="Cambria Math" pitchFamily="18" charset="0"/>
              </a:rPr>
              <a:t>2</a:t>
            </a:r>
            <a:r>
              <a:rPr lang="en-US" i="1" dirty="0" smtClean="0"/>
              <a:t>, E</a:t>
            </a:r>
            <a:r>
              <a:rPr lang="en-US" baseline="-25000" dirty="0" smtClean="0">
                <a:latin typeface="Cambria Math" pitchFamily="18" charset="0"/>
                <a:ea typeface="Cambria Math" pitchFamily="18" charset="0"/>
              </a:rPr>
              <a:t>2</a:t>
            </a:r>
            <a:r>
              <a:rPr lang="en-US" dirty="0" smtClean="0"/>
              <a:t>)</a:t>
            </a:r>
            <a:r>
              <a:rPr lang="en-US" i="1" dirty="0" smtClean="0"/>
              <a:t> </a:t>
            </a:r>
            <a:r>
              <a:rPr lang="en-US" dirty="0" smtClean="0"/>
              <a:t>are </a:t>
            </a:r>
            <a:r>
              <a:rPr lang="en-US" i="1" dirty="0" smtClean="0"/>
              <a:t>isomorphic</a:t>
            </a:r>
            <a:r>
              <a:rPr lang="en-US" dirty="0" smtClean="0"/>
              <a:t> if there is a one-to-one and onto function </a:t>
            </a:r>
            <a:r>
              <a:rPr lang="en-US" i="1" dirty="0" smtClean="0"/>
              <a:t>f</a:t>
            </a:r>
            <a:r>
              <a:rPr lang="en-US" dirty="0" smtClean="0"/>
              <a:t> from </a:t>
            </a:r>
            <a:r>
              <a:rPr lang="en-US" i="1" dirty="0" smtClean="0"/>
              <a:t>V</a:t>
            </a:r>
            <a:r>
              <a:rPr lang="en-US" baseline="-25000" dirty="0" smtClean="0">
                <a:latin typeface="Cambria Math" pitchFamily="18" charset="0"/>
                <a:ea typeface="Cambria Math" pitchFamily="18" charset="0"/>
              </a:rPr>
              <a:t>1</a:t>
            </a:r>
            <a:r>
              <a:rPr lang="en-US" i="1" dirty="0" smtClean="0"/>
              <a:t> </a:t>
            </a:r>
            <a:r>
              <a:rPr lang="en-US" dirty="0" smtClean="0"/>
              <a:t>to </a:t>
            </a:r>
            <a:r>
              <a:rPr lang="en-US" i="1" dirty="0" smtClean="0"/>
              <a:t>V</a:t>
            </a:r>
            <a:r>
              <a:rPr lang="en-US" baseline="-25000" dirty="0" smtClean="0">
                <a:latin typeface="Cambria Math" pitchFamily="18" charset="0"/>
                <a:ea typeface="Cambria Math" pitchFamily="18" charset="0"/>
              </a:rPr>
              <a:t>2</a:t>
            </a:r>
            <a:r>
              <a:rPr lang="en-US" dirty="0" smtClean="0"/>
              <a:t> with the property that </a:t>
            </a:r>
            <a:r>
              <a:rPr lang="en-US" i="1" dirty="0" smtClean="0"/>
              <a:t>a</a:t>
            </a:r>
            <a:r>
              <a:rPr lang="en-US" dirty="0" smtClean="0"/>
              <a:t> and </a:t>
            </a:r>
            <a:r>
              <a:rPr lang="en-US" i="1" dirty="0" smtClean="0"/>
              <a:t>b</a:t>
            </a:r>
            <a:r>
              <a:rPr lang="en-US" dirty="0" smtClean="0"/>
              <a:t> are adjacent in </a:t>
            </a:r>
            <a:r>
              <a:rPr lang="en-US" i="1" dirty="0" smtClean="0"/>
              <a:t>G</a:t>
            </a:r>
            <a:r>
              <a:rPr lang="en-US" baseline="-25000" dirty="0" smtClean="0">
                <a:latin typeface="Cambria Math" pitchFamily="18" charset="0"/>
                <a:ea typeface="Cambria Math" pitchFamily="18" charset="0"/>
              </a:rPr>
              <a:t>1</a:t>
            </a:r>
            <a:r>
              <a:rPr lang="en-US" i="1" dirty="0" smtClean="0"/>
              <a:t> </a:t>
            </a:r>
            <a:r>
              <a:rPr lang="en-US" dirty="0" smtClean="0"/>
              <a:t>if and only if </a:t>
            </a:r>
            <a:r>
              <a:rPr lang="en-US" i="1" dirty="0" smtClean="0"/>
              <a:t>f</a:t>
            </a:r>
            <a:r>
              <a:rPr lang="en-US" dirty="0" smtClean="0"/>
              <a:t>(</a:t>
            </a:r>
            <a:r>
              <a:rPr lang="en-US" i="1" dirty="0" smtClean="0"/>
              <a:t>a</a:t>
            </a:r>
            <a:r>
              <a:rPr lang="en-US" dirty="0" smtClean="0"/>
              <a:t>) and </a:t>
            </a:r>
            <a:r>
              <a:rPr lang="en-US" i="1" dirty="0" smtClean="0"/>
              <a:t>f</a:t>
            </a:r>
            <a:r>
              <a:rPr lang="en-US" dirty="0" smtClean="0"/>
              <a:t>(</a:t>
            </a:r>
            <a:r>
              <a:rPr lang="en-US" i="1" dirty="0" smtClean="0"/>
              <a:t>b</a:t>
            </a:r>
            <a:r>
              <a:rPr lang="en-US" dirty="0" smtClean="0"/>
              <a:t>) are adjacent in </a:t>
            </a:r>
            <a:r>
              <a:rPr lang="en-US" i="1" dirty="0" smtClean="0"/>
              <a:t>G</a:t>
            </a:r>
            <a:r>
              <a:rPr lang="en-US" baseline="-25000" dirty="0" smtClean="0">
                <a:latin typeface="Cambria Math" pitchFamily="18" charset="0"/>
                <a:ea typeface="Cambria Math" pitchFamily="18" charset="0"/>
              </a:rPr>
              <a:t>2</a:t>
            </a:r>
            <a:r>
              <a:rPr lang="en-US" i="1" dirty="0" smtClean="0"/>
              <a:t> , </a:t>
            </a:r>
            <a:r>
              <a:rPr lang="en-US" dirty="0" smtClean="0"/>
              <a:t>for all </a:t>
            </a:r>
            <a:r>
              <a:rPr lang="en-US" i="1" dirty="0" smtClean="0"/>
              <a:t>a</a:t>
            </a:r>
            <a:r>
              <a:rPr lang="en-US" dirty="0" smtClean="0"/>
              <a:t> and </a:t>
            </a:r>
            <a:r>
              <a:rPr lang="en-US" i="1" dirty="0" smtClean="0"/>
              <a:t>b</a:t>
            </a:r>
            <a:r>
              <a:rPr lang="en-US" dirty="0" smtClean="0"/>
              <a:t> in </a:t>
            </a:r>
            <a:r>
              <a:rPr lang="en-US" i="1" dirty="0" smtClean="0"/>
              <a:t>V</a:t>
            </a:r>
            <a:r>
              <a:rPr lang="en-US" baseline="-25000" dirty="0" smtClean="0">
                <a:latin typeface="Cambria Math" pitchFamily="18" charset="0"/>
                <a:ea typeface="Cambria Math" pitchFamily="18" charset="0"/>
              </a:rPr>
              <a:t>1</a:t>
            </a:r>
            <a:r>
              <a:rPr lang="en-US" i="1" dirty="0" smtClean="0"/>
              <a:t> . </a:t>
            </a:r>
            <a:r>
              <a:rPr lang="en-US" dirty="0" smtClean="0"/>
              <a:t>Such a function </a:t>
            </a:r>
            <a:r>
              <a:rPr lang="en-US" i="1" dirty="0" smtClean="0"/>
              <a:t>f </a:t>
            </a:r>
            <a:r>
              <a:rPr lang="en-US" dirty="0" smtClean="0"/>
              <a:t>is called an </a:t>
            </a:r>
            <a:r>
              <a:rPr lang="en-US" i="1" dirty="0" smtClean="0"/>
              <a:t>isomorphism. </a:t>
            </a:r>
            <a:r>
              <a:rPr lang="en-US" dirty="0" smtClean="0"/>
              <a:t>Two simple graphs that are not isomorphic are called </a:t>
            </a:r>
            <a:r>
              <a:rPr lang="en-US" i="1" dirty="0" err="1" smtClean="0"/>
              <a:t>nonisomorphic</a:t>
            </a:r>
            <a:r>
              <a:rPr lang="en-US" dirty="0" smtClean="0"/>
              <a:t>.</a:t>
            </a:r>
            <a:endParaRPr lang="en-US" dirty="0"/>
          </a:p>
        </p:txBody>
      </p:sp>
    </p:spTree>
    <p:extLst>
      <p:ext uri="{BB962C8B-B14F-4D97-AF65-F5344CB8AC3E}">
        <p14:creationId xmlns:p14="http://schemas.microsoft.com/office/powerpoint/2010/main" val="2910437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Graph </a:t>
            </a:r>
            <a:r>
              <a:rPr lang="en-US" dirty="0" smtClean="0"/>
              <a:t>Isomorphism: </a:t>
            </a:r>
            <a:r>
              <a:rPr lang="en-US" dirty="0" smtClean="0"/>
              <a:t>Example 1</a:t>
            </a:r>
            <a:endParaRPr lang="en-US" dirty="0"/>
          </a:p>
        </p:txBody>
      </p:sp>
      <p:sp>
        <p:nvSpPr>
          <p:cNvPr id="3" name="Content Placeholder 2"/>
          <p:cNvSpPr>
            <a:spLocks noGrp="1"/>
          </p:cNvSpPr>
          <p:nvPr>
            <p:ph idx="1"/>
          </p:nvPr>
        </p:nvSpPr>
        <p:spPr>
          <a:xfrm>
            <a:off x="838200" y="1825625"/>
            <a:ext cx="8195631" cy="4351338"/>
          </a:xfrm>
        </p:spPr>
        <p:txBody>
          <a:bodyPr>
            <a:normAutofit/>
          </a:bodyPr>
          <a:lstStyle/>
          <a:p>
            <a:pPr indent="0">
              <a:buNone/>
            </a:pPr>
            <a:r>
              <a:rPr lang="en-US" b="1" dirty="0" smtClean="0"/>
              <a:t>Example</a:t>
            </a:r>
            <a:r>
              <a:rPr lang="en-US" dirty="0" smtClean="0"/>
              <a:t>: Show that the graphs </a:t>
            </a:r>
            <a:r>
              <a:rPr lang="en-US" i="1" dirty="0" smtClean="0"/>
              <a:t>G</a:t>
            </a:r>
            <a:r>
              <a:rPr lang="en-US" dirty="0" smtClean="0"/>
              <a:t> =(</a:t>
            </a:r>
            <a:r>
              <a:rPr lang="en-US" i="1" dirty="0" smtClean="0"/>
              <a:t>V</a:t>
            </a:r>
            <a:r>
              <a:rPr lang="en-US" dirty="0" smtClean="0"/>
              <a:t>, </a:t>
            </a:r>
            <a:r>
              <a:rPr lang="en-US" i="1" dirty="0" smtClean="0"/>
              <a:t>E</a:t>
            </a:r>
            <a:r>
              <a:rPr lang="en-US" dirty="0" smtClean="0"/>
              <a:t>) and </a:t>
            </a:r>
            <a:r>
              <a:rPr lang="en-US" i="1" dirty="0" smtClean="0"/>
              <a:t>H</a:t>
            </a:r>
            <a:r>
              <a:rPr lang="en-US" dirty="0" smtClean="0"/>
              <a:t> </a:t>
            </a:r>
            <a:r>
              <a:rPr lang="en-US" dirty="0" smtClean="0"/>
              <a:t>= (</a:t>
            </a:r>
            <a:r>
              <a:rPr lang="en-US" i="1" dirty="0" smtClean="0"/>
              <a:t>W</a:t>
            </a:r>
            <a:r>
              <a:rPr lang="en-US" dirty="0" smtClean="0"/>
              <a:t>, </a:t>
            </a:r>
            <a:r>
              <a:rPr lang="en-US" i="1" dirty="0" smtClean="0"/>
              <a:t>F</a:t>
            </a:r>
            <a:r>
              <a:rPr lang="en-US" dirty="0" smtClean="0"/>
              <a:t>) are isomorphic</a:t>
            </a:r>
            <a:r>
              <a:rPr lang="en-US" dirty="0" smtClean="0"/>
              <a:t>.</a:t>
            </a:r>
            <a:endParaRPr lang="en-US" dirty="0" smtClean="0"/>
          </a:p>
          <a:p>
            <a:pPr indent="0">
              <a:spcBef>
                <a:spcPts val="0"/>
              </a:spcBef>
              <a:buNone/>
            </a:pPr>
            <a:r>
              <a:rPr lang="en-US" b="1" dirty="0" smtClean="0"/>
              <a:t>Solution</a:t>
            </a:r>
            <a:r>
              <a:rPr lang="en-US" dirty="0" smtClean="0"/>
              <a:t>: The function </a:t>
            </a:r>
            <a:r>
              <a:rPr lang="en-US" i="1" dirty="0" smtClean="0"/>
              <a:t>f</a:t>
            </a:r>
            <a:r>
              <a:rPr lang="en-US" dirty="0" smtClean="0"/>
              <a:t> with </a:t>
            </a:r>
            <a:r>
              <a:rPr lang="en-US" i="1" dirty="0" smtClean="0"/>
              <a:t>f</a:t>
            </a:r>
            <a:r>
              <a:rPr lang="en-US" dirty="0" smtClean="0"/>
              <a:t>(</a:t>
            </a:r>
            <a:r>
              <a:rPr lang="en-US" i="1" dirty="0" smtClean="0"/>
              <a:t>u</a:t>
            </a:r>
            <a:r>
              <a:rPr lang="en-US" baseline="-25000" dirty="0" smtClean="0">
                <a:latin typeface="Cambria Math" pitchFamily="18" charset="0"/>
                <a:ea typeface="Cambria Math" pitchFamily="18" charset="0"/>
              </a:rPr>
              <a:t>1</a:t>
            </a:r>
            <a:r>
              <a:rPr lang="en-US" dirty="0" smtClean="0"/>
              <a:t>) = </a:t>
            </a:r>
            <a:r>
              <a:rPr lang="en-US" i="1" dirty="0" smtClean="0"/>
              <a:t>v</a:t>
            </a:r>
            <a:r>
              <a:rPr lang="en-US" baseline="-25000" dirty="0" smtClean="0">
                <a:latin typeface="Cambria Math" pitchFamily="18" charset="0"/>
                <a:ea typeface="Cambria Math" pitchFamily="18" charset="0"/>
              </a:rPr>
              <a:t>1</a:t>
            </a:r>
            <a:r>
              <a:rPr lang="en-US" dirty="0" smtClean="0"/>
              <a:t>,</a:t>
            </a:r>
          </a:p>
          <a:p>
            <a:pPr indent="0">
              <a:spcBef>
                <a:spcPts val="0"/>
              </a:spcBef>
              <a:buNone/>
            </a:pPr>
            <a:r>
              <a:rPr lang="en-US" i="1" dirty="0" smtClean="0"/>
              <a:t>f</a:t>
            </a:r>
            <a:r>
              <a:rPr lang="en-US" dirty="0" smtClean="0"/>
              <a:t>(</a:t>
            </a:r>
            <a:r>
              <a:rPr lang="en-US" i="1" dirty="0" smtClean="0"/>
              <a:t>u</a:t>
            </a:r>
            <a:r>
              <a:rPr lang="en-US" baseline="-25000" dirty="0" smtClean="0">
                <a:latin typeface="Cambria Math" pitchFamily="18" charset="0"/>
                <a:ea typeface="Cambria Math" pitchFamily="18" charset="0"/>
              </a:rPr>
              <a:t>2</a:t>
            </a:r>
            <a:r>
              <a:rPr lang="en-US" dirty="0" smtClean="0"/>
              <a:t>) = </a:t>
            </a:r>
            <a:r>
              <a:rPr lang="en-US" i="1" dirty="0" smtClean="0"/>
              <a:t>v</a:t>
            </a:r>
            <a:r>
              <a:rPr lang="en-US" baseline="-25000" dirty="0" smtClean="0">
                <a:latin typeface="Cambria Math" pitchFamily="18" charset="0"/>
                <a:ea typeface="Cambria Math" pitchFamily="18" charset="0"/>
              </a:rPr>
              <a:t>4</a:t>
            </a:r>
            <a:r>
              <a:rPr lang="en-US" dirty="0" smtClean="0"/>
              <a:t>, </a:t>
            </a:r>
            <a:r>
              <a:rPr lang="en-US" i="1" dirty="0" smtClean="0"/>
              <a:t>f</a:t>
            </a:r>
            <a:r>
              <a:rPr lang="en-US" dirty="0" smtClean="0"/>
              <a:t>(</a:t>
            </a:r>
            <a:r>
              <a:rPr lang="en-US" i="1" dirty="0" smtClean="0"/>
              <a:t>u</a:t>
            </a:r>
            <a:r>
              <a:rPr lang="en-US" baseline="-25000" dirty="0" smtClean="0">
                <a:latin typeface="Cambria Math" pitchFamily="18" charset="0"/>
                <a:ea typeface="Cambria Math" pitchFamily="18" charset="0"/>
              </a:rPr>
              <a:t>3</a:t>
            </a:r>
            <a:r>
              <a:rPr lang="en-US" dirty="0" smtClean="0"/>
              <a:t>) = </a:t>
            </a:r>
            <a:r>
              <a:rPr lang="en-US" i="1" dirty="0" smtClean="0"/>
              <a:t>v</a:t>
            </a:r>
            <a:r>
              <a:rPr lang="en-US" baseline="-25000" dirty="0" smtClean="0">
                <a:latin typeface="Cambria Math" pitchFamily="18" charset="0"/>
                <a:ea typeface="Cambria Math" pitchFamily="18" charset="0"/>
              </a:rPr>
              <a:t>3</a:t>
            </a:r>
            <a:r>
              <a:rPr lang="en-US" dirty="0" smtClean="0"/>
              <a:t>, and </a:t>
            </a:r>
            <a:r>
              <a:rPr lang="en-US" i="1" dirty="0" smtClean="0"/>
              <a:t>f</a:t>
            </a:r>
            <a:r>
              <a:rPr lang="en-US" dirty="0" smtClean="0"/>
              <a:t>(</a:t>
            </a:r>
            <a:r>
              <a:rPr lang="en-US" i="1" dirty="0" smtClean="0"/>
              <a:t>u</a:t>
            </a:r>
            <a:r>
              <a:rPr lang="en-US" baseline="-25000" dirty="0" smtClean="0">
                <a:latin typeface="Cambria Math" pitchFamily="18" charset="0"/>
                <a:ea typeface="Cambria Math" pitchFamily="18" charset="0"/>
              </a:rPr>
              <a:t>4</a:t>
            </a:r>
            <a:r>
              <a:rPr lang="en-US" dirty="0" smtClean="0"/>
              <a:t>) = </a:t>
            </a:r>
            <a:r>
              <a:rPr lang="en-US" i="1" dirty="0" smtClean="0"/>
              <a:t>v</a:t>
            </a:r>
            <a:r>
              <a:rPr lang="en-US" baseline="-25000" dirty="0" smtClean="0">
                <a:latin typeface="Cambria Math" pitchFamily="18" charset="0"/>
                <a:ea typeface="Cambria Math" pitchFamily="18" charset="0"/>
              </a:rPr>
              <a:t>2</a:t>
            </a:r>
            <a:r>
              <a:rPr lang="en-US" dirty="0" smtClean="0"/>
              <a:t>  is a </a:t>
            </a:r>
          </a:p>
          <a:p>
            <a:pPr indent="0">
              <a:spcBef>
                <a:spcPts val="0"/>
              </a:spcBef>
              <a:buNone/>
            </a:pPr>
            <a:r>
              <a:rPr lang="en-US" dirty="0" smtClean="0"/>
              <a:t>one-to-one correspondence between </a:t>
            </a:r>
            <a:r>
              <a:rPr lang="en-US" i="1" dirty="0" smtClean="0"/>
              <a:t>V</a:t>
            </a:r>
            <a:r>
              <a:rPr lang="en-US" dirty="0" smtClean="0"/>
              <a:t> and </a:t>
            </a:r>
            <a:r>
              <a:rPr lang="en-US" i="1" dirty="0" smtClean="0"/>
              <a:t>W</a:t>
            </a:r>
            <a:r>
              <a:rPr lang="en-US" dirty="0" smtClean="0"/>
              <a:t>.               Note that adjacent vertices in </a:t>
            </a:r>
            <a:r>
              <a:rPr lang="en-US" i="1" dirty="0" smtClean="0"/>
              <a:t>G</a:t>
            </a:r>
            <a:r>
              <a:rPr lang="en-US" dirty="0" smtClean="0"/>
              <a:t> are </a:t>
            </a:r>
            <a:r>
              <a:rPr lang="en-US" i="1" dirty="0" smtClean="0"/>
              <a:t>u</a:t>
            </a:r>
            <a:r>
              <a:rPr lang="en-US" baseline="-25000" dirty="0" smtClean="0">
                <a:latin typeface="Cambria Math" pitchFamily="18" charset="0"/>
                <a:ea typeface="Cambria Math" pitchFamily="18" charset="0"/>
              </a:rPr>
              <a:t>1</a:t>
            </a:r>
            <a:r>
              <a:rPr lang="en-US" dirty="0" smtClean="0"/>
              <a:t> and </a:t>
            </a:r>
            <a:r>
              <a:rPr lang="en-US" i="1" dirty="0" smtClean="0"/>
              <a:t>u</a:t>
            </a:r>
            <a:r>
              <a:rPr lang="en-US" baseline="-25000" dirty="0" smtClean="0">
                <a:latin typeface="Cambria Math" pitchFamily="18" charset="0"/>
                <a:ea typeface="Cambria Math" pitchFamily="18" charset="0"/>
              </a:rPr>
              <a:t>2</a:t>
            </a:r>
            <a:r>
              <a:rPr lang="en-US" dirty="0" smtClean="0"/>
              <a:t>, </a:t>
            </a:r>
            <a:r>
              <a:rPr lang="en-US" i="1" dirty="0" smtClean="0"/>
              <a:t>u</a:t>
            </a:r>
            <a:r>
              <a:rPr lang="en-US" baseline="-25000" dirty="0" smtClean="0">
                <a:latin typeface="Cambria Math" pitchFamily="18" charset="0"/>
                <a:ea typeface="Cambria Math" pitchFamily="18" charset="0"/>
              </a:rPr>
              <a:t>1</a:t>
            </a:r>
            <a:r>
              <a:rPr lang="en-US" dirty="0" smtClean="0"/>
              <a:t> and </a:t>
            </a:r>
            <a:r>
              <a:rPr lang="en-US" i="1" dirty="0" smtClean="0"/>
              <a:t>u</a:t>
            </a:r>
            <a:r>
              <a:rPr lang="en-US" baseline="-25000" dirty="0" smtClean="0">
                <a:latin typeface="Cambria Math" pitchFamily="18" charset="0"/>
                <a:ea typeface="Cambria Math" pitchFamily="18" charset="0"/>
              </a:rPr>
              <a:t>3</a:t>
            </a:r>
            <a:r>
              <a:rPr lang="en-US" dirty="0" smtClean="0"/>
              <a:t>, </a:t>
            </a:r>
            <a:r>
              <a:rPr lang="en-US" i="1" dirty="0" smtClean="0"/>
              <a:t>u</a:t>
            </a:r>
            <a:r>
              <a:rPr lang="en-US" baseline="-25000" dirty="0" smtClean="0">
                <a:latin typeface="Cambria Math" pitchFamily="18" charset="0"/>
                <a:ea typeface="Cambria Math" pitchFamily="18" charset="0"/>
              </a:rPr>
              <a:t>2</a:t>
            </a:r>
            <a:r>
              <a:rPr lang="en-US" dirty="0" smtClean="0"/>
              <a:t> and </a:t>
            </a:r>
            <a:r>
              <a:rPr lang="en-US" i="1" dirty="0" smtClean="0"/>
              <a:t>u</a:t>
            </a:r>
            <a:r>
              <a:rPr lang="en-US" baseline="-25000" dirty="0" smtClean="0">
                <a:latin typeface="Cambria Math" pitchFamily="18" charset="0"/>
                <a:ea typeface="Cambria Math" pitchFamily="18" charset="0"/>
              </a:rPr>
              <a:t>4</a:t>
            </a:r>
            <a:r>
              <a:rPr lang="en-US" dirty="0" smtClean="0"/>
              <a:t>, and </a:t>
            </a:r>
            <a:r>
              <a:rPr lang="en-US" i="1" dirty="0" smtClean="0"/>
              <a:t>u</a:t>
            </a:r>
            <a:r>
              <a:rPr lang="en-US" baseline="-25000" dirty="0" smtClean="0">
                <a:latin typeface="Cambria Math" pitchFamily="18" charset="0"/>
                <a:ea typeface="Cambria Math" pitchFamily="18" charset="0"/>
              </a:rPr>
              <a:t>3</a:t>
            </a:r>
            <a:r>
              <a:rPr lang="en-US" dirty="0" smtClean="0"/>
              <a:t> and </a:t>
            </a:r>
            <a:r>
              <a:rPr lang="en-US" i="1" dirty="0" smtClean="0"/>
              <a:t>u</a:t>
            </a:r>
            <a:r>
              <a:rPr lang="en-US" baseline="-25000" dirty="0" smtClean="0">
                <a:latin typeface="Cambria Math" pitchFamily="18" charset="0"/>
                <a:ea typeface="Cambria Math" pitchFamily="18" charset="0"/>
              </a:rPr>
              <a:t>4</a:t>
            </a:r>
            <a:r>
              <a:rPr lang="en-US" dirty="0" smtClean="0"/>
              <a:t>. Each of the pairs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smtClean="0"/>
              <a:t> </a:t>
            </a:r>
            <a:r>
              <a:rPr lang="en-US" dirty="0"/>
              <a:t>and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smtClean="0"/>
              <a:t>,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smtClean="0"/>
              <a:t> and</a:t>
            </a:r>
            <a:r>
              <a:rPr lang="en-US" i="1" dirty="0"/>
              <a:t> 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smtClean="0"/>
              <a:t> ,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smtClean="0"/>
              <a:t> </a:t>
            </a:r>
            <a:r>
              <a:rPr lang="en-US" dirty="0"/>
              <a:t>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a:t>
            </a:r>
            <a:r>
              <a:rPr lang="en-US" dirty="0" smtClean="0"/>
              <a:t>, </a:t>
            </a:r>
            <a:r>
              <a:rPr lang="en-US" dirty="0"/>
              <a:t>and </a:t>
            </a:r>
            <a:r>
              <a:rPr lang="en-US" i="1" dirty="0"/>
              <a:t>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smtClean="0"/>
              <a:t> </a:t>
            </a:r>
            <a:r>
              <a:rPr lang="en-US" dirty="0"/>
              <a:t>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a:t>
            </a:r>
            <a:r>
              <a:rPr lang="en-US" dirty="0" smtClean="0"/>
              <a:t> consists of two adjacent vertices in </a:t>
            </a:r>
            <a:r>
              <a:rPr lang="en-US" i="1" dirty="0" smtClean="0"/>
              <a:t>H</a:t>
            </a:r>
            <a:r>
              <a:rPr lang="en-US" dirty="0" smtClean="0"/>
              <a:t>.</a:t>
            </a:r>
            <a:endParaRPr lang="en-US"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3076" y="1825625"/>
            <a:ext cx="1389044" cy="3182508"/>
          </a:xfrm>
          <a:prstGeom prst="rect">
            <a:avLst/>
          </a:prstGeom>
        </p:spPr>
      </p:pic>
    </p:spTree>
    <p:extLst>
      <p:ext uri="{BB962C8B-B14F-4D97-AF65-F5344CB8AC3E}">
        <p14:creationId xmlns:p14="http://schemas.microsoft.com/office/powerpoint/2010/main" val="2307652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a:t>
            </a:r>
            <a:r>
              <a:rPr lang="en-US" dirty="0" smtClean="0"/>
              <a:t>Isomorphism: </a:t>
            </a:r>
            <a:r>
              <a:rPr lang="en-US" dirty="0"/>
              <a:t>Example </a:t>
            </a:r>
            <a:r>
              <a:rPr lang="en-US" dirty="0" smtClean="0"/>
              <a:t>2</a:t>
            </a:r>
            <a:endParaRPr lang="lv-LV" dirty="0"/>
          </a:p>
        </p:txBody>
      </p:sp>
      <p:sp>
        <p:nvSpPr>
          <p:cNvPr id="7" name="Content Placeholder 6"/>
          <p:cNvSpPr>
            <a:spLocks noGrp="1"/>
          </p:cNvSpPr>
          <p:nvPr>
            <p:ph sz="half" idx="2"/>
          </p:nvPr>
        </p:nvSpPr>
        <p:spPr/>
        <p:txBody>
          <a:bodyPr/>
          <a:lstStyle/>
          <a:p>
            <a:pPr marL="0" indent="0">
              <a:buNone/>
            </a:pPr>
            <a:r>
              <a:rPr lang="en-US" b="1" dirty="0"/>
              <a:t>Guarini Problem </a:t>
            </a:r>
            <a:r>
              <a:rPr lang="en-US" b="1" dirty="0" smtClean="0"/>
              <a:t>(around </a:t>
            </a:r>
            <a:r>
              <a:rPr lang="en-US" b="1" dirty="0"/>
              <a:t>1512)</a:t>
            </a:r>
          </a:p>
          <a:p>
            <a:r>
              <a:rPr lang="en-US" dirty="0" smtClean="0"/>
              <a:t>Can </a:t>
            </a:r>
            <a:r>
              <a:rPr lang="en-US" dirty="0" smtClean="0"/>
              <a:t>the chess knights exchange their positions as shown in the diagrams?</a:t>
            </a:r>
            <a:endParaRPr lang="lv-LV" dirty="0"/>
          </a:p>
        </p:txBody>
      </p:sp>
      <p:pic>
        <p:nvPicPr>
          <p:cNvPr id="4" name="Picture 3"/>
          <p:cNvPicPr>
            <a:picLocks noChangeAspect="1"/>
          </p:cNvPicPr>
          <p:nvPr/>
        </p:nvPicPr>
        <p:blipFill>
          <a:blip r:embed="rId2"/>
          <a:stretch>
            <a:fillRect/>
          </a:stretch>
        </p:blipFill>
        <p:spPr>
          <a:xfrm>
            <a:off x="931843" y="1690688"/>
            <a:ext cx="4114800" cy="2000250"/>
          </a:xfrm>
          <a:prstGeom prst="rect">
            <a:avLst/>
          </a:prstGeom>
        </p:spPr>
      </p:pic>
      <p:pic>
        <p:nvPicPr>
          <p:cNvPr id="3" name="Picture 2"/>
          <p:cNvPicPr>
            <a:picLocks noChangeAspect="1"/>
          </p:cNvPicPr>
          <p:nvPr/>
        </p:nvPicPr>
        <p:blipFill>
          <a:blip r:embed="rId3"/>
          <a:stretch>
            <a:fillRect/>
          </a:stretch>
        </p:blipFill>
        <p:spPr>
          <a:xfrm>
            <a:off x="931843" y="4424363"/>
            <a:ext cx="4248150" cy="1752600"/>
          </a:xfrm>
          <a:prstGeom prst="rect">
            <a:avLst/>
          </a:prstGeom>
        </p:spPr>
      </p:pic>
    </p:spTree>
    <p:extLst>
      <p:ext uri="{BB962C8B-B14F-4D97-AF65-F5344CB8AC3E}">
        <p14:creationId xmlns:p14="http://schemas.microsoft.com/office/powerpoint/2010/main" val="3248127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a:t>
            </a:r>
            <a:r>
              <a:rPr lang="en-US" dirty="0" smtClean="0"/>
              <a:t>Isomorphism: Complexity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It is difficult to determine whether two simple graphs are isomorphic using brute force because there are </a:t>
            </a:r>
            <a:r>
              <a:rPr lang="en-US" i="1" dirty="0" smtClean="0"/>
              <a:t>n</a:t>
            </a:r>
            <a:r>
              <a:rPr lang="en-US" dirty="0" smtClean="0"/>
              <a:t>! possible one-to-one correspondences between the vertex sets of two simple graphs with </a:t>
            </a:r>
            <a:r>
              <a:rPr lang="en-US" i="1" dirty="0" smtClean="0"/>
              <a:t>n</a:t>
            </a:r>
            <a:r>
              <a:rPr lang="en-US" dirty="0" smtClean="0"/>
              <a:t> vertices. </a:t>
            </a:r>
          </a:p>
          <a:p>
            <a:r>
              <a:rPr lang="en-US" dirty="0"/>
              <a:t>The best algorithms for determining weather two graphs are isomorphic have exponential worst case complexity in terms of the number of vertices of the graphs.</a:t>
            </a:r>
            <a:endParaRPr lang="en-US" dirty="0" smtClean="0"/>
          </a:p>
          <a:p>
            <a:r>
              <a:rPr lang="en-US" dirty="0" smtClean="0"/>
              <a:t>Sometimes it is not hard to show that two graphs are not isomorphic. We can do so by finding a property, preserved by isomorphism, that only one of the two graphs has. Such a property is called </a:t>
            </a:r>
            <a:r>
              <a:rPr lang="en-US" i="1" dirty="0" smtClean="0"/>
              <a:t>graph invariant</a:t>
            </a:r>
            <a:r>
              <a:rPr lang="en-US" dirty="0" smtClean="0"/>
              <a:t>. </a:t>
            </a:r>
          </a:p>
          <a:p>
            <a:r>
              <a:rPr lang="en-US" dirty="0"/>
              <a:t>There are many different useful graph </a:t>
            </a:r>
            <a:r>
              <a:rPr lang="en-US" dirty="0" smtClean="0"/>
              <a:t>invariants that </a:t>
            </a:r>
            <a:r>
              <a:rPr lang="en-US" dirty="0"/>
              <a:t>can be used to distinguish </a:t>
            </a:r>
            <a:r>
              <a:rPr lang="en-US" dirty="0" err="1"/>
              <a:t>nonisomorphic</a:t>
            </a:r>
            <a:r>
              <a:rPr lang="en-US" dirty="0"/>
              <a:t> </a:t>
            </a:r>
            <a:r>
              <a:rPr lang="en-US" dirty="0" smtClean="0"/>
              <a:t>graphs, such as the number </a:t>
            </a:r>
            <a:r>
              <a:rPr lang="en-US" dirty="0"/>
              <a:t>of vertices, number of edges, and degree </a:t>
            </a:r>
            <a:r>
              <a:rPr lang="en-US" dirty="0" smtClean="0"/>
              <a:t>sequence (list </a:t>
            </a:r>
            <a:r>
              <a:rPr lang="en-US" dirty="0"/>
              <a:t>of the degrees of the vertices in </a:t>
            </a:r>
            <a:r>
              <a:rPr lang="en-US" dirty="0" err="1"/>
              <a:t>nonincreasing</a:t>
            </a:r>
            <a:r>
              <a:rPr lang="en-US" dirty="0"/>
              <a:t> order).  We will encounter others in later sections of this </a:t>
            </a:r>
            <a:r>
              <a:rPr lang="en-US" dirty="0" smtClean="0"/>
              <a:t>chapter.</a:t>
            </a:r>
            <a:endParaRPr lang="en-US" dirty="0"/>
          </a:p>
        </p:txBody>
      </p:sp>
    </p:spTree>
    <p:extLst>
      <p:ext uri="{BB962C8B-B14F-4D97-AF65-F5344CB8AC3E}">
        <p14:creationId xmlns:p14="http://schemas.microsoft.com/office/powerpoint/2010/main" val="1325956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Graph </a:t>
            </a:r>
            <a:r>
              <a:rPr lang="en-US" dirty="0" smtClean="0"/>
              <a:t>Isomorphism: Disproving</a:t>
            </a:r>
            <a:endParaRPr lang="en-US" dirty="0"/>
          </a:p>
        </p:txBody>
      </p:sp>
      <p:sp>
        <p:nvSpPr>
          <p:cNvPr id="3" name="Content Placeholder 2"/>
          <p:cNvSpPr>
            <a:spLocks noGrp="1"/>
          </p:cNvSpPr>
          <p:nvPr>
            <p:ph idx="1"/>
          </p:nvPr>
        </p:nvSpPr>
        <p:spPr>
          <a:xfrm>
            <a:off x="838200" y="1825625"/>
            <a:ext cx="6069376" cy="4351338"/>
          </a:xfrm>
        </p:spPr>
        <p:txBody>
          <a:bodyPr>
            <a:noAutofit/>
          </a:bodyPr>
          <a:lstStyle/>
          <a:p>
            <a:pPr indent="0">
              <a:buNone/>
            </a:pPr>
            <a:r>
              <a:rPr lang="en-US" sz="2000" b="1" dirty="0" smtClean="0"/>
              <a:t>Example</a:t>
            </a:r>
            <a:r>
              <a:rPr lang="en-US" sz="2000" dirty="0" smtClean="0"/>
              <a:t>: Determine whether these two graphs </a:t>
            </a:r>
            <a:r>
              <a:rPr lang="en-US" sz="2000" dirty="0" smtClean="0"/>
              <a:t>are </a:t>
            </a:r>
            <a:r>
              <a:rPr lang="en-US" sz="2000" dirty="0" smtClean="0"/>
              <a:t>isomorphic</a:t>
            </a:r>
            <a:r>
              <a:rPr lang="en-US" sz="2000" dirty="0" smtClean="0"/>
              <a:t>.</a:t>
            </a:r>
            <a:endParaRPr lang="en-US" sz="2000" dirty="0" smtClean="0"/>
          </a:p>
          <a:p>
            <a:pPr indent="0">
              <a:spcBef>
                <a:spcPts val="0"/>
              </a:spcBef>
              <a:buNone/>
            </a:pPr>
            <a:r>
              <a:rPr lang="en-US" sz="2000" b="1" dirty="0" smtClean="0"/>
              <a:t>Proof 1</a:t>
            </a:r>
            <a:r>
              <a:rPr lang="en-US" sz="2000" dirty="0" smtClean="0"/>
              <a:t>:  </a:t>
            </a:r>
            <a:r>
              <a:rPr lang="en-US" sz="2000" dirty="0" smtClean="0"/>
              <a:t>Both graphs have eight vertices and ten </a:t>
            </a:r>
            <a:r>
              <a:rPr lang="en-US" sz="2000" dirty="0" smtClean="0"/>
              <a:t>edges. Both </a:t>
            </a:r>
            <a:r>
              <a:rPr lang="en-US" sz="2000" dirty="0" smtClean="0"/>
              <a:t>have four vertices of degree two and four of degree three. </a:t>
            </a:r>
            <a:r>
              <a:rPr lang="en-US" sz="2000" dirty="0" smtClean="0"/>
              <a:t>However</a:t>
            </a:r>
            <a:r>
              <a:rPr lang="en-US" sz="2000" dirty="0" smtClean="0"/>
              <a:t>, </a:t>
            </a:r>
            <a:r>
              <a:rPr lang="en-US" sz="2000" i="1" dirty="0" smtClean="0"/>
              <a:t>G</a:t>
            </a:r>
            <a:r>
              <a:rPr lang="en-US" sz="2000" dirty="0" smtClean="0"/>
              <a:t> and </a:t>
            </a:r>
            <a:r>
              <a:rPr lang="en-US" sz="2000" i="1" dirty="0" smtClean="0"/>
              <a:t>H</a:t>
            </a:r>
            <a:r>
              <a:rPr lang="en-US" sz="2000" dirty="0" smtClean="0"/>
              <a:t> are not isomorphic. </a:t>
            </a:r>
            <a:r>
              <a:rPr lang="en-US" sz="2000" dirty="0" smtClean="0"/>
              <a:t>Since </a:t>
            </a:r>
            <a:r>
              <a:rPr lang="en-US" sz="2000" i="1" dirty="0" err="1" smtClean="0"/>
              <a:t>deg</a:t>
            </a:r>
            <a:r>
              <a:rPr lang="en-US" sz="2000" dirty="0" smtClean="0"/>
              <a:t>(</a:t>
            </a:r>
            <a:r>
              <a:rPr lang="en-US" sz="2000" i="1" dirty="0" smtClean="0"/>
              <a:t>a</a:t>
            </a:r>
            <a:r>
              <a:rPr lang="en-US" sz="2000" dirty="0" smtClean="0"/>
              <a:t>) = </a:t>
            </a:r>
            <a:r>
              <a:rPr lang="en-US" sz="2000" dirty="0" smtClean="0">
                <a:latin typeface="Cambria Math" pitchFamily="18" charset="0"/>
                <a:ea typeface="Cambria Math" pitchFamily="18" charset="0"/>
              </a:rPr>
              <a:t>2</a:t>
            </a:r>
            <a:r>
              <a:rPr lang="en-US" sz="2000" dirty="0" smtClean="0"/>
              <a:t> in </a:t>
            </a:r>
            <a:r>
              <a:rPr lang="en-US" sz="2000" i="1" dirty="0" smtClean="0"/>
              <a:t>G</a:t>
            </a:r>
            <a:r>
              <a:rPr lang="en-US" sz="2000" dirty="0" smtClean="0"/>
              <a:t>, </a:t>
            </a:r>
            <a:r>
              <a:rPr lang="en-US" sz="2000" i="1" dirty="0" smtClean="0"/>
              <a:t>a</a:t>
            </a:r>
            <a:r>
              <a:rPr lang="en-US" sz="2000" dirty="0" smtClean="0"/>
              <a:t> must correspond to </a:t>
            </a:r>
            <a:r>
              <a:rPr lang="en-US" sz="2000" i="1" dirty="0" smtClean="0"/>
              <a:t>t</a:t>
            </a:r>
            <a:r>
              <a:rPr lang="en-US" sz="2000" dirty="0" smtClean="0"/>
              <a:t>, </a:t>
            </a:r>
            <a:r>
              <a:rPr lang="en-US" sz="2000" i="1" dirty="0" smtClean="0"/>
              <a:t>u</a:t>
            </a:r>
            <a:r>
              <a:rPr lang="en-US" sz="2000" dirty="0" smtClean="0"/>
              <a:t>, </a:t>
            </a:r>
            <a:r>
              <a:rPr lang="en-US" sz="2000" i="1" dirty="0" smtClean="0"/>
              <a:t>x</a:t>
            </a:r>
            <a:r>
              <a:rPr lang="en-US" sz="2000" dirty="0" smtClean="0"/>
              <a:t>, or </a:t>
            </a:r>
            <a:r>
              <a:rPr lang="en-US" sz="2000" i="1" dirty="0" smtClean="0"/>
              <a:t>y</a:t>
            </a:r>
            <a:r>
              <a:rPr lang="en-US" sz="2000" dirty="0" smtClean="0"/>
              <a:t> in H, because these are the vertices of degree </a:t>
            </a:r>
            <a:r>
              <a:rPr lang="en-US" sz="2000" dirty="0" smtClean="0">
                <a:latin typeface="Cambria Math" pitchFamily="18" charset="0"/>
                <a:ea typeface="Cambria Math" pitchFamily="18" charset="0"/>
              </a:rPr>
              <a:t>2</a:t>
            </a:r>
            <a:r>
              <a:rPr lang="en-US" sz="2000" dirty="0" smtClean="0"/>
              <a:t>. But each of these vertices is adjacent to another vertex of degree two in </a:t>
            </a:r>
            <a:r>
              <a:rPr lang="en-US" sz="2000" i="1" dirty="0" smtClean="0"/>
              <a:t>H</a:t>
            </a:r>
            <a:r>
              <a:rPr lang="en-US" sz="2000" dirty="0" smtClean="0"/>
              <a:t>  (cannot be true </a:t>
            </a:r>
            <a:r>
              <a:rPr lang="en-US" sz="2000" dirty="0" smtClean="0"/>
              <a:t>in </a:t>
            </a:r>
            <a:r>
              <a:rPr lang="en-US" sz="2000" i="1" dirty="0" smtClean="0"/>
              <a:t>G</a:t>
            </a:r>
            <a:r>
              <a:rPr lang="en-US" sz="2000" dirty="0" smtClean="0"/>
              <a:t>).</a:t>
            </a:r>
            <a:endParaRPr lang="en-US" sz="2000" dirty="0"/>
          </a:p>
          <a:p>
            <a:pPr indent="0">
              <a:spcBef>
                <a:spcPts val="0"/>
              </a:spcBef>
              <a:buNone/>
            </a:pPr>
            <a:r>
              <a:rPr lang="en-US" sz="2000" b="1" dirty="0" smtClean="0"/>
              <a:t>Proof 2: </a:t>
            </a:r>
            <a:r>
              <a:rPr lang="en-US" sz="2000" dirty="0" smtClean="0"/>
              <a:t>The </a:t>
            </a:r>
            <a:r>
              <a:rPr lang="en-US" sz="2000" dirty="0" smtClean="0"/>
              <a:t>subgraphs of </a:t>
            </a:r>
            <a:r>
              <a:rPr lang="en-US" sz="2000" i="1" dirty="0" smtClean="0"/>
              <a:t>G</a:t>
            </a:r>
            <a:r>
              <a:rPr lang="en-US" sz="2000" dirty="0" smtClean="0"/>
              <a:t> and </a:t>
            </a:r>
            <a:r>
              <a:rPr lang="en-US" sz="2000" i="1" dirty="0" smtClean="0"/>
              <a:t>H</a:t>
            </a:r>
            <a:r>
              <a:rPr lang="en-US" sz="2000" dirty="0" smtClean="0"/>
              <a:t> made up of vertices of </a:t>
            </a:r>
            <a:r>
              <a:rPr lang="en-US" sz="2000" dirty="0" smtClean="0"/>
              <a:t>degree </a:t>
            </a:r>
            <a:r>
              <a:rPr lang="en-US" sz="2000" dirty="0" smtClean="0"/>
              <a:t>three and the edges connecting them must be isomorphic. </a:t>
            </a:r>
            <a:r>
              <a:rPr lang="en-US" sz="2000" dirty="0" smtClean="0"/>
              <a:t>But </a:t>
            </a:r>
            <a:r>
              <a:rPr lang="en-US" sz="2000" dirty="0" smtClean="0"/>
              <a:t>the subgraphs, as shown at the right, are not isomorphic.  </a:t>
            </a:r>
            <a:endParaRPr lang="en-US" sz="2000" i="1" dirty="0" smtClean="0"/>
          </a:p>
          <a:p>
            <a:pPr indent="0">
              <a:spcBef>
                <a:spcPts val="0"/>
              </a:spcBef>
              <a:buNone/>
            </a:pPr>
            <a:r>
              <a:rPr lang="en-US" sz="2000" dirty="0" smtClean="0"/>
              <a:t> </a:t>
            </a:r>
          </a:p>
          <a:p>
            <a:pPr indent="0">
              <a:spcBef>
                <a:spcPts val="0"/>
              </a:spcBef>
              <a:buNone/>
            </a:pPr>
            <a:endParaRPr lang="en-US" sz="2000" dirty="0"/>
          </a:p>
          <a:p>
            <a:pPr indent="0">
              <a:spcBef>
                <a:spcPts val="0"/>
              </a:spcBef>
              <a:buNone/>
            </a:pPr>
            <a:r>
              <a:rPr lang="en-US" sz="2000" dirty="0" smtClean="0"/>
              <a:t> </a:t>
            </a:r>
            <a:endParaRPr lang="en-US" sz="20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58929" y="1690688"/>
            <a:ext cx="4964415" cy="1878777"/>
          </a:xfrm>
          <a:prstGeom prst="rect">
            <a:avLst/>
          </a:prstGeom>
        </p:spPr>
      </p:pic>
      <p:pic>
        <p:nvPicPr>
          <p:cNvPr id="4" name="Picture 3"/>
          <p:cNvPicPr>
            <a:picLocks noChangeAspect="1"/>
          </p:cNvPicPr>
          <p:nvPr/>
        </p:nvPicPr>
        <p:blipFill>
          <a:blip r:embed="rId3"/>
          <a:stretch>
            <a:fillRect/>
          </a:stretch>
        </p:blipFill>
        <p:spPr>
          <a:xfrm>
            <a:off x="7446197" y="4895028"/>
            <a:ext cx="3636048" cy="1683572"/>
          </a:xfrm>
          <a:prstGeom prst="rect">
            <a:avLst/>
          </a:prstGeom>
        </p:spPr>
      </p:pic>
    </p:spTree>
    <p:extLst>
      <p:ext uri="{BB962C8B-B14F-4D97-AF65-F5344CB8AC3E}">
        <p14:creationId xmlns:p14="http://schemas.microsoft.com/office/powerpoint/2010/main" val="496236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Graph Isomorphism: </a:t>
            </a:r>
            <a:r>
              <a:rPr lang="en-US" dirty="0" smtClean="0"/>
              <a:t>Proving</a:t>
            </a:r>
            <a:endParaRPr lang="en-US" dirty="0"/>
          </a:p>
        </p:txBody>
      </p:sp>
      <p:sp>
        <p:nvSpPr>
          <p:cNvPr id="3" name="Content Placeholder 2"/>
          <p:cNvSpPr>
            <a:spLocks noGrp="1"/>
          </p:cNvSpPr>
          <p:nvPr>
            <p:ph sz="half" idx="1"/>
          </p:nvPr>
        </p:nvSpPr>
        <p:spPr/>
        <p:txBody>
          <a:bodyPr>
            <a:normAutofit fontScale="70000" lnSpcReduction="20000"/>
          </a:bodyPr>
          <a:lstStyle/>
          <a:p>
            <a:pPr indent="0">
              <a:buNone/>
            </a:pPr>
            <a:r>
              <a:rPr lang="en-US" sz="3400" b="1" dirty="0"/>
              <a:t>Example</a:t>
            </a:r>
            <a:r>
              <a:rPr lang="en-US" sz="3400" dirty="0"/>
              <a:t>: Determine whether these two graphs </a:t>
            </a:r>
            <a:r>
              <a:rPr lang="en-US" sz="3400" dirty="0" smtClean="0"/>
              <a:t>are </a:t>
            </a:r>
            <a:r>
              <a:rPr lang="en-US" sz="3400" dirty="0"/>
              <a:t>isomorphic.</a:t>
            </a:r>
          </a:p>
          <a:p>
            <a:pPr indent="0">
              <a:buNone/>
            </a:pPr>
            <a:endParaRPr lang="en-US" sz="3400" dirty="0"/>
          </a:p>
          <a:p>
            <a:pPr indent="0">
              <a:buNone/>
            </a:pPr>
            <a:endParaRPr lang="en-US" sz="3400" dirty="0"/>
          </a:p>
          <a:p>
            <a:pPr indent="0">
              <a:buNone/>
            </a:pPr>
            <a:endParaRPr lang="en-US" sz="3400" dirty="0"/>
          </a:p>
          <a:p>
            <a:pPr indent="0">
              <a:spcBef>
                <a:spcPts val="0"/>
              </a:spcBef>
              <a:buNone/>
            </a:pPr>
            <a:endParaRPr lang="en-US" sz="3400" b="1" dirty="0" smtClean="0"/>
          </a:p>
          <a:p>
            <a:pPr indent="0">
              <a:spcBef>
                <a:spcPts val="0"/>
              </a:spcBef>
              <a:buNone/>
            </a:pPr>
            <a:r>
              <a:rPr lang="en-US" sz="3400" b="1" dirty="0" smtClean="0"/>
              <a:t>Solution</a:t>
            </a:r>
            <a:r>
              <a:rPr lang="en-US" sz="3400" dirty="0"/>
              <a:t>:  Both graphs have six vertices and seven edges.</a:t>
            </a:r>
          </a:p>
          <a:p>
            <a:pPr indent="0">
              <a:spcBef>
                <a:spcPts val="0"/>
              </a:spcBef>
              <a:buNone/>
            </a:pPr>
            <a:r>
              <a:rPr lang="en-US" sz="3400" dirty="0"/>
              <a:t>They also both have four vertices of degree two and two of degree three. </a:t>
            </a:r>
          </a:p>
          <a:p>
            <a:pPr indent="0">
              <a:spcBef>
                <a:spcPts val="0"/>
              </a:spcBef>
              <a:buNone/>
            </a:pPr>
            <a:r>
              <a:rPr lang="en-US" sz="3400" dirty="0"/>
              <a:t>The </a:t>
            </a:r>
            <a:r>
              <a:rPr lang="en-US" sz="3400" dirty="0" err="1"/>
              <a:t>subgraphs</a:t>
            </a:r>
            <a:r>
              <a:rPr lang="en-US" sz="3400" dirty="0"/>
              <a:t> of </a:t>
            </a:r>
            <a:r>
              <a:rPr lang="en-US" sz="3400" i="1" dirty="0"/>
              <a:t>G</a:t>
            </a:r>
            <a:r>
              <a:rPr lang="en-US" sz="3400" dirty="0"/>
              <a:t> and </a:t>
            </a:r>
            <a:r>
              <a:rPr lang="en-US" sz="3400" i="1" dirty="0"/>
              <a:t>H</a:t>
            </a:r>
            <a:r>
              <a:rPr lang="en-US" sz="3400" dirty="0"/>
              <a:t> consisting of all the vertices of degree two and the edges connecting them are isomorphic. So, it is reasonable to try to find an isomorphism </a:t>
            </a:r>
            <a:r>
              <a:rPr lang="en-US" sz="3400" i="1" dirty="0"/>
              <a:t>f</a:t>
            </a:r>
            <a:r>
              <a:rPr lang="en-US" sz="3400" dirty="0"/>
              <a:t>. </a:t>
            </a:r>
          </a:p>
          <a:p>
            <a:pPr indent="0">
              <a:spcBef>
                <a:spcPts val="0"/>
              </a:spcBef>
              <a:buNone/>
            </a:pPr>
            <a:endParaRPr lang="en-US" sz="3400" dirty="0"/>
          </a:p>
          <a:p>
            <a:pPr indent="0">
              <a:spcBef>
                <a:spcPts val="0"/>
              </a:spcBef>
              <a:buNone/>
            </a:pPr>
            <a:endParaRPr lang="en-US" sz="3400" dirty="0"/>
          </a:p>
          <a:p>
            <a:pPr indent="0">
              <a:spcBef>
                <a:spcPts val="0"/>
              </a:spcBef>
              <a:buNone/>
            </a:pPr>
            <a:endParaRPr lang="en-US" sz="3400" dirty="0"/>
          </a:p>
        </p:txBody>
      </p:sp>
      <p:sp>
        <p:nvSpPr>
          <p:cNvPr id="4" name="Content Placeholder 3"/>
          <p:cNvSpPr>
            <a:spLocks noGrp="1"/>
          </p:cNvSpPr>
          <p:nvPr>
            <p:ph sz="half" idx="2"/>
          </p:nvPr>
        </p:nvSpPr>
        <p:spPr/>
        <p:txBody>
          <a:bodyPr>
            <a:noAutofit/>
          </a:bodyPr>
          <a:lstStyle/>
          <a:p>
            <a:pPr indent="0">
              <a:spcBef>
                <a:spcPts val="0"/>
              </a:spcBef>
              <a:buNone/>
            </a:pPr>
            <a:r>
              <a:rPr lang="en-US" sz="2400" dirty="0" smtClean="0"/>
              <a:t>The </a:t>
            </a:r>
            <a:r>
              <a:rPr lang="en-US" sz="2400" dirty="0"/>
              <a:t>function </a:t>
            </a:r>
            <a:r>
              <a:rPr lang="en-US" sz="2400" i="1" dirty="0"/>
              <a:t>f</a:t>
            </a:r>
            <a:r>
              <a:rPr lang="en-US" sz="2400" dirty="0"/>
              <a:t> with </a:t>
            </a:r>
            <a:r>
              <a:rPr lang="en-US" sz="2400" i="1" dirty="0"/>
              <a:t>f</a:t>
            </a:r>
            <a:r>
              <a:rPr lang="en-US" sz="2400" dirty="0"/>
              <a:t>(</a:t>
            </a:r>
            <a:r>
              <a:rPr lang="en-US" sz="2400" i="1" dirty="0"/>
              <a:t>u</a:t>
            </a:r>
            <a:r>
              <a:rPr lang="en-US" sz="2400" baseline="-25000" dirty="0">
                <a:latin typeface="Cambria Math" pitchFamily="18" charset="0"/>
                <a:ea typeface="Cambria Math" pitchFamily="18" charset="0"/>
              </a:rPr>
              <a:t>1</a:t>
            </a:r>
            <a:r>
              <a:rPr lang="en-US" sz="2400" dirty="0"/>
              <a:t>) = </a:t>
            </a:r>
            <a:r>
              <a:rPr lang="en-US" sz="2400" i="1" dirty="0"/>
              <a:t>v</a:t>
            </a:r>
            <a:r>
              <a:rPr lang="en-US" sz="2400" baseline="-25000" dirty="0">
                <a:latin typeface="Cambria Math" pitchFamily="18" charset="0"/>
                <a:ea typeface="Cambria Math" pitchFamily="18" charset="0"/>
              </a:rPr>
              <a:t>6</a:t>
            </a:r>
            <a:r>
              <a:rPr lang="en-US" sz="2400" dirty="0"/>
              <a:t>, </a:t>
            </a:r>
            <a:r>
              <a:rPr lang="en-US" sz="2400" i="1" dirty="0"/>
              <a:t>f</a:t>
            </a:r>
            <a:r>
              <a:rPr lang="en-US" sz="2400" dirty="0"/>
              <a:t>(</a:t>
            </a:r>
            <a:r>
              <a:rPr lang="en-US" sz="2400" i="1" dirty="0"/>
              <a:t>u</a:t>
            </a:r>
            <a:r>
              <a:rPr lang="en-US" sz="2400" baseline="-25000" dirty="0">
                <a:latin typeface="Cambria Math" pitchFamily="18" charset="0"/>
                <a:ea typeface="Cambria Math" pitchFamily="18" charset="0"/>
              </a:rPr>
              <a:t>2</a:t>
            </a:r>
            <a:r>
              <a:rPr lang="en-US" sz="2400" dirty="0"/>
              <a:t>) = </a:t>
            </a:r>
            <a:r>
              <a:rPr lang="en-US" sz="2400" i="1" dirty="0"/>
              <a:t>v</a:t>
            </a:r>
            <a:r>
              <a:rPr lang="en-US" sz="2400" baseline="-25000" dirty="0">
                <a:latin typeface="Cambria Math" pitchFamily="18" charset="0"/>
                <a:ea typeface="Cambria Math" pitchFamily="18" charset="0"/>
              </a:rPr>
              <a:t>3</a:t>
            </a:r>
            <a:r>
              <a:rPr lang="en-US" sz="2400" dirty="0"/>
              <a:t>, </a:t>
            </a:r>
            <a:r>
              <a:rPr lang="en-US" sz="2400" i="1" dirty="0"/>
              <a:t>f</a:t>
            </a:r>
            <a:r>
              <a:rPr lang="en-US" sz="2400" dirty="0"/>
              <a:t>(</a:t>
            </a:r>
            <a:r>
              <a:rPr lang="en-US" sz="2400" i="1" dirty="0"/>
              <a:t>u</a:t>
            </a:r>
            <a:r>
              <a:rPr lang="en-US" sz="2400" baseline="-25000" dirty="0">
                <a:latin typeface="Cambria Math" pitchFamily="18" charset="0"/>
                <a:ea typeface="Cambria Math" pitchFamily="18" charset="0"/>
              </a:rPr>
              <a:t>3</a:t>
            </a:r>
            <a:r>
              <a:rPr lang="en-US" sz="2400" dirty="0"/>
              <a:t>) = </a:t>
            </a:r>
            <a:r>
              <a:rPr lang="en-US" sz="2400" i="1" dirty="0"/>
              <a:t>v</a:t>
            </a:r>
            <a:r>
              <a:rPr lang="en-US" sz="2400" baseline="-25000" dirty="0">
                <a:latin typeface="Cambria Math" pitchFamily="18" charset="0"/>
                <a:ea typeface="Cambria Math" pitchFamily="18" charset="0"/>
              </a:rPr>
              <a:t>4</a:t>
            </a:r>
            <a:r>
              <a:rPr lang="en-US" sz="2400" dirty="0"/>
              <a:t>, and </a:t>
            </a:r>
            <a:r>
              <a:rPr lang="en-US" sz="2400" i="1" dirty="0"/>
              <a:t>f</a:t>
            </a:r>
            <a:r>
              <a:rPr lang="en-US" sz="2400" dirty="0"/>
              <a:t>(</a:t>
            </a:r>
            <a:r>
              <a:rPr lang="en-US" sz="2400" i="1" dirty="0"/>
              <a:t>u</a:t>
            </a:r>
            <a:r>
              <a:rPr lang="en-US" sz="2400" baseline="-25000" dirty="0">
                <a:latin typeface="Cambria Math" pitchFamily="18" charset="0"/>
                <a:ea typeface="Cambria Math" pitchFamily="18" charset="0"/>
              </a:rPr>
              <a:t>4</a:t>
            </a:r>
            <a:r>
              <a:rPr lang="en-US" sz="2400" dirty="0"/>
              <a:t>) = </a:t>
            </a:r>
            <a:r>
              <a:rPr lang="en-US" sz="2400" i="1" dirty="0"/>
              <a:t>v</a:t>
            </a:r>
            <a:r>
              <a:rPr lang="en-US" sz="2400" baseline="-25000" dirty="0">
                <a:latin typeface="Cambria Math" pitchFamily="18" charset="0"/>
                <a:ea typeface="Cambria Math" pitchFamily="18" charset="0"/>
              </a:rPr>
              <a:t>5</a:t>
            </a:r>
            <a:r>
              <a:rPr lang="en-US" sz="2400" dirty="0"/>
              <a:t> , </a:t>
            </a:r>
            <a:r>
              <a:rPr lang="en-US" sz="2400" i="1" dirty="0"/>
              <a:t>f</a:t>
            </a:r>
            <a:r>
              <a:rPr lang="en-US" sz="2400" dirty="0"/>
              <a:t>(</a:t>
            </a:r>
            <a:r>
              <a:rPr lang="en-US" sz="2400" i="1" dirty="0"/>
              <a:t>u</a:t>
            </a:r>
            <a:r>
              <a:rPr lang="en-US" sz="2400" baseline="-25000" dirty="0">
                <a:latin typeface="Cambria Math" pitchFamily="18" charset="0"/>
                <a:ea typeface="Cambria Math" pitchFamily="18" charset="0"/>
              </a:rPr>
              <a:t>5</a:t>
            </a:r>
            <a:r>
              <a:rPr lang="en-US" sz="2400" dirty="0"/>
              <a:t>) = </a:t>
            </a:r>
            <a:r>
              <a:rPr lang="en-US" sz="2400" i="1" dirty="0"/>
              <a:t>v</a:t>
            </a:r>
            <a:r>
              <a:rPr lang="en-US" sz="2400" baseline="-25000" dirty="0">
                <a:latin typeface="Cambria Math" pitchFamily="18" charset="0"/>
                <a:ea typeface="Cambria Math" pitchFamily="18" charset="0"/>
              </a:rPr>
              <a:t>1</a:t>
            </a:r>
            <a:r>
              <a:rPr lang="en-US" sz="2400" dirty="0"/>
              <a:t>, and  </a:t>
            </a:r>
            <a:r>
              <a:rPr lang="en-US" sz="2400" i="1" dirty="0"/>
              <a:t>f</a:t>
            </a:r>
            <a:r>
              <a:rPr lang="en-US" sz="2400" dirty="0"/>
              <a:t>(</a:t>
            </a:r>
            <a:r>
              <a:rPr lang="en-US" sz="2400" i="1" dirty="0"/>
              <a:t>u</a:t>
            </a:r>
            <a:r>
              <a:rPr lang="en-US" sz="2400" baseline="-25000" dirty="0">
                <a:latin typeface="Cambria Math" pitchFamily="18" charset="0"/>
                <a:ea typeface="Cambria Math" pitchFamily="18" charset="0"/>
              </a:rPr>
              <a:t>6</a:t>
            </a:r>
            <a:r>
              <a:rPr lang="en-US" sz="2400" dirty="0"/>
              <a:t>) = </a:t>
            </a:r>
            <a:r>
              <a:rPr lang="en-US" sz="2400" i="1" dirty="0"/>
              <a:t>v</a:t>
            </a:r>
            <a:r>
              <a:rPr lang="en-US" sz="2400" baseline="-25000" dirty="0">
                <a:latin typeface="Cambria Math" pitchFamily="18" charset="0"/>
                <a:ea typeface="Cambria Math" pitchFamily="18" charset="0"/>
              </a:rPr>
              <a:t>2</a:t>
            </a:r>
            <a:r>
              <a:rPr lang="en-US" sz="2400" dirty="0"/>
              <a:t>  is a one-to-one correspondence between </a:t>
            </a:r>
            <a:r>
              <a:rPr lang="en-US" sz="2400" i="1" dirty="0"/>
              <a:t>G</a:t>
            </a:r>
            <a:r>
              <a:rPr lang="en-US" sz="2400" dirty="0"/>
              <a:t> and </a:t>
            </a:r>
            <a:r>
              <a:rPr lang="en-US" sz="2400" i="1" dirty="0"/>
              <a:t>H</a:t>
            </a:r>
            <a:r>
              <a:rPr lang="en-US" sz="2400" dirty="0"/>
              <a:t>. Showing that this correspondence preserves edges is straightforward, so we will omit the details here.  Because </a:t>
            </a:r>
            <a:r>
              <a:rPr lang="en-US" sz="2400" i="1" dirty="0"/>
              <a:t>f</a:t>
            </a:r>
            <a:r>
              <a:rPr lang="en-US" sz="2400" dirty="0"/>
              <a:t> is an isomorphism, it follows that </a:t>
            </a:r>
            <a:r>
              <a:rPr lang="en-US" sz="2400" i="1" dirty="0"/>
              <a:t>G</a:t>
            </a:r>
            <a:r>
              <a:rPr lang="en-US" sz="2400" dirty="0"/>
              <a:t> and </a:t>
            </a:r>
            <a:r>
              <a:rPr lang="en-US" sz="2400" i="1" dirty="0"/>
              <a:t>H</a:t>
            </a:r>
            <a:r>
              <a:rPr lang="en-US" sz="2400" dirty="0"/>
              <a:t> are isomorphic graphs</a:t>
            </a:r>
            <a:r>
              <a:rPr lang="en-US" sz="2400" dirty="0" smtClean="0"/>
              <a:t>.</a:t>
            </a:r>
            <a:endParaRPr lang="en-US" sz="24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7095" y="2453113"/>
            <a:ext cx="3023912" cy="1292622"/>
          </a:xfrm>
          <a:prstGeom prst="rect">
            <a:avLst/>
          </a:prstGeom>
        </p:spPr>
      </p:pic>
    </p:spTree>
    <p:extLst>
      <p:ext uri="{BB962C8B-B14F-4D97-AF65-F5344CB8AC3E}">
        <p14:creationId xmlns:p14="http://schemas.microsoft.com/office/powerpoint/2010/main" val="4119490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Adjacency Lists</a:t>
            </a:r>
          </a:p>
          <a:p>
            <a:r>
              <a:rPr lang="en-US" dirty="0" smtClean="0"/>
              <a:t>Adjacency Matrices</a:t>
            </a:r>
          </a:p>
          <a:p>
            <a:r>
              <a:rPr lang="en-US" dirty="0" smtClean="0"/>
              <a:t>Incidence Matrices</a:t>
            </a:r>
          </a:p>
          <a:p>
            <a:r>
              <a:rPr lang="en-US" dirty="0" smtClean="0"/>
              <a:t>Isomorphism </a:t>
            </a:r>
            <a:r>
              <a:rPr lang="en-US" smtClean="0"/>
              <a:t>of Graphs</a:t>
            </a:r>
            <a:endParaRPr lang="en-US" dirty="0" smtClean="0"/>
          </a:p>
        </p:txBody>
      </p:sp>
    </p:spTree>
    <p:extLst>
      <p:ext uri="{BB962C8B-B14F-4D97-AF65-F5344CB8AC3E}">
        <p14:creationId xmlns:p14="http://schemas.microsoft.com/office/powerpoint/2010/main" val="10191674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Representing Graphs: </a:t>
            </a:r>
            <a:br>
              <a:rPr lang="en-US" dirty="0" smtClean="0"/>
            </a:br>
            <a:r>
              <a:rPr lang="en-US" dirty="0" smtClean="0"/>
              <a:t>Adjacency Lists</a:t>
            </a:r>
            <a:endParaRPr lang="en-US" dirty="0"/>
          </a:p>
        </p:txBody>
      </p:sp>
      <p:sp>
        <p:nvSpPr>
          <p:cNvPr id="3" name="Content Placeholder 2"/>
          <p:cNvSpPr>
            <a:spLocks noGrp="1"/>
          </p:cNvSpPr>
          <p:nvPr>
            <p:ph sz="half" idx="1"/>
          </p:nvPr>
        </p:nvSpPr>
        <p:spPr/>
        <p:txBody>
          <a:bodyPr/>
          <a:lstStyle/>
          <a:p>
            <a:pPr indent="0">
              <a:buNone/>
            </a:pPr>
            <a:r>
              <a:rPr lang="en-US" b="1" dirty="0" smtClean="0"/>
              <a:t>Definition</a:t>
            </a:r>
            <a:r>
              <a:rPr lang="en-US" dirty="0" smtClean="0"/>
              <a:t>: An </a:t>
            </a:r>
            <a:r>
              <a:rPr lang="en-US" i="1" dirty="0" smtClean="0"/>
              <a:t>adjacency list </a:t>
            </a:r>
            <a:r>
              <a:rPr lang="en-US" dirty="0" smtClean="0"/>
              <a:t>can be used to represent a graph with no multiple edges by specifying the vertices that are adjacent to each vertex of the graph.</a:t>
            </a:r>
          </a:p>
          <a:p>
            <a:pPr indent="0">
              <a:buNone/>
            </a:pPr>
            <a:endParaRPr lang="en-US" dirty="0"/>
          </a:p>
          <a:p>
            <a:pPr indent="0">
              <a:buNone/>
            </a:pPr>
            <a:endParaRPr lang="en-US" dirty="0" smtClean="0"/>
          </a:p>
          <a:p>
            <a:pPr indent="0">
              <a:buNone/>
            </a:pPr>
            <a:endParaRPr lang="en-US" dirty="0"/>
          </a:p>
          <a:p>
            <a:pPr indent="0">
              <a:buNone/>
            </a:pPr>
            <a:endParaRPr lang="en-US" dirty="0" smtClean="0"/>
          </a:p>
          <a:p>
            <a:pPr marL="0" indent="0">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69975" y="1680066"/>
            <a:ext cx="2448247" cy="228600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3528" y="1785158"/>
            <a:ext cx="2314955" cy="2070745"/>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4539" y="4381680"/>
            <a:ext cx="2637577" cy="2250474"/>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84285" y="4279135"/>
            <a:ext cx="2814198" cy="2110649"/>
          </a:xfrm>
          <a:prstGeom prst="rect">
            <a:avLst/>
          </a:prstGeom>
        </p:spPr>
      </p:pic>
    </p:spTree>
    <p:extLst>
      <p:ext uri="{BB962C8B-B14F-4D97-AF65-F5344CB8AC3E}">
        <p14:creationId xmlns:p14="http://schemas.microsoft.com/office/powerpoint/2010/main" val="3418011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Representation of </a:t>
            </a:r>
            <a:r>
              <a:rPr lang="en-US" dirty="0" smtClean="0"/>
              <a:t>Graphs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indent="0">
                  <a:buNone/>
                </a:pPr>
                <a:r>
                  <a:rPr lang="en-US" b="1" dirty="0" smtClean="0"/>
                  <a:t>Definition</a:t>
                </a:r>
                <a:r>
                  <a:rPr lang="en-US" dirty="0" smtClean="0"/>
                  <a:t>: Suppose that </a:t>
                </a:r>
                <a:r>
                  <a:rPr lang="en-US" i="1" dirty="0" smtClean="0"/>
                  <a:t>G</a:t>
                </a:r>
                <a:r>
                  <a:rPr lang="en-US" dirty="0" smtClean="0"/>
                  <a:t> = (</a:t>
                </a:r>
                <a:r>
                  <a:rPr lang="en-US" i="1" dirty="0" smtClean="0"/>
                  <a:t>V</a:t>
                </a:r>
                <a:r>
                  <a:rPr lang="en-US" dirty="0" smtClean="0"/>
                  <a:t>, </a:t>
                </a:r>
                <a:r>
                  <a:rPr lang="en-US" i="1" dirty="0" smtClean="0"/>
                  <a:t>E</a:t>
                </a:r>
                <a:r>
                  <a:rPr lang="en-US" dirty="0" smtClean="0"/>
                  <a:t>) is a simple graph where |</a:t>
                </a:r>
                <a:r>
                  <a:rPr lang="en-US" i="1" dirty="0" smtClean="0"/>
                  <a:t>V</a:t>
                </a:r>
                <a:r>
                  <a:rPr lang="en-US" dirty="0" smtClean="0"/>
                  <a:t>| = </a:t>
                </a:r>
                <a:r>
                  <a:rPr lang="en-US" i="1" dirty="0" smtClean="0"/>
                  <a:t>n</a:t>
                </a:r>
                <a:r>
                  <a:rPr lang="en-US" dirty="0" smtClean="0"/>
                  <a:t>. </a:t>
                </a:r>
                <a:r>
                  <a:rPr lang="en-US" dirty="0" smtClean="0"/>
                  <a:t>List </a:t>
                </a:r>
                <a:r>
                  <a:rPr lang="en-US" dirty="0" smtClean="0"/>
                  <a:t>the vertices of </a:t>
                </a:r>
                <a:r>
                  <a:rPr lang="en-US" i="1" dirty="0" smtClean="0"/>
                  <a:t>G</a:t>
                </a:r>
                <a:r>
                  <a:rPr lang="en-US" dirty="0" smtClean="0"/>
                  <a:t> as </a:t>
                </a:r>
                <a:r>
                  <a:rPr lang="en-US" i="1" dirty="0" smtClean="0"/>
                  <a:t>v</a:t>
                </a:r>
                <a:r>
                  <a:rPr lang="en-US" baseline="-25000" dirty="0" smtClean="0">
                    <a:latin typeface="Cambria Math" pitchFamily="18" charset="0"/>
                    <a:ea typeface="Cambria Math" pitchFamily="18" charset="0"/>
                  </a:rPr>
                  <a:t>1</a:t>
                </a:r>
                <a:r>
                  <a:rPr lang="en-US" dirty="0" smtClean="0"/>
                  <a:t>, </a:t>
                </a:r>
                <a:r>
                  <a:rPr lang="en-US" i="1" dirty="0" smtClean="0"/>
                  <a:t>v</a:t>
                </a:r>
                <a:r>
                  <a:rPr lang="en-US" baseline="-25000" dirty="0" smtClean="0">
                    <a:latin typeface="Cambria Math" pitchFamily="18" charset="0"/>
                    <a:ea typeface="Cambria Math" pitchFamily="18" charset="0"/>
                  </a:rPr>
                  <a:t>2</a:t>
                </a:r>
                <a:r>
                  <a:rPr lang="en-US" dirty="0" smtClean="0"/>
                  <a:t>, … , </a:t>
                </a:r>
                <a:r>
                  <a:rPr lang="en-US" i="1" dirty="0" err="1" smtClean="0"/>
                  <a:t>v</a:t>
                </a:r>
                <a:r>
                  <a:rPr lang="en-US" i="1" baseline="-25000" dirty="0" err="1" smtClean="0"/>
                  <a:t>n</a:t>
                </a:r>
                <a:r>
                  <a:rPr lang="en-US" dirty="0" err="1" smtClean="0"/>
                  <a:t>.</a:t>
                </a:r>
                <a:r>
                  <a:rPr lang="en-US" dirty="0" smtClean="0"/>
                  <a:t>  The </a:t>
                </a:r>
                <a:r>
                  <a:rPr lang="en-US" i="1" dirty="0" smtClean="0"/>
                  <a:t>adjacency matrix </a:t>
                </a:r>
                <a:r>
                  <a:rPr lang="en-US" dirty="0" smtClean="0"/>
                  <a:t> </a:t>
                </a:r>
                <a:r>
                  <a:rPr lang="en-US" b="1" dirty="0" smtClean="0"/>
                  <a:t>A</a:t>
                </a:r>
                <a:r>
                  <a:rPr lang="en-US" i="1" baseline="-25000" dirty="0" smtClean="0"/>
                  <a:t>G</a:t>
                </a:r>
                <a:r>
                  <a:rPr lang="en-US" dirty="0" smtClean="0"/>
                  <a:t> of </a:t>
                </a:r>
                <a:r>
                  <a:rPr lang="en-US" i="1" dirty="0" smtClean="0"/>
                  <a:t>G</a:t>
                </a:r>
                <a:r>
                  <a:rPr lang="en-US" dirty="0" smtClean="0"/>
                  <a:t>, </a:t>
                </a:r>
                <a:r>
                  <a:rPr lang="en-US" dirty="0" smtClean="0"/>
                  <a:t>is the </a:t>
                </a:r>
                <a:r>
                  <a:rPr lang="en-US" i="1" dirty="0" smtClean="0"/>
                  <a:t>n ×</a:t>
                </a:r>
                <a:r>
                  <a:rPr lang="en-US" dirty="0" smtClean="0"/>
                  <a:t> </a:t>
                </a:r>
                <a:r>
                  <a:rPr lang="en-US" i="1" dirty="0" smtClean="0"/>
                  <a:t>n</a:t>
                </a:r>
                <a:r>
                  <a:rPr lang="en-US" dirty="0" smtClean="0"/>
                  <a:t> zero-one matrix </a:t>
                </a:r>
                <a:r>
                  <a:rPr lang="en-US" dirty="0" smtClean="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=1</m:t>
                    </m:r>
                  </m:oMath>
                </a14:m>
                <a:r>
                  <a:rPr lang="en-US" dirty="0" smtClean="0"/>
                  <a:t> </a:t>
                </a:r>
                <a:r>
                  <a:rPr lang="en-US" dirty="0" err="1" smtClean="0"/>
                  <a:t>iff</a:t>
                </a:r>
                <a:r>
                  <a:rPr lang="en-US" dirty="0" smtClean="0"/>
                  <a:t> </a:t>
                </a:r>
                <a:r>
                  <a:rPr lang="en-US" i="1" dirty="0" smtClean="0"/>
                  <a:t>v</a:t>
                </a:r>
                <a:r>
                  <a:rPr lang="en-US" i="1" baseline="-25000" dirty="0" smtClean="0"/>
                  <a:t>i</a:t>
                </a:r>
                <a:r>
                  <a:rPr lang="en-US" i="1" dirty="0" smtClean="0"/>
                  <a:t> </a:t>
                </a:r>
                <a:r>
                  <a:rPr lang="en-US" dirty="0" smtClean="0"/>
                  <a:t>and </a:t>
                </a:r>
                <a:r>
                  <a:rPr lang="en-US" i="1" dirty="0" err="1" smtClean="0"/>
                  <a:t>v</a:t>
                </a:r>
                <a:r>
                  <a:rPr lang="en-US" i="1" baseline="-25000" dirty="0" err="1" smtClean="0"/>
                  <a:t>j</a:t>
                </a:r>
                <a:r>
                  <a:rPr lang="en-US" dirty="0" smtClean="0"/>
                  <a:t> are </a:t>
                </a:r>
                <a:r>
                  <a:rPr lang="en-US" dirty="0" smtClean="0"/>
                  <a:t>adjacent.</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2241" r="-1275"/>
                </a:stretch>
              </a:blipFill>
            </p:spPr>
            <p:txBody>
              <a:bodyPr/>
              <a:lstStyle/>
              <a:p>
                <a:r>
                  <a:rPr lang="lv-LV">
                    <a:noFill/>
                  </a:rPr>
                  <a:t> </a:t>
                </a:r>
              </a:p>
            </p:txBody>
          </p:sp>
        </mc:Fallback>
      </mc:AlternateContent>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661271" y="4570163"/>
            <a:ext cx="6034319" cy="872169"/>
          </a:xfrm>
          <a:prstGeom prst="rect">
            <a:avLst/>
          </a:prstGeom>
        </p:spPr>
      </p:pic>
    </p:spTree>
    <p:extLst>
      <p:ext uri="{BB962C8B-B14F-4D97-AF65-F5344CB8AC3E}">
        <p14:creationId xmlns:p14="http://schemas.microsoft.com/office/powerpoint/2010/main" val="280413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Adjacency </a:t>
            </a:r>
            <a:r>
              <a:rPr lang="en-US" dirty="0" smtClean="0"/>
              <a:t>Matrices – 1 </a:t>
            </a:r>
            <a:endParaRPr lang="en-US" dirty="0"/>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2149602" y="2895600"/>
            <a:ext cx="669798" cy="906018"/>
          </a:xfr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64886" y="4289756"/>
            <a:ext cx="666750" cy="906018"/>
          </a:xfrm>
          <a:prstGeom prst="rect">
            <a:avLst/>
          </a:prstGeom>
        </p:spPr>
      </p:pic>
      <p:sp>
        <p:nvSpPr>
          <p:cNvPr id="3" name="TextBox 2"/>
          <p:cNvSpPr txBox="1"/>
          <p:nvPr/>
        </p:nvSpPr>
        <p:spPr>
          <a:xfrm>
            <a:off x="1994059" y="2058501"/>
            <a:ext cx="6019800" cy="369332"/>
          </a:xfrm>
          <a:prstGeom prst="rect">
            <a:avLst/>
          </a:prstGeom>
          <a:noFill/>
        </p:spPr>
        <p:txBody>
          <a:bodyPr wrap="square" rtlCol="0">
            <a:spAutoFit/>
          </a:bodyPr>
          <a:lstStyle/>
          <a:p>
            <a:r>
              <a:rPr lang="en-US" b="1" dirty="0"/>
              <a:t>Example</a:t>
            </a:r>
            <a:r>
              <a:rPr lang="en-US" dirty="0"/>
              <a:t>:  </a:t>
            </a:r>
          </a:p>
        </p:txBody>
      </p:sp>
      <p:pic>
        <p:nvPicPr>
          <p:cNvPr id="14" name="Picture 1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733801" y="2915394"/>
            <a:ext cx="1270159" cy="911543"/>
          </a:xfrm>
          <a:prstGeom prst="rect">
            <a:avLst/>
          </a:prstGeom>
        </p:spPr>
      </p:pic>
      <p:sp>
        <p:nvSpPr>
          <p:cNvPr id="10" name="TextBox 9"/>
          <p:cNvSpPr txBox="1"/>
          <p:nvPr/>
        </p:nvSpPr>
        <p:spPr>
          <a:xfrm>
            <a:off x="5410200" y="3047999"/>
            <a:ext cx="2895600" cy="646331"/>
          </a:xfrm>
          <a:prstGeom prst="rect">
            <a:avLst/>
          </a:prstGeom>
          <a:noFill/>
        </p:spPr>
        <p:txBody>
          <a:bodyPr wrap="square" rtlCol="0">
            <a:spAutoFit/>
          </a:bodyPr>
          <a:lstStyle/>
          <a:p>
            <a:r>
              <a:rPr lang="en-US" i="1" dirty="0"/>
              <a:t>The ordering of </a:t>
            </a:r>
          </a:p>
          <a:p>
            <a:r>
              <a:rPr lang="en-US" i="1" dirty="0"/>
              <a:t>vertices is</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a:t>
            </a:r>
          </a:p>
        </p:txBody>
      </p:sp>
      <p:pic>
        <p:nvPicPr>
          <p:cNvPr id="13" name="Picture 1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606534" y="4159115"/>
            <a:ext cx="1270159" cy="911543"/>
          </a:xfrm>
          <a:prstGeom prst="rect">
            <a:avLst/>
          </a:prstGeom>
        </p:spPr>
      </p:pic>
      <p:sp>
        <p:nvSpPr>
          <p:cNvPr id="12" name="TextBox 11"/>
          <p:cNvSpPr txBox="1"/>
          <p:nvPr/>
        </p:nvSpPr>
        <p:spPr>
          <a:xfrm>
            <a:off x="5410200" y="4304218"/>
            <a:ext cx="2895600" cy="646331"/>
          </a:xfrm>
          <a:prstGeom prst="rect">
            <a:avLst/>
          </a:prstGeom>
          <a:noFill/>
        </p:spPr>
        <p:txBody>
          <a:bodyPr wrap="square" rtlCol="0">
            <a:spAutoFit/>
          </a:bodyPr>
          <a:lstStyle/>
          <a:p>
            <a:r>
              <a:rPr lang="en-US" i="1" dirty="0"/>
              <a:t>The ordering of </a:t>
            </a:r>
          </a:p>
          <a:p>
            <a:r>
              <a:rPr lang="en-US" i="1" dirty="0"/>
              <a:t>vertices is</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a:t>
            </a:r>
          </a:p>
        </p:txBody>
      </p:sp>
      <p:sp>
        <p:nvSpPr>
          <p:cNvPr id="15" name="TextBox 14"/>
          <p:cNvSpPr txBox="1"/>
          <p:nvPr/>
        </p:nvSpPr>
        <p:spPr>
          <a:xfrm>
            <a:off x="2143612" y="5638801"/>
            <a:ext cx="8067188" cy="646331"/>
          </a:xfrm>
          <a:prstGeom prst="rect">
            <a:avLst/>
          </a:prstGeom>
          <a:noFill/>
        </p:spPr>
        <p:txBody>
          <a:bodyPr wrap="square" rtlCol="0">
            <a:spAutoFit/>
          </a:bodyPr>
          <a:lstStyle/>
          <a:p>
            <a:r>
              <a:rPr lang="en-US" b="1" dirty="0"/>
              <a:t>Note</a:t>
            </a:r>
            <a:r>
              <a:rPr lang="en-US" dirty="0"/>
              <a:t>: The adjacency matrix of a simple graph is symmetric, i.e., </a:t>
            </a:r>
            <a:r>
              <a:rPr lang="en-US" i="1" dirty="0" err="1"/>
              <a:t>a</a:t>
            </a:r>
            <a:r>
              <a:rPr lang="en-US" i="1" baseline="-25000" dirty="0" err="1"/>
              <a:t>ij</a:t>
            </a:r>
            <a:r>
              <a:rPr lang="en-US" baseline="-25000" dirty="0"/>
              <a:t> </a:t>
            </a:r>
            <a:r>
              <a:rPr lang="en-US" dirty="0"/>
              <a:t>= </a:t>
            </a:r>
            <a:r>
              <a:rPr lang="en-US" i="1" dirty="0" err="1"/>
              <a:t>a</a:t>
            </a:r>
            <a:r>
              <a:rPr lang="en-US" i="1" baseline="-25000" dirty="0" err="1"/>
              <a:t>ji</a:t>
            </a:r>
            <a:r>
              <a:rPr lang="en-US" i="1" baseline="-25000" dirty="0"/>
              <a:t> </a:t>
            </a:r>
          </a:p>
          <a:p>
            <a:r>
              <a:rPr lang="en-US" dirty="0"/>
              <a:t>Also,</a:t>
            </a:r>
            <a:r>
              <a:rPr lang="en-US" baseline="-25000" dirty="0"/>
              <a:t>  </a:t>
            </a:r>
            <a:r>
              <a:rPr lang="en-US" dirty="0"/>
              <a:t> since there are no loops, each diagonal  entry </a:t>
            </a:r>
            <a:r>
              <a:rPr lang="en-US" i="1" dirty="0" err="1"/>
              <a:t>a</a:t>
            </a:r>
            <a:r>
              <a:rPr lang="en-US" i="1" baseline="-25000" dirty="0" err="1"/>
              <a:t>ij</a:t>
            </a:r>
            <a:r>
              <a:rPr lang="en-US" dirty="0"/>
              <a:t>  for </a:t>
            </a:r>
            <a:r>
              <a:rPr lang="en-US" i="1" dirty="0" err="1"/>
              <a:t>i</a:t>
            </a:r>
            <a:r>
              <a:rPr lang="en-US" dirty="0"/>
              <a:t> =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3</a:t>
            </a:r>
            <a:r>
              <a:rPr lang="en-US" dirty="0"/>
              <a:t>, …, </a:t>
            </a:r>
            <a:r>
              <a:rPr lang="en-US" i="1" dirty="0"/>
              <a:t>n</a:t>
            </a:r>
            <a:r>
              <a:rPr lang="en-US" dirty="0"/>
              <a:t>, is </a:t>
            </a:r>
            <a:r>
              <a:rPr lang="en-US" dirty="0">
                <a:latin typeface="Cambria Math" pitchFamily="18" charset="0"/>
                <a:ea typeface="Cambria Math" pitchFamily="18" charset="0"/>
              </a:rPr>
              <a:t>0</a:t>
            </a:r>
            <a:r>
              <a:rPr lang="en-US" dirty="0"/>
              <a:t>.</a:t>
            </a:r>
            <a:endParaRPr lang="en-US" baseline="-25000" dirty="0"/>
          </a:p>
        </p:txBody>
      </p:sp>
      <p:sp>
        <p:nvSpPr>
          <p:cNvPr id="18" name="TextBox 17"/>
          <p:cNvSpPr txBox="1"/>
          <p:nvPr/>
        </p:nvSpPr>
        <p:spPr>
          <a:xfrm>
            <a:off x="7543801" y="2058502"/>
            <a:ext cx="2971800" cy="3139321"/>
          </a:xfrm>
          <a:prstGeom prst="rect">
            <a:avLst/>
          </a:prstGeom>
          <a:noFill/>
          <a:ln>
            <a:solidFill>
              <a:schemeClr val="accent1"/>
            </a:solidFill>
          </a:ln>
        </p:spPr>
        <p:txBody>
          <a:bodyPr wrap="square" rtlCol="0">
            <a:spAutoFit/>
          </a:bodyPr>
          <a:lstStyle/>
          <a:p>
            <a:r>
              <a:rPr lang="en-US" dirty="0"/>
              <a:t>When a graph is sparse, that is, it has few edges relatively to the total number of possible edges, it is much more efficient to  represent the graph using an adjacency list than an adjacency matrix.  But for a dense graph, which includes a high percentage of possible edges, an adjacency matrix is preferable.</a:t>
            </a:r>
          </a:p>
        </p:txBody>
      </p:sp>
    </p:spTree>
    <p:extLst>
      <p:ext uri="{BB962C8B-B14F-4D97-AF65-F5344CB8AC3E}">
        <p14:creationId xmlns:p14="http://schemas.microsoft.com/office/powerpoint/2010/main" val="863796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Adjacency Matrices (</a:t>
            </a:r>
            <a:r>
              <a:rPr lang="en-US" i="1" dirty="0" smtClean="0"/>
              <a:t>continued</a:t>
            </a:r>
            <a:r>
              <a:rPr lang="en-US" dirty="0" smtClean="0"/>
              <a:t>)</a:t>
            </a:r>
            <a:endParaRPr lang="en-US" dirty="0"/>
          </a:p>
        </p:txBody>
      </p:sp>
      <mc:AlternateContent xmlns:mc="http://schemas.openxmlformats.org/markup-compatibility/2006">
        <mc:Choice xmlns:a14="http://schemas.microsoft.com/office/drawing/2010/main" Requires="a14">
          <p:sp>
            <p:nvSpPr>
              <p:cNvPr id="7" name="Content Placeholder 6"/>
              <p:cNvSpPr>
                <a:spLocks noGrp="1"/>
              </p:cNvSpPr>
              <p:nvPr>
                <p:ph idx="1"/>
              </p:nvPr>
            </p:nvSpPr>
            <p:spPr>
              <a:xfrm>
                <a:off x="838200" y="1825625"/>
                <a:ext cx="10515600" cy="2636206"/>
              </a:xfrm>
            </p:spPr>
            <p:txBody>
              <a:bodyPr>
                <a:noAutofit/>
              </a:bodyPr>
              <a:lstStyle/>
              <a:p>
                <a:r>
                  <a:rPr lang="en-US" sz="2400" dirty="0" smtClean="0"/>
                  <a:t>Adjacency matrices can represent loops </a:t>
                </a:r>
                <a:r>
                  <a:rPr lang="en-US" sz="2400" dirty="0" smtClean="0"/>
                  <a:t>and multiple edges. </a:t>
                </a:r>
              </a:p>
              <a:p>
                <a:r>
                  <a:rPr lang="en-US" sz="2400" dirty="0" smtClean="0"/>
                  <a:t>A loop at the vertex </a:t>
                </a:r>
                <a:r>
                  <a:rPr lang="en-US" sz="2400" i="1" dirty="0" smtClean="0"/>
                  <a:t>v</a:t>
                </a:r>
                <a:r>
                  <a:rPr lang="en-US" sz="2400" i="1" baseline="-25000" dirty="0" smtClean="0"/>
                  <a:t>i</a:t>
                </a:r>
                <a:r>
                  <a:rPr lang="en-US" sz="2400" dirty="0" smtClean="0"/>
                  <a:t> is </a:t>
                </a:r>
                <a:r>
                  <a:rPr lang="en-US" sz="2400" dirty="0" smtClean="0"/>
                  <a:t>represented as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𝑖𝑖</m:t>
                        </m:r>
                      </m:sub>
                    </m:sSub>
                    <m:r>
                      <a:rPr lang="en-US" sz="2400" b="0" i="1" smtClean="0">
                        <a:latin typeface="Cambria Math" panose="02040503050406030204" pitchFamily="18" charset="0"/>
                      </a:rPr>
                      <m:t>=1</m:t>
                    </m:r>
                  </m:oMath>
                </a14:m>
                <a:r>
                  <a:rPr lang="en-US" sz="2400" dirty="0" smtClean="0"/>
                  <a:t>. </a:t>
                </a:r>
              </a:p>
              <a:p>
                <a:r>
                  <a:rPr lang="en-US" sz="2400" dirty="0" smtClean="0"/>
                  <a:t>Multiple edges between </a:t>
                </a:r>
                <a:r>
                  <a:rPr lang="en-US" sz="2400" i="1" dirty="0" smtClean="0"/>
                  <a:t>v</a:t>
                </a:r>
                <a:r>
                  <a:rPr lang="en-US" sz="2400" i="1" baseline="-25000" dirty="0" smtClean="0"/>
                  <a:t>i</a:t>
                </a:r>
                <a:r>
                  <a:rPr lang="en-US" sz="2400" dirty="0" smtClean="0"/>
                  <a:t> </a:t>
                </a:r>
                <a:r>
                  <a:rPr lang="en-US" sz="2400" dirty="0" smtClean="0"/>
                  <a:t>and </a:t>
                </a:r>
                <a:r>
                  <a:rPr lang="en-US" sz="2400" i="1" dirty="0" err="1" smtClean="0"/>
                  <a:t>v</a:t>
                </a:r>
                <a:r>
                  <a:rPr lang="en-US" sz="2400" i="1" baseline="-25000" dirty="0" err="1" smtClean="0"/>
                  <a:t>j</a:t>
                </a:r>
                <a:r>
                  <a:rPr lang="en-US" sz="2400" dirty="0" smtClean="0"/>
                  <a:t>, </a:t>
                </a:r>
                <a:r>
                  <a:rPr lang="en-US" sz="2400" dirty="0" smtClean="0"/>
                  <a:t>(including multiple loops) mean that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m:t>
                        </m:r>
                        <m:r>
                          <a:rPr lang="en-US" sz="2400" b="0" i="1" smtClean="0">
                            <a:latin typeface="Cambria Math" panose="02040503050406030204" pitchFamily="18" charset="0"/>
                          </a:rPr>
                          <m:t>𝑗</m:t>
                        </m:r>
                      </m:sub>
                    </m:sSub>
                  </m:oMath>
                </a14:m>
                <a:r>
                  <a:rPr lang="en-US" sz="2400" dirty="0" smtClean="0"/>
                  <a:t> equals </a:t>
                </a:r>
                <a:r>
                  <a:rPr lang="en-US" sz="2400" dirty="0" smtClean="0"/>
                  <a:t>the number of </a:t>
                </a:r>
                <a:r>
                  <a:rPr lang="en-US" sz="2400" dirty="0" smtClean="0"/>
                  <a:t>connecting edges. </a:t>
                </a:r>
                <a:endParaRPr lang="en-US" sz="2400" dirty="0" smtClean="0"/>
              </a:p>
              <a:p>
                <a:pPr indent="0">
                  <a:buNone/>
                </a:pPr>
                <a:r>
                  <a:rPr lang="en-US" sz="2400" b="1" dirty="0" smtClean="0"/>
                  <a:t>Example</a:t>
                </a:r>
                <a:r>
                  <a:rPr lang="en-US" sz="2400" dirty="0" smtClean="0"/>
                  <a:t>: </a:t>
                </a:r>
                <a:r>
                  <a:rPr lang="en-US" sz="2400" dirty="0" smtClean="0"/>
                  <a:t>Adjacency </a:t>
                </a:r>
                <a:r>
                  <a:rPr lang="en-US" sz="2400" dirty="0" smtClean="0"/>
                  <a:t>matrix  of the </a:t>
                </a:r>
                <a:r>
                  <a:rPr lang="en-US" sz="2400" dirty="0" err="1" smtClean="0"/>
                  <a:t>pseudograph</a:t>
                </a:r>
                <a:r>
                  <a:rPr lang="en-US" sz="2400" dirty="0" smtClean="0"/>
                  <a:t> </a:t>
                </a:r>
                <a:r>
                  <a:rPr lang="en-US" sz="2400" dirty="0" smtClean="0"/>
                  <a:t>with vertices </a:t>
                </a:r>
                <a:r>
                  <a:rPr lang="en-US" sz="2400" i="1" dirty="0" smtClean="0"/>
                  <a:t>a</a:t>
                </a:r>
                <a:r>
                  <a:rPr lang="en-US" sz="2400" dirty="0" smtClean="0"/>
                  <a:t>, </a:t>
                </a:r>
                <a:r>
                  <a:rPr lang="en-US" sz="2400" i="1" dirty="0" smtClean="0"/>
                  <a:t>b</a:t>
                </a:r>
                <a:r>
                  <a:rPr lang="en-US" sz="2400" dirty="0" smtClean="0"/>
                  <a:t>, </a:t>
                </a:r>
                <a:r>
                  <a:rPr lang="en-US" sz="2400" i="1" dirty="0" smtClean="0"/>
                  <a:t>c</a:t>
                </a:r>
                <a:r>
                  <a:rPr lang="en-US" sz="2400" dirty="0" smtClean="0"/>
                  <a:t>, </a:t>
                </a:r>
                <a:r>
                  <a:rPr lang="en-US" sz="2400" i="1" dirty="0" smtClean="0"/>
                  <a:t>d</a:t>
                </a:r>
                <a:r>
                  <a:rPr lang="en-US" sz="2400" dirty="0" smtClean="0"/>
                  <a:t>.  </a:t>
                </a:r>
              </a:p>
            </p:txBody>
          </p:sp>
        </mc:Choice>
        <mc:Fallback>
          <p:sp>
            <p:nvSpPr>
              <p:cNvPr id="7" name="Content Placeholder 6"/>
              <p:cNvSpPr>
                <a:spLocks noGrp="1" noRot="1" noChangeAspect="1" noMove="1" noResize="1" noEditPoints="1" noAdjustHandles="1" noChangeArrowheads="1" noChangeShapeType="1" noTextEdit="1"/>
              </p:cNvSpPr>
              <p:nvPr>
                <p:ph idx="1"/>
              </p:nvPr>
            </p:nvSpPr>
            <p:spPr>
              <a:xfrm>
                <a:off x="838200" y="1825625"/>
                <a:ext cx="10515600" cy="2636206"/>
              </a:xfrm>
              <a:blipFill>
                <a:blip r:embed="rId3"/>
                <a:stretch>
                  <a:fillRect l="-812" t="-3233" r="-406"/>
                </a:stretch>
              </a:blipFill>
            </p:spPr>
            <p:txBody>
              <a:bodyPr/>
              <a:lstStyle/>
              <a:p>
                <a:r>
                  <a:rPr lang="lv-LV">
                    <a:noFill/>
                  </a:rPr>
                  <a:t> </a:t>
                </a:r>
              </a:p>
            </p:txBody>
          </p:sp>
        </mc:Fallback>
      </mc:AlternateContent>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9288" y="4692776"/>
            <a:ext cx="1803517" cy="1884293"/>
          </a:xfrm>
          <a:prstGeom prst="rect">
            <a:avLst/>
          </a:prstGeom>
        </p:spPr>
      </p:pic>
      <p:pic>
        <p:nvPicPr>
          <p:cNvPr id="8" name="Picture 7"/>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5825169" y="4941965"/>
            <a:ext cx="1908890" cy="1369935"/>
          </a:xfrm>
          <a:prstGeom prst="rect">
            <a:avLst/>
          </a:prstGeom>
        </p:spPr>
      </p:pic>
    </p:spTree>
    <p:extLst>
      <p:ext uri="{BB962C8B-B14F-4D97-AF65-F5344CB8AC3E}">
        <p14:creationId xmlns:p14="http://schemas.microsoft.com/office/powerpoint/2010/main" val="3671689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Adjacency Matrices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Adjacency matrices can also be used to represent directed graphs. The matrix for a directed graph  </a:t>
            </a:r>
            <a:r>
              <a:rPr lang="en-US" i="1" dirty="0" smtClean="0"/>
              <a:t>G</a:t>
            </a:r>
            <a:r>
              <a:rPr lang="en-US" dirty="0" smtClean="0"/>
              <a:t> = (</a:t>
            </a:r>
            <a:r>
              <a:rPr lang="en-US" i="1" dirty="0" smtClean="0"/>
              <a:t>V</a:t>
            </a:r>
            <a:r>
              <a:rPr lang="en-US" dirty="0" smtClean="0"/>
              <a:t>, </a:t>
            </a:r>
            <a:r>
              <a:rPr lang="en-US" i="1" dirty="0" smtClean="0"/>
              <a:t>E</a:t>
            </a:r>
            <a:r>
              <a:rPr lang="en-US" dirty="0" smtClean="0"/>
              <a:t>) has a </a:t>
            </a:r>
            <a:r>
              <a:rPr lang="en-US" dirty="0" smtClean="0">
                <a:latin typeface="Cambria Math" pitchFamily="18" charset="0"/>
                <a:ea typeface="Cambria Math" pitchFamily="18" charset="0"/>
              </a:rPr>
              <a:t>1</a:t>
            </a:r>
            <a:r>
              <a:rPr lang="en-US" dirty="0" smtClean="0"/>
              <a:t> in its (</a:t>
            </a:r>
            <a:r>
              <a:rPr lang="en-US" i="1" dirty="0" err="1" smtClean="0"/>
              <a:t>i</a:t>
            </a:r>
            <a:r>
              <a:rPr lang="en-US" dirty="0" smtClean="0"/>
              <a:t>, </a:t>
            </a:r>
            <a:r>
              <a:rPr lang="en-US" i="1" dirty="0" smtClean="0"/>
              <a:t>j</a:t>
            </a:r>
            <a:r>
              <a:rPr lang="en-US" dirty="0" smtClean="0"/>
              <a:t>)</a:t>
            </a:r>
            <a:r>
              <a:rPr lang="en-US" dirty="0" err="1" smtClean="0"/>
              <a:t>th</a:t>
            </a:r>
            <a:r>
              <a:rPr lang="en-US" dirty="0" smtClean="0"/>
              <a:t> position if there is an edge from </a:t>
            </a:r>
            <a:r>
              <a:rPr lang="en-US" i="1" dirty="0" smtClean="0"/>
              <a:t>v</a:t>
            </a:r>
            <a:r>
              <a:rPr lang="en-US" i="1" baseline="-25000" dirty="0" smtClean="0"/>
              <a:t>i</a:t>
            </a:r>
            <a:r>
              <a:rPr lang="en-US" i="1" dirty="0" smtClean="0"/>
              <a:t> </a:t>
            </a:r>
            <a:r>
              <a:rPr lang="en-US" dirty="0" smtClean="0"/>
              <a:t>to </a:t>
            </a:r>
            <a:r>
              <a:rPr lang="en-US" i="1" dirty="0" err="1" smtClean="0"/>
              <a:t>v</a:t>
            </a:r>
            <a:r>
              <a:rPr lang="en-US" i="1" baseline="-25000" dirty="0" err="1" smtClean="0"/>
              <a:t>j</a:t>
            </a:r>
            <a:r>
              <a:rPr lang="en-US" dirty="0" smtClean="0"/>
              <a:t>, where </a:t>
            </a:r>
            <a:r>
              <a:rPr lang="en-US" i="1" dirty="0" smtClean="0"/>
              <a:t>v</a:t>
            </a:r>
            <a:r>
              <a:rPr lang="en-US" baseline="-25000" dirty="0" smtClean="0">
                <a:latin typeface="Cambria Math" pitchFamily="18" charset="0"/>
                <a:ea typeface="Cambria Math" pitchFamily="18" charset="0"/>
              </a:rPr>
              <a:t>1</a:t>
            </a:r>
            <a:r>
              <a:rPr lang="en-US" dirty="0" smtClean="0"/>
              <a:t>, </a:t>
            </a:r>
            <a:r>
              <a:rPr lang="en-US" i="1" dirty="0" smtClean="0"/>
              <a:t>v</a:t>
            </a:r>
            <a:r>
              <a:rPr lang="en-US" baseline="-25000" dirty="0" smtClean="0">
                <a:latin typeface="Cambria Math" pitchFamily="18" charset="0"/>
                <a:ea typeface="Cambria Math" pitchFamily="18" charset="0"/>
              </a:rPr>
              <a:t>2</a:t>
            </a:r>
            <a:r>
              <a:rPr lang="en-US" dirty="0" smtClean="0"/>
              <a:t>, … </a:t>
            </a:r>
            <a:r>
              <a:rPr lang="en-US" i="1" dirty="0" err="1" smtClean="0"/>
              <a:t>v</a:t>
            </a:r>
            <a:r>
              <a:rPr lang="en-US" i="1" baseline="-25000" dirty="0" err="1" smtClean="0">
                <a:latin typeface="Cambria Math" pitchFamily="18" charset="0"/>
                <a:ea typeface="Cambria Math" pitchFamily="18" charset="0"/>
              </a:rPr>
              <a:t>n</a:t>
            </a:r>
            <a:r>
              <a:rPr lang="en-US" dirty="0" smtClean="0"/>
              <a:t> is a  list of the vertices.</a:t>
            </a:r>
          </a:p>
          <a:p>
            <a:pPr marL="640080" lvl="2" indent="-365760"/>
            <a:r>
              <a:rPr lang="en-US" dirty="0" smtClean="0"/>
              <a:t>In </a:t>
            </a:r>
            <a:r>
              <a:rPr lang="en-US" dirty="0"/>
              <a:t>other words, if the graphs adjacency matrix is  </a:t>
            </a:r>
            <a:r>
              <a:rPr lang="en-US" b="1" dirty="0" smtClean="0"/>
              <a:t>A</a:t>
            </a:r>
            <a:r>
              <a:rPr lang="en-US" i="1" baseline="-25000" dirty="0" smtClean="0"/>
              <a:t>G</a:t>
            </a:r>
            <a:r>
              <a:rPr lang="en-US" dirty="0" smtClean="0"/>
              <a:t> </a:t>
            </a:r>
            <a:r>
              <a:rPr lang="en-US" dirty="0"/>
              <a:t>= [</a:t>
            </a:r>
            <a:r>
              <a:rPr lang="en-US" i="1" dirty="0" err="1"/>
              <a:t>a</a:t>
            </a:r>
            <a:r>
              <a:rPr lang="en-US" i="1" baseline="-25000" dirty="0" err="1"/>
              <a:t>ij</a:t>
            </a:r>
            <a:r>
              <a:rPr lang="en-US" dirty="0"/>
              <a:t>], </a:t>
            </a:r>
            <a:r>
              <a:rPr lang="en-US" dirty="0" smtClean="0"/>
              <a:t>then</a:t>
            </a:r>
          </a:p>
          <a:p>
            <a:pPr marL="640080" lvl="2" indent="-365760"/>
            <a:endParaRPr lang="en-US" dirty="0"/>
          </a:p>
          <a:p>
            <a:pPr marL="640080" lvl="2" indent="-365760"/>
            <a:endParaRPr lang="en-US" dirty="0" smtClean="0"/>
          </a:p>
          <a:p>
            <a:pPr marL="640080" lvl="2" indent="-365760"/>
            <a:r>
              <a:rPr lang="en-US" dirty="0" smtClean="0"/>
              <a:t>The adjacency matrix for a directed graph does not have to be symmetric, because there may not be an edge from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a:t>
            </a:r>
            <a:r>
              <a:rPr lang="en-US" dirty="0" smtClean="0"/>
              <a:t>when there is an edge from </a:t>
            </a:r>
            <a:r>
              <a:rPr lang="en-US" i="1" dirty="0" err="1" smtClean="0"/>
              <a:t>v</a:t>
            </a:r>
            <a:r>
              <a:rPr lang="en-US" i="1" baseline="-25000" dirty="0" err="1" smtClean="0"/>
              <a:t>j</a:t>
            </a:r>
            <a:r>
              <a:rPr lang="en-US" i="1" dirty="0" smtClean="0"/>
              <a:t> </a:t>
            </a:r>
            <a:r>
              <a:rPr lang="en-US" dirty="0"/>
              <a:t>to </a:t>
            </a:r>
            <a:r>
              <a:rPr lang="en-US" i="1" dirty="0" smtClean="0"/>
              <a:t>v</a:t>
            </a:r>
            <a:r>
              <a:rPr lang="en-US" i="1" baseline="-25000" dirty="0"/>
              <a:t>i</a:t>
            </a:r>
            <a:r>
              <a:rPr lang="en-US" dirty="0" smtClean="0"/>
              <a:t>. </a:t>
            </a:r>
          </a:p>
          <a:p>
            <a:pPr marL="640080" lvl="2" indent="-365760"/>
            <a:r>
              <a:rPr lang="en-US" dirty="0" smtClean="0"/>
              <a:t>To represent directed </a:t>
            </a:r>
            <a:r>
              <a:rPr lang="en-US" dirty="0" err="1" smtClean="0"/>
              <a:t>multigraphs</a:t>
            </a:r>
            <a:r>
              <a:rPr lang="en-US" dirty="0" smtClean="0"/>
              <a:t>, the value of </a:t>
            </a:r>
            <a:r>
              <a:rPr lang="en-US" i="1" dirty="0" err="1" smtClean="0"/>
              <a:t>a</a:t>
            </a:r>
            <a:r>
              <a:rPr lang="en-US" i="1" baseline="-25000" dirty="0" err="1" smtClean="0"/>
              <a:t>ij</a:t>
            </a:r>
            <a:r>
              <a:rPr lang="en-US" dirty="0" smtClean="0"/>
              <a:t> is the number of edges connecting </a:t>
            </a:r>
            <a:r>
              <a:rPr lang="en-US" i="1" dirty="0"/>
              <a:t>v</a:t>
            </a:r>
            <a:r>
              <a:rPr lang="en-US" i="1" baseline="-25000" dirty="0"/>
              <a:t>i</a:t>
            </a:r>
            <a:r>
              <a:rPr lang="en-US" i="1" dirty="0"/>
              <a:t> </a:t>
            </a:r>
            <a:r>
              <a:rPr lang="en-US" dirty="0"/>
              <a:t>to </a:t>
            </a:r>
            <a:r>
              <a:rPr lang="en-US" i="1" dirty="0" err="1" smtClean="0"/>
              <a:t>v</a:t>
            </a:r>
            <a:r>
              <a:rPr lang="en-US" i="1" baseline="-25000" dirty="0" err="1" smtClean="0"/>
              <a:t>j</a:t>
            </a:r>
            <a:r>
              <a:rPr lang="en-US" dirty="0" smtClean="0"/>
              <a:t>. </a:t>
            </a:r>
            <a:endParaRPr lang="en-US" dirty="0"/>
          </a:p>
          <a:p>
            <a:pPr marL="0" indent="0">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505200" y="3886200"/>
            <a:ext cx="4217670" cy="609600"/>
          </a:xfrm>
          <a:prstGeom prst="rect">
            <a:avLst/>
          </a:prstGeom>
        </p:spPr>
      </p:pic>
    </p:spTree>
    <p:extLst>
      <p:ext uri="{BB962C8B-B14F-4D97-AF65-F5344CB8AC3E}">
        <p14:creationId xmlns:p14="http://schemas.microsoft.com/office/powerpoint/2010/main" val="108966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Representation of Graphs: Incidence Matrices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Let  </a:t>
            </a:r>
            <a:r>
              <a:rPr lang="en-US" i="1" dirty="0"/>
              <a:t>G</a:t>
            </a:r>
            <a:r>
              <a:rPr lang="en-US" dirty="0"/>
              <a:t> = (</a:t>
            </a:r>
            <a:r>
              <a:rPr lang="en-US" i="1" dirty="0"/>
              <a:t>V</a:t>
            </a:r>
            <a:r>
              <a:rPr lang="en-US" dirty="0"/>
              <a:t>, </a:t>
            </a:r>
            <a:r>
              <a:rPr lang="en-US" i="1" dirty="0"/>
              <a:t>E</a:t>
            </a:r>
            <a:r>
              <a:rPr lang="en-US" dirty="0"/>
              <a:t>) </a:t>
            </a:r>
            <a:r>
              <a:rPr lang="en-US" dirty="0" smtClean="0"/>
              <a:t>be an undirected graph with vertices</a:t>
            </a:r>
            <a:r>
              <a:rPr lang="en-US" dirty="0"/>
              <a:t> where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latin typeface="Cambria Math" pitchFamily="18" charset="0"/>
                <a:ea typeface="Cambria Math" pitchFamily="18" charset="0"/>
              </a:rPr>
              <a:t>n</a:t>
            </a:r>
            <a:r>
              <a:rPr lang="en-US" dirty="0" smtClean="0"/>
              <a:t>  and edges  </a:t>
            </a:r>
            <a:r>
              <a:rPr lang="en-US" i="1" dirty="0" smtClean="0"/>
              <a:t>e</a:t>
            </a:r>
            <a:r>
              <a:rPr lang="en-US" baseline="-25000" dirty="0" smtClean="0">
                <a:latin typeface="Cambria Math" pitchFamily="18" charset="0"/>
                <a:ea typeface="Cambria Math" pitchFamily="18" charset="0"/>
              </a:rPr>
              <a:t>1</a:t>
            </a:r>
            <a:r>
              <a:rPr lang="en-US" dirty="0"/>
              <a:t>, </a:t>
            </a:r>
            <a:r>
              <a:rPr lang="en-US" i="1" dirty="0" smtClean="0"/>
              <a:t>e</a:t>
            </a:r>
            <a:r>
              <a:rPr lang="en-US" baseline="-25000" dirty="0" smtClean="0">
                <a:latin typeface="Cambria Math" pitchFamily="18" charset="0"/>
                <a:ea typeface="Cambria Math" pitchFamily="18" charset="0"/>
              </a:rPr>
              <a:t>2</a:t>
            </a:r>
            <a:r>
              <a:rPr lang="en-US" dirty="0"/>
              <a:t>, … </a:t>
            </a:r>
            <a:r>
              <a:rPr lang="en-US" i="1" dirty="0" err="1" smtClean="0"/>
              <a:t>e</a:t>
            </a:r>
            <a:r>
              <a:rPr lang="en-US" i="1" baseline="-25000" dirty="0" err="1" smtClean="0">
                <a:latin typeface="Cambria Math" pitchFamily="18" charset="0"/>
                <a:ea typeface="Cambria Math" pitchFamily="18" charset="0"/>
              </a:rPr>
              <a:t>m</a:t>
            </a:r>
            <a:r>
              <a:rPr lang="en-US" dirty="0" smtClean="0"/>
              <a:t>.  The incidence matrix with respect to the ordering of </a:t>
            </a:r>
            <a:r>
              <a:rPr lang="en-US" i="1" dirty="0" smtClean="0"/>
              <a:t>V</a:t>
            </a:r>
            <a:r>
              <a:rPr lang="en-US" dirty="0" smtClean="0"/>
              <a:t> and </a:t>
            </a:r>
            <a:r>
              <a:rPr lang="en-US" i="1" dirty="0" smtClean="0"/>
              <a:t>E </a:t>
            </a:r>
            <a:r>
              <a:rPr lang="en-US" dirty="0" smtClean="0"/>
              <a:t>is the</a:t>
            </a:r>
            <a:r>
              <a:rPr lang="en-US" i="1" dirty="0"/>
              <a:t> n ×</a:t>
            </a:r>
            <a:r>
              <a:rPr lang="en-US" dirty="0"/>
              <a:t> </a:t>
            </a:r>
            <a:r>
              <a:rPr lang="en-US" i="1" dirty="0" smtClean="0"/>
              <a:t>m</a:t>
            </a:r>
            <a:r>
              <a:rPr lang="en-US" dirty="0" smtClean="0"/>
              <a:t>  matrix </a:t>
            </a:r>
            <a:r>
              <a:rPr lang="en-US" b="1" dirty="0" smtClean="0"/>
              <a:t>M</a:t>
            </a:r>
            <a:r>
              <a:rPr lang="en-US" dirty="0" smtClean="0"/>
              <a:t> = [</a:t>
            </a:r>
            <a:r>
              <a:rPr lang="en-US" i="1" dirty="0" err="1" smtClean="0"/>
              <a:t>m</a:t>
            </a:r>
            <a:r>
              <a:rPr lang="en-US" i="1" baseline="-25000" dirty="0" err="1" smtClean="0"/>
              <a:t>ij</a:t>
            </a:r>
            <a:r>
              <a:rPr lang="en-US" dirty="0" smtClean="0"/>
              <a:t>], where</a:t>
            </a:r>
            <a:endParaRPr lang="en-US" dirty="0"/>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939211" y="3962400"/>
            <a:ext cx="5084445" cy="609600"/>
          </a:xfrm>
          <a:prstGeom prst="rect">
            <a:avLst/>
          </a:prstGeom>
        </p:spPr>
      </p:pic>
    </p:spTree>
    <p:extLst>
      <p:ext uri="{BB962C8B-B14F-4D97-AF65-F5344CB8AC3E}">
        <p14:creationId xmlns:p14="http://schemas.microsoft.com/office/powerpoint/2010/main" val="87485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Incidence Matrices (</a:t>
            </a:r>
            <a:r>
              <a:rPr lang="en-US" i="1" dirty="0" smtClean="0"/>
              <a:t>continued</a:t>
            </a:r>
            <a:r>
              <a:rPr lang="en-US" dirty="0" smtClean="0"/>
              <a:t>)</a:t>
            </a:r>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0436" y="2475974"/>
            <a:ext cx="2275234" cy="1638826"/>
          </a:xfrm>
          <a:prstGeom prst="rect">
            <a:avLst/>
          </a:prstGeom>
        </p:spPr>
      </p:pic>
      <p:pic>
        <p:nvPicPr>
          <p:cNvPr id="7" name="Content Placeholder 6"/>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1210436" y="4837453"/>
            <a:ext cx="2251566" cy="1510563"/>
          </a:xfrm>
        </p:spPr>
      </p:pic>
      <p:sp>
        <p:nvSpPr>
          <p:cNvPr id="6" name="TextBox 5"/>
          <p:cNvSpPr txBox="1"/>
          <p:nvPr/>
        </p:nvSpPr>
        <p:spPr>
          <a:xfrm>
            <a:off x="1210436" y="1825661"/>
            <a:ext cx="6019800" cy="461665"/>
          </a:xfrm>
          <a:prstGeom prst="rect">
            <a:avLst/>
          </a:prstGeom>
          <a:noFill/>
        </p:spPr>
        <p:txBody>
          <a:bodyPr wrap="square" rtlCol="0">
            <a:spAutoFit/>
          </a:bodyPr>
          <a:lstStyle/>
          <a:p>
            <a:r>
              <a:rPr lang="en-US" sz="2400" b="1" dirty="0"/>
              <a:t>Example</a:t>
            </a:r>
            <a:r>
              <a:rPr lang="en-US" sz="2400" dirty="0"/>
              <a:t>:  Simple Graph and Incidence Matrix</a:t>
            </a:r>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267199" y="2741817"/>
            <a:ext cx="1840230" cy="1140143"/>
          </a:xfrm>
          <a:prstGeom prst="rect">
            <a:avLst/>
          </a:prstGeom>
        </p:spPr>
      </p:pic>
      <p:sp>
        <p:nvSpPr>
          <p:cNvPr id="4" name="TextBox 3"/>
          <p:cNvSpPr txBox="1"/>
          <p:nvPr/>
        </p:nvSpPr>
        <p:spPr>
          <a:xfrm>
            <a:off x="7010400" y="2427833"/>
            <a:ext cx="3048000" cy="1631216"/>
          </a:xfrm>
          <a:prstGeom prst="rect">
            <a:avLst/>
          </a:prstGeom>
          <a:noFill/>
        </p:spPr>
        <p:txBody>
          <a:bodyPr wrap="square" rtlCol="0">
            <a:spAutoFit/>
          </a:bodyPr>
          <a:lstStyle/>
          <a:p>
            <a:r>
              <a:rPr lang="en-US" sz="2000" i="1" dirty="0"/>
              <a:t>The rows going from top to bottom represent v</a:t>
            </a:r>
            <a:r>
              <a:rPr lang="en-US" sz="2000" baseline="-25000" dirty="0">
                <a:latin typeface="Cambria Math" pitchFamily="18" charset="0"/>
                <a:ea typeface="Cambria Math" pitchFamily="18" charset="0"/>
              </a:rPr>
              <a:t>1</a:t>
            </a:r>
            <a:r>
              <a:rPr lang="en-US" sz="2000" dirty="0"/>
              <a:t> </a:t>
            </a:r>
            <a:r>
              <a:rPr lang="en-US" sz="2000" i="1" dirty="0"/>
              <a:t>through v</a:t>
            </a:r>
            <a:r>
              <a:rPr lang="en-US" sz="2000" baseline="-25000" dirty="0">
                <a:latin typeface="Cambria Math" pitchFamily="18" charset="0"/>
                <a:ea typeface="Cambria Math" pitchFamily="18" charset="0"/>
              </a:rPr>
              <a:t>5</a:t>
            </a:r>
            <a:r>
              <a:rPr lang="en-US" sz="2000" dirty="0"/>
              <a:t> </a:t>
            </a:r>
            <a:r>
              <a:rPr lang="en-US" sz="2000" i="1" dirty="0"/>
              <a:t>and the columns going from left to right represent e</a:t>
            </a:r>
            <a:r>
              <a:rPr lang="en-US" sz="2000" baseline="-25000" dirty="0">
                <a:latin typeface="Cambria Math" pitchFamily="18" charset="0"/>
                <a:ea typeface="Cambria Math" pitchFamily="18" charset="0"/>
              </a:rPr>
              <a:t>1</a:t>
            </a:r>
            <a:r>
              <a:rPr lang="en-US" sz="2000" dirty="0"/>
              <a:t> </a:t>
            </a:r>
            <a:r>
              <a:rPr lang="en-US" sz="2000" i="1" dirty="0"/>
              <a:t>through</a:t>
            </a:r>
            <a:r>
              <a:rPr lang="en-US" sz="2000" dirty="0"/>
              <a:t> </a:t>
            </a:r>
            <a:r>
              <a:rPr lang="en-US" sz="2000" i="1" dirty="0"/>
              <a:t>e</a:t>
            </a:r>
            <a:r>
              <a:rPr lang="en-US" sz="2000" baseline="-25000" dirty="0">
                <a:latin typeface="Cambria Math" pitchFamily="18" charset="0"/>
                <a:ea typeface="Cambria Math" pitchFamily="18" charset="0"/>
              </a:rPr>
              <a:t>6</a:t>
            </a:r>
            <a:r>
              <a:rPr lang="en-US" sz="2000" dirty="0"/>
              <a:t>.</a:t>
            </a:r>
          </a:p>
        </p:txBody>
      </p:sp>
      <p:sp>
        <p:nvSpPr>
          <p:cNvPr id="9" name="TextBox 8"/>
          <p:cNvSpPr txBox="1"/>
          <p:nvPr/>
        </p:nvSpPr>
        <p:spPr>
          <a:xfrm>
            <a:off x="1210436" y="4180641"/>
            <a:ext cx="6019800" cy="461665"/>
          </a:xfrm>
          <a:prstGeom prst="rect">
            <a:avLst/>
          </a:prstGeom>
          <a:noFill/>
        </p:spPr>
        <p:txBody>
          <a:bodyPr wrap="square" rtlCol="0">
            <a:spAutoFit/>
          </a:bodyPr>
          <a:lstStyle/>
          <a:p>
            <a:r>
              <a:rPr lang="en-US" sz="2400" b="1" dirty="0"/>
              <a:t>Example</a:t>
            </a:r>
            <a:r>
              <a:rPr lang="en-US" sz="2400" dirty="0"/>
              <a:t>:  </a:t>
            </a:r>
            <a:r>
              <a:rPr lang="en-US" sz="2400" dirty="0" err="1"/>
              <a:t>Pseudograph</a:t>
            </a:r>
            <a:r>
              <a:rPr lang="en-US" sz="2400" dirty="0"/>
              <a:t> and Incidence Matrix</a:t>
            </a:r>
          </a:p>
        </p:txBody>
      </p:sp>
      <p:sp>
        <p:nvSpPr>
          <p:cNvPr id="10" name="TextBox 9"/>
          <p:cNvSpPr txBox="1"/>
          <p:nvPr/>
        </p:nvSpPr>
        <p:spPr>
          <a:xfrm>
            <a:off x="7230236" y="4837453"/>
            <a:ext cx="3048000" cy="1631216"/>
          </a:xfrm>
          <a:prstGeom prst="rect">
            <a:avLst/>
          </a:prstGeom>
          <a:noFill/>
        </p:spPr>
        <p:txBody>
          <a:bodyPr wrap="square" rtlCol="0">
            <a:spAutoFit/>
          </a:bodyPr>
          <a:lstStyle/>
          <a:p>
            <a:r>
              <a:rPr lang="en-US" sz="2000" i="1" dirty="0"/>
              <a:t>The rows going from top to bottom represent v</a:t>
            </a:r>
            <a:r>
              <a:rPr lang="en-US" sz="2000" baseline="-25000" dirty="0">
                <a:latin typeface="Cambria Math" pitchFamily="18" charset="0"/>
                <a:ea typeface="Cambria Math" pitchFamily="18" charset="0"/>
              </a:rPr>
              <a:t>1</a:t>
            </a:r>
            <a:r>
              <a:rPr lang="en-US" sz="2000" dirty="0"/>
              <a:t> </a:t>
            </a:r>
            <a:r>
              <a:rPr lang="en-US" sz="2000" i="1" dirty="0"/>
              <a:t>through</a:t>
            </a:r>
            <a:r>
              <a:rPr lang="en-US" sz="2000" dirty="0"/>
              <a:t> </a:t>
            </a:r>
            <a:r>
              <a:rPr lang="en-US" sz="2000" i="1" dirty="0"/>
              <a:t>v</a:t>
            </a:r>
            <a:r>
              <a:rPr lang="en-US" sz="2000" baseline="-25000" dirty="0">
                <a:latin typeface="Cambria Math" pitchFamily="18" charset="0"/>
                <a:ea typeface="Cambria Math" pitchFamily="18" charset="0"/>
              </a:rPr>
              <a:t>5</a:t>
            </a:r>
            <a:r>
              <a:rPr lang="en-US" sz="2000" dirty="0"/>
              <a:t> </a:t>
            </a:r>
            <a:r>
              <a:rPr lang="en-US" sz="2000" i="1" dirty="0"/>
              <a:t>and the columns going from left to right represent e</a:t>
            </a:r>
            <a:r>
              <a:rPr lang="en-US" sz="2000" baseline="-25000" dirty="0">
                <a:latin typeface="Cambria Math" pitchFamily="18" charset="0"/>
                <a:ea typeface="Cambria Math" pitchFamily="18" charset="0"/>
              </a:rPr>
              <a:t>1</a:t>
            </a:r>
            <a:r>
              <a:rPr lang="en-US" sz="2000" dirty="0"/>
              <a:t> </a:t>
            </a:r>
            <a:r>
              <a:rPr lang="en-US" sz="2000" i="1" dirty="0"/>
              <a:t>through</a:t>
            </a:r>
            <a:r>
              <a:rPr lang="en-US" sz="2000" dirty="0"/>
              <a:t> </a:t>
            </a:r>
            <a:r>
              <a:rPr lang="en-US" sz="2000" i="1" dirty="0"/>
              <a:t>e</a:t>
            </a:r>
            <a:r>
              <a:rPr lang="en-US" sz="2000" baseline="-25000" dirty="0">
                <a:latin typeface="Cambria Math" pitchFamily="18" charset="0"/>
                <a:ea typeface="Cambria Math" pitchFamily="18" charset="0"/>
              </a:rPr>
              <a:t>8</a:t>
            </a:r>
            <a:r>
              <a:rPr lang="en-US" sz="2000" dirty="0"/>
              <a:t>.</a:t>
            </a:r>
          </a:p>
        </p:txBody>
      </p:sp>
      <p:pic>
        <p:nvPicPr>
          <p:cNvPr id="12" name="Picture 1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982877" y="5022662"/>
            <a:ext cx="2408873" cy="1140143"/>
          </a:xfrm>
          <a:prstGeom prst="rect">
            <a:avLst/>
          </a:prstGeom>
        </p:spPr>
      </p:pic>
    </p:spTree>
    <p:extLst>
      <p:ext uri="{BB962C8B-B14F-4D97-AF65-F5344CB8AC3E}">
        <p14:creationId xmlns:p14="http://schemas.microsoft.com/office/powerpoint/2010/main" val="128260384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1\\&#10;1 &amp; 0 &amp; 1 &amp; 0\\&#10;1 &amp; 1 &amp; 0 &amp; 0\\&#10;1 &amp; 0 &amp; 0&amp; 0\\ &#10;&#10;\end{array}&#10;\right]&#10;$$&#10;&#10;&#10;\end{document}"/>
  <p:tag name="IGUANATEXSIZE" val="15"/>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3 &amp; 0 &amp;2\\&#10;3 &amp; 0 &amp; 1 &amp; 1\\&#10;0 &amp; 1 &amp; 1 &amp; 2\\&#10;2 &amp; 1 &amp; 2&amp; 0\\ &#10;&#10;\end{array}&#10;\right]&#10;$$&#10;&#10;&#10;\end{document}"/>
  <p:tag name="IGUANATEXSIZE" val="1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_{ij} = \left\{\begin{array}{ll}&#10;1 &amp; \mbox{when edge } e_j\; \mbox{is incident with }\; v_i,\\&#10;0 &amp; \mbox{otherwise}.\\&#10;\end{array}&#10;\right.&#10;$$&#10;&#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10;1 &amp; 1 &amp; 0 &amp;0 &amp; 0 &amp;0\\&#10;0 &amp; 0 &amp; 1 &amp; 1 &amp; 0 &amp; 1\\&#10;0 &amp; 0 &amp; 0 &amp; 0&amp; 1 &amp; 1\\&#10;1 &amp; 0 &amp; 1 &amp; 0&amp; 0 &amp; 0 \\&#10;0 &amp; 1 &amp; 0&amp; 1&amp; 1&amp; 0\\ &#10;&#10;\end{array}&#10;\right]&#10;$$&#10;&#10;&#10;\end{document}"/>
  <p:tag name="IGUANATEXSIZE" val="1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ll}&#10;1 &amp; 1 &amp; 1 &amp;0 &amp; 0 &amp;0&amp; 0 &amp; 0\\&#10;0 &amp; 1 &amp; 1 &amp; 1 &amp; 0 &amp; 1&amp; 1 &amp; 0\\&#10;0 &amp; 0 &amp; 0 &amp; 1&amp; 1 &amp; 0 &amp; 0 &amp; 0\\&#10;0 &amp; 0 &amp; 0 &amp; 0&amp; 0 &amp; 0 &amp; 1 &amp; 1\\&#10;0 &amp; 0 &amp; 0&amp; 0&amp; 1&amp; 1&amp; 0 &amp;0\\ &#10;&#10;\end{array}&#10;\right]&#10;$$&#10;&#10;&#10;\end{document}"/>
  <p:tag name="IGUANATEXSIZE"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1371</TotalTime>
  <Words>1248</Words>
  <Application>Microsoft Office PowerPoint</Application>
  <PresentationFormat>Widescreen</PresentationFormat>
  <Paragraphs>77</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Representing Graphs and Graph Isomorphism</vt:lpstr>
      <vt:lpstr>Section Summary</vt:lpstr>
      <vt:lpstr>Representing Graphs:  Adjacency Lists</vt:lpstr>
      <vt:lpstr>Representation of Graphs</vt:lpstr>
      <vt:lpstr>Adjacency Matrices – 1 </vt:lpstr>
      <vt:lpstr>Adjacency Matrices (continued)</vt:lpstr>
      <vt:lpstr>Adjacency Matrices (continued)</vt:lpstr>
      <vt:lpstr>Representation of Graphs: Incidence Matrices</vt:lpstr>
      <vt:lpstr>Incidence Matrices (continued)</vt:lpstr>
      <vt:lpstr>Graph Isomorphism: Definition</vt:lpstr>
      <vt:lpstr>Graph Isomorphism: Example 1</vt:lpstr>
      <vt:lpstr>Graph Isomorphism: Example 2</vt:lpstr>
      <vt:lpstr>Graph Isomorphism: Complexity</vt:lpstr>
      <vt:lpstr>Graph Isomorphism: Disproving</vt:lpstr>
      <vt:lpstr>Graph Isomorphism: Proving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Kalvis Apsītis</dc:creator>
  <cp:lastModifiedBy>Kalvis Apsītis</cp:lastModifiedBy>
  <cp:revision>120</cp:revision>
  <dcterms:created xsi:type="dcterms:W3CDTF">2021-01-03T18:25:44Z</dcterms:created>
  <dcterms:modified xsi:type="dcterms:W3CDTF">2021-03-31T21:41:43Z</dcterms:modified>
</cp:coreProperties>
</file>