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1113" r:id="rId2"/>
    <p:sldId id="1114" r:id="rId3"/>
    <p:sldId id="1115" r:id="rId4"/>
    <p:sldId id="1116" r:id="rId5"/>
    <p:sldId id="1117" r:id="rId6"/>
    <p:sldId id="1118" r:id="rId7"/>
    <p:sldId id="1119" r:id="rId8"/>
    <p:sldId id="1120" r:id="rId9"/>
    <p:sldId id="1121" r:id="rId10"/>
    <p:sldId id="1122" r:id="rId11"/>
    <p:sldId id="1123" r:id="rId12"/>
    <p:sldId id="1124" r:id="rId13"/>
    <p:sldId id="1125" r:id="rId14"/>
    <p:sldId id="1126" r:id="rId15"/>
    <p:sldId id="1127" r:id="rId16"/>
  </p:sldIdLst>
  <p:sldSz cx="12192000" cy="6858000"/>
  <p:notesSz cx="6858000" cy="9144000"/>
  <p:defaultText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0000FF"/>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75870" autoAdjust="0"/>
  </p:normalViewPr>
  <p:slideViewPr>
    <p:cSldViewPr snapToGrid="0">
      <p:cViewPr varScale="1">
        <p:scale>
          <a:sx n="87" d="100"/>
          <a:sy n="87" d="100"/>
        </p:scale>
        <p:origin x="61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lv-LV"/>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1C6C08E-8AD4-46C5-BAC9-3D04C6463705}" type="datetimeFigureOut">
              <a:rPr lang="lv-LV" smtClean="0"/>
              <a:t>01.04.2021</a:t>
            </a:fld>
            <a:endParaRPr lang="lv-LV"/>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lv-LV"/>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lv-LV"/>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566039-0D76-41FD-AC12-640C7F3A8E52}" type="slidenum">
              <a:rPr lang="lv-LV" smtClean="0"/>
              <a:t>‹#›</a:t>
            </a:fld>
            <a:endParaRPr lang="lv-LV"/>
          </a:p>
        </p:txBody>
      </p:sp>
    </p:spTree>
    <p:extLst>
      <p:ext uri="{BB962C8B-B14F-4D97-AF65-F5344CB8AC3E}">
        <p14:creationId xmlns:p14="http://schemas.microsoft.com/office/powerpoint/2010/main" val="42067609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Some have speculated that almost every pair of people in the world are linked by a small chain of no more than six, or maybe even, five people.  The play </a:t>
            </a:r>
            <a:r>
              <a:rPr lang="en-US" i="1" dirty="0" smtClean="0"/>
              <a:t>Six Degrees of Separation</a:t>
            </a:r>
            <a:r>
              <a:rPr lang="en-US" dirty="0" smtClean="0"/>
              <a:t> by John </a:t>
            </a:r>
            <a:r>
              <a:rPr lang="en-US" dirty="0" err="1" smtClean="0"/>
              <a:t>Guare</a:t>
            </a:r>
            <a:r>
              <a:rPr lang="en-US" dirty="0" smtClean="0"/>
              <a:t> is based on this notion.  </a:t>
            </a:r>
          </a:p>
          <a:p>
            <a:endParaRPr lang="lv-LV" dirty="0"/>
          </a:p>
        </p:txBody>
      </p:sp>
      <p:sp>
        <p:nvSpPr>
          <p:cNvPr id="4" name="Slide Number Placeholder 3"/>
          <p:cNvSpPr>
            <a:spLocks noGrp="1"/>
          </p:cNvSpPr>
          <p:nvPr>
            <p:ph type="sldNum" sz="quarter" idx="10"/>
          </p:nvPr>
        </p:nvSpPr>
        <p:spPr/>
        <p:txBody>
          <a:bodyPr/>
          <a:lstStyle/>
          <a:p>
            <a:fld id="{5C566039-0D76-41FD-AC12-640C7F3A8E52}" type="slidenum">
              <a:rPr lang="lv-LV" smtClean="0"/>
              <a:t>6</a:t>
            </a:fld>
            <a:endParaRPr lang="lv-LV"/>
          </a:p>
        </p:txBody>
      </p:sp>
    </p:spTree>
    <p:extLst>
      <p:ext uri="{BB962C8B-B14F-4D97-AF65-F5344CB8AC3E}">
        <p14:creationId xmlns:p14="http://schemas.microsoft.com/office/powerpoint/2010/main" val="5952989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15</a:t>
            </a:fld>
            <a:endParaRPr lang="en-US"/>
          </a:p>
        </p:txBody>
      </p:sp>
    </p:spTree>
    <p:extLst>
      <p:ext uri="{BB962C8B-B14F-4D97-AF65-F5344CB8AC3E}">
        <p14:creationId xmlns:p14="http://schemas.microsoft.com/office/powerpoint/2010/main" val="182735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lv-LV"/>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01.04.2021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418955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01.04.2021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405580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lv-LV"/>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01.04.2021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210866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10"/>
          </p:nvPr>
        </p:nvSpPr>
        <p:spPr/>
        <p:txBody>
          <a:bodyPr/>
          <a:lstStyle/>
          <a:p>
            <a:fld id="{5ADEB7B1-3A76-4692-AABD-C23989DC5F71}" type="datetimeFigureOut">
              <a:rPr lang="lv-LV" smtClean="0"/>
              <a:t>01.04.2021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6302254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lv-LV"/>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ADEB7B1-3A76-4692-AABD-C23989DC5F71}" type="datetimeFigureOut">
              <a:rPr lang="lv-LV" smtClean="0"/>
              <a:t>01.04.2021</a:t>
            </a:fld>
            <a:endParaRPr lang="lv-LV"/>
          </a:p>
        </p:txBody>
      </p:sp>
      <p:sp>
        <p:nvSpPr>
          <p:cNvPr id="5" name="Footer Placeholder 4"/>
          <p:cNvSpPr>
            <a:spLocks noGrp="1"/>
          </p:cNvSpPr>
          <p:nvPr>
            <p:ph type="ftr" sz="quarter" idx="11"/>
          </p:nvPr>
        </p:nvSpPr>
        <p:spPr/>
        <p:txBody>
          <a:bodyPr/>
          <a:lstStyle/>
          <a:p>
            <a:endParaRPr lang="lv-LV"/>
          </a:p>
        </p:txBody>
      </p:sp>
      <p:sp>
        <p:nvSpPr>
          <p:cNvPr id="6" name="Slide Number Placeholder 5"/>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5871134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Date Placeholder 4"/>
          <p:cNvSpPr>
            <a:spLocks noGrp="1"/>
          </p:cNvSpPr>
          <p:nvPr>
            <p:ph type="dt" sz="half" idx="10"/>
          </p:nvPr>
        </p:nvSpPr>
        <p:spPr/>
        <p:txBody>
          <a:bodyPr/>
          <a:lstStyle/>
          <a:p>
            <a:fld id="{5ADEB7B1-3A76-4692-AABD-C23989DC5F71}" type="datetimeFigureOut">
              <a:rPr lang="lv-LV" smtClean="0"/>
              <a:t>01.04.2021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1304487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lv-LV"/>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7" name="Date Placeholder 6"/>
          <p:cNvSpPr>
            <a:spLocks noGrp="1"/>
          </p:cNvSpPr>
          <p:nvPr>
            <p:ph type="dt" sz="half" idx="10"/>
          </p:nvPr>
        </p:nvSpPr>
        <p:spPr/>
        <p:txBody>
          <a:bodyPr/>
          <a:lstStyle/>
          <a:p>
            <a:fld id="{5ADEB7B1-3A76-4692-AABD-C23989DC5F71}" type="datetimeFigureOut">
              <a:rPr lang="lv-LV" smtClean="0"/>
              <a:t>01.04.2021</a:t>
            </a:fld>
            <a:endParaRPr lang="lv-LV"/>
          </a:p>
        </p:txBody>
      </p:sp>
      <p:sp>
        <p:nvSpPr>
          <p:cNvPr id="8" name="Footer Placeholder 7"/>
          <p:cNvSpPr>
            <a:spLocks noGrp="1"/>
          </p:cNvSpPr>
          <p:nvPr>
            <p:ph type="ftr" sz="quarter" idx="11"/>
          </p:nvPr>
        </p:nvSpPr>
        <p:spPr/>
        <p:txBody>
          <a:bodyPr/>
          <a:lstStyle/>
          <a:p>
            <a:endParaRPr lang="lv-LV"/>
          </a:p>
        </p:txBody>
      </p:sp>
      <p:sp>
        <p:nvSpPr>
          <p:cNvPr id="9" name="Slide Number Placeholder 8"/>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72476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Date Placeholder 2"/>
          <p:cNvSpPr>
            <a:spLocks noGrp="1"/>
          </p:cNvSpPr>
          <p:nvPr>
            <p:ph type="dt" sz="half" idx="10"/>
          </p:nvPr>
        </p:nvSpPr>
        <p:spPr/>
        <p:txBody>
          <a:bodyPr/>
          <a:lstStyle/>
          <a:p>
            <a:fld id="{5ADEB7B1-3A76-4692-AABD-C23989DC5F71}" type="datetimeFigureOut">
              <a:rPr lang="lv-LV" smtClean="0"/>
              <a:t>01.04.2021</a:t>
            </a:fld>
            <a:endParaRPr lang="lv-LV"/>
          </a:p>
        </p:txBody>
      </p:sp>
      <p:sp>
        <p:nvSpPr>
          <p:cNvPr id="4" name="Footer Placeholder 3"/>
          <p:cNvSpPr>
            <a:spLocks noGrp="1"/>
          </p:cNvSpPr>
          <p:nvPr>
            <p:ph type="ftr" sz="quarter" idx="11"/>
          </p:nvPr>
        </p:nvSpPr>
        <p:spPr/>
        <p:txBody>
          <a:bodyPr/>
          <a:lstStyle/>
          <a:p>
            <a:endParaRPr lang="lv-LV"/>
          </a:p>
        </p:txBody>
      </p:sp>
      <p:sp>
        <p:nvSpPr>
          <p:cNvPr id="5" name="Slide Number Placeholder 4"/>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667028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ADEB7B1-3A76-4692-AABD-C23989DC5F71}" type="datetimeFigureOut">
              <a:rPr lang="lv-LV" smtClean="0"/>
              <a:t>01.04.2021</a:t>
            </a:fld>
            <a:endParaRPr lang="lv-LV"/>
          </a:p>
        </p:txBody>
      </p:sp>
      <p:sp>
        <p:nvSpPr>
          <p:cNvPr id="3" name="Footer Placeholder 2"/>
          <p:cNvSpPr>
            <a:spLocks noGrp="1"/>
          </p:cNvSpPr>
          <p:nvPr>
            <p:ph type="ftr" sz="quarter" idx="11"/>
          </p:nvPr>
        </p:nvSpPr>
        <p:spPr/>
        <p:txBody>
          <a:bodyPr/>
          <a:lstStyle/>
          <a:p>
            <a:endParaRPr lang="lv-LV"/>
          </a:p>
        </p:txBody>
      </p:sp>
      <p:sp>
        <p:nvSpPr>
          <p:cNvPr id="4" name="Slide Number Placeholder 3"/>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9559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01.04.2021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400645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lv-LV"/>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lv-LV"/>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ADEB7B1-3A76-4692-AABD-C23989DC5F71}" type="datetimeFigureOut">
              <a:rPr lang="lv-LV" smtClean="0"/>
              <a:t>01.04.2021</a:t>
            </a:fld>
            <a:endParaRPr lang="lv-LV"/>
          </a:p>
        </p:txBody>
      </p:sp>
      <p:sp>
        <p:nvSpPr>
          <p:cNvPr id="6" name="Footer Placeholder 5"/>
          <p:cNvSpPr>
            <a:spLocks noGrp="1"/>
          </p:cNvSpPr>
          <p:nvPr>
            <p:ph type="ftr" sz="quarter" idx="11"/>
          </p:nvPr>
        </p:nvSpPr>
        <p:spPr/>
        <p:txBody>
          <a:bodyPr/>
          <a:lstStyle/>
          <a:p>
            <a:endParaRPr lang="lv-LV"/>
          </a:p>
        </p:txBody>
      </p:sp>
      <p:sp>
        <p:nvSpPr>
          <p:cNvPr id="7" name="Slide Number Placeholder 6"/>
          <p:cNvSpPr>
            <a:spLocks noGrp="1"/>
          </p:cNvSpPr>
          <p:nvPr>
            <p:ph type="sldNum" sz="quarter" idx="12"/>
          </p:nvPr>
        </p:nvSpPr>
        <p:spPr/>
        <p:txBody>
          <a:bodyPr/>
          <a:lstStyle/>
          <a:p>
            <a:fld id="{30AE3E6B-8E4E-4DA9-B438-0B592C56F89D}" type="slidenum">
              <a:rPr lang="lv-LV" smtClean="0"/>
              <a:t>‹#›</a:t>
            </a:fld>
            <a:endParaRPr lang="lv-LV"/>
          </a:p>
        </p:txBody>
      </p:sp>
    </p:spTree>
    <p:extLst>
      <p:ext uri="{BB962C8B-B14F-4D97-AF65-F5344CB8AC3E}">
        <p14:creationId xmlns:p14="http://schemas.microsoft.com/office/powerpoint/2010/main" val="30801335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lv-LV"/>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ADEB7B1-3A76-4692-AABD-C23989DC5F71}" type="datetimeFigureOut">
              <a:rPr lang="lv-LV" smtClean="0"/>
              <a:t>01.04.2021</a:t>
            </a:fld>
            <a:endParaRPr lang="lv-LV"/>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lv-LV"/>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AE3E6B-8E4E-4DA9-B438-0B592C56F89D}" type="slidenum">
              <a:rPr lang="lv-LV" smtClean="0"/>
              <a:t>‹#›</a:t>
            </a:fld>
            <a:endParaRPr lang="lv-LV"/>
          </a:p>
        </p:txBody>
      </p:sp>
    </p:spTree>
    <p:extLst>
      <p:ext uri="{BB962C8B-B14F-4D97-AF65-F5344CB8AC3E}">
        <p14:creationId xmlns:p14="http://schemas.microsoft.com/office/powerpoint/2010/main" val="34005310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7" Type="http://schemas.openxmlformats.org/officeDocument/2006/relationships/image" Target="../media/image12.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11.png"/><Relationship Id="rId5" Type="http://schemas.openxmlformats.org/officeDocument/2006/relationships/image" Target="../media/image10.jpeg"/><Relationship Id="rId4"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ams.org/mathscinet/collaborationDistance.html" TargetMode="External"/><Relationship Id="rId1" Type="http://schemas.openxmlformats.org/officeDocument/2006/relationships/slideLayout" Target="../slideLayouts/slideLayout2.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hyperlink" Target="http://oracleofbacon.org/how.php"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Connectivity</a:t>
            </a:r>
            <a:endParaRPr lang="en-US" dirty="0"/>
          </a:p>
        </p:txBody>
      </p:sp>
      <p:sp>
        <p:nvSpPr>
          <p:cNvPr id="3" name="Subtitle 2"/>
          <p:cNvSpPr>
            <a:spLocks noGrp="1"/>
          </p:cNvSpPr>
          <p:nvPr>
            <p:ph type="subTitle" idx="1"/>
          </p:nvPr>
        </p:nvSpPr>
        <p:spPr/>
        <p:txBody>
          <a:bodyPr/>
          <a:lstStyle/>
          <a:p>
            <a:r>
              <a:rPr lang="en-US" dirty="0" smtClean="0"/>
              <a:t>Section </a:t>
            </a:r>
            <a:r>
              <a:rPr lang="en-US" dirty="0" smtClean="0">
                <a:latin typeface="Cambria Math" pitchFamily="18" charset="0"/>
                <a:ea typeface="Cambria Math" pitchFamily="18" charset="0"/>
              </a:rPr>
              <a:t>10.4</a:t>
            </a:r>
            <a:endParaRPr lang="en-US" dirty="0">
              <a:latin typeface="Cambria Math" pitchFamily="18" charset="0"/>
              <a:ea typeface="Cambria Math" pitchFamily="18" charset="0"/>
            </a:endParaRPr>
          </a:p>
        </p:txBody>
      </p:sp>
    </p:spTree>
    <p:extLst>
      <p:ext uri="{BB962C8B-B14F-4D97-AF65-F5344CB8AC3E}">
        <p14:creationId xmlns:p14="http://schemas.microsoft.com/office/powerpoint/2010/main" val="12215788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Connected Components</a:t>
            </a:r>
            <a:endParaRPr lang="en-US" dirty="0"/>
          </a:p>
        </p:txBody>
      </p:sp>
      <p:sp>
        <p:nvSpPr>
          <p:cNvPr id="3" name="Content Placeholder 2"/>
          <p:cNvSpPr>
            <a:spLocks noGrp="1"/>
          </p:cNvSpPr>
          <p:nvPr>
            <p:ph sz="half" idx="1"/>
          </p:nvPr>
        </p:nvSpPr>
        <p:spPr/>
        <p:txBody>
          <a:bodyPr>
            <a:normAutofit fontScale="92500" lnSpcReduction="10000"/>
          </a:bodyPr>
          <a:lstStyle/>
          <a:p>
            <a:pPr indent="0">
              <a:buNone/>
            </a:pPr>
            <a:r>
              <a:rPr lang="en-US" b="1" dirty="0" smtClean="0"/>
              <a:t>Definition</a:t>
            </a:r>
            <a:r>
              <a:rPr lang="en-US" dirty="0" smtClean="0"/>
              <a:t>: A </a:t>
            </a:r>
            <a:r>
              <a:rPr lang="en-US" i="1" dirty="0" smtClean="0"/>
              <a:t>connected component </a:t>
            </a:r>
            <a:r>
              <a:rPr lang="en-US" dirty="0" smtClean="0"/>
              <a:t>of a graph </a:t>
            </a:r>
            <a:r>
              <a:rPr lang="en-US" i="1" dirty="0" smtClean="0"/>
              <a:t>G</a:t>
            </a:r>
            <a:r>
              <a:rPr lang="en-US" dirty="0" smtClean="0"/>
              <a:t> is a connected </a:t>
            </a:r>
            <a:r>
              <a:rPr lang="en-US" dirty="0" err="1" smtClean="0"/>
              <a:t>subgraph</a:t>
            </a:r>
            <a:r>
              <a:rPr lang="en-US" dirty="0" smtClean="0"/>
              <a:t> of </a:t>
            </a:r>
            <a:r>
              <a:rPr lang="en-US" i="1" dirty="0" smtClean="0"/>
              <a:t>G</a:t>
            </a:r>
            <a:r>
              <a:rPr lang="en-US" dirty="0" smtClean="0"/>
              <a:t> that is not a proper </a:t>
            </a:r>
            <a:r>
              <a:rPr lang="en-US" dirty="0" err="1" smtClean="0"/>
              <a:t>subgraph</a:t>
            </a:r>
            <a:r>
              <a:rPr lang="en-US" dirty="0" smtClean="0"/>
              <a:t> of another connected </a:t>
            </a:r>
            <a:r>
              <a:rPr lang="en-US" dirty="0" err="1" smtClean="0"/>
              <a:t>subgraph</a:t>
            </a:r>
            <a:r>
              <a:rPr lang="en-US" dirty="0" smtClean="0"/>
              <a:t> of </a:t>
            </a:r>
            <a:r>
              <a:rPr lang="en-US" i="1" dirty="0" smtClean="0"/>
              <a:t>G</a:t>
            </a:r>
            <a:r>
              <a:rPr lang="en-US" dirty="0" smtClean="0"/>
              <a:t>. A graph </a:t>
            </a:r>
            <a:r>
              <a:rPr lang="en-US" i="1" dirty="0" smtClean="0"/>
              <a:t>G</a:t>
            </a:r>
            <a:r>
              <a:rPr lang="en-US" dirty="0" smtClean="0"/>
              <a:t> that is not connected has two or more connected components that are disjoint and have </a:t>
            </a:r>
            <a:r>
              <a:rPr lang="en-US" i="1" dirty="0" smtClean="0"/>
              <a:t>G</a:t>
            </a:r>
            <a:r>
              <a:rPr lang="en-US" dirty="0" smtClean="0"/>
              <a:t> as their union. </a:t>
            </a:r>
          </a:p>
          <a:p>
            <a:pPr indent="0">
              <a:buNone/>
            </a:pPr>
            <a:endParaRPr lang="en-US" dirty="0"/>
          </a:p>
          <a:p>
            <a:pPr indent="0">
              <a:buNone/>
            </a:pPr>
            <a:endParaRPr lang="en-US" dirty="0" smtClean="0"/>
          </a:p>
          <a:p>
            <a:pPr indent="0">
              <a:buNone/>
            </a:pPr>
            <a:r>
              <a:rPr lang="en-US" dirty="0"/>
              <a:t> </a:t>
            </a:r>
          </a:p>
        </p:txBody>
      </p:sp>
      <p:sp>
        <p:nvSpPr>
          <p:cNvPr id="5" name="Content Placeholder 4"/>
          <p:cNvSpPr>
            <a:spLocks noGrp="1"/>
          </p:cNvSpPr>
          <p:nvPr>
            <p:ph sz="half" idx="2"/>
          </p:nvPr>
        </p:nvSpPr>
        <p:spPr/>
        <p:txBody>
          <a:bodyPr>
            <a:normAutofit fontScale="92500" lnSpcReduction="10000"/>
          </a:bodyPr>
          <a:lstStyle/>
          <a:p>
            <a:pPr indent="0">
              <a:buNone/>
            </a:pPr>
            <a:r>
              <a:rPr lang="en-US" b="1" dirty="0"/>
              <a:t>Example</a:t>
            </a:r>
            <a:r>
              <a:rPr lang="en-US" dirty="0"/>
              <a:t>: The graph </a:t>
            </a:r>
            <a:r>
              <a:rPr lang="en-US" i="1" dirty="0"/>
              <a:t>H</a:t>
            </a:r>
            <a:r>
              <a:rPr lang="en-US" dirty="0"/>
              <a:t> is the union of three disjoint subgraphs </a:t>
            </a:r>
            <a:r>
              <a:rPr lang="en-US" i="1" dirty="0"/>
              <a:t>H</a:t>
            </a:r>
            <a:r>
              <a:rPr lang="en-US" baseline="-25000" dirty="0">
                <a:latin typeface="Cambria Math" pitchFamily="18" charset="0"/>
                <a:ea typeface="Cambria Math" pitchFamily="18" charset="0"/>
              </a:rPr>
              <a:t>1</a:t>
            </a:r>
            <a:r>
              <a:rPr lang="en-US" dirty="0"/>
              <a:t>, </a:t>
            </a:r>
            <a:r>
              <a:rPr lang="en-US" i="1" dirty="0"/>
              <a:t>H</a:t>
            </a:r>
            <a:r>
              <a:rPr lang="en-US" baseline="-25000" dirty="0">
                <a:latin typeface="Cambria Math" pitchFamily="18" charset="0"/>
                <a:ea typeface="Cambria Math" pitchFamily="18" charset="0"/>
              </a:rPr>
              <a:t>2</a:t>
            </a:r>
            <a:r>
              <a:rPr lang="en-US" dirty="0"/>
              <a:t>, and </a:t>
            </a:r>
            <a:r>
              <a:rPr lang="en-US" i="1" dirty="0"/>
              <a:t>H</a:t>
            </a:r>
            <a:r>
              <a:rPr lang="en-US" baseline="-25000" dirty="0">
                <a:latin typeface="Cambria Math" pitchFamily="18" charset="0"/>
                <a:ea typeface="Cambria Math" pitchFamily="18" charset="0"/>
              </a:rPr>
              <a:t>3</a:t>
            </a:r>
            <a:r>
              <a:rPr lang="en-US" dirty="0"/>
              <a:t>, none of which are proper subgraphs of a larger connected subgraph of </a:t>
            </a:r>
            <a:r>
              <a:rPr lang="en-US" i="1" dirty="0" err="1"/>
              <a:t>G</a:t>
            </a:r>
            <a:r>
              <a:rPr lang="en-US" dirty="0" err="1"/>
              <a:t>.These</a:t>
            </a:r>
            <a:r>
              <a:rPr lang="en-US" dirty="0"/>
              <a:t> three subgraphs are the connected components of </a:t>
            </a:r>
            <a:r>
              <a:rPr lang="en-US" i="1" dirty="0"/>
              <a:t>H</a:t>
            </a:r>
            <a:r>
              <a:rPr lang="en-US" dirty="0"/>
              <a:t>. </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2055" y="4190998"/>
            <a:ext cx="3996740" cy="2253869"/>
          </a:xfrm>
          <a:prstGeom prst="rect">
            <a:avLst/>
          </a:prstGeom>
        </p:spPr>
      </p:pic>
    </p:spTree>
    <p:extLst>
      <p:ext uri="{BB962C8B-B14F-4D97-AF65-F5344CB8AC3E}">
        <p14:creationId xmlns:p14="http://schemas.microsoft.com/office/powerpoint/2010/main" val="674633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Connectedness in Directed Graphs</a:t>
            </a:r>
            <a:endParaRPr lang="en-US" dirty="0"/>
          </a:p>
        </p:txBody>
      </p:sp>
      <p:sp>
        <p:nvSpPr>
          <p:cNvPr id="3" name="Content Placeholder 2"/>
          <p:cNvSpPr>
            <a:spLocks noGrp="1"/>
          </p:cNvSpPr>
          <p:nvPr>
            <p:ph idx="1"/>
          </p:nvPr>
        </p:nvSpPr>
        <p:spPr/>
        <p:txBody>
          <a:bodyPr/>
          <a:lstStyle/>
          <a:p>
            <a:pPr indent="0">
              <a:buNone/>
            </a:pPr>
            <a:r>
              <a:rPr lang="en-US" b="1" dirty="0" smtClean="0"/>
              <a:t>Definition</a:t>
            </a:r>
            <a:r>
              <a:rPr lang="en-US" dirty="0" smtClean="0"/>
              <a:t>: A directed graph is </a:t>
            </a:r>
            <a:r>
              <a:rPr lang="en-US" i="1" dirty="0" smtClean="0"/>
              <a:t>strongly connected </a:t>
            </a:r>
            <a:r>
              <a:rPr lang="en-US" dirty="0" smtClean="0"/>
              <a:t>if there is a path from </a:t>
            </a:r>
            <a:r>
              <a:rPr lang="en-US" i="1" dirty="0" smtClean="0"/>
              <a:t>a</a:t>
            </a:r>
            <a:r>
              <a:rPr lang="en-US" dirty="0" smtClean="0"/>
              <a:t> to </a:t>
            </a:r>
            <a:r>
              <a:rPr lang="en-US" i="1" dirty="0" smtClean="0"/>
              <a:t>b</a:t>
            </a:r>
            <a:r>
              <a:rPr lang="en-US" dirty="0" smtClean="0"/>
              <a:t> and a path from </a:t>
            </a:r>
            <a:r>
              <a:rPr lang="en-US" i="1" dirty="0" smtClean="0"/>
              <a:t>b</a:t>
            </a:r>
            <a:r>
              <a:rPr lang="en-US" dirty="0" smtClean="0"/>
              <a:t> to </a:t>
            </a:r>
            <a:r>
              <a:rPr lang="en-US" i="1" dirty="0" smtClean="0"/>
              <a:t>a</a:t>
            </a:r>
            <a:r>
              <a:rPr lang="en-US" dirty="0" smtClean="0"/>
              <a:t> whenever </a:t>
            </a:r>
            <a:r>
              <a:rPr lang="en-US" i="1" dirty="0" smtClean="0"/>
              <a:t>a</a:t>
            </a:r>
            <a:r>
              <a:rPr lang="en-US" dirty="0" smtClean="0"/>
              <a:t> and </a:t>
            </a:r>
            <a:r>
              <a:rPr lang="en-US" i="1" dirty="0" smtClean="0"/>
              <a:t>b</a:t>
            </a:r>
            <a:r>
              <a:rPr lang="en-US" dirty="0" smtClean="0"/>
              <a:t> are vertices in the graph. </a:t>
            </a:r>
          </a:p>
          <a:p>
            <a:pPr indent="0">
              <a:buNone/>
            </a:pPr>
            <a:r>
              <a:rPr lang="en-US" b="1" dirty="0"/>
              <a:t>Definition</a:t>
            </a:r>
            <a:r>
              <a:rPr lang="en-US" dirty="0"/>
              <a:t>: A directed graph is </a:t>
            </a:r>
            <a:r>
              <a:rPr lang="en-US" i="1" dirty="0" smtClean="0"/>
              <a:t>weakly </a:t>
            </a:r>
            <a:r>
              <a:rPr lang="en-US" i="1" dirty="0"/>
              <a:t>connected </a:t>
            </a:r>
            <a:r>
              <a:rPr lang="en-US" dirty="0"/>
              <a:t>if there is a path </a:t>
            </a:r>
            <a:r>
              <a:rPr lang="en-US" dirty="0" smtClean="0"/>
              <a:t>between every two vertices in the underlying undirected graph, </a:t>
            </a:r>
            <a:r>
              <a:rPr lang="en-US" dirty="0"/>
              <a:t>which is the undirected graph obtained by ignoring the directions of the edges of the directed graph</a:t>
            </a:r>
            <a:r>
              <a:rPr lang="en-US" dirty="0" smtClean="0"/>
              <a:t>. </a:t>
            </a:r>
            <a:endParaRPr lang="en-US" dirty="0"/>
          </a:p>
          <a:p>
            <a:pPr indent="0">
              <a:buNone/>
            </a:pPr>
            <a:endParaRPr lang="en-US" dirty="0" smtClean="0"/>
          </a:p>
          <a:p>
            <a:pPr indent="0">
              <a:buNone/>
            </a:pPr>
            <a:endParaRPr lang="en-US" dirty="0"/>
          </a:p>
        </p:txBody>
      </p:sp>
    </p:spTree>
    <p:extLst>
      <p:ext uri="{BB962C8B-B14F-4D97-AF65-F5344CB8AC3E}">
        <p14:creationId xmlns:p14="http://schemas.microsoft.com/office/powerpoint/2010/main" val="4272569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Connectedness in Directed Graphs (</a:t>
            </a:r>
            <a:r>
              <a:rPr lang="en-US" i="1" dirty="0" smtClean="0"/>
              <a:t>continued</a:t>
            </a:r>
            <a:r>
              <a:rPr lang="en-US" dirty="0" smtClean="0"/>
              <a:t>)</a:t>
            </a:r>
            <a:endParaRPr lang="en-US" dirty="0"/>
          </a:p>
        </p:txBody>
      </p:sp>
      <p:sp>
        <p:nvSpPr>
          <p:cNvPr id="3" name="Content Placeholder 2"/>
          <p:cNvSpPr>
            <a:spLocks noGrp="1"/>
          </p:cNvSpPr>
          <p:nvPr>
            <p:ph sz="half" idx="1"/>
          </p:nvPr>
        </p:nvSpPr>
        <p:spPr/>
        <p:txBody>
          <a:bodyPr>
            <a:normAutofit fontScale="85000" lnSpcReduction="20000"/>
          </a:bodyPr>
          <a:lstStyle/>
          <a:p>
            <a:pPr indent="0">
              <a:buNone/>
            </a:pPr>
            <a:r>
              <a:rPr lang="en-US" b="1" dirty="0" smtClean="0"/>
              <a:t>Example</a:t>
            </a:r>
            <a:r>
              <a:rPr lang="en-US" dirty="0" smtClean="0"/>
              <a:t>: </a:t>
            </a:r>
            <a:r>
              <a:rPr lang="en-US" i="1" dirty="0" smtClean="0"/>
              <a:t>G</a:t>
            </a:r>
            <a:r>
              <a:rPr lang="en-US" dirty="0" smtClean="0"/>
              <a:t> is strongly connected                                                             because there is a path between any                                                       two vertices in the directed graph.                                                            Hence, </a:t>
            </a:r>
            <a:r>
              <a:rPr lang="en-US" i="1" dirty="0" smtClean="0"/>
              <a:t>G</a:t>
            </a:r>
            <a:r>
              <a:rPr lang="en-US" dirty="0" smtClean="0"/>
              <a:t> is also weakly connected.                                                                The graph </a:t>
            </a:r>
            <a:r>
              <a:rPr lang="en-US" i="1" dirty="0" smtClean="0"/>
              <a:t>H</a:t>
            </a:r>
            <a:r>
              <a:rPr lang="en-US" dirty="0" smtClean="0"/>
              <a:t> is not strongly connected, since there is no directed path from </a:t>
            </a:r>
            <a:r>
              <a:rPr lang="en-US" i="1" dirty="0" smtClean="0"/>
              <a:t>a</a:t>
            </a:r>
            <a:r>
              <a:rPr lang="en-US" dirty="0" smtClean="0"/>
              <a:t> to </a:t>
            </a:r>
            <a:r>
              <a:rPr lang="en-US" i="1" dirty="0" smtClean="0"/>
              <a:t>b</a:t>
            </a:r>
            <a:r>
              <a:rPr lang="en-US" dirty="0" smtClean="0"/>
              <a:t>, but it is weakly connected.</a:t>
            </a:r>
            <a:endParaRPr lang="en-US" dirty="0"/>
          </a:p>
          <a:p>
            <a:pPr indent="0">
              <a:buNone/>
            </a:pPr>
            <a:r>
              <a:rPr lang="en-US" b="1" dirty="0" smtClean="0"/>
              <a:t>Definition</a:t>
            </a:r>
            <a:r>
              <a:rPr lang="en-US" dirty="0" smtClean="0"/>
              <a:t>: The </a:t>
            </a:r>
            <a:r>
              <a:rPr lang="en-US" dirty="0" err="1" smtClean="0"/>
              <a:t>subgraphs</a:t>
            </a:r>
            <a:r>
              <a:rPr lang="en-US" dirty="0" smtClean="0"/>
              <a:t> of a directed graph </a:t>
            </a:r>
            <a:r>
              <a:rPr lang="en-US" i="1" dirty="0" smtClean="0"/>
              <a:t>G</a:t>
            </a:r>
            <a:r>
              <a:rPr lang="en-US" dirty="0" smtClean="0"/>
              <a:t> that are strongly connected but not contained in larger strongly connected </a:t>
            </a:r>
            <a:r>
              <a:rPr lang="en-US" dirty="0" err="1" smtClean="0"/>
              <a:t>subgraphs</a:t>
            </a:r>
            <a:r>
              <a:rPr lang="en-US" dirty="0" smtClean="0"/>
              <a:t>, that is, the maximal strongly connected </a:t>
            </a:r>
            <a:r>
              <a:rPr lang="en-US" dirty="0" err="1" smtClean="0"/>
              <a:t>subgraphs</a:t>
            </a:r>
            <a:r>
              <a:rPr lang="en-US" dirty="0" smtClean="0"/>
              <a:t>, are called the </a:t>
            </a:r>
            <a:r>
              <a:rPr lang="en-US" i="1" dirty="0" smtClean="0"/>
              <a:t>strongly connected components</a:t>
            </a:r>
            <a:r>
              <a:rPr lang="en-US" dirty="0" smtClean="0"/>
              <a:t> or </a:t>
            </a:r>
            <a:r>
              <a:rPr lang="en-US" i="1" dirty="0" smtClean="0"/>
              <a:t>strong components </a:t>
            </a:r>
            <a:r>
              <a:rPr lang="en-US" dirty="0" smtClean="0"/>
              <a:t>of </a:t>
            </a:r>
            <a:r>
              <a:rPr lang="en-US" i="1" dirty="0" smtClean="0"/>
              <a:t>G</a:t>
            </a:r>
            <a:r>
              <a:rPr lang="en-US" dirty="0" smtClean="0"/>
              <a:t>. </a:t>
            </a:r>
          </a:p>
          <a:p>
            <a:pPr indent="0">
              <a:buNone/>
            </a:pPr>
            <a:endParaRPr lang="en-US" dirty="0"/>
          </a:p>
        </p:txBody>
      </p:sp>
      <p:sp>
        <p:nvSpPr>
          <p:cNvPr id="5" name="Content Placeholder 4"/>
          <p:cNvSpPr>
            <a:spLocks noGrp="1"/>
          </p:cNvSpPr>
          <p:nvPr>
            <p:ph sz="half" idx="2"/>
          </p:nvPr>
        </p:nvSpPr>
        <p:spPr/>
        <p:txBody>
          <a:bodyPr>
            <a:normAutofit fontScale="85000" lnSpcReduction="20000"/>
          </a:bodyPr>
          <a:lstStyle/>
          <a:p>
            <a:r>
              <a:rPr lang="en-US" b="1" dirty="0"/>
              <a:t>Example (</a:t>
            </a:r>
            <a:r>
              <a:rPr lang="en-US" i="1" dirty="0"/>
              <a:t>continued</a:t>
            </a:r>
            <a:r>
              <a:rPr lang="en-US" b="1" dirty="0"/>
              <a:t>)</a:t>
            </a:r>
            <a:r>
              <a:rPr lang="en-US" dirty="0"/>
              <a:t>: The graph </a:t>
            </a:r>
            <a:r>
              <a:rPr lang="en-US" i="1" dirty="0"/>
              <a:t>H</a:t>
            </a:r>
            <a:r>
              <a:rPr lang="en-US" dirty="0"/>
              <a:t> has three strongly connected components, consisting of the vertex </a:t>
            </a:r>
            <a:r>
              <a:rPr lang="en-US" i="1" dirty="0"/>
              <a:t>a</a:t>
            </a:r>
            <a:r>
              <a:rPr lang="en-US" dirty="0"/>
              <a:t>; the vertex </a:t>
            </a:r>
            <a:r>
              <a:rPr lang="en-US" i="1" dirty="0"/>
              <a:t>e;</a:t>
            </a:r>
            <a:r>
              <a:rPr lang="en-US" dirty="0"/>
              <a:t> and the subgraph consisting of the vertices </a:t>
            </a:r>
            <a:r>
              <a:rPr lang="en-US" i="1" dirty="0"/>
              <a:t>b</a:t>
            </a:r>
            <a:r>
              <a:rPr lang="en-US" dirty="0"/>
              <a:t>, </a:t>
            </a:r>
            <a:r>
              <a:rPr lang="en-US" i="1" dirty="0"/>
              <a:t>c</a:t>
            </a:r>
            <a:r>
              <a:rPr lang="en-US" dirty="0"/>
              <a:t>, </a:t>
            </a:r>
            <a:r>
              <a:rPr lang="en-US" i="1" dirty="0"/>
              <a:t>d</a:t>
            </a:r>
            <a:r>
              <a:rPr lang="en-US" dirty="0"/>
              <a:t> and edges (</a:t>
            </a:r>
            <a:r>
              <a:rPr lang="en-US" i="1" dirty="0" err="1"/>
              <a:t>b</a:t>
            </a:r>
            <a:r>
              <a:rPr lang="en-US" dirty="0" err="1"/>
              <a:t>,</a:t>
            </a:r>
            <a:r>
              <a:rPr lang="en-US" i="1" dirty="0" err="1"/>
              <a:t>c</a:t>
            </a:r>
            <a:r>
              <a:rPr lang="en-US" dirty="0"/>
              <a:t>), (</a:t>
            </a:r>
            <a:r>
              <a:rPr lang="en-US" i="1" dirty="0" err="1"/>
              <a:t>c</a:t>
            </a:r>
            <a:r>
              <a:rPr lang="en-US" dirty="0" err="1"/>
              <a:t>,</a:t>
            </a:r>
            <a:r>
              <a:rPr lang="en-US" i="1" dirty="0" err="1"/>
              <a:t>d</a:t>
            </a:r>
            <a:r>
              <a:rPr lang="en-US" dirty="0"/>
              <a:t>), and (</a:t>
            </a:r>
            <a:r>
              <a:rPr lang="en-US" i="1" dirty="0" err="1"/>
              <a:t>d</a:t>
            </a:r>
            <a:r>
              <a:rPr lang="en-US" dirty="0" err="1"/>
              <a:t>,</a:t>
            </a:r>
            <a:r>
              <a:rPr lang="en-US" i="1" dirty="0" err="1"/>
              <a:t>b</a:t>
            </a:r>
            <a:r>
              <a:rPr lang="en-US" dirty="0"/>
              <a:t>).</a:t>
            </a:r>
          </a:p>
          <a:p>
            <a:endParaRPr lang="lv-LV"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57082" y="4242411"/>
            <a:ext cx="4530616" cy="2268558"/>
          </a:xfrm>
          <a:prstGeom prst="rect">
            <a:avLst/>
          </a:prstGeom>
        </p:spPr>
      </p:pic>
    </p:spTree>
    <p:extLst>
      <p:ext uri="{BB962C8B-B14F-4D97-AF65-F5344CB8AC3E}">
        <p14:creationId xmlns:p14="http://schemas.microsoft.com/office/powerpoint/2010/main" val="819424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Connected Components of the Web Graph</a:t>
            </a:r>
            <a:endParaRPr lang="en-US" dirty="0"/>
          </a:p>
        </p:txBody>
      </p:sp>
      <p:sp>
        <p:nvSpPr>
          <p:cNvPr id="3" name="Content Placeholder 2"/>
          <p:cNvSpPr>
            <a:spLocks noGrp="1"/>
          </p:cNvSpPr>
          <p:nvPr>
            <p:ph idx="1"/>
          </p:nvPr>
        </p:nvSpPr>
        <p:spPr/>
        <p:txBody>
          <a:bodyPr>
            <a:normAutofit fontScale="85000" lnSpcReduction="20000"/>
          </a:bodyPr>
          <a:lstStyle/>
          <a:p>
            <a:endParaRPr lang="en-US" dirty="0"/>
          </a:p>
          <a:p>
            <a:r>
              <a:rPr lang="en-US" dirty="0"/>
              <a:t>Recall </a:t>
            </a:r>
            <a:r>
              <a:rPr lang="en-US" dirty="0" smtClean="0"/>
              <a:t>that at any particular instant </a:t>
            </a:r>
            <a:r>
              <a:rPr lang="en-US" dirty="0"/>
              <a:t>the web graph provides a snapshot of the web, where vertices represent web pages and edges represent links</a:t>
            </a:r>
            <a:r>
              <a:rPr lang="en-US" dirty="0" smtClean="0"/>
              <a:t>. According to a </a:t>
            </a:r>
            <a:r>
              <a:rPr lang="en-US" dirty="0" smtClean="0">
                <a:latin typeface="Cambria Math" pitchFamily="18" charset="0"/>
                <a:ea typeface="Cambria Math" pitchFamily="18" charset="0"/>
              </a:rPr>
              <a:t>1999</a:t>
            </a:r>
            <a:r>
              <a:rPr lang="en-US" dirty="0" smtClean="0"/>
              <a:t> study, the Web graph at that time had over </a:t>
            </a:r>
            <a:r>
              <a:rPr lang="en-US" dirty="0" smtClean="0">
                <a:latin typeface="Cambria Math" pitchFamily="18" charset="0"/>
                <a:ea typeface="Cambria Math" pitchFamily="18" charset="0"/>
              </a:rPr>
              <a:t>200</a:t>
            </a:r>
            <a:r>
              <a:rPr lang="en-US" dirty="0" smtClean="0"/>
              <a:t> million vertices and over </a:t>
            </a:r>
            <a:r>
              <a:rPr lang="en-US" dirty="0" smtClean="0">
                <a:latin typeface="Cambria Math" pitchFamily="18" charset="0"/>
                <a:ea typeface="Cambria Math" pitchFamily="18" charset="0"/>
              </a:rPr>
              <a:t>1.5</a:t>
            </a:r>
            <a:r>
              <a:rPr lang="en-US" dirty="0" smtClean="0"/>
              <a:t> billion edges. (The numbers today are several orders of magnitude larger.)</a:t>
            </a:r>
          </a:p>
          <a:p>
            <a:r>
              <a:rPr lang="en-US" dirty="0" smtClean="0"/>
              <a:t>The underlying undirected graph of this Web graph has a connected component that includes approximately </a:t>
            </a:r>
            <a:r>
              <a:rPr lang="en-US" dirty="0" smtClean="0">
                <a:latin typeface="Cambria Math" pitchFamily="18" charset="0"/>
                <a:ea typeface="Cambria Math" pitchFamily="18" charset="0"/>
              </a:rPr>
              <a:t>90</a:t>
            </a:r>
            <a:r>
              <a:rPr lang="en-US" dirty="0" smtClean="0"/>
              <a:t>% of the vertices.</a:t>
            </a:r>
          </a:p>
          <a:p>
            <a:r>
              <a:rPr lang="en-US" dirty="0" smtClean="0"/>
              <a:t>There is a </a:t>
            </a:r>
            <a:r>
              <a:rPr lang="en-US" i="1" dirty="0"/>
              <a:t>g</a:t>
            </a:r>
            <a:r>
              <a:rPr lang="en-US" i="1" dirty="0" smtClean="0"/>
              <a:t>iant </a:t>
            </a:r>
            <a:r>
              <a:rPr lang="en-US" i="1" dirty="0"/>
              <a:t>s</a:t>
            </a:r>
            <a:r>
              <a:rPr lang="en-US" i="1" dirty="0" smtClean="0"/>
              <a:t>trongly </a:t>
            </a:r>
            <a:r>
              <a:rPr lang="en-US" i="1" dirty="0"/>
              <a:t>c</a:t>
            </a:r>
            <a:r>
              <a:rPr lang="en-US" i="1" dirty="0" smtClean="0"/>
              <a:t>onnected </a:t>
            </a:r>
            <a:r>
              <a:rPr lang="en-US" i="1" dirty="0"/>
              <a:t>c</a:t>
            </a:r>
            <a:r>
              <a:rPr lang="en-US" i="1" dirty="0" smtClean="0"/>
              <a:t>omponent (GSCC) </a:t>
            </a:r>
            <a:r>
              <a:rPr lang="en-US" dirty="0"/>
              <a:t> </a:t>
            </a:r>
            <a:r>
              <a:rPr lang="en-US" dirty="0" smtClean="0"/>
              <a:t>consisting of  more than  </a:t>
            </a:r>
            <a:r>
              <a:rPr lang="en-US" dirty="0" smtClean="0">
                <a:latin typeface="Cambria Math" pitchFamily="18" charset="0"/>
                <a:ea typeface="Cambria Math" pitchFamily="18" charset="0"/>
              </a:rPr>
              <a:t>53</a:t>
            </a:r>
            <a:r>
              <a:rPr lang="en-US" dirty="0" smtClean="0"/>
              <a:t> million vertices.  A Web page in this component can be reached by following links starting in any other page of the component. There are three other categories of pages with each having about 44 million vertices: </a:t>
            </a:r>
          </a:p>
          <a:p>
            <a:pPr lvl="1"/>
            <a:r>
              <a:rPr lang="en-US" dirty="0"/>
              <a:t>p</a:t>
            </a:r>
            <a:r>
              <a:rPr lang="en-US" dirty="0" smtClean="0"/>
              <a:t>ages that can be reached from a page in the GSCC, but do not link back.</a:t>
            </a:r>
          </a:p>
          <a:p>
            <a:pPr lvl="1"/>
            <a:r>
              <a:rPr lang="en-US" dirty="0"/>
              <a:t>p</a:t>
            </a:r>
            <a:r>
              <a:rPr lang="en-US" dirty="0" smtClean="0"/>
              <a:t>ages that link back to the GSCC, but can not be reached by following links from pages in the GSCC.</a:t>
            </a:r>
          </a:p>
          <a:p>
            <a:pPr lvl="1"/>
            <a:r>
              <a:rPr lang="en-US" dirty="0"/>
              <a:t>p</a:t>
            </a:r>
            <a:r>
              <a:rPr lang="en-US" dirty="0" smtClean="0"/>
              <a:t>ages that cannot reach pages in the GSCC and can not be reached from pages in the GSCC.</a:t>
            </a:r>
          </a:p>
          <a:p>
            <a:endParaRPr lang="en-US" i="1" dirty="0" smtClean="0"/>
          </a:p>
          <a:p>
            <a:endParaRPr lang="en-US" i="1" dirty="0"/>
          </a:p>
        </p:txBody>
      </p:sp>
    </p:spTree>
    <p:extLst>
      <p:ext uri="{BB962C8B-B14F-4D97-AF65-F5344CB8AC3E}">
        <p14:creationId xmlns:p14="http://schemas.microsoft.com/office/powerpoint/2010/main" val="15678822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Counting Paths between Vertices</a:t>
            </a:r>
            <a:endParaRPr lang="en-US" dirty="0"/>
          </a:p>
        </p:txBody>
      </p:sp>
      <p:sp>
        <p:nvSpPr>
          <p:cNvPr id="3" name="Content Placeholder 2"/>
          <p:cNvSpPr>
            <a:spLocks noGrp="1"/>
          </p:cNvSpPr>
          <p:nvPr>
            <p:ph idx="1"/>
          </p:nvPr>
        </p:nvSpPr>
        <p:spPr/>
        <p:txBody>
          <a:bodyPr>
            <a:normAutofit fontScale="62500" lnSpcReduction="20000"/>
          </a:bodyPr>
          <a:lstStyle/>
          <a:p>
            <a:r>
              <a:rPr lang="en-US" dirty="0"/>
              <a:t>We can use the adjacency matrix of a graph to find the number of paths between two vertices in the graph</a:t>
            </a:r>
            <a:r>
              <a:rPr lang="en-US" dirty="0" smtClean="0"/>
              <a:t>.</a:t>
            </a:r>
          </a:p>
          <a:p>
            <a:pPr marL="0" indent="0">
              <a:buNone/>
            </a:pPr>
            <a:endParaRPr lang="en-US" dirty="0" smtClean="0"/>
          </a:p>
          <a:p>
            <a:pPr indent="0">
              <a:buNone/>
            </a:pPr>
            <a:r>
              <a:rPr lang="en-US" b="1" dirty="0" smtClean="0"/>
              <a:t>Theorem</a:t>
            </a:r>
            <a:r>
              <a:rPr lang="en-US" dirty="0" smtClean="0"/>
              <a:t>: Let G be a graph with adjacency matrix </a:t>
            </a:r>
            <a:r>
              <a:rPr lang="en-US" b="1" dirty="0" smtClean="0"/>
              <a:t>A</a:t>
            </a:r>
            <a:r>
              <a:rPr lang="en-US" dirty="0" smtClean="0"/>
              <a:t> with respect to the ordering </a:t>
            </a:r>
            <a:r>
              <a:rPr lang="en-US" i="1" dirty="0" smtClean="0"/>
              <a:t>v</a:t>
            </a:r>
            <a:r>
              <a:rPr lang="en-US" baseline="-25000" dirty="0" smtClean="0">
                <a:latin typeface="Cambria Math" pitchFamily="18" charset="0"/>
                <a:ea typeface="Cambria Math" pitchFamily="18" charset="0"/>
              </a:rPr>
              <a:t>1</a:t>
            </a:r>
            <a:r>
              <a:rPr lang="en-US" i="1" dirty="0"/>
              <a:t>, … , </a:t>
            </a:r>
            <a:r>
              <a:rPr lang="en-US" i="1" dirty="0" err="1" smtClean="0"/>
              <a:t>v</a:t>
            </a:r>
            <a:r>
              <a:rPr lang="en-US" i="1" baseline="-25000" dirty="0" err="1" smtClean="0"/>
              <a:t>n</a:t>
            </a:r>
            <a:r>
              <a:rPr lang="en-US" dirty="0" smtClean="0"/>
              <a:t> of vertices (with directed or undirected edges, multiple edges and loops allowed). The number of different paths of length </a:t>
            </a:r>
            <a:r>
              <a:rPr lang="en-US" i="1" dirty="0" smtClean="0"/>
              <a:t>r</a:t>
            </a:r>
            <a:r>
              <a:rPr lang="en-US" dirty="0" smtClean="0"/>
              <a:t> from </a:t>
            </a:r>
            <a:r>
              <a:rPr lang="en-US" i="1" dirty="0" smtClean="0"/>
              <a:t>v</a:t>
            </a:r>
            <a:r>
              <a:rPr lang="en-US" i="1" baseline="-25000" dirty="0" smtClean="0"/>
              <a:t>i</a:t>
            </a:r>
            <a:r>
              <a:rPr lang="en-US" dirty="0" smtClean="0"/>
              <a:t> to </a:t>
            </a:r>
            <a:r>
              <a:rPr lang="en-US" i="1" dirty="0" err="1" smtClean="0"/>
              <a:t>v</a:t>
            </a:r>
            <a:r>
              <a:rPr lang="en-US" i="1" baseline="-25000" dirty="0" err="1" smtClean="0"/>
              <a:t>j</a:t>
            </a:r>
            <a:r>
              <a:rPr lang="en-US" dirty="0" smtClean="0"/>
              <a:t>, where </a:t>
            </a:r>
            <a:r>
              <a:rPr lang="en-US" i="1" dirty="0" smtClean="0"/>
              <a:t>r &gt;</a:t>
            </a:r>
            <a:r>
              <a:rPr lang="en-US" dirty="0" smtClean="0">
                <a:latin typeface="Cambria Math" pitchFamily="18" charset="0"/>
                <a:ea typeface="Cambria Math" pitchFamily="18" charset="0"/>
              </a:rPr>
              <a:t>0 </a:t>
            </a:r>
            <a:r>
              <a:rPr lang="en-US" dirty="0" smtClean="0"/>
              <a:t>is a positive integer, equals the (</a:t>
            </a:r>
            <a:r>
              <a:rPr lang="en-US" i="1" dirty="0" err="1"/>
              <a:t>i</a:t>
            </a:r>
            <a:r>
              <a:rPr lang="en-US" dirty="0" err="1" smtClean="0"/>
              <a:t>,</a:t>
            </a:r>
            <a:r>
              <a:rPr lang="en-US" i="1" dirty="0" err="1" smtClean="0"/>
              <a:t>j</a:t>
            </a:r>
            <a:r>
              <a:rPr lang="en-US" dirty="0" smtClean="0"/>
              <a:t>)</a:t>
            </a:r>
            <a:r>
              <a:rPr lang="en-US" dirty="0" err="1" smtClean="0"/>
              <a:t>th</a:t>
            </a:r>
            <a:r>
              <a:rPr lang="en-US" dirty="0" smtClean="0"/>
              <a:t> entry of </a:t>
            </a:r>
            <a:r>
              <a:rPr lang="en-US" b="1" dirty="0" smtClean="0"/>
              <a:t>A</a:t>
            </a:r>
            <a:r>
              <a:rPr lang="en-US" i="1" baseline="30000" dirty="0" smtClean="0"/>
              <a:t>r</a:t>
            </a:r>
            <a:r>
              <a:rPr lang="en-US" dirty="0" smtClean="0"/>
              <a:t>.</a:t>
            </a:r>
          </a:p>
          <a:p>
            <a:pPr marL="274320" lvl="1" indent="0">
              <a:buClr>
                <a:schemeClr val="accent3"/>
              </a:buClr>
              <a:buSzPct val="95000"/>
              <a:buNone/>
            </a:pPr>
            <a:endParaRPr lang="en-US" dirty="0" smtClean="0"/>
          </a:p>
          <a:p>
            <a:pPr marL="274320" lvl="1" indent="0">
              <a:buClr>
                <a:schemeClr val="accent3"/>
              </a:buClr>
              <a:buSzPct val="95000"/>
              <a:buNone/>
            </a:pPr>
            <a:r>
              <a:rPr lang="en-US" b="1" i="1" dirty="0" smtClean="0"/>
              <a:t>Proof</a:t>
            </a:r>
            <a:r>
              <a:rPr lang="en-US" i="1" dirty="0"/>
              <a:t> </a:t>
            </a:r>
            <a:r>
              <a:rPr lang="en-US" b="1" i="1" dirty="0" smtClean="0"/>
              <a:t>by mathematical induction</a:t>
            </a:r>
            <a:r>
              <a:rPr lang="en-US" dirty="0"/>
              <a:t>:</a:t>
            </a:r>
            <a:r>
              <a:rPr lang="en-US" dirty="0" smtClean="0"/>
              <a:t> </a:t>
            </a:r>
          </a:p>
          <a:p>
            <a:pPr marL="274320" lvl="1" indent="0">
              <a:buClr>
                <a:schemeClr val="accent3"/>
              </a:buClr>
              <a:buSzPct val="95000"/>
              <a:buNone/>
            </a:pPr>
            <a:r>
              <a:rPr lang="en-US" i="1" dirty="0" smtClean="0"/>
              <a:t>Basis Step</a:t>
            </a:r>
            <a:r>
              <a:rPr lang="en-US" dirty="0" smtClean="0"/>
              <a:t>: By definition of the adjacency matrix, the number of paths from </a:t>
            </a:r>
            <a:r>
              <a:rPr lang="en-US" i="1" dirty="0"/>
              <a:t>v</a:t>
            </a:r>
            <a:r>
              <a:rPr lang="en-US" i="1" baseline="-25000" dirty="0"/>
              <a:t>i</a:t>
            </a:r>
            <a:r>
              <a:rPr lang="en-US" dirty="0"/>
              <a:t> to </a:t>
            </a:r>
            <a:r>
              <a:rPr lang="en-US" i="1" dirty="0" err="1" smtClean="0"/>
              <a:t>v</a:t>
            </a:r>
            <a:r>
              <a:rPr lang="en-US" i="1" baseline="-25000" dirty="0" err="1" smtClean="0"/>
              <a:t>j</a:t>
            </a:r>
            <a:r>
              <a:rPr lang="en-US" dirty="0" smtClean="0"/>
              <a:t> of length </a:t>
            </a:r>
            <a:r>
              <a:rPr lang="en-US" dirty="0" smtClean="0">
                <a:latin typeface="Cambria Math" pitchFamily="18" charset="0"/>
                <a:ea typeface="Cambria Math" pitchFamily="18" charset="0"/>
              </a:rPr>
              <a:t>1</a:t>
            </a:r>
            <a:r>
              <a:rPr lang="en-US" dirty="0" smtClean="0"/>
              <a:t> is the </a:t>
            </a:r>
            <a:r>
              <a:rPr lang="en-US" dirty="0"/>
              <a:t>(</a:t>
            </a:r>
            <a:r>
              <a:rPr lang="en-US" i="1" dirty="0" err="1"/>
              <a:t>i</a:t>
            </a:r>
            <a:r>
              <a:rPr lang="en-US" dirty="0" err="1"/>
              <a:t>,</a:t>
            </a:r>
            <a:r>
              <a:rPr lang="en-US" i="1" dirty="0" err="1"/>
              <a:t>j</a:t>
            </a:r>
            <a:r>
              <a:rPr lang="en-US" dirty="0"/>
              <a:t>)</a:t>
            </a:r>
            <a:r>
              <a:rPr lang="en-US" dirty="0" err="1"/>
              <a:t>th</a:t>
            </a:r>
            <a:r>
              <a:rPr lang="en-US" dirty="0"/>
              <a:t> entry of </a:t>
            </a:r>
            <a:r>
              <a:rPr lang="en-US" b="1" dirty="0" smtClean="0"/>
              <a:t>A</a:t>
            </a:r>
            <a:r>
              <a:rPr lang="en-US" dirty="0" smtClean="0"/>
              <a:t>. </a:t>
            </a:r>
          </a:p>
          <a:p>
            <a:pPr marL="274320" lvl="1" indent="0">
              <a:buClr>
                <a:schemeClr val="accent3"/>
              </a:buClr>
              <a:buSzPct val="95000"/>
              <a:buNone/>
            </a:pPr>
            <a:r>
              <a:rPr lang="en-US" i="1" dirty="0" smtClean="0"/>
              <a:t>Inductive Step</a:t>
            </a:r>
            <a:r>
              <a:rPr lang="en-US" dirty="0" smtClean="0"/>
              <a:t>:</a:t>
            </a:r>
            <a:r>
              <a:rPr lang="en-US" dirty="0"/>
              <a:t> </a:t>
            </a:r>
            <a:r>
              <a:rPr lang="en-US" dirty="0" smtClean="0"/>
              <a:t>For the inductive hypothesis, we assume that that the  </a:t>
            </a:r>
            <a:r>
              <a:rPr lang="en-US" dirty="0"/>
              <a:t>(</a:t>
            </a:r>
            <a:r>
              <a:rPr lang="en-US" i="1" dirty="0" err="1"/>
              <a:t>i</a:t>
            </a:r>
            <a:r>
              <a:rPr lang="en-US" dirty="0" err="1"/>
              <a:t>,</a:t>
            </a:r>
            <a:r>
              <a:rPr lang="en-US" i="1" dirty="0" err="1"/>
              <a:t>j</a:t>
            </a:r>
            <a:r>
              <a:rPr lang="en-US" dirty="0"/>
              <a:t>)</a:t>
            </a:r>
            <a:r>
              <a:rPr lang="en-US" dirty="0" err="1"/>
              <a:t>th</a:t>
            </a:r>
            <a:r>
              <a:rPr lang="en-US" dirty="0"/>
              <a:t> entry of </a:t>
            </a:r>
            <a:r>
              <a:rPr lang="en-US" b="1" dirty="0" err="1" smtClean="0"/>
              <a:t>A</a:t>
            </a:r>
            <a:r>
              <a:rPr lang="en-US" i="1" baseline="30000" dirty="0" err="1" smtClean="0"/>
              <a:t>r</a:t>
            </a:r>
            <a:r>
              <a:rPr lang="en-US" dirty="0" smtClean="0"/>
              <a:t> is the number of different paths of length </a:t>
            </a:r>
            <a:r>
              <a:rPr lang="en-US" i="1" dirty="0" smtClean="0"/>
              <a:t>r</a:t>
            </a:r>
            <a:r>
              <a:rPr lang="en-US" dirty="0" smtClean="0"/>
              <a:t> from </a:t>
            </a:r>
            <a:r>
              <a:rPr lang="en-US" i="1" dirty="0"/>
              <a:t>v</a:t>
            </a:r>
            <a:r>
              <a:rPr lang="en-US" i="1" baseline="-25000" dirty="0"/>
              <a:t>i</a:t>
            </a:r>
            <a:r>
              <a:rPr lang="en-US" dirty="0"/>
              <a:t> to </a:t>
            </a:r>
            <a:r>
              <a:rPr lang="en-US" i="1" dirty="0" err="1" smtClean="0"/>
              <a:t>v</a:t>
            </a:r>
            <a:r>
              <a:rPr lang="en-US" i="1" baseline="-25000" dirty="0" err="1" smtClean="0"/>
              <a:t>j</a:t>
            </a:r>
            <a:r>
              <a:rPr lang="en-US" dirty="0" smtClean="0"/>
              <a:t>. </a:t>
            </a:r>
          </a:p>
          <a:p>
            <a:pPr marL="617220" lvl="1" indent="-342900">
              <a:buClr>
                <a:schemeClr val="accent3"/>
              </a:buClr>
              <a:buSzPct val="95000"/>
            </a:pPr>
            <a:r>
              <a:rPr lang="en-US" dirty="0" smtClean="0"/>
              <a:t>Because  </a:t>
            </a:r>
            <a:r>
              <a:rPr lang="en-US" b="1" dirty="0" smtClean="0"/>
              <a:t>A</a:t>
            </a:r>
            <a:r>
              <a:rPr lang="en-US" i="1" baseline="30000" dirty="0" smtClean="0"/>
              <a:t>r+</a:t>
            </a:r>
            <a:r>
              <a:rPr lang="en-US" baseline="30000" dirty="0" smtClean="0">
                <a:latin typeface="Cambria Math" pitchFamily="18" charset="0"/>
                <a:ea typeface="Cambria Math" pitchFamily="18" charset="0"/>
              </a:rPr>
              <a:t>1</a:t>
            </a:r>
            <a:r>
              <a:rPr lang="en-US" dirty="0" smtClean="0"/>
              <a:t> = </a:t>
            </a:r>
            <a:r>
              <a:rPr lang="en-US" b="1" dirty="0" err="1" smtClean="0"/>
              <a:t>A</a:t>
            </a:r>
            <a:r>
              <a:rPr lang="en-US" i="1" baseline="30000" dirty="0" err="1" smtClean="0"/>
              <a:t>r</a:t>
            </a:r>
            <a:r>
              <a:rPr lang="en-US" b="1" dirty="0"/>
              <a:t> </a:t>
            </a:r>
            <a:r>
              <a:rPr lang="en-US" b="1" dirty="0" smtClean="0"/>
              <a:t>A</a:t>
            </a:r>
            <a:r>
              <a:rPr lang="en-US" dirty="0" smtClean="0"/>
              <a:t>,  the  (</a:t>
            </a:r>
            <a:r>
              <a:rPr lang="en-US" i="1" dirty="0" err="1"/>
              <a:t>i</a:t>
            </a:r>
            <a:r>
              <a:rPr lang="en-US" dirty="0" err="1"/>
              <a:t>,</a:t>
            </a:r>
            <a:r>
              <a:rPr lang="en-US" i="1" dirty="0" err="1"/>
              <a:t>j</a:t>
            </a:r>
            <a:r>
              <a:rPr lang="en-US" dirty="0"/>
              <a:t>)</a:t>
            </a:r>
            <a:r>
              <a:rPr lang="en-US" dirty="0" err="1"/>
              <a:t>th</a:t>
            </a:r>
            <a:r>
              <a:rPr lang="en-US" dirty="0"/>
              <a:t> entry of </a:t>
            </a:r>
            <a:r>
              <a:rPr lang="en-US" b="1" dirty="0"/>
              <a:t>A</a:t>
            </a:r>
            <a:r>
              <a:rPr lang="en-US" i="1" baseline="30000" dirty="0"/>
              <a:t>r+</a:t>
            </a:r>
            <a:r>
              <a:rPr lang="en-US" baseline="30000" dirty="0">
                <a:latin typeface="Cambria Math" pitchFamily="18" charset="0"/>
                <a:ea typeface="Cambria Math" pitchFamily="18" charset="0"/>
              </a:rPr>
              <a:t>1</a:t>
            </a:r>
            <a:r>
              <a:rPr lang="en-US" dirty="0"/>
              <a:t> </a:t>
            </a:r>
            <a:r>
              <a:rPr lang="en-US" dirty="0" smtClean="0"/>
              <a:t> equals </a:t>
            </a:r>
            <a:r>
              <a:rPr lang="en-US" i="1" dirty="0" smtClean="0"/>
              <a:t>b</a:t>
            </a:r>
            <a:r>
              <a:rPr lang="en-US" i="1" baseline="-25000" dirty="0" smtClean="0"/>
              <a:t>i</a:t>
            </a:r>
            <a:r>
              <a:rPr lang="en-US" baseline="-25000" dirty="0" smtClean="0">
                <a:latin typeface="Cambria Math" pitchFamily="18" charset="0"/>
                <a:ea typeface="Cambria Math" pitchFamily="18" charset="0"/>
              </a:rPr>
              <a:t>1</a:t>
            </a:r>
            <a:r>
              <a:rPr lang="en-US" i="1" dirty="0" smtClean="0"/>
              <a:t>a</a:t>
            </a:r>
            <a:r>
              <a:rPr lang="en-US" baseline="-25000" dirty="0" smtClean="0">
                <a:latin typeface="Cambria Math" pitchFamily="18" charset="0"/>
                <a:ea typeface="Cambria Math" pitchFamily="18" charset="0"/>
              </a:rPr>
              <a:t>1</a:t>
            </a:r>
            <a:r>
              <a:rPr lang="en-US" i="1" baseline="-25000" dirty="0" smtClean="0"/>
              <a:t>j</a:t>
            </a:r>
            <a:r>
              <a:rPr lang="en-US" dirty="0" smtClean="0"/>
              <a:t> + </a:t>
            </a:r>
            <a:r>
              <a:rPr lang="en-US" i="1" dirty="0" smtClean="0"/>
              <a:t>b</a:t>
            </a:r>
            <a:r>
              <a:rPr lang="en-US" i="1" baseline="-25000" dirty="0" smtClean="0"/>
              <a:t>i</a:t>
            </a:r>
            <a:r>
              <a:rPr lang="en-US" baseline="-25000" dirty="0" smtClean="0">
                <a:latin typeface="Cambria Math" pitchFamily="18" charset="0"/>
                <a:ea typeface="Cambria Math" pitchFamily="18" charset="0"/>
              </a:rPr>
              <a:t>2</a:t>
            </a:r>
            <a:r>
              <a:rPr lang="en-US" i="1" dirty="0" smtClean="0"/>
              <a:t>a</a:t>
            </a:r>
            <a:r>
              <a:rPr lang="en-US" baseline="-25000" dirty="0" smtClean="0">
                <a:latin typeface="Cambria Math" pitchFamily="18" charset="0"/>
                <a:ea typeface="Cambria Math" pitchFamily="18" charset="0"/>
              </a:rPr>
              <a:t>2</a:t>
            </a:r>
            <a:r>
              <a:rPr lang="en-US" i="1" baseline="-25000" dirty="0" smtClean="0"/>
              <a:t>j</a:t>
            </a:r>
            <a:r>
              <a:rPr lang="en-US" dirty="0" smtClean="0"/>
              <a:t> + </a:t>
            </a:r>
            <a:r>
              <a:rPr lang="en-US" dirty="0" smtClean="0">
                <a:latin typeface="Cambria Math"/>
                <a:ea typeface="Cambria Math"/>
              </a:rPr>
              <a:t>⋯</a:t>
            </a:r>
            <a:r>
              <a:rPr lang="en-US" dirty="0" smtClean="0"/>
              <a:t> + </a:t>
            </a:r>
            <a:r>
              <a:rPr lang="en-US" i="1" dirty="0" err="1" smtClean="0"/>
              <a:t>b</a:t>
            </a:r>
            <a:r>
              <a:rPr lang="en-US" i="1" baseline="-25000" dirty="0" err="1" smtClean="0"/>
              <a:t>in</a:t>
            </a:r>
            <a:r>
              <a:rPr lang="en-US" i="1" dirty="0" err="1" smtClean="0"/>
              <a:t>a</a:t>
            </a:r>
            <a:r>
              <a:rPr lang="en-US" i="1" baseline="-25000" dirty="0" err="1" smtClean="0"/>
              <a:t>nj</a:t>
            </a:r>
            <a:r>
              <a:rPr lang="en-US" dirty="0" smtClean="0"/>
              <a:t>, where </a:t>
            </a:r>
            <a:r>
              <a:rPr lang="en-US" i="1" dirty="0" err="1" smtClean="0"/>
              <a:t>b</a:t>
            </a:r>
            <a:r>
              <a:rPr lang="en-US" i="1" baseline="-25000" dirty="0" err="1" smtClean="0"/>
              <a:t>ik</a:t>
            </a:r>
            <a:r>
              <a:rPr lang="en-US" i="1" baseline="-25000" dirty="0" smtClean="0"/>
              <a:t> </a:t>
            </a:r>
            <a:r>
              <a:rPr lang="en-US" dirty="0" smtClean="0"/>
              <a:t>is </a:t>
            </a:r>
            <a:r>
              <a:rPr lang="en-US" dirty="0"/>
              <a:t>the </a:t>
            </a:r>
            <a:r>
              <a:rPr lang="en-US" dirty="0" smtClean="0"/>
              <a:t>(</a:t>
            </a:r>
            <a:r>
              <a:rPr lang="en-US" i="1" dirty="0" err="1" smtClean="0"/>
              <a:t>i</a:t>
            </a:r>
            <a:r>
              <a:rPr lang="en-US" dirty="0" err="1" smtClean="0"/>
              <a:t>,</a:t>
            </a:r>
            <a:r>
              <a:rPr lang="en-US" i="1" dirty="0" err="1" smtClean="0"/>
              <a:t>k</a:t>
            </a:r>
            <a:r>
              <a:rPr lang="en-US" dirty="0" smtClean="0"/>
              <a:t>)</a:t>
            </a:r>
            <a:r>
              <a:rPr lang="en-US" i="1" dirty="0" err="1" smtClean="0"/>
              <a:t>th</a:t>
            </a:r>
            <a:r>
              <a:rPr lang="en-US" dirty="0" smtClean="0"/>
              <a:t> entry of </a:t>
            </a:r>
            <a:r>
              <a:rPr lang="en-US" b="1" dirty="0" smtClean="0"/>
              <a:t>A</a:t>
            </a:r>
            <a:r>
              <a:rPr lang="en-US" i="1" baseline="30000" dirty="0" smtClean="0"/>
              <a:t>r</a:t>
            </a:r>
            <a:r>
              <a:rPr lang="en-US" dirty="0" smtClean="0"/>
              <a:t>. By the inductive hypothesis, </a:t>
            </a:r>
            <a:r>
              <a:rPr lang="en-US" i="1" dirty="0" err="1"/>
              <a:t>b</a:t>
            </a:r>
            <a:r>
              <a:rPr lang="en-US" i="1" baseline="-25000" dirty="0" err="1"/>
              <a:t>ik</a:t>
            </a:r>
            <a:r>
              <a:rPr lang="en-US" i="1" baseline="-25000" dirty="0"/>
              <a:t> </a:t>
            </a:r>
            <a:r>
              <a:rPr lang="en-US" dirty="0"/>
              <a:t>is the </a:t>
            </a:r>
            <a:r>
              <a:rPr lang="en-US" dirty="0" smtClean="0"/>
              <a:t>number of paths of length </a:t>
            </a:r>
            <a:r>
              <a:rPr lang="en-US" i="1" dirty="0" smtClean="0"/>
              <a:t>r</a:t>
            </a:r>
            <a:r>
              <a:rPr lang="en-US" dirty="0" smtClean="0"/>
              <a:t> from </a:t>
            </a:r>
            <a:r>
              <a:rPr lang="en-US" i="1" dirty="0"/>
              <a:t>v</a:t>
            </a:r>
            <a:r>
              <a:rPr lang="en-US" i="1" baseline="-25000" dirty="0"/>
              <a:t>i</a:t>
            </a:r>
            <a:r>
              <a:rPr lang="en-US" dirty="0"/>
              <a:t> to </a:t>
            </a:r>
            <a:r>
              <a:rPr lang="en-US" i="1" dirty="0" err="1" smtClean="0"/>
              <a:t>v</a:t>
            </a:r>
            <a:r>
              <a:rPr lang="en-US" i="1" baseline="-25000" dirty="0" err="1" smtClean="0"/>
              <a:t>k</a:t>
            </a:r>
            <a:r>
              <a:rPr lang="en-US" dirty="0" smtClean="0"/>
              <a:t>. </a:t>
            </a:r>
          </a:p>
          <a:p>
            <a:pPr marL="617220" lvl="1" indent="-342900">
              <a:buClr>
                <a:schemeClr val="accent3"/>
              </a:buClr>
              <a:buSzPct val="95000"/>
            </a:pPr>
            <a:r>
              <a:rPr lang="en-US" dirty="0" smtClean="0"/>
              <a:t>A path of length </a:t>
            </a:r>
            <a:r>
              <a:rPr lang="en-US" i="1" dirty="0" smtClean="0"/>
              <a:t>r</a:t>
            </a:r>
            <a:r>
              <a:rPr lang="en-US" dirty="0" smtClean="0"/>
              <a:t> + </a:t>
            </a:r>
            <a:r>
              <a:rPr lang="en-US" dirty="0" smtClean="0">
                <a:latin typeface="Cambria Math" pitchFamily="18" charset="0"/>
                <a:ea typeface="Cambria Math" pitchFamily="18" charset="0"/>
              </a:rPr>
              <a:t>1 from </a:t>
            </a:r>
            <a:r>
              <a:rPr lang="en-US" i="1" dirty="0"/>
              <a:t>v</a:t>
            </a:r>
            <a:r>
              <a:rPr lang="en-US" i="1" baseline="-25000" dirty="0"/>
              <a:t>i</a:t>
            </a:r>
            <a:r>
              <a:rPr lang="en-US" dirty="0"/>
              <a:t> to </a:t>
            </a:r>
            <a:r>
              <a:rPr lang="en-US" i="1" dirty="0" err="1"/>
              <a:t>v</a:t>
            </a:r>
            <a:r>
              <a:rPr lang="en-US" i="1" baseline="-25000" dirty="0" err="1"/>
              <a:t>j</a:t>
            </a:r>
            <a:r>
              <a:rPr lang="en-US" dirty="0"/>
              <a:t> </a:t>
            </a:r>
            <a:r>
              <a:rPr lang="en-US" dirty="0" smtClean="0"/>
              <a:t>is made up of a path of length </a:t>
            </a:r>
            <a:r>
              <a:rPr lang="en-US" i="1" dirty="0" smtClean="0"/>
              <a:t>r</a:t>
            </a:r>
            <a:r>
              <a:rPr lang="en-US" dirty="0" smtClean="0"/>
              <a:t> from </a:t>
            </a:r>
            <a:r>
              <a:rPr lang="en-US" i="1" dirty="0"/>
              <a:t>v</a:t>
            </a:r>
            <a:r>
              <a:rPr lang="en-US" i="1" baseline="-25000" dirty="0"/>
              <a:t>i</a:t>
            </a:r>
            <a:r>
              <a:rPr lang="en-US" dirty="0"/>
              <a:t> </a:t>
            </a:r>
            <a:r>
              <a:rPr lang="en-US" dirty="0" smtClean="0"/>
              <a:t>to some  </a:t>
            </a:r>
            <a:r>
              <a:rPr lang="en-US" i="1" dirty="0" err="1" smtClean="0"/>
              <a:t>v</a:t>
            </a:r>
            <a:r>
              <a:rPr lang="en-US" i="1" baseline="-25000" dirty="0" err="1" smtClean="0"/>
              <a:t>k</a:t>
            </a:r>
            <a:r>
              <a:rPr lang="en-US" i="1" dirty="0" smtClean="0"/>
              <a:t> , </a:t>
            </a:r>
            <a:r>
              <a:rPr lang="en-US" dirty="0" smtClean="0"/>
              <a:t>and an edge from </a:t>
            </a:r>
            <a:r>
              <a:rPr lang="en-US" i="1" dirty="0" err="1" smtClean="0"/>
              <a:t>v</a:t>
            </a:r>
            <a:r>
              <a:rPr lang="en-US" i="1" baseline="-25000" dirty="0" err="1" smtClean="0"/>
              <a:t>k</a:t>
            </a:r>
            <a:r>
              <a:rPr lang="en-US" dirty="0" smtClean="0"/>
              <a:t> </a:t>
            </a:r>
            <a:r>
              <a:rPr lang="en-US" dirty="0"/>
              <a:t>to </a:t>
            </a:r>
            <a:r>
              <a:rPr lang="en-US" i="1" dirty="0" err="1" smtClean="0"/>
              <a:t>v</a:t>
            </a:r>
            <a:r>
              <a:rPr lang="en-US" i="1" baseline="-25000" dirty="0" err="1" smtClean="0"/>
              <a:t>j</a:t>
            </a:r>
            <a:r>
              <a:rPr lang="en-US" dirty="0" smtClean="0"/>
              <a:t>. By the product rule for counting, the number of such paths is the product of the number of paths of length </a:t>
            </a:r>
            <a:r>
              <a:rPr lang="en-US" i="1" dirty="0" smtClean="0"/>
              <a:t>r</a:t>
            </a:r>
            <a:r>
              <a:rPr lang="en-US" dirty="0" smtClean="0"/>
              <a:t> from </a:t>
            </a:r>
            <a:r>
              <a:rPr lang="en-US" i="1" dirty="0"/>
              <a:t>v</a:t>
            </a:r>
            <a:r>
              <a:rPr lang="en-US" i="1" baseline="-25000" dirty="0"/>
              <a:t>i</a:t>
            </a:r>
            <a:r>
              <a:rPr lang="en-US" dirty="0"/>
              <a:t> </a:t>
            </a:r>
            <a:r>
              <a:rPr lang="en-US" dirty="0" smtClean="0"/>
              <a:t>to  </a:t>
            </a:r>
            <a:r>
              <a:rPr lang="en-US" i="1" dirty="0" err="1"/>
              <a:t>v</a:t>
            </a:r>
            <a:r>
              <a:rPr lang="en-US" i="1" baseline="-25000" dirty="0" err="1"/>
              <a:t>k</a:t>
            </a:r>
            <a:r>
              <a:rPr lang="en-US" i="1" dirty="0"/>
              <a:t>  </a:t>
            </a:r>
            <a:r>
              <a:rPr lang="en-US" dirty="0" smtClean="0"/>
              <a:t>(i.e., </a:t>
            </a:r>
            <a:r>
              <a:rPr lang="en-US" i="1" dirty="0" err="1" smtClean="0"/>
              <a:t>b</a:t>
            </a:r>
            <a:r>
              <a:rPr lang="en-US" i="1" baseline="-25000" dirty="0" err="1" smtClean="0"/>
              <a:t>ik</a:t>
            </a:r>
            <a:r>
              <a:rPr lang="en-US" i="1" baseline="-25000" dirty="0" smtClean="0"/>
              <a:t> </a:t>
            </a:r>
            <a:r>
              <a:rPr lang="en-US" dirty="0" smtClean="0"/>
              <a:t>) and the number of edges from</a:t>
            </a:r>
            <a:r>
              <a:rPr lang="en-US" dirty="0"/>
              <a:t> </a:t>
            </a:r>
            <a:r>
              <a:rPr lang="en-US" dirty="0" err="1"/>
              <a:t>from</a:t>
            </a:r>
            <a:r>
              <a:rPr lang="en-US" dirty="0"/>
              <a:t> </a:t>
            </a:r>
            <a:r>
              <a:rPr lang="en-US" i="1" dirty="0" err="1"/>
              <a:t>v</a:t>
            </a:r>
            <a:r>
              <a:rPr lang="en-US" i="1" baseline="-25000" dirty="0" err="1"/>
              <a:t>k</a:t>
            </a:r>
            <a:r>
              <a:rPr lang="en-US" dirty="0"/>
              <a:t> to </a:t>
            </a:r>
            <a:r>
              <a:rPr lang="en-US" i="1" dirty="0" err="1" smtClean="0"/>
              <a:t>v</a:t>
            </a:r>
            <a:r>
              <a:rPr lang="en-US" i="1" baseline="-25000" dirty="0" err="1" smtClean="0"/>
              <a:t>j</a:t>
            </a:r>
            <a:r>
              <a:rPr lang="en-US" dirty="0"/>
              <a:t> </a:t>
            </a:r>
            <a:r>
              <a:rPr lang="en-US" dirty="0" smtClean="0"/>
              <a:t>(</a:t>
            </a:r>
            <a:r>
              <a:rPr lang="en-US" dirty="0" err="1" smtClean="0"/>
              <a:t>i.e</a:t>
            </a:r>
            <a:r>
              <a:rPr lang="en-US" dirty="0" smtClean="0"/>
              <a:t>, </a:t>
            </a:r>
            <a:r>
              <a:rPr lang="en-US" i="1" dirty="0" err="1" smtClean="0"/>
              <a:t>a</a:t>
            </a:r>
            <a:r>
              <a:rPr lang="en-US" i="1" baseline="-25000" dirty="0" err="1" smtClean="0"/>
              <a:t>kj</a:t>
            </a:r>
            <a:r>
              <a:rPr lang="en-US" dirty="0" smtClean="0"/>
              <a:t>). The sum over all possible intermediate vertices </a:t>
            </a:r>
            <a:r>
              <a:rPr lang="en-US" i="1" dirty="0" err="1" smtClean="0"/>
              <a:t>v</a:t>
            </a:r>
            <a:r>
              <a:rPr lang="en-US" i="1" baseline="-25000" dirty="0" err="1" smtClean="0"/>
              <a:t>k</a:t>
            </a:r>
            <a:r>
              <a:rPr lang="en-US" i="1" dirty="0" smtClean="0"/>
              <a:t>  is </a:t>
            </a:r>
            <a:r>
              <a:rPr lang="en-US" i="1" dirty="0"/>
              <a:t>b</a:t>
            </a:r>
            <a:r>
              <a:rPr lang="en-US" i="1" baseline="-25000" dirty="0"/>
              <a:t>i</a:t>
            </a:r>
            <a:r>
              <a:rPr lang="en-US" baseline="-25000" dirty="0">
                <a:latin typeface="Cambria Math" pitchFamily="18" charset="0"/>
                <a:ea typeface="Cambria Math" pitchFamily="18" charset="0"/>
              </a:rPr>
              <a:t>1</a:t>
            </a:r>
            <a:r>
              <a:rPr lang="en-US" i="1" dirty="0"/>
              <a:t>a</a:t>
            </a:r>
            <a:r>
              <a:rPr lang="en-US" baseline="-25000" dirty="0">
                <a:latin typeface="Cambria Math" pitchFamily="18" charset="0"/>
                <a:ea typeface="Cambria Math" pitchFamily="18" charset="0"/>
              </a:rPr>
              <a:t>1</a:t>
            </a:r>
            <a:r>
              <a:rPr lang="en-US" i="1" baseline="-25000" dirty="0"/>
              <a:t>j</a:t>
            </a:r>
            <a:r>
              <a:rPr lang="en-US" dirty="0"/>
              <a:t> + </a:t>
            </a:r>
            <a:r>
              <a:rPr lang="en-US" i="1" dirty="0"/>
              <a:t>b</a:t>
            </a:r>
            <a:r>
              <a:rPr lang="en-US" i="1" baseline="-25000" dirty="0"/>
              <a:t>i</a:t>
            </a:r>
            <a:r>
              <a:rPr lang="en-US" baseline="-25000" dirty="0">
                <a:latin typeface="Cambria Math" pitchFamily="18" charset="0"/>
                <a:ea typeface="Cambria Math" pitchFamily="18" charset="0"/>
              </a:rPr>
              <a:t>2</a:t>
            </a:r>
            <a:r>
              <a:rPr lang="en-US" i="1" dirty="0"/>
              <a:t>a</a:t>
            </a:r>
            <a:r>
              <a:rPr lang="en-US" baseline="-25000" dirty="0">
                <a:latin typeface="Cambria Math" pitchFamily="18" charset="0"/>
                <a:ea typeface="Cambria Math" pitchFamily="18" charset="0"/>
              </a:rPr>
              <a:t>2</a:t>
            </a:r>
            <a:r>
              <a:rPr lang="en-US" i="1" baseline="-25000" dirty="0"/>
              <a:t>j</a:t>
            </a:r>
            <a:r>
              <a:rPr lang="en-US" dirty="0"/>
              <a:t> + </a:t>
            </a:r>
            <a:r>
              <a:rPr lang="en-US" dirty="0">
                <a:latin typeface="Cambria Math"/>
                <a:ea typeface="Cambria Math"/>
              </a:rPr>
              <a:t>⋯</a:t>
            </a:r>
            <a:r>
              <a:rPr lang="en-US" dirty="0"/>
              <a:t> + </a:t>
            </a:r>
            <a:r>
              <a:rPr lang="en-US" i="1" dirty="0" err="1" smtClean="0"/>
              <a:t>b</a:t>
            </a:r>
            <a:r>
              <a:rPr lang="en-US" i="1" baseline="-25000" dirty="0" err="1" smtClean="0"/>
              <a:t>in</a:t>
            </a:r>
            <a:r>
              <a:rPr lang="en-US" i="1" dirty="0" err="1" smtClean="0"/>
              <a:t>a</a:t>
            </a:r>
            <a:r>
              <a:rPr lang="en-US" i="1" baseline="-25000" dirty="0" err="1" smtClean="0"/>
              <a:t>nj</a:t>
            </a:r>
            <a:r>
              <a:rPr lang="en-US" i="1" baseline="-25000" dirty="0" smtClean="0"/>
              <a:t> </a:t>
            </a:r>
            <a:r>
              <a:rPr lang="en-US" i="1" dirty="0" smtClean="0"/>
              <a:t>.</a:t>
            </a:r>
            <a:endParaRPr lang="en-US" dirty="0">
              <a:latin typeface="Cambria Math" pitchFamily="18" charset="0"/>
              <a:ea typeface="Cambria Math" pitchFamily="18" charset="0"/>
            </a:endParaRPr>
          </a:p>
          <a:p>
            <a:pPr marL="891540" lvl="2" indent="-342900">
              <a:buClr>
                <a:schemeClr val="accent3"/>
              </a:buClr>
              <a:buSzPct val="95000"/>
            </a:pPr>
            <a:endParaRPr lang="en-US" dirty="0"/>
          </a:p>
          <a:p>
            <a:pPr marL="617220" lvl="1" indent="-342900">
              <a:buClr>
                <a:schemeClr val="accent3"/>
              </a:buClr>
              <a:buSzPct val="95000"/>
            </a:pPr>
            <a:endParaRPr lang="en-US" dirty="0"/>
          </a:p>
          <a:p>
            <a:pPr indent="0">
              <a:buNone/>
            </a:pPr>
            <a:endParaRPr lang="en-US" dirty="0"/>
          </a:p>
        </p:txBody>
      </p:sp>
      <p:sp>
        <p:nvSpPr>
          <p:cNvPr id="4" name="Isosceles Triangle 3"/>
          <p:cNvSpPr/>
          <p:nvPr/>
        </p:nvSpPr>
        <p:spPr>
          <a:xfrm rot="5400000" flipV="1">
            <a:off x="9829800" y="6092687"/>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7675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Counting Paths between Vertices (</a:t>
            </a:r>
            <a:r>
              <a:rPr lang="en-US" i="1" dirty="0" smtClean="0"/>
              <a:t>continued</a:t>
            </a:r>
            <a:r>
              <a:rPr lang="en-US" dirty="0" smtClean="0"/>
              <a:t>)</a:t>
            </a:r>
            <a:endParaRPr lang="en-US" dirty="0"/>
          </a:p>
        </p:txBody>
      </p:sp>
      <p:sp>
        <p:nvSpPr>
          <p:cNvPr id="3" name="Content Placeholder 2"/>
          <p:cNvSpPr>
            <a:spLocks noGrp="1"/>
          </p:cNvSpPr>
          <p:nvPr>
            <p:ph sz="half" idx="1"/>
          </p:nvPr>
        </p:nvSpPr>
        <p:spPr/>
        <p:txBody>
          <a:bodyPr>
            <a:normAutofit fontScale="92500" lnSpcReduction="10000"/>
          </a:bodyPr>
          <a:lstStyle/>
          <a:p>
            <a:pPr marL="274320" lvl="1" indent="0">
              <a:buClr>
                <a:schemeClr val="accent3"/>
              </a:buClr>
              <a:buSzPct val="95000"/>
              <a:buNone/>
            </a:pPr>
            <a:r>
              <a:rPr lang="en-US" b="1" dirty="0" smtClean="0"/>
              <a:t>Example</a:t>
            </a:r>
            <a:r>
              <a:rPr lang="en-US" dirty="0" smtClean="0"/>
              <a:t>: How many paths of length four are there from </a:t>
            </a:r>
            <a:r>
              <a:rPr lang="en-US" i="1" dirty="0" smtClean="0"/>
              <a:t>a</a:t>
            </a:r>
            <a:r>
              <a:rPr lang="en-US" dirty="0" smtClean="0"/>
              <a:t> to </a:t>
            </a:r>
            <a:r>
              <a:rPr lang="en-US" i="1" dirty="0" smtClean="0"/>
              <a:t>d</a:t>
            </a:r>
            <a:r>
              <a:rPr lang="en-US" dirty="0" smtClean="0"/>
              <a:t> in the graph G. </a:t>
            </a:r>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r>
              <a:rPr lang="en-US" sz="2800" b="1" dirty="0"/>
              <a:t>Solution</a:t>
            </a:r>
            <a:r>
              <a:rPr lang="en-US" dirty="0" smtClean="0"/>
              <a:t>: The adjacency matrix of </a:t>
            </a:r>
            <a:r>
              <a:rPr lang="en-US" i="1" dirty="0" smtClean="0"/>
              <a:t>G</a:t>
            </a:r>
            <a:r>
              <a:rPr lang="en-US" dirty="0" smtClean="0"/>
              <a:t> (ordering  the vertices as </a:t>
            </a:r>
            <a:r>
              <a:rPr lang="en-US" i="1" dirty="0" smtClean="0"/>
              <a:t>a</a:t>
            </a:r>
            <a:r>
              <a:rPr lang="en-US" dirty="0" smtClean="0"/>
              <a:t>, </a:t>
            </a:r>
            <a:r>
              <a:rPr lang="en-US" i="1" dirty="0" smtClean="0"/>
              <a:t>b</a:t>
            </a:r>
            <a:r>
              <a:rPr lang="en-US" dirty="0" smtClean="0"/>
              <a:t>, </a:t>
            </a:r>
            <a:r>
              <a:rPr lang="en-US" i="1" dirty="0" smtClean="0"/>
              <a:t>c</a:t>
            </a:r>
            <a:r>
              <a:rPr lang="en-US" dirty="0" smtClean="0"/>
              <a:t>, </a:t>
            </a:r>
            <a:r>
              <a:rPr lang="en-US" i="1" dirty="0" smtClean="0"/>
              <a:t>d</a:t>
            </a:r>
            <a:r>
              <a:rPr lang="en-US" dirty="0" smtClean="0"/>
              <a:t>) is given above. Hence  the number of paths of length four from </a:t>
            </a:r>
            <a:r>
              <a:rPr lang="en-US" i="1" dirty="0" smtClean="0"/>
              <a:t>a</a:t>
            </a:r>
            <a:r>
              <a:rPr lang="en-US" dirty="0" smtClean="0"/>
              <a:t> to </a:t>
            </a:r>
            <a:r>
              <a:rPr lang="en-US" i="1" dirty="0" smtClean="0"/>
              <a:t>d</a:t>
            </a:r>
            <a:r>
              <a:rPr lang="en-US" dirty="0" smtClean="0"/>
              <a:t> is  the (</a:t>
            </a:r>
            <a:r>
              <a:rPr lang="en-US" dirty="0" smtClean="0">
                <a:latin typeface="Cambria Math" pitchFamily="18" charset="0"/>
                <a:ea typeface="Cambria Math" pitchFamily="18" charset="0"/>
              </a:rPr>
              <a:t>1</a:t>
            </a:r>
            <a:r>
              <a:rPr lang="en-US" dirty="0" smtClean="0"/>
              <a:t>, </a:t>
            </a:r>
            <a:r>
              <a:rPr lang="en-US" dirty="0" smtClean="0">
                <a:latin typeface="Cambria Math" pitchFamily="18" charset="0"/>
                <a:ea typeface="Cambria Math" pitchFamily="18" charset="0"/>
              </a:rPr>
              <a:t>4</a:t>
            </a:r>
            <a:r>
              <a:rPr lang="en-US" dirty="0" smtClean="0"/>
              <a:t>)</a:t>
            </a:r>
            <a:r>
              <a:rPr lang="en-US" dirty="0" err="1" smtClean="0"/>
              <a:t>th</a:t>
            </a:r>
            <a:r>
              <a:rPr lang="en-US" dirty="0" smtClean="0"/>
              <a:t> entry of </a:t>
            </a:r>
            <a:r>
              <a:rPr lang="en-US" b="1" dirty="0" smtClean="0"/>
              <a:t>A</a:t>
            </a:r>
            <a:r>
              <a:rPr lang="en-US" baseline="30000" dirty="0" smtClean="0">
                <a:latin typeface="Cambria Math" pitchFamily="18" charset="0"/>
                <a:ea typeface="Cambria Math" pitchFamily="18" charset="0"/>
              </a:rPr>
              <a:t>4</a:t>
            </a:r>
            <a:r>
              <a:rPr lang="en-US" dirty="0"/>
              <a:t> </a:t>
            </a:r>
            <a:r>
              <a:rPr lang="en-US" dirty="0" smtClean="0"/>
              <a:t>. The eight paths are as:</a:t>
            </a:r>
          </a:p>
          <a:p>
            <a:pPr marL="274320" lvl="1" indent="0">
              <a:buClr>
                <a:schemeClr val="accent3"/>
              </a:buClr>
              <a:buSzPct val="95000"/>
              <a:buNone/>
            </a:pPr>
            <a:r>
              <a:rPr lang="en-US" dirty="0"/>
              <a:t> </a:t>
            </a:r>
            <a:r>
              <a:rPr lang="en-US" dirty="0" smtClean="0"/>
              <a:t> </a:t>
            </a:r>
          </a:p>
          <a:p>
            <a:pPr marL="274320" lvl="1" indent="0">
              <a:buClr>
                <a:schemeClr val="accent3"/>
              </a:buClr>
              <a:buSzPct val="95000"/>
              <a:buNone/>
            </a:pPr>
            <a:r>
              <a:rPr lang="en-US" dirty="0"/>
              <a:t> </a:t>
            </a:r>
            <a:endParaRPr lang="en-US" dirty="0" smtClean="0"/>
          </a:p>
          <a:p>
            <a:pPr marL="274320" lvl="1" indent="0">
              <a:buClr>
                <a:schemeClr val="accent3"/>
              </a:buClr>
              <a:buSzPct val="95000"/>
              <a:buNone/>
            </a:pPr>
            <a:r>
              <a:rPr lang="en-US" dirty="0"/>
              <a:t> </a:t>
            </a: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smtClean="0"/>
          </a:p>
          <a:p>
            <a:pPr marL="274320" lvl="1" indent="0">
              <a:buClr>
                <a:schemeClr val="accent3"/>
              </a:buClr>
              <a:buSzPct val="95000"/>
              <a:buNone/>
            </a:pPr>
            <a:endParaRPr lang="en-US" dirty="0"/>
          </a:p>
          <a:p>
            <a:pPr marL="274320" lvl="1" indent="0">
              <a:buClr>
                <a:schemeClr val="accent3"/>
              </a:buClr>
              <a:buSzPct val="95000"/>
              <a:buNone/>
            </a:pPr>
            <a:endParaRPr lang="en-US" dirty="0" smtClean="0"/>
          </a:p>
          <a:p>
            <a:pPr marL="274320" lvl="1" indent="0">
              <a:buClr>
                <a:schemeClr val="accent3"/>
              </a:buClr>
              <a:buSzPct val="95000"/>
              <a:buNone/>
            </a:pPr>
            <a:endParaRPr lang="en-US" dirty="0"/>
          </a:p>
        </p:txBody>
      </p:sp>
      <p:pic>
        <p:nvPicPr>
          <p:cNvPr id="4" name="Picture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035552" y="2514600"/>
            <a:ext cx="649224" cy="872490"/>
          </a:xfrm>
          <a:prstGeom prst="rect">
            <a:avLst/>
          </a:prstGeom>
        </p:spPr>
      </p:pic>
      <p:pic>
        <p:nvPicPr>
          <p:cNvPr id="6" name="Picture 5"/>
          <p:cNvPicPr>
            <a:picLocks noChangeAspect="1"/>
          </p:cNvPicPr>
          <p:nvPr>
            <p:custDataLst>
              <p:tags r:id="rId1"/>
            </p:custDataLst>
          </p:nvPr>
        </p:nvPicPr>
        <p:blipFill>
          <a:blip r:embed="rId6" cstate="print">
            <a:extLst>
              <a:ext uri="{28A0092B-C50C-407E-A947-70E740481C1C}">
                <a14:useLocalDpi xmlns:a14="http://schemas.microsoft.com/office/drawing/2010/main" val="0"/>
              </a:ext>
            </a:extLst>
          </a:blip>
          <a:stretch>
            <a:fillRect/>
          </a:stretch>
        </p:blipFill>
        <p:spPr>
          <a:xfrm>
            <a:off x="6553201" y="2475548"/>
            <a:ext cx="1270159" cy="911543"/>
          </a:xfrm>
          <a:prstGeom prst="rect">
            <a:avLst/>
          </a:prstGeom>
        </p:spPr>
      </p:pic>
      <p:sp>
        <p:nvSpPr>
          <p:cNvPr id="7" name="TextBox 6"/>
          <p:cNvSpPr txBox="1"/>
          <p:nvPr/>
        </p:nvSpPr>
        <p:spPr>
          <a:xfrm>
            <a:off x="3017520" y="2746651"/>
            <a:ext cx="685800" cy="369332"/>
          </a:xfrm>
          <a:prstGeom prst="rect">
            <a:avLst/>
          </a:prstGeom>
          <a:noFill/>
        </p:spPr>
        <p:txBody>
          <a:bodyPr wrap="square" rtlCol="0">
            <a:spAutoFit/>
          </a:bodyPr>
          <a:lstStyle/>
          <a:p>
            <a:r>
              <a:rPr lang="en-US" i="1" dirty="0"/>
              <a:t>G</a:t>
            </a:r>
          </a:p>
        </p:txBody>
      </p:sp>
      <p:sp>
        <p:nvSpPr>
          <p:cNvPr id="8" name="TextBox 7"/>
          <p:cNvSpPr txBox="1"/>
          <p:nvPr/>
        </p:nvSpPr>
        <p:spPr>
          <a:xfrm>
            <a:off x="8153400" y="2608153"/>
            <a:ext cx="1752600" cy="646331"/>
          </a:xfrm>
          <a:prstGeom prst="rect">
            <a:avLst/>
          </a:prstGeom>
          <a:noFill/>
        </p:spPr>
        <p:txBody>
          <a:bodyPr wrap="square" rtlCol="0">
            <a:spAutoFit/>
          </a:bodyPr>
          <a:lstStyle/>
          <a:p>
            <a:r>
              <a:rPr lang="en-US" i="1" dirty="0"/>
              <a:t>adjacency matrix of G</a:t>
            </a:r>
          </a:p>
        </p:txBody>
      </p:sp>
      <p:pic>
        <p:nvPicPr>
          <p:cNvPr id="10" name="Picture 9"/>
          <p:cNvPicPr>
            <a:picLocks noChangeAspect="1"/>
          </p:cNvPicPr>
          <p:nvPr>
            <p:custDataLst>
              <p:tags r:id="rId2"/>
            </p:custDataLst>
          </p:nvPr>
        </p:nvPicPr>
        <p:blipFill>
          <a:blip r:embed="rId7" cstate="print">
            <a:extLst>
              <a:ext uri="{28A0092B-C50C-407E-A947-70E740481C1C}">
                <a14:useLocalDpi xmlns:a14="http://schemas.microsoft.com/office/drawing/2010/main" val="0"/>
              </a:ext>
            </a:extLst>
          </a:blip>
          <a:stretch>
            <a:fillRect/>
          </a:stretch>
        </p:blipFill>
        <p:spPr>
          <a:xfrm>
            <a:off x="9906000" y="2475545"/>
            <a:ext cx="1270159" cy="911543"/>
          </a:xfrm>
          <a:prstGeom prst="rect">
            <a:avLst/>
          </a:prstGeom>
        </p:spPr>
      </p:pic>
      <p:sp>
        <p:nvSpPr>
          <p:cNvPr id="11" name="TextBox 10"/>
          <p:cNvSpPr txBox="1"/>
          <p:nvPr/>
        </p:nvSpPr>
        <p:spPr>
          <a:xfrm>
            <a:off x="8153400" y="4140636"/>
            <a:ext cx="708660" cy="369332"/>
          </a:xfrm>
          <a:prstGeom prst="rect">
            <a:avLst/>
          </a:prstGeom>
          <a:noFill/>
        </p:spPr>
        <p:txBody>
          <a:bodyPr wrap="square" rtlCol="0">
            <a:spAutoFit/>
          </a:bodyPr>
          <a:lstStyle/>
          <a:p>
            <a:r>
              <a:rPr lang="en-US" b="1" dirty="0"/>
              <a:t>A</a:t>
            </a:r>
            <a:r>
              <a:rPr lang="en-US" baseline="30000" dirty="0">
                <a:latin typeface="Cambria Math" pitchFamily="18" charset="0"/>
                <a:ea typeface="Cambria Math" pitchFamily="18" charset="0"/>
              </a:rPr>
              <a:t>4</a:t>
            </a:r>
            <a:r>
              <a:rPr lang="en-US" dirty="0"/>
              <a:t> =</a:t>
            </a:r>
          </a:p>
        </p:txBody>
      </p:sp>
      <p:sp>
        <p:nvSpPr>
          <p:cNvPr id="12" name="TextBox 11"/>
          <p:cNvSpPr txBox="1"/>
          <p:nvPr/>
        </p:nvSpPr>
        <p:spPr>
          <a:xfrm>
            <a:off x="7033260" y="4380457"/>
            <a:ext cx="3657600" cy="2031325"/>
          </a:xfrm>
          <a:prstGeom prst="rect">
            <a:avLst/>
          </a:prstGeom>
          <a:noFill/>
        </p:spPr>
        <p:txBody>
          <a:bodyPr wrap="square" rtlCol="0">
            <a:spAutoFit/>
          </a:bodyPr>
          <a:lstStyle/>
          <a:p>
            <a:r>
              <a:rPr lang="en-US" i="1" dirty="0"/>
              <a:t>a</a:t>
            </a:r>
            <a:r>
              <a:rPr lang="en-US" dirty="0"/>
              <a:t>, </a:t>
            </a:r>
            <a:r>
              <a:rPr lang="en-US" i="1" dirty="0"/>
              <a:t>b</a:t>
            </a:r>
            <a:r>
              <a:rPr lang="en-US" dirty="0"/>
              <a:t>, </a:t>
            </a:r>
            <a:r>
              <a:rPr lang="en-US" i="1" dirty="0"/>
              <a:t>a</a:t>
            </a:r>
            <a:r>
              <a:rPr lang="en-US" dirty="0"/>
              <a:t>, </a:t>
            </a:r>
            <a:r>
              <a:rPr lang="en-US" i="1" dirty="0"/>
              <a:t>b</a:t>
            </a:r>
            <a:r>
              <a:rPr lang="en-US" dirty="0"/>
              <a:t>, </a:t>
            </a:r>
            <a:r>
              <a:rPr lang="en-US" i="1" dirty="0"/>
              <a:t>d      a</a:t>
            </a:r>
            <a:r>
              <a:rPr lang="en-US" dirty="0"/>
              <a:t>, </a:t>
            </a:r>
            <a:r>
              <a:rPr lang="en-US" i="1" dirty="0"/>
              <a:t>b</a:t>
            </a:r>
            <a:r>
              <a:rPr lang="en-US" dirty="0"/>
              <a:t>, </a:t>
            </a:r>
            <a:r>
              <a:rPr lang="en-US" i="1" dirty="0"/>
              <a:t>a</a:t>
            </a:r>
            <a:r>
              <a:rPr lang="en-US" dirty="0"/>
              <a:t>, </a:t>
            </a:r>
            <a:r>
              <a:rPr lang="en-US" i="1" dirty="0"/>
              <a:t>c</a:t>
            </a:r>
            <a:r>
              <a:rPr lang="en-US" dirty="0"/>
              <a:t>, </a:t>
            </a:r>
            <a:r>
              <a:rPr lang="en-US" i="1" dirty="0"/>
              <a:t>d</a:t>
            </a:r>
          </a:p>
          <a:p>
            <a:r>
              <a:rPr lang="en-US" i="1" dirty="0"/>
              <a:t>a</a:t>
            </a:r>
            <a:r>
              <a:rPr lang="en-US" dirty="0"/>
              <a:t>, </a:t>
            </a:r>
            <a:r>
              <a:rPr lang="en-US" i="1" dirty="0"/>
              <a:t>b</a:t>
            </a:r>
            <a:r>
              <a:rPr lang="en-US" dirty="0"/>
              <a:t>, </a:t>
            </a:r>
            <a:r>
              <a:rPr lang="en-US" i="1" dirty="0"/>
              <a:t>d</a:t>
            </a:r>
            <a:r>
              <a:rPr lang="en-US" dirty="0"/>
              <a:t>, </a:t>
            </a:r>
            <a:r>
              <a:rPr lang="en-US" i="1" dirty="0"/>
              <a:t>b</a:t>
            </a:r>
            <a:r>
              <a:rPr lang="en-US" dirty="0"/>
              <a:t>, </a:t>
            </a:r>
            <a:r>
              <a:rPr lang="en-US" i="1" dirty="0"/>
              <a:t>d      a</a:t>
            </a:r>
            <a:r>
              <a:rPr lang="en-US" dirty="0"/>
              <a:t>, </a:t>
            </a:r>
            <a:r>
              <a:rPr lang="en-US" i="1" dirty="0"/>
              <a:t>b</a:t>
            </a:r>
            <a:r>
              <a:rPr lang="en-US" dirty="0"/>
              <a:t>, </a:t>
            </a:r>
            <a:r>
              <a:rPr lang="en-US" i="1" dirty="0"/>
              <a:t>d</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a</a:t>
            </a:r>
            <a:r>
              <a:rPr lang="en-US" dirty="0"/>
              <a:t>, </a:t>
            </a:r>
            <a:r>
              <a:rPr lang="en-US" i="1" dirty="0"/>
              <a:t>b</a:t>
            </a:r>
            <a:r>
              <a:rPr lang="en-US" dirty="0"/>
              <a:t>, </a:t>
            </a:r>
            <a:r>
              <a:rPr lang="en-US" i="1" dirty="0"/>
              <a:t>d      a</a:t>
            </a:r>
            <a:r>
              <a:rPr lang="en-US" dirty="0"/>
              <a:t>, </a:t>
            </a:r>
            <a:r>
              <a:rPr lang="en-US" i="1" dirty="0"/>
              <a:t>c</a:t>
            </a:r>
            <a:r>
              <a:rPr lang="en-US" dirty="0"/>
              <a:t>, </a:t>
            </a:r>
            <a:r>
              <a:rPr lang="en-US" i="1" dirty="0"/>
              <a:t>a</a:t>
            </a:r>
            <a:r>
              <a:rPr lang="en-US" dirty="0"/>
              <a:t>, </a:t>
            </a:r>
            <a:r>
              <a:rPr lang="en-US" i="1" dirty="0"/>
              <a:t>c</a:t>
            </a:r>
            <a:r>
              <a:rPr lang="en-US" dirty="0"/>
              <a:t>, </a:t>
            </a:r>
            <a:r>
              <a:rPr lang="en-US" i="1" dirty="0"/>
              <a:t>d</a:t>
            </a:r>
            <a:endParaRPr lang="en-US" dirty="0"/>
          </a:p>
          <a:p>
            <a:r>
              <a:rPr lang="en-US" i="1" dirty="0"/>
              <a:t>a</a:t>
            </a:r>
            <a:r>
              <a:rPr lang="en-US" dirty="0"/>
              <a:t>, </a:t>
            </a:r>
            <a:r>
              <a:rPr lang="en-US" i="1" dirty="0"/>
              <a:t>c</a:t>
            </a:r>
            <a:r>
              <a:rPr lang="en-US" dirty="0"/>
              <a:t>, </a:t>
            </a:r>
            <a:r>
              <a:rPr lang="en-US" i="1" dirty="0"/>
              <a:t>d</a:t>
            </a:r>
            <a:r>
              <a:rPr lang="en-US" dirty="0"/>
              <a:t>, </a:t>
            </a:r>
            <a:r>
              <a:rPr lang="en-US" i="1" dirty="0"/>
              <a:t>b</a:t>
            </a:r>
            <a:r>
              <a:rPr lang="en-US" dirty="0"/>
              <a:t>, </a:t>
            </a:r>
            <a:r>
              <a:rPr lang="en-US" i="1" dirty="0"/>
              <a:t>d      a</a:t>
            </a:r>
            <a:r>
              <a:rPr lang="en-US" dirty="0"/>
              <a:t>, </a:t>
            </a:r>
            <a:r>
              <a:rPr lang="en-US" i="1" dirty="0"/>
              <a:t>c</a:t>
            </a:r>
            <a:r>
              <a:rPr lang="en-US" dirty="0"/>
              <a:t>, </a:t>
            </a:r>
            <a:r>
              <a:rPr lang="en-US" i="1" dirty="0"/>
              <a:t>d</a:t>
            </a:r>
            <a:r>
              <a:rPr lang="en-US" dirty="0"/>
              <a:t>, </a:t>
            </a:r>
            <a:r>
              <a:rPr lang="en-US" i="1" dirty="0"/>
              <a:t>c</a:t>
            </a:r>
            <a:r>
              <a:rPr lang="en-US" dirty="0"/>
              <a:t>, </a:t>
            </a:r>
            <a:r>
              <a:rPr lang="en-US" i="1" dirty="0"/>
              <a:t>d</a:t>
            </a:r>
            <a:endParaRPr lang="en-US" dirty="0"/>
          </a:p>
          <a:p>
            <a:endParaRPr lang="en-US" dirty="0"/>
          </a:p>
          <a:p>
            <a:endParaRPr lang="en-US" dirty="0"/>
          </a:p>
          <a:p>
            <a:endParaRPr lang="en-US" dirty="0"/>
          </a:p>
        </p:txBody>
      </p:sp>
      <p:sp>
        <p:nvSpPr>
          <p:cNvPr id="13" name="TextBox 12"/>
          <p:cNvSpPr txBox="1"/>
          <p:nvPr/>
        </p:nvSpPr>
        <p:spPr>
          <a:xfrm>
            <a:off x="5943600" y="2746651"/>
            <a:ext cx="685800" cy="369332"/>
          </a:xfrm>
          <a:prstGeom prst="rect">
            <a:avLst/>
          </a:prstGeom>
          <a:noFill/>
        </p:spPr>
        <p:txBody>
          <a:bodyPr wrap="square" rtlCol="0">
            <a:spAutoFit/>
          </a:bodyPr>
          <a:lstStyle/>
          <a:p>
            <a:r>
              <a:rPr lang="en-US" i="1" dirty="0"/>
              <a:t>A </a:t>
            </a:r>
            <a:r>
              <a:rPr lang="en-US" dirty="0"/>
              <a:t>=</a:t>
            </a:r>
          </a:p>
        </p:txBody>
      </p:sp>
    </p:spTree>
    <p:extLst>
      <p:ext uri="{BB962C8B-B14F-4D97-AF65-F5344CB8AC3E}">
        <p14:creationId xmlns:p14="http://schemas.microsoft.com/office/powerpoint/2010/main" val="156045579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Section Summary</a:t>
            </a:r>
            <a:endParaRPr lang="en-US" dirty="0"/>
          </a:p>
        </p:txBody>
      </p:sp>
      <p:sp>
        <p:nvSpPr>
          <p:cNvPr id="3" name="Content Placeholder 2"/>
          <p:cNvSpPr>
            <a:spLocks noGrp="1"/>
          </p:cNvSpPr>
          <p:nvPr>
            <p:ph idx="1"/>
          </p:nvPr>
        </p:nvSpPr>
        <p:spPr/>
        <p:txBody>
          <a:bodyPr/>
          <a:lstStyle/>
          <a:p>
            <a:r>
              <a:rPr lang="en-US" dirty="0" smtClean="0"/>
              <a:t>Paths</a:t>
            </a:r>
          </a:p>
          <a:p>
            <a:r>
              <a:rPr lang="en-US" dirty="0" smtClean="0"/>
              <a:t>Connectedness in Undirected Graphs</a:t>
            </a:r>
          </a:p>
          <a:p>
            <a:r>
              <a:rPr lang="en-US" dirty="0" smtClean="0"/>
              <a:t>Vertex Connectivity and Edge Connectivity (</a:t>
            </a:r>
            <a:r>
              <a:rPr lang="en-US" i="1" dirty="0" smtClean="0"/>
              <a:t>not currently included in overheads</a:t>
            </a:r>
            <a:r>
              <a:rPr lang="en-US" dirty="0" smtClean="0"/>
              <a:t>)</a:t>
            </a:r>
          </a:p>
          <a:p>
            <a:r>
              <a:rPr lang="en-US" dirty="0" smtClean="0"/>
              <a:t>Connectedness in Directed Graphs</a:t>
            </a:r>
          </a:p>
          <a:p>
            <a:r>
              <a:rPr lang="en-US" dirty="0" smtClean="0"/>
              <a:t>Paths and Isomorphism </a:t>
            </a:r>
            <a:r>
              <a:rPr lang="en-US" dirty="0"/>
              <a:t>(</a:t>
            </a:r>
            <a:r>
              <a:rPr lang="en-US" i="1" dirty="0"/>
              <a:t>not currently included in overheads</a:t>
            </a:r>
            <a:r>
              <a:rPr lang="en-US" dirty="0"/>
              <a:t>)</a:t>
            </a:r>
          </a:p>
          <a:p>
            <a:r>
              <a:rPr lang="en-US" dirty="0" smtClean="0"/>
              <a:t>Counting Paths between Vertices</a:t>
            </a:r>
          </a:p>
        </p:txBody>
      </p:sp>
    </p:spTree>
    <p:extLst>
      <p:ext uri="{BB962C8B-B14F-4D97-AF65-F5344CB8AC3E}">
        <p14:creationId xmlns:p14="http://schemas.microsoft.com/office/powerpoint/2010/main" val="402247410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p:sp>
        <p:nvSpPr>
          <p:cNvPr id="3" name="Content Placeholder 2"/>
          <p:cNvSpPr>
            <a:spLocks noGrp="1"/>
          </p:cNvSpPr>
          <p:nvPr>
            <p:ph idx="1"/>
          </p:nvPr>
        </p:nvSpPr>
        <p:spPr/>
        <p:txBody>
          <a:bodyPr>
            <a:normAutofit/>
          </a:bodyPr>
          <a:lstStyle/>
          <a:p>
            <a:pPr indent="0">
              <a:buNone/>
            </a:pPr>
            <a:r>
              <a:rPr lang="en-US" b="1" dirty="0" smtClean="0"/>
              <a:t>Informal Definition: </a:t>
            </a:r>
            <a:r>
              <a:rPr lang="en-US" dirty="0" smtClean="0"/>
              <a:t>A </a:t>
            </a:r>
            <a:r>
              <a:rPr lang="en-US" i="1" dirty="0" smtClean="0"/>
              <a:t>path</a:t>
            </a:r>
            <a:r>
              <a:rPr lang="en-US" dirty="0" smtClean="0"/>
              <a:t> is a sequence of edges that begins at a vertex of a graph and travels from vertex to vertex along edges of the graph. As the path travels along its edges, it visits the vertices along this path, that is, the endpoints of these.</a:t>
            </a:r>
          </a:p>
          <a:p>
            <a:pPr indent="0">
              <a:buNone/>
            </a:pPr>
            <a:r>
              <a:rPr lang="en-US" b="1" dirty="0" smtClean="0"/>
              <a:t>Applications</a:t>
            </a:r>
            <a:r>
              <a:rPr lang="en-US" dirty="0" smtClean="0"/>
              <a:t>: Numerous problems can be modeled with paths formed by traveling along edges of graphs</a:t>
            </a:r>
            <a:r>
              <a:rPr lang="en-US" dirty="0"/>
              <a:t> </a:t>
            </a:r>
            <a:r>
              <a:rPr lang="en-US" dirty="0" smtClean="0"/>
              <a:t>such as:</a:t>
            </a:r>
          </a:p>
          <a:p>
            <a:pPr marL="1097280" lvl="1" indent="-457200"/>
            <a:r>
              <a:rPr lang="en-US" dirty="0" smtClean="0"/>
              <a:t>determining whether a message can be sent between two computers.</a:t>
            </a:r>
          </a:p>
          <a:p>
            <a:pPr marL="1097280" lvl="1" indent="-457200"/>
            <a:r>
              <a:rPr lang="en-US" dirty="0" smtClean="0"/>
              <a:t>efficiently planning routes for mail delivery.</a:t>
            </a:r>
            <a:endParaRPr lang="en-US" dirty="0"/>
          </a:p>
        </p:txBody>
      </p:sp>
    </p:spTree>
    <p:extLst>
      <p:ext uri="{BB962C8B-B14F-4D97-AF65-F5344CB8AC3E}">
        <p14:creationId xmlns:p14="http://schemas.microsoft.com/office/powerpoint/2010/main" val="209860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a:t>
            </a:r>
            <a:endParaRPr lang="en-US"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noAutofit/>
              </a:bodyPr>
              <a:lstStyle/>
              <a:p>
                <a:pPr indent="0">
                  <a:buNone/>
                </a:pPr>
                <a:r>
                  <a:rPr lang="en-US" sz="2400" b="1" dirty="0" smtClean="0"/>
                  <a:t>Definition: </a:t>
                </a:r>
                <a:r>
                  <a:rPr lang="en-US" sz="2400" dirty="0"/>
                  <a:t>Let </a:t>
                </a:r>
                <a:r>
                  <a:rPr lang="en-US" sz="2400" i="1" dirty="0" smtClean="0"/>
                  <a:t>G</a:t>
                </a:r>
                <a:r>
                  <a:rPr lang="en-US" sz="2400" dirty="0" smtClean="0"/>
                  <a:t> </a:t>
                </a:r>
                <a:r>
                  <a:rPr lang="en-US" sz="2400" dirty="0"/>
                  <a:t>an undirected </a:t>
                </a:r>
                <a:r>
                  <a:rPr lang="en-US" sz="2400" dirty="0" smtClean="0"/>
                  <a:t>graph and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 ∈</m:t>
                    </m:r>
                    <m:r>
                      <a:rPr lang="en-US" sz="2400" b="1" i="0" dirty="0" smtClean="0">
                        <a:latin typeface="Cambria Math" panose="02040503050406030204" pitchFamily="18" charset="0"/>
                        <a:ea typeface="Cambria Math" panose="02040503050406030204" pitchFamily="18" charset="0"/>
                      </a:rPr>
                      <m:t>𝐍</m:t>
                    </m:r>
                  </m:oMath>
                </a14:m>
                <a:r>
                  <a:rPr lang="en-US" sz="2400" dirty="0" smtClean="0"/>
                  <a:t>. </a:t>
                </a:r>
                <a:r>
                  <a:rPr lang="en-US" sz="2400" dirty="0"/>
                  <a:t>A </a:t>
                </a:r>
                <a:r>
                  <a:rPr lang="en-US" sz="2400" i="1" dirty="0">
                    <a:solidFill>
                      <a:srgbClr val="0070C0"/>
                    </a:solidFill>
                  </a:rPr>
                  <a:t>path</a:t>
                </a:r>
                <a:r>
                  <a:rPr lang="en-US" sz="2400" dirty="0"/>
                  <a:t> of </a:t>
                </a:r>
                <a:r>
                  <a:rPr lang="en-US" sz="2400" i="1" dirty="0">
                    <a:solidFill>
                      <a:srgbClr val="0070C0"/>
                    </a:solidFill>
                  </a:rPr>
                  <a:t>length</a:t>
                </a:r>
                <a:r>
                  <a:rPr lang="en-US" sz="2400" i="1" dirty="0"/>
                  <a:t> </a:t>
                </a:r>
                <a14:m>
                  <m:oMath xmlns:m="http://schemas.openxmlformats.org/officeDocument/2006/math">
                    <m:r>
                      <a:rPr lang="en-US" sz="2400" i="1" dirty="0" smtClean="0">
                        <a:latin typeface="Cambria Math" panose="02040503050406030204" pitchFamily="18" charset="0"/>
                      </a:rPr>
                      <m:t>𝑛</m:t>
                    </m:r>
                  </m:oMath>
                </a14:m>
                <a:r>
                  <a:rPr lang="en-US" sz="2400" dirty="0"/>
                  <a:t> </a:t>
                </a:r>
                <a:r>
                  <a:rPr lang="en-US" sz="2400" dirty="0" smtClean="0"/>
                  <a:t>between vertices </a:t>
                </a:r>
                <a:r>
                  <a:rPr lang="en-US" sz="2400" i="1" dirty="0" smtClean="0"/>
                  <a:t>u</a:t>
                </a:r>
                <a:r>
                  <a:rPr lang="en-US" sz="2400" dirty="0" smtClean="0"/>
                  <a:t> and </a:t>
                </a:r>
                <a:r>
                  <a:rPr lang="en-US" sz="2400" i="1" dirty="0" smtClean="0"/>
                  <a:t>v</a:t>
                </a:r>
                <a:r>
                  <a:rPr lang="en-US" sz="2400" dirty="0" smtClean="0"/>
                  <a:t> </a:t>
                </a:r>
                <a:r>
                  <a:rPr lang="en-US" sz="2400" dirty="0"/>
                  <a:t>is a sequence </a:t>
                </a:r>
                <a:r>
                  <a:rPr lang="en-US" sz="2400" i="1" dirty="0" smtClean="0"/>
                  <a:t>x</a:t>
                </a:r>
                <a:r>
                  <a:rPr lang="en-US" sz="2400" baseline="-25000" dirty="0" smtClean="0">
                    <a:latin typeface="Cambria Math" pitchFamily="18" charset="0"/>
                    <a:ea typeface="Cambria Math" pitchFamily="18" charset="0"/>
                  </a:rPr>
                  <a:t>0</a:t>
                </a:r>
                <a:r>
                  <a:rPr lang="en-US" sz="2400" i="1" dirty="0" smtClean="0"/>
                  <a:t> </a:t>
                </a:r>
                <a:r>
                  <a:rPr lang="en-US" sz="2400" i="1" dirty="0"/>
                  <a:t>= u, x</a:t>
                </a:r>
                <a:r>
                  <a:rPr lang="en-US" sz="2400" baseline="-25000" dirty="0">
                    <a:latin typeface="Cambria Math" pitchFamily="18" charset="0"/>
                    <a:ea typeface="Cambria Math" pitchFamily="18" charset="0"/>
                  </a:rPr>
                  <a:t>1</a:t>
                </a:r>
                <a:r>
                  <a:rPr lang="en-US" sz="2400" i="1" dirty="0"/>
                  <a:t>, …, x</a:t>
                </a:r>
                <a:r>
                  <a:rPr lang="en-US" sz="2400" i="1" baseline="-25000" dirty="0"/>
                  <a:t>n-</a:t>
                </a:r>
                <a:r>
                  <a:rPr lang="en-US" sz="2400" baseline="-25000" dirty="0">
                    <a:latin typeface="Cambria Math" pitchFamily="18" charset="0"/>
                    <a:ea typeface="Cambria Math" pitchFamily="18" charset="0"/>
                  </a:rPr>
                  <a:t>1</a:t>
                </a:r>
                <a:r>
                  <a:rPr lang="en-US" sz="2400" i="1" dirty="0"/>
                  <a:t>, </a:t>
                </a:r>
                <a:r>
                  <a:rPr lang="en-US" sz="2400" i="1" dirty="0" err="1"/>
                  <a:t>x</a:t>
                </a:r>
                <a:r>
                  <a:rPr lang="en-US" sz="2400" i="1" baseline="-25000" dirty="0" err="1"/>
                  <a:t>n</a:t>
                </a:r>
                <a:r>
                  <a:rPr lang="en-US" sz="2400" i="1" dirty="0"/>
                  <a:t> = v </a:t>
                </a:r>
                <a:r>
                  <a:rPr lang="en-US" sz="2400" dirty="0"/>
                  <a:t>of vertices such </a:t>
                </a:r>
                <a:r>
                  <a:rPr lang="en-US" sz="2400" i="1" dirty="0" smtClean="0"/>
                  <a:t>x</a:t>
                </a:r>
                <a:r>
                  <a:rPr lang="en-US" sz="2400" i="1" baseline="-25000" dirty="0" smtClean="0"/>
                  <a:t>i</a:t>
                </a:r>
                <a:r>
                  <a:rPr lang="en-US" sz="2400" baseline="-25000" dirty="0" smtClean="0"/>
                  <a:t>-</a:t>
                </a:r>
                <a:r>
                  <a:rPr lang="en-US" sz="2400" baseline="-25000" dirty="0" smtClean="0">
                    <a:latin typeface="Cambria Math" pitchFamily="18" charset="0"/>
                    <a:ea typeface="Cambria Math" pitchFamily="18" charset="0"/>
                  </a:rPr>
                  <a:t>1</a:t>
                </a:r>
                <a:r>
                  <a:rPr lang="en-US" sz="2400" dirty="0" smtClean="0"/>
                  <a:t> </a:t>
                </a:r>
                <a:r>
                  <a:rPr lang="en-US" sz="2400" dirty="0"/>
                  <a:t>and </a:t>
                </a:r>
                <a:r>
                  <a:rPr lang="en-US" sz="2400" i="1" dirty="0" smtClean="0"/>
                  <a:t>x</a:t>
                </a:r>
                <a:r>
                  <a:rPr lang="en-US" sz="2400" i="1" baseline="-25000" dirty="0" smtClean="0"/>
                  <a:t>i</a:t>
                </a:r>
                <a:r>
                  <a:rPr lang="en-US" sz="2400" dirty="0"/>
                  <a:t> </a:t>
                </a:r>
                <a:r>
                  <a:rPr lang="en-US" sz="2400" dirty="0" smtClean="0"/>
                  <a:t>are connected by an edge.</a:t>
                </a:r>
                <a:r>
                  <a:rPr lang="en-US" sz="2400" dirty="0" smtClean="0"/>
                  <a:t> </a:t>
                </a:r>
                <a:endParaRPr lang="en-US" sz="2400" dirty="0"/>
              </a:p>
              <a:p>
                <a:pPr marL="640080" indent="-457200"/>
                <a:r>
                  <a:rPr lang="en-US" sz="2400" dirty="0"/>
                  <a:t>When the graph is simple, we denote this path by its vertex sequence  </a:t>
                </a:r>
                <a:r>
                  <a:rPr lang="en-US" sz="2400" i="1" dirty="0" smtClean="0"/>
                  <a:t>x</a:t>
                </a:r>
                <a:r>
                  <a:rPr lang="en-US" sz="2400" baseline="-25000" dirty="0" smtClean="0">
                    <a:latin typeface="Cambria Math" pitchFamily="18" charset="0"/>
                    <a:ea typeface="Cambria Math" pitchFamily="18" charset="0"/>
                  </a:rPr>
                  <a:t>0</a:t>
                </a:r>
                <a:r>
                  <a:rPr lang="en-US" sz="2400" i="1" dirty="0"/>
                  <a:t>, x</a:t>
                </a:r>
                <a:r>
                  <a:rPr lang="en-US" sz="2400" baseline="-25000" dirty="0">
                    <a:latin typeface="Cambria Math" pitchFamily="18" charset="0"/>
                    <a:ea typeface="Cambria Math" pitchFamily="18" charset="0"/>
                  </a:rPr>
                  <a:t>1</a:t>
                </a:r>
                <a:r>
                  <a:rPr lang="en-US" sz="2400" i="1" dirty="0"/>
                  <a:t>, … , </a:t>
                </a:r>
                <a:r>
                  <a:rPr lang="en-US" sz="2400" i="1" dirty="0" err="1"/>
                  <a:t>x</a:t>
                </a:r>
                <a:r>
                  <a:rPr lang="en-US" sz="2400" i="1" baseline="-25000" dirty="0" err="1"/>
                  <a:t>n</a:t>
                </a:r>
                <a:r>
                  <a:rPr lang="en-US" sz="2400" dirty="0"/>
                  <a:t>(since listing the vertices uniquely determines the path).</a:t>
                </a:r>
              </a:p>
              <a:p>
                <a:pPr marL="640080" indent="-457200"/>
                <a:r>
                  <a:rPr lang="en-US" sz="2400" dirty="0"/>
                  <a:t>The path is a </a:t>
                </a:r>
                <a:r>
                  <a:rPr lang="en-US" sz="2400" i="1" dirty="0">
                    <a:solidFill>
                      <a:srgbClr val="0070C0"/>
                    </a:solidFill>
                  </a:rPr>
                  <a:t>circuit</a:t>
                </a:r>
                <a:r>
                  <a:rPr lang="en-US" sz="2400" dirty="0"/>
                  <a:t> if </a:t>
                </a:r>
                <a:r>
                  <a:rPr lang="en-US" sz="2400" i="1" dirty="0" smtClean="0"/>
                  <a:t>u</a:t>
                </a:r>
                <a:r>
                  <a:rPr lang="en-US" sz="2400" dirty="0" smtClean="0"/>
                  <a:t> </a:t>
                </a:r>
                <a:r>
                  <a:rPr lang="en-US" sz="2400" dirty="0"/>
                  <a:t>= </a:t>
                </a:r>
                <a:r>
                  <a:rPr lang="en-US" sz="2400" i="1" dirty="0" smtClean="0"/>
                  <a:t>v</a:t>
                </a:r>
                <a:r>
                  <a:rPr lang="en-US" sz="2400" dirty="0" smtClean="0"/>
                  <a:t> </a:t>
                </a:r>
                <a:r>
                  <a:rPr lang="en-US" sz="2400" dirty="0"/>
                  <a:t>and </a:t>
                </a:r>
                <a:r>
                  <a:rPr lang="en-US" sz="2400" dirty="0" smtClean="0"/>
                  <a:t>it has </a:t>
                </a:r>
                <a:r>
                  <a:rPr lang="en-US" sz="2400" dirty="0"/>
                  <a:t>length greater than zero.</a:t>
                </a:r>
              </a:p>
              <a:p>
                <a:pPr marL="640080" indent="-457200"/>
                <a:r>
                  <a:rPr lang="en-US" sz="2400" dirty="0"/>
                  <a:t>The path or circuit is said to </a:t>
                </a:r>
                <a:r>
                  <a:rPr lang="en-US" sz="2400" i="1" dirty="0">
                    <a:solidFill>
                      <a:srgbClr val="0070C0"/>
                    </a:solidFill>
                  </a:rPr>
                  <a:t>pass through</a:t>
                </a:r>
                <a:r>
                  <a:rPr lang="en-US" sz="2400" i="1" dirty="0"/>
                  <a:t> </a:t>
                </a:r>
                <a:r>
                  <a:rPr lang="en-US" sz="2400" dirty="0"/>
                  <a:t>the vertices</a:t>
                </a:r>
                <a:r>
                  <a:rPr lang="en-US" sz="2400" i="1" dirty="0"/>
                  <a:t> x</a:t>
                </a:r>
                <a:r>
                  <a:rPr lang="en-US" sz="2400" baseline="-25000" dirty="0">
                    <a:latin typeface="Cambria Math" pitchFamily="18" charset="0"/>
                    <a:ea typeface="Cambria Math" pitchFamily="18" charset="0"/>
                  </a:rPr>
                  <a:t>1</a:t>
                </a:r>
                <a:r>
                  <a:rPr lang="en-US" sz="2400" i="1" dirty="0"/>
                  <a:t>, x</a:t>
                </a:r>
                <a:r>
                  <a:rPr lang="en-US" sz="2400" baseline="-25000" dirty="0">
                    <a:latin typeface="Cambria Math" pitchFamily="18" charset="0"/>
                    <a:ea typeface="Cambria Math" pitchFamily="18" charset="0"/>
                  </a:rPr>
                  <a:t>2</a:t>
                </a:r>
                <a:r>
                  <a:rPr lang="en-US" sz="2400" i="1" dirty="0"/>
                  <a:t>, … , x</a:t>
                </a:r>
                <a:r>
                  <a:rPr lang="en-US" sz="2400" i="1" baseline="-25000" dirty="0"/>
                  <a:t>n-</a:t>
                </a:r>
                <a:r>
                  <a:rPr lang="en-US" sz="2400" baseline="-25000" dirty="0">
                    <a:latin typeface="Cambria Math" pitchFamily="18" charset="0"/>
                    <a:ea typeface="Cambria Math" pitchFamily="18" charset="0"/>
                  </a:rPr>
                  <a:t>1</a:t>
                </a:r>
                <a:r>
                  <a:rPr lang="en-US" sz="2400" dirty="0"/>
                  <a:t>  and </a:t>
                </a:r>
                <a:r>
                  <a:rPr lang="en-US" sz="2400" i="1" dirty="0">
                    <a:solidFill>
                      <a:srgbClr val="0070C0"/>
                    </a:solidFill>
                  </a:rPr>
                  <a:t>traverse</a:t>
                </a:r>
                <a:r>
                  <a:rPr lang="en-US" sz="2400" dirty="0"/>
                  <a:t> the edges </a:t>
                </a:r>
                <a14:m>
                  <m:oMath xmlns:m="http://schemas.openxmlformats.org/officeDocument/2006/math">
                    <m:r>
                      <a:rPr lang="en-US" sz="2400" i="1" dirty="0" smtClean="0">
                        <a:latin typeface="Cambria Math" panose="02040503050406030204" pitchFamily="18" charset="0"/>
                      </a:rPr>
                      <m:t>𝑒</m:t>
                    </m:r>
                    <m:r>
                      <a:rPr lang="en-US" sz="2400" i="1" baseline="-25000" dirty="0" smtClean="0">
                        <a:latin typeface="Cambria Math" panose="02040503050406030204" pitchFamily="18" charset="0"/>
                        <a:ea typeface="Cambria Math" pitchFamily="18" charset="0"/>
                      </a:rPr>
                      <m:t>1</m:t>
                    </m:r>
                    <m:r>
                      <a:rPr lang="en-US" sz="2400" i="1" dirty="0">
                        <a:latin typeface="Cambria Math" panose="02040503050406030204" pitchFamily="18" charset="0"/>
                      </a:rPr>
                      <m:t>=</m:t>
                    </m:r>
                    <m:r>
                      <a:rPr lang="en-US" sz="2400" i="1" dirty="0" smtClean="0">
                        <a:latin typeface="Cambria Math" panose="02040503050406030204" pitchFamily="18" charset="0"/>
                      </a:rPr>
                      <m:t>(</m:t>
                    </m:r>
                    <m:sSub>
                      <m:sSubPr>
                        <m:ctrlPr>
                          <a:rPr lang="en-US" sz="2400" i="1" dirty="0" smtClean="0">
                            <a:latin typeface="Cambria Math" panose="02040503050406030204" pitchFamily="18" charset="0"/>
                          </a:rPr>
                        </m:ctrlPr>
                      </m:sSubPr>
                      <m:e>
                        <m:r>
                          <a:rPr lang="en-US" sz="2400" b="0" i="1" dirty="0" smtClean="0">
                            <a:latin typeface="Cambria Math" panose="02040503050406030204" pitchFamily="18" charset="0"/>
                          </a:rPr>
                          <m:t>𝑥</m:t>
                        </m:r>
                      </m:e>
                      <m:sub>
                        <m:r>
                          <a:rPr lang="en-US" sz="2400" b="0" i="1" dirty="0" smtClean="0">
                            <a:latin typeface="Cambria Math" panose="02040503050406030204" pitchFamily="18" charset="0"/>
                          </a:rPr>
                          <m:t>0</m:t>
                        </m:r>
                      </m:sub>
                    </m:sSub>
                    <m:r>
                      <a:rPr lang="en-US" sz="2400" i="1" dirty="0" smtClean="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b="0" i="1" dirty="0" smtClean="0">
                            <a:latin typeface="Cambria Math" panose="02040503050406030204" pitchFamily="18" charset="0"/>
                          </a:rPr>
                          <m:t>1</m:t>
                        </m:r>
                      </m:sub>
                    </m:sSub>
                    <m:r>
                      <a:rPr lang="en-US" sz="2400" i="1" dirty="0" smtClean="0">
                        <a:latin typeface="Cambria Math" panose="02040503050406030204" pitchFamily="18" charset="0"/>
                      </a:rPr>
                      <m:t>)</m:t>
                    </m:r>
                  </m:oMath>
                </a14:m>
                <a:r>
                  <a:rPr lang="en-US" sz="2400" i="1" dirty="0" smtClean="0"/>
                  <a:t>, </a:t>
                </a:r>
                <a:r>
                  <a:rPr lang="en-US" sz="2400" i="1" dirty="0"/>
                  <a:t>… , </a:t>
                </a:r>
                <a14:m>
                  <m:oMath xmlns:m="http://schemas.openxmlformats.org/officeDocument/2006/math">
                    <m:r>
                      <a:rPr lang="en-US" sz="2400" i="1" dirty="0">
                        <a:latin typeface="Cambria Math" panose="02040503050406030204" pitchFamily="18" charset="0"/>
                      </a:rPr>
                      <m:t>𝑒</m:t>
                    </m:r>
                    <m:r>
                      <a:rPr lang="en-US" sz="2400" b="0" i="1" baseline="-25000" dirty="0" smtClean="0">
                        <a:latin typeface="Cambria Math" panose="02040503050406030204" pitchFamily="18" charset="0"/>
                        <a:ea typeface="Cambria Math" pitchFamily="18" charset="0"/>
                      </a:rPr>
                      <m:t>𝑛</m:t>
                    </m:r>
                    <m:r>
                      <a:rPr lang="en-US" sz="2400" i="1" dirty="0">
                        <a:latin typeface="Cambria Math" panose="02040503050406030204" pitchFamily="18" charset="0"/>
                      </a:rPr>
                      <m:t>=</m:t>
                    </m:r>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b="0" i="1" dirty="0" smtClean="0">
                            <a:latin typeface="Cambria Math" panose="02040503050406030204" pitchFamily="18" charset="0"/>
                          </a:rPr>
                          <m:t>𝑛</m:t>
                        </m:r>
                        <m:r>
                          <a:rPr lang="en-US" sz="2400" b="0" i="1" dirty="0" smtClean="0">
                            <a:latin typeface="Cambria Math" panose="02040503050406030204" pitchFamily="18" charset="0"/>
                          </a:rPr>
                          <m:t>−1</m:t>
                        </m:r>
                      </m:sub>
                    </m:sSub>
                    <m:r>
                      <a:rPr lang="en-US" sz="2400" i="1" dirty="0">
                        <a:latin typeface="Cambria Math" panose="02040503050406030204" pitchFamily="18" charset="0"/>
                      </a:rPr>
                      <m:t>,</m:t>
                    </m:r>
                    <m:sSub>
                      <m:sSubPr>
                        <m:ctrlPr>
                          <a:rPr lang="en-US" sz="2400" i="1" dirty="0">
                            <a:latin typeface="Cambria Math" panose="02040503050406030204" pitchFamily="18" charset="0"/>
                          </a:rPr>
                        </m:ctrlPr>
                      </m:sSubPr>
                      <m:e>
                        <m:r>
                          <a:rPr lang="en-US" sz="2400" i="1" dirty="0">
                            <a:latin typeface="Cambria Math" panose="02040503050406030204" pitchFamily="18" charset="0"/>
                          </a:rPr>
                          <m:t>𝑥</m:t>
                        </m:r>
                      </m:e>
                      <m:sub>
                        <m:r>
                          <a:rPr lang="en-US" sz="2400" b="0" i="1" dirty="0" smtClean="0">
                            <a:latin typeface="Cambria Math" panose="02040503050406030204" pitchFamily="18" charset="0"/>
                          </a:rPr>
                          <m:t>𝑛</m:t>
                        </m:r>
                      </m:sub>
                    </m:sSub>
                    <m:r>
                      <a:rPr lang="en-US" sz="2400" i="1" dirty="0">
                        <a:latin typeface="Cambria Math" panose="02040503050406030204" pitchFamily="18" charset="0"/>
                      </a:rPr>
                      <m:t>)</m:t>
                    </m:r>
                  </m:oMath>
                </a14:m>
                <a:r>
                  <a:rPr lang="en-US" sz="2400" dirty="0"/>
                  <a:t>.</a:t>
                </a:r>
              </a:p>
              <a:p>
                <a:pPr marL="640080" indent="-457200"/>
                <a:r>
                  <a:rPr lang="en-US" sz="2400" dirty="0"/>
                  <a:t>A path or circuit is </a:t>
                </a:r>
                <a:r>
                  <a:rPr lang="en-US" sz="2400" i="1" dirty="0">
                    <a:solidFill>
                      <a:srgbClr val="0070C0"/>
                    </a:solidFill>
                  </a:rPr>
                  <a:t>simple</a:t>
                </a:r>
                <a:r>
                  <a:rPr lang="en-US" sz="2400" dirty="0"/>
                  <a:t> if it does not contain </a:t>
                </a:r>
                <a:r>
                  <a:rPr lang="en-US" sz="2400" dirty="0" smtClean="0"/>
                  <a:t>duplicate edges.</a:t>
                </a:r>
                <a:endParaRPr lang="en-US" sz="2400" dirty="0"/>
              </a:p>
              <a:p>
                <a:pPr marL="182880" indent="0">
                  <a:buNone/>
                </a:pPr>
                <a:r>
                  <a:rPr lang="en-US" sz="2400" i="1" dirty="0" smtClean="0"/>
                  <a:t>Note: </a:t>
                </a:r>
                <a:r>
                  <a:rPr lang="en-US" sz="2400" dirty="0" smtClean="0"/>
                  <a:t>This </a:t>
                </a:r>
                <a:r>
                  <a:rPr lang="en-US" sz="2400" dirty="0"/>
                  <a:t>terminology  is readily extended to directed graphs</a:t>
                </a:r>
                <a:r>
                  <a:rPr lang="en-US" sz="2400" dirty="0" smtClean="0"/>
                  <a:t>.</a:t>
                </a:r>
                <a:endParaRPr lang="en-US" sz="2400" dirty="0"/>
              </a:p>
              <a:p>
                <a:pPr lvl="1" indent="0">
                  <a:buNone/>
                </a:pPr>
                <a:r>
                  <a:rPr lang="en-US" dirty="0" smtClean="0"/>
                  <a:t>   </a:t>
                </a:r>
                <a:endParaRPr lang="en-US"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blipFill>
                <a:blip r:embed="rId2"/>
                <a:stretch>
                  <a:fillRect t="-1961"/>
                </a:stretch>
              </a:blipFill>
            </p:spPr>
            <p:txBody>
              <a:bodyPr/>
              <a:lstStyle/>
              <a:p>
                <a:r>
                  <a:rPr lang="lv-LV">
                    <a:noFill/>
                  </a:rPr>
                  <a:t> </a:t>
                </a:r>
              </a:p>
            </p:txBody>
          </p:sp>
        </mc:Fallback>
      </mc:AlternateContent>
    </p:spTree>
    <p:extLst>
      <p:ext uri="{BB962C8B-B14F-4D97-AF65-F5344CB8AC3E}">
        <p14:creationId xmlns:p14="http://schemas.microsoft.com/office/powerpoint/2010/main" val="29908743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Paths (</a:t>
            </a:r>
            <a:r>
              <a:rPr lang="en-US" i="1" dirty="0" smtClean="0"/>
              <a:t>continued</a:t>
            </a:r>
            <a:r>
              <a:rPr lang="en-US" dirty="0" smtClean="0"/>
              <a:t>)</a:t>
            </a:r>
            <a:endParaRPr lang="en-US" dirty="0"/>
          </a:p>
        </p:txBody>
      </p:sp>
      <p:sp>
        <p:nvSpPr>
          <p:cNvPr id="3" name="Content Placeholder 2"/>
          <p:cNvSpPr>
            <a:spLocks noGrp="1"/>
          </p:cNvSpPr>
          <p:nvPr>
            <p:ph sz="half" idx="1"/>
          </p:nvPr>
        </p:nvSpPr>
        <p:spPr/>
        <p:txBody>
          <a:bodyPr/>
          <a:lstStyle/>
          <a:p>
            <a:pPr indent="0">
              <a:buNone/>
            </a:pPr>
            <a:r>
              <a:rPr lang="en-US" b="1" dirty="0" smtClean="0"/>
              <a:t>Example</a:t>
            </a:r>
            <a:r>
              <a:rPr lang="en-US" dirty="0" smtClean="0"/>
              <a:t>: In the simple graph here:</a:t>
            </a:r>
          </a:p>
          <a:p>
            <a:pPr lvl="1"/>
            <a:r>
              <a:rPr lang="en-US" i="1" dirty="0"/>
              <a:t>a</a:t>
            </a:r>
            <a:r>
              <a:rPr lang="en-US" dirty="0" smtClean="0"/>
              <a:t>, </a:t>
            </a:r>
            <a:r>
              <a:rPr lang="en-US" i="1" dirty="0" smtClean="0"/>
              <a:t>d</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is a simple path of length </a:t>
            </a:r>
            <a:r>
              <a:rPr lang="en-US" dirty="0" smtClean="0">
                <a:latin typeface="Cambria Math" pitchFamily="18" charset="0"/>
                <a:ea typeface="Cambria Math" pitchFamily="18" charset="0"/>
              </a:rPr>
              <a:t>4</a:t>
            </a:r>
            <a:r>
              <a:rPr lang="en-US" dirty="0" smtClean="0"/>
              <a:t>. </a:t>
            </a:r>
          </a:p>
          <a:p>
            <a:pPr lvl="1"/>
            <a:r>
              <a:rPr lang="en-US" i="1" dirty="0"/>
              <a:t>d</a:t>
            </a:r>
            <a:r>
              <a:rPr lang="en-US" dirty="0" smtClean="0"/>
              <a:t>, </a:t>
            </a:r>
            <a:r>
              <a:rPr lang="en-US" i="1" dirty="0" smtClean="0"/>
              <a:t>e</a:t>
            </a:r>
            <a:r>
              <a:rPr lang="en-US" dirty="0" smtClean="0"/>
              <a:t>, </a:t>
            </a:r>
            <a:r>
              <a:rPr lang="en-US" i="1" dirty="0" smtClean="0"/>
              <a:t>c</a:t>
            </a:r>
            <a:r>
              <a:rPr lang="en-US" dirty="0" smtClean="0"/>
              <a:t>, </a:t>
            </a:r>
            <a:r>
              <a:rPr lang="en-US" i="1" dirty="0" smtClean="0"/>
              <a:t>a</a:t>
            </a:r>
            <a:r>
              <a:rPr lang="en-US" dirty="0" smtClean="0"/>
              <a:t> is not a path because </a:t>
            </a:r>
            <a:r>
              <a:rPr lang="en-US" i="1" dirty="0" smtClean="0"/>
              <a:t>e</a:t>
            </a:r>
            <a:r>
              <a:rPr lang="en-US" dirty="0" smtClean="0"/>
              <a:t> is not connected to </a:t>
            </a:r>
            <a:r>
              <a:rPr lang="en-US" i="1" dirty="0" smtClean="0"/>
              <a:t>c</a:t>
            </a:r>
            <a:r>
              <a:rPr lang="en-US" dirty="0" smtClean="0"/>
              <a:t>.</a:t>
            </a:r>
          </a:p>
          <a:p>
            <a:pPr lvl="1"/>
            <a:r>
              <a:rPr lang="en-US" i="1" dirty="0"/>
              <a:t>b</a:t>
            </a:r>
            <a:r>
              <a:rPr lang="en-US" dirty="0" smtClean="0"/>
              <a:t>, </a:t>
            </a:r>
            <a:r>
              <a:rPr lang="en-US" i="1" dirty="0" smtClean="0"/>
              <a:t>c</a:t>
            </a:r>
            <a:r>
              <a:rPr lang="en-US" dirty="0" smtClean="0"/>
              <a:t>, </a:t>
            </a:r>
            <a:r>
              <a:rPr lang="en-US" i="1" dirty="0" smtClean="0"/>
              <a:t>f</a:t>
            </a:r>
            <a:r>
              <a:rPr lang="en-US" dirty="0" smtClean="0"/>
              <a:t>, </a:t>
            </a:r>
            <a:r>
              <a:rPr lang="en-US" i="1" dirty="0" smtClean="0"/>
              <a:t>e</a:t>
            </a:r>
            <a:r>
              <a:rPr lang="en-US" dirty="0" smtClean="0"/>
              <a:t>, </a:t>
            </a:r>
            <a:r>
              <a:rPr lang="en-US" i="1" dirty="0" smtClean="0"/>
              <a:t>b</a:t>
            </a:r>
            <a:r>
              <a:rPr lang="en-US" dirty="0" smtClean="0"/>
              <a:t> is a circuit of length </a:t>
            </a:r>
            <a:r>
              <a:rPr lang="en-US" dirty="0" smtClean="0">
                <a:latin typeface="Cambria Math" pitchFamily="18" charset="0"/>
                <a:ea typeface="Cambria Math" pitchFamily="18" charset="0"/>
              </a:rPr>
              <a:t>4</a:t>
            </a:r>
            <a:r>
              <a:rPr lang="en-US" dirty="0" smtClean="0"/>
              <a:t>. </a:t>
            </a:r>
          </a:p>
          <a:p>
            <a:pPr lvl="1"/>
            <a:r>
              <a:rPr lang="en-US" i="1" dirty="0"/>
              <a:t>a</a:t>
            </a:r>
            <a:r>
              <a:rPr lang="en-US" dirty="0" smtClean="0"/>
              <a:t>, </a:t>
            </a:r>
            <a:r>
              <a:rPr lang="en-US" i="1" dirty="0" smtClean="0"/>
              <a:t>b</a:t>
            </a:r>
            <a:r>
              <a:rPr lang="en-US" dirty="0" smtClean="0"/>
              <a:t>, </a:t>
            </a:r>
            <a:r>
              <a:rPr lang="en-US" i="1" dirty="0" smtClean="0"/>
              <a:t>e</a:t>
            </a:r>
            <a:r>
              <a:rPr lang="en-US" dirty="0" smtClean="0"/>
              <a:t>, </a:t>
            </a:r>
            <a:r>
              <a:rPr lang="en-US" i="1" dirty="0" smtClean="0"/>
              <a:t>d</a:t>
            </a:r>
            <a:r>
              <a:rPr lang="en-US" dirty="0" smtClean="0"/>
              <a:t>, </a:t>
            </a:r>
            <a:r>
              <a:rPr lang="en-US" i="1" dirty="0" smtClean="0"/>
              <a:t>a</a:t>
            </a:r>
            <a:r>
              <a:rPr lang="en-US" dirty="0" smtClean="0"/>
              <a:t>, </a:t>
            </a:r>
            <a:r>
              <a:rPr lang="en-US" i="1" dirty="0" smtClean="0"/>
              <a:t>b </a:t>
            </a:r>
            <a:r>
              <a:rPr lang="en-US" dirty="0" smtClean="0"/>
              <a:t>is a path of length </a:t>
            </a:r>
            <a:r>
              <a:rPr lang="en-US" dirty="0" smtClean="0">
                <a:latin typeface="Cambria Math" pitchFamily="18" charset="0"/>
                <a:ea typeface="Cambria Math" pitchFamily="18" charset="0"/>
              </a:rPr>
              <a:t>5</a:t>
            </a:r>
            <a:r>
              <a:rPr lang="en-US" dirty="0" smtClean="0"/>
              <a:t>, but it is not a simple path. </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782717" y="2012911"/>
            <a:ext cx="3440935" cy="2396917"/>
          </a:xfrm>
          <a:prstGeom prst="rect">
            <a:avLst/>
          </a:prstGeom>
        </p:spPr>
      </p:pic>
    </p:spTree>
    <p:extLst>
      <p:ext uri="{BB962C8B-B14F-4D97-AF65-F5344CB8AC3E}">
        <p14:creationId xmlns:p14="http://schemas.microsoft.com/office/powerpoint/2010/main" val="33898249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Degrees of Separation</a:t>
            </a:r>
            <a:endParaRPr lang="en-US" dirty="0"/>
          </a:p>
        </p:txBody>
      </p:sp>
      <p:sp>
        <p:nvSpPr>
          <p:cNvPr id="3" name="Content Placeholder 2"/>
          <p:cNvSpPr>
            <a:spLocks noGrp="1"/>
          </p:cNvSpPr>
          <p:nvPr>
            <p:ph idx="1"/>
          </p:nvPr>
        </p:nvSpPr>
        <p:spPr/>
        <p:txBody>
          <a:bodyPr/>
          <a:lstStyle/>
          <a:p>
            <a:pPr indent="0">
              <a:buNone/>
            </a:pPr>
            <a:r>
              <a:rPr lang="en-US" b="1" dirty="0" smtClean="0"/>
              <a:t>Example: </a:t>
            </a:r>
            <a:r>
              <a:rPr lang="en-US" b="1" i="1" dirty="0" smtClean="0"/>
              <a:t>Paths in Acquaintanceship Graphs</a:t>
            </a:r>
            <a:r>
              <a:rPr lang="en-US" dirty="0" smtClean="0"/>
              <a:t>. In an acquaintanceship graph there is a path between two people if there is a chain of people linking these people, where two people adjacent in the chain know one another. In this graph there is a chain of six people linking </a:t>
            </a:r>
            <a:r>
              <a:rPr lang="en-US" dirty="0" err="1" smtClean="0"/>
              <a:t>Kamini</a:t>
            </a:r>
            <a:r>
              <a:rPr lang="en-US" dirty="0" smtClean="0"/>
              <a:t> and </a:t>
            </a:r>
            <a:r>
              <a:rPr lang="en-US" dirty="0" err="1" smtClean="0"/>
              <a:t>Ching</a:t>
            </a:r>
            <a:r>
              <a:rPr lang="en-US" dirty="0" smtClean="0"/>
              <a:t>.</a:t>
            </a:r>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66091" y="4001293"/>
            <a:ext cx="4461831" cy="2390541"/>
          </a:xfrm>
          <a:prstGeom prst="rect">
            <a:avLst/>
          </a:prstGeom>
        </p:spPr>
      </p:pic>
    </p:spTree>
    <p:extLst>
      <p:ext uri="{BB962C8B-B14F-4D97-AF65-F5344CB8AC3E}">
        <p14:creationId xmlns:p14="http://schemas.microsoft.com/office/powerpoint/2010/main" val="137959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Erd</a:t>
            </a:r>
            <a:r>
              <a:rPr lang="hu-HU" dirty="0"/>
              <a:t>ő</a:t>
            </a:r>
            <a:r>
              <a:rPr lang="en-US" dirty="0"/>
              <a:t>s </a:t>
            </a:r>
            <a:r>
              <a:rPr lang="en-US" dirty="0" smtClean="0"/>
              <a:t>numbers</a:t>
            </a:r>
            <a:endParaRPr lang="en-US" dirty="0"/>
          </a:p>
        </p:txBody>
      </p:sp>
      <p:sp>
        <p:nvSpPr>
          <p:cNvPr id="3" name="Content Placeholder 2"/>
          <p:cNvSpPr>
            <a:spLocks noGrp="1"/>
          </p:cNvSpPr>
          <p:nvPr>
            <p:ph idx="1"/>
          </p:nvPr>
        </p:nvSpPr>
        <p:spPr>
          <a:xfrm>
            <a:off x="838200" y="1825625"/>
            <a:ext cx="8415969" cy="4351338"/>
          </a:xfrm>
        </p:spPr>
        <p:txBody>
          <a:bodyPr>
            <a:normAutofit fontScale="92500"/>
          </a:bodyPr>
          <a:lstStyle/>
          <a:p>
            <a:pPr indent="0">
              <a:buNone/>
            </a:pPr>
            <a:r>
              <a:rPr lang="en-US" b="1" dirty="0" smtClean="0"/>
              <a:t>Example: </a:t>
            </a:r>
            <a:r>
              <a:rPr lang="en-US" b="1" i="1" dirty="0" err="1"/>
              <a:t>Erd</a:t>
            </a:r>
            <a:r>
              <a:rPr lang="hu-HU" b="1" i="1" dirty="0"/>
              <a:t>ő</a:t>
            </a:r>
            <a:r>
              <a:rPr lang="en-US" b="1" i="1" dirty="0"/>
              <a:t>s </a:t>
            </a:r>
            <a:r>
              <a:rPr lang="en-US" b="1" i="1" dirty="0" smtClean="0"/>
              <a:t>numbers</a:t>
            </a:r>
            <a:r>
              <a:rPr lang="en-US" dirty="0" smtClean="0"/>
              <a:t>.   In a collaboration graph, two people </a:t>
            </a:r>
            <a:r>
              <a:rPr lang="en-US" i="1" dirty="0" smtClean="0"/>
              <a:t>a</a:t>
            </a:r>
            <a:r>
              <a:rPr lang="en-US" dirty="0" smtClean="0"/>
              <a:t> and </a:t>
            </a:r>
            <a:r>
              <a:rPr lang="en-US" i="1" dirty="0" smtClean="0"/>
              <a:t>b</a:t>
            </a:r>
            <a:r>
              <a:rPr lang="en-US" dirty="0" smtClean="0"/>
              <a:t> are connected by a path when there is a sequence  of people starting with </a:t>
            </a:r>
            <a:r>
              <a:rPr lang="en-US" i="1" dirty="0" smtClean="0"/>
              <a:t>a</a:t>
            </a:r>
            <a:r>
              <a:rPr lang="en-US" dirty="0" smtClean="0"/>
              <a:t> and ending with </a:t>
            </a:r>
            <a:r>
              <a:rPr lang="en-US" i="1" dirty="0" smtClean="0"/>
              <a:t>b</a:t>
            </a:r>
            <a:r>
              <a:rPr lang="en-US" dirty="0" smtClean="0"/>
              <a:t>  such that the endpoints of each edge in the path are people who have collaborated. </a:t>
            </a:r>
          </a:p>
          <a:p>
            <a:pPr marL="731520" indent="-457200"/>
            <a:r>
              <a:rPr lang="en-US" dirty="0" smtClean="0"/>
              <a:t>In the academic collaboration graph of people who have written papers in mathematics, the </a:t>
            </a:r>
            <a:r>
              <a:rPr lang="en-US" i="1" dirty="0" err="1"/>
              <a:t>Erd</a:t>
            </a:r>
            <a:r>
              <a:rPr lang="hu-HU" i="1" dirty="0"/>
              <a:t>ő</a:t>
            </a:r>
            <a:r>
              <a:rPr lang="en-US" i="1" dirty="0"/>
              <a:t>s </a:t>
            </a:r>
            <a:r>
              <a:rPr lang="en-US" i="1" dirty="0" smtClean="0"/>
              <a:t>number </a:t>
            </a:r>
            <a:r>
              <a:rPr lang="en-US" dirty="0" smtClean="0"/>
              <a:t>of a person </a:t>
            </a:r>
            <a:r>
              <a:rPr lang="en-US" i="1" dirty="0" smtClean="0"/>
              <a:t>m</a:t>
            </a:r>
            <a:r>
              <a:rPr lang="en-US" dirty="0" smtClean="0"/>
              <a:t> is the length of the shortest path between </a:t>
            </a:r>
            <a:r>
              <a:rPr lang="en-US" i="1" dirty="0" smtClean="0"/>
              <a:t>m</a:t>
            </a:r>
            <a:r>
              <a:rPr lang="en-US" dirty="0" smtClean="0"/>
              <a:t> and the prolific mathematician Paul </a:t>
            </a:r>
            <a:r>
              <a:rPr lang="en-US" dirty="0" err="1"/>
              <a:t>Erd</a:t>
            </a:r>
            <a:r>
              <a:rPr lang="hu-HU" dirty="0"/>
              <a:t>ő</a:t>
            </a:r>
            <a:r>
              <a:rPr lang="en-US" dirty="0" smtClean="0"/>
              <a:t>s.</a:t>
            </a:r>
          </a:p>
          <a:p>
            <a:pPr marL="731520" lvl="1" indent="-457200">
              <a:buClr>
                <a:schemeClr val="accent3"/>
              </a:buClr>
              <a:buSzPct val="95000"/>
            </a:pPr>
            <a:r>
              <a:rPr lang="en-US" sz="2600" dirty="0"/>
              <a:t>To learn more about </a:t>
            </a:r>
            <a:r>
              <a:rPr lang="en-US" sz="2600" dirty="0" err="1"/>
              <a:t>Erd</a:t>
            </a:r>
            <a:r>
              <a:rPr lang="hu-HU" sz="2600" dirty="0"/>
              <a:t>ő</a:t>
            </a:r>
            <a:r>
              <a:rPr lang="en-US" sz="2600" dirty="0"/>
              <a:t>s numbers, visit  </a:t>
            </a:r>
          </a:p>
          <a:p>
            <a:pPr marL="274320" lvl="1" indent="0">
              <a:buClr>
                <a:schemeClr val="accent3"/>
              </a:buClr>
              <a:buSzPct val="95000"/>
              <a:buNone/>
            </a:pPr>
            <a:r>
              <a:rPr lang="en-US" dirty="0" smtClean="0">
                <a:hlinkClick r:id="rId2"/>
              </a:rPr>
              <a:t>http://</a:t>
            </a:r>
            <a:r>
              <a:rPr lang="en-US" dirty="0">
                <a:hlinkClick r:id="rId2"/>
              </a:rPr>
              <a:t>www.ams.org/mathscinet/collaborationDistance.html</a:t>
            </a:r>
            <a:endParaRPr lang="en-US" dirty="0"/>
          </a:p>
          <a:p>
            <a:pPr marL="731520" indent="-457200"/>
            <a:endParaRPr lang="en-US" dirty="0"/>
          </a:p>
        </p:txBody>
      </p:sp>
      <p:pic>
        <p:nvPicPr>
          <p:cNvPr id="6" name="Content Placeholder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34403" y="1417320"/>
            <a:ext cx="2011331" cy="4897601"/>
          </a:xfrm>
          <a:prstGeom prst="rect">
            <a:avLst/>
          </a:prstGeom>
        </p:spPr>
      </p:pic>
      <p:pic>
        <p:nvPicPr>
          <p:cNvPr id="7" name="Picture 6"/>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86600" y="381000"/>
            <a:ext cx="888492" cy="1036320"/>
          </a:xfrm>
          <a:prstGeom prst="rect">
            <a:avLst/>
          </a:prstGeom>
        </p:spPr>
      </p:pic>
      <p:sp>
        <p:nvSpPr>
          <p:cNvPr id="8" name="TextBox 7"/>
          <p:cNvSpPr txBox="1"/>
          <p:nvPr/>
        </p:nvSpPr>
        <p:spPr>
          <a:xfrm>
            <a:off x="6858000" y="1524000"/>
            <a:ext cx="1524000" cy="369332"/>
          </a:xfrm>
          <a:prstGeom prst="rect">
            <a:avLst/>
          </a:prstGeom>
          <a:noFill/>
        </p:spPr>
        <p:txBody>
          <a:bodyPr wrap="square" rtlCol="0">
            <a:spAutoFit/>
          </a:bodyPr>
          <a:lstStyle/>
          <a:p>
            <a:r>
              <a:rPr lang="en-US" dirty="0"/>
              <a:t>Paul </a:t>
            </a:r>
            <a:r>
              <a:rPr lang="en-US" dirty="0" err="1"/>
              <a:t>Erd</a:t>
            </a:r>
            <a:r>
              <a:rPr lang="hu-HU" dirty="0"/>
              <a:t>ő</a:t>
            </a:r>
            <a:r>
              <a:rPr lang="en-US" dirty="0"/>
              <a:t>s</a:t>
            </a:r>
          </a:p>
        </p:txBody>
      </p:sp>
    </p:spTree>
    <p:extLst>
      <p:ext uri="{BB962C8B-B14F-4D97-AF65-F5344CB8AC3E}">
        <p14:creationId xmlns:p14="http://schemas.microsoft.com/office/powerpoint/2010/main" val="3324100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Bacon </a:t>
            </a:r>
            <a:r>
              <a:rPr lang="en-US" dirty="0" err="1" smtClean="0"/>
              <a:t>Numbrers</a:t>
            </a:r>
            <a:endParaRPr lang="en-US" dirty="0"/>
          </a:p>
        </p:txBody>
      </p:sp>
      <p:sp>
        <p:nvSpPr>
          <p:cNvPr id="3" name="Content Placeholder 2"/>
          <p:cNvSpPr>
            <a:spLocks noGrp="1"/>
          </p:cNvSpPr>
          <p:nvPr>
            <p:ph idx="1"/>
          </p:nvPr>
        </p:nvSpPr>
        <p:spPr>
          <a:xfrm>
            <a:off x="838200" y="1825625"/>
            <a:ext cx="8691390" cy="4351338"/>
          </a:xfrm>
        </p:spPr>
        <p:txBody>
          <a:bodyPr>
            <a:normAutofit lnSpcReduction="10000"/>
          </a:bodyPr>
          <a:lstStyle/>
          <a:p>
            <a:pPr marL="731520" indent="-457200"/>
            <a:r>
              <a:rPr lang="en-US" dirty="0" smtClean="0"/>
              <a:t>In the Hollywood graph, two actors  </a:t>
            </a:r>
            <a:r>
              <a:rPr lang="en-US" i="1" dirty="0" smtClean="0"/>
              <a:t>a</a:t>
            </a:r>
            <a:r>
              <a:rPr lang="en-US" dirty="0" smtClean="0"/>
              <a:t> and </a:t>
            </a:r>
            <a:r>
              <a:rPr lang="en-US" i="1" dirty="0" smtClean="0"/>
              <a:t>b</a:t>
            </a:r>
            <a:r>
              <a:rPr lang="en-US" dirty="0" smtClean="0"/>
              <a:t> are linked when there is a chain of actors linking </a:t>
            </a:r>
            <a:r>
              <a:rPr lang="en-US" i="1" dirty="0" smtClean="0"/>
              <a:t>a</a:t>
            </a:r>
            <a:r>
              <a:rPr lang="en-US" dirty="0" smtClean="0"/>
              <a:t> and </a:t>
            </a:r>
            <a:r>
              <a:rPr lang="en-US" i="1" dirty="0" smtClean="0"/>
              <a:t>b</a:t>
            </a:r>
            <a:r>
              <a:rPr lang="en-US" dirty="0" smtClean="0"/>
              <a:t>, where every two actors adjacent in the chain have acted in the same movie.</a:t>
            </a:r>
          </a:p>
          <a:p>
            <a:pPr marL="731520" indent="-457200"/>
            <a:r>
              <a:rPr lang="en-US" dirty="0" smtClean="0"/>
              <a:t>The </a:t>
            </a:r>
            <a:r>
              <a:rPr lang="en-US" i="1" dirty="0" smtClean="0"/>
              <a:t>Bacon number </a:t>
            </a:r>
            <a:r>
              <a:rPr lang="en-US" dirty="0" smtClean="0"/>
              <a:t>of an actor </a:t>
            </a:r>
            <a:r>
              <a:rPr lang="en-US" i="1" dirty="0" smtClean="0"/>
              <a:t>c</a:t>
            </a:r>
            <a:r>
              <a:rPr lang="en-US" dirty="0" smtClean="0"/>
              <a:t>  is defined to be the length of the shortest path connecting </a:t>
            </a:r>
            <a:r>
              <a:rPr lang="en-US" i="1" dirty="0" smtClean="0"/>
              <a:t>c</a:t>
            </a:r>
            <a:r>
              <a:rPr lang="en-US" dirty="0" smtClean="0"/>
              <a:t> and the well-known actor Kevin Bacon</a:t>
            </a:r>
            <a:r>
              <a:rPr lang="en-US" dirty="0"/>
              <a:t>. (Note that we can define a similar number by replacing Kevin Bacon by a different actor.)</a:t>
            </a:r>
            <a:endParaRPr lang="en-US" dirty="0" smtClean="0"/>
          </a:p>
          <a:p>
            <a:pPr marL="731520" lvl="1" indent="-457200">
              <a:buClr>
                <a:schemeClr val="accent3"/>
              </a:buClr>
              <a:buSzPct val="95000"/>
            </a:pPr>
            <a:r>
              <a:rPr lang="en-US" dirty="0" smtClean="0"/>
              <a:t>The </a:t>
            </a:r>
            <a:r>
              <a:rPr lang="en-US" i="1" dirty="0" smtClean="0"/>
              <a:t>oracle of Bacon </a:t>
            </a:r>
            <a:r>
              <a:rPr lang="en-US" dirty="0" smtClean="0"/>
              <a:t>web site </a:t>
            </a:r>
            <a:r>
              <a:rPr lang="en-US" dirty="0">
                <a:hlinkClick r:id="rId2"/>
              </a:rPr>
              <a:t>http://oracleofbacon.org/how.php </a:t>
            </a:r>
            <a:r>
              <a:rPr lang="en-US" dirty="0" smtClean="0"/>
              <a:t> provides a tool for finding Bacon numbers.</a:t>
            </a:r>
          </a:p>
          <a:p>
            <a:pPr marL="731520" indent="-457200"/>
            <a:endParaRPr lang="en-US"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29590" y="1972936"/>
            <a:ext cx="2489812" cy="4429991"/>
          </a:xfrm>
          <a:prstGeom prst="rect">
            <a:avLst/>
          </a:prstGeom>
        </p:spPr>
      </p:pic>
    </p:spTree>
    <p:extLst>
      <p:ext uri="{BB962C8B-B14F-4D97-AF65-F5344CB8AC3E}">
        <p14:creationId xmlns:p14="http://schemas.microsoft.com/office/powerpoint/2010/main" val="31127787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Connectedness in Undirected Graphs</a:t>
            </a:r>
            <a:endParaRPr lang="en-US" dirty="0"/>
          </a:p>
        </p:txBody>
      </p:sp>
      <p:sp>
        <p:nvSpPr>
          <p:cNvPr id="3" name="Content Placeholder 2"/>
          <p:cNvSpPr>
            <a:spLocks noGrp="1"/>
          </p:cNvSpPr>
          <p:nvPr>
            <p:ph sz="half" idx="1"/>
          </p:nvPr>
        </p:nvSpPr>
        <p:spPr/>
        <p:txBody>
          <a:bodyPr>
            <a:normAutofit fontScale="92500" lnSpcReduction="10000"/>
          </a:bodyPr>
          <a:lstStyle/>
          <a:p>
            <a:pPr indent="0">
              <a:buNone/>
            </a:pPr>
            <a:r>
              <a:rPr lang="en-US" b="1" dirty="0" smtClean="0"/>
              <a:t>Definition</a:t>
            </a:r>
            <a:r>
              <a:rPr lang="en-US" dirty="0" smtClean="0"/>
              <a:t>: An undirected graph is called  </a:t>
            </a:r>
            <a:r>
              <a:rPr lang="en-US" i="1" dirty="0" smtClean="0"/>
              <a:t>connected</a:t>
            </a:r>
            <a:r>
              <a:rPr lang="en-US" dirty="0" smtClean="0"/>
              <a:t> if there is a path between every pair of vertices.  An undirected graph that is not </a:t>
            </a:r>
            <a:r>
              <a:rPr lang="en-US" i="1" dirty="0" smtClean="0"/>
              <a:t>connected</a:t>
            </a:r>
            <a:r>
              <a:rPr lang="en-US" dirty="0" smtClean="0"/>
              <a:t> is called </a:t>
            </a:r>
            <a:r>
              <a:rPr lang="en-US" i="1" dirty="0" smtClean="0"/>
              <a:t>disconnected</a:t>
            </a:r>
            <a:r>
              <a:rPr lang="en-US" dirty="0" smtClean="0"/>
              <a:t>. We say that we </a:t>
            </a:r>
            <a:r>
              <a:rPr lang="en-US" i="1" dirty="0" smtClean="0"/>
              <a:t>disconnect</a:t>
            </a:r>
            <a:r>
              <a:rPr lang="en-US" dirty="0" smtClean="0"/>
              <a:t> a graph when we remove vertices or edges, or both, to produce a disconnected </a:t>
            </a:r>
            <a:r>
              <a:rPr lang="en-US" dirty="0" err="1" smtClean="0"/>
              <a:t>subgraph</a:t>
            </a:r>
            <a:r>
              <a:rPr lang="en-US" dirty="0" smtClean="0"/>
              <a:t>. </a:t>
            </a:r>
          </a:p>
          <a:p>
            <a:pPr indent="0">
              <a:buNone/>
            </a:pPr>
            <a:endParaRPr lang="en-US" dirty="0"/>
          </a:p>
          <a:p>
            <a:pPr indent="0">
              <a:buNone/>
            </a:pPr>
            <a:endParaRPr lang="en-US" dirty="0" smtClean="0"/>
          </a:p>
          <a:p>
            <a:pPr indent="0">
              <a:buNone/>
            </a:pPr>
            <a:r>
              <a:rPr lang="en-US" dirty="0"/>
              <a:t> </a:t>
            </a:r>
          </a:p>
        </p:txBody>
      </p:sp>
      <p:sp>
        <p:nvSpPr>
          <p:cNvPr id="5" name="Content Placeholder 4"/>
          <p:cNvSpPr>
            <a:spLocks noGrp="1"/>
          </p:cNvSpPr>
          <p:nvPr>
            <p:ph sz="half" idx="2"/>
          </p:nvPr>
        </p:nvSpPr>
        <p:spPr/>
        <p:txBody>
          <a:bodyPr>
            <a:normAutofit fontScale="92500" lnSpcReduction="10000"/>
          </a:bodyPr>
          <a:lstStyle/>
          <a:p>
            <a:pPr indent="0">
              <a:buNone/>
            </a:pPr>
            <a:r>
              <a:rPr lang="en-US" b="1" dirty="0"/>
              <a:t>Example</a:t>
            </a:r>
            <a:r>
              <a:rPr lang="en-US" dirty="0"/>
              <a:t>: </a:t>
            </a:r>
            <a:r>
              <a:rPr lang="en-US" i="1" dirty="0"/>
              <a:t>G</a:t>
            </a:r>
            <a:r>
              <a:rPr lang="en-US" baseline="-25000" dirty="0">
                <a:latin typeface="Cambria Math" pitchFamily="18" charset="0"/>
                <a:ea typeface="Cambria Math" pitchFamily="18" charset="0"/>
              </a:rPr>
              <a:t>1</a:t>
            </a:r>
            <a:r>
              <a:rPr lang="en-US" dirty="0"/>
              <a:t> is connected because there is a path between any pair of its vertices, as can be easily seen.   However </a:t>
            </a:r>
            <a:r>
              <a:rPr lang="en-US" i="1" dirty="0"/>
              <a:t>G</a:t>
            </a:r>
            <a:r>
              <a:rPr lang="en-US" baseline="-25000" dirty="0">
                <a:latin typeface="Cambria Math" pitchFamily="18" charset="0"/>
                <a:ea typeface="Cambria Math" pitchFamily="18" charset="0"/>
              </a:rPr>
              <a:t>2</a:t>
            </a:r>
            <a:r>
              <a:rPr lang="en-US" dirty="0"/>
              <a:t> is not connected because there is no path between vertices </a:t>
            </a:r>
            <a:r>
              <a:rPr lang="en-US" i="1" dirty="0"/>
              <a:t>a</a:t>
            </a:r>
            <a:r>
              <a:rPr lang="en-US" dirty="0"/>
              <a:t> and </a:t>
            </a:r>
            <a:r>
              <a:rPr lang="en-US" i="1" dirty="0"/>
              <a:t>f</a:t>
            </a:r>
            <a:r>
              <a:rPr lang="en-US" dirty="0"/>
              <a:t>, for example. </a:t>
            </a:r>
          </a:p>
        </p:txBody>
      </p:sp>
      <p:pic>
        <p:nvPicPr>
          <p:cNvPr id="4" name="Content Placeholder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55105" y="4001294"/>
            <a:ext cx="3418123" cy="2498658"/>
          </a:xfrm>
          <a:prstGeom prst="rect">
            <a:avLst/>
          </a:prstGeom>
        </p:spPr>
      </p:pic>
    </p:spTree>
    <p:extLst>
      <p:ext uri="{BB962C8B-B14F-4D97-AF65-F5344CB8AC3E}">
        <p14:creationId xmlns:p14="http://schemas.microsoft.com/office/powerpoint/2010/main" val="21171178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0 &amp; 1 &amp; 1 &amp;0\\&#10;1 &amp; 0 &amp; 0 &amp; 1\\&#10;1 &amp; 0 &amp; 0 &amp; 1\\&#10;0 &amp; 1 &amp; 1&amp; 0\\ &#10;&#10;\end{array}&#10;\right]&#10;$$&#10;&#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left[&#10;\begin{array}{llll}&#10;8 &amp; 0 &amp;0 &amp;8\\&#10;0 &amp; 8 &amp; 8 &amp; 0\\&#10;0 &amp; 8 &amp; 8 &amp; 0\\&#10;8 &amp; 0 &amp; 0&amp; 8\\ &#10;&#10;\end{array}&#10;\right]&#10;$$&#10;&#10;&#10;\end{document}"/>
  <p:tag name="IGUANATEXSIZE" val="15"/>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1348</TotalTime>
  <Words>1760</Words>
  <Application>Microsoft Office PowerPoint</Application>
  <PresentationFormat>Widescreen</PresentationFormat>
  <Paragraphs>102</Paragraphs>
  <Slides>15</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Connectivity</vt:lpstr>
      <vt:lpstr>Section Summary</vt:lpstr>
      <vt:lpstr>Paths</vt:lpstr>
      <vt:lpstr>Paths</vt:lpstr>
      <vt:lpstr>Paths (continued)</vt:lpstr>
      <vt:lpstr>Degrees of Separation</vt:lpstr>
      <vt:lpstr>Erdős numbers</vt:lpstr>
      <vt:lpstr>Bacon Numbrers</vt:lpstr>
      <vt:lpstr>Connectedness in Undirected Graphs</vt:lpstr>
      <vt:lpstr>Connected Components</vt:lpstr>
      <vt:lpstr>Connectedness in Directed Graphs</vt:lpstr>
      <vt:lpstr>Connectedness in Directed Graphs (continued)</vt:lpstr>
      <vt:lpstr>The Connected Components of the Web Graph</vt:lpstr>
      <vt:lpstr>Counting Paths between Vertices</vt:lpstr>
      <vt:lpstr>Counting Paths between Vertices (continued)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Discrete Mathematics and Its Applications</dc:title>
  <dc:creator>Kalvis Apsītis</dc:creator>
  <cp:lastModifiedBy>Kalvis Apsītis</cp:lastModifiedBy>
  <cp:revision>114</cp:revision>
  <dcterms:created xsi:type="dcterms:W3CDTF">2021-01-03T18:25:44Z</dcterms:created>
  <dcterms:modified xsi:type="dcterms:W3CDTF">2021-03-31T21:50:38Z</dcterms:modified>
</cp:coreProperties>
</file>