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1146" r:id="rId2"/>
    <p:sldId id="1147" r:id="rId3"/>
    <p:sldId id="1148" r:id="rId4"/>
    <p:sldId id="1149" r:id="rId5"/>
    <p:sldId id="1150" r:id="rId6"/>
    <p:sldId id="1151" r:id="rId7"/>
    <p:sldId id="1152" r:id="rId8"/>
    <p:sldId id="1153" r:id="rId9"/>
    <p:sldId id="1162" r:id="rId10"/>
    <p:sldId id="1154" r:id="rId11"/>
    <p:sldId id="1155" r:id="rId12"/>
    <p:sldId id="1156" r:id="rId13"/>
    <p:sldId id="1157" r:id="rId14"/>
    <p:sldId id="1158" r:id="rId15"/>
    <p:sldId id="1159" r:id="rId16"/>
    <p:sldId id="1160" r:id="rId17"/>
    <p:sldId id="1161" r:id="rId18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870" autoAdjust="0"/>
  </p:normalViewPr>
  <p:slideViewPr>
    <p:cSldViewPr snapToGrid="0">
      <p:cViewPr varScale="1">
        <p:scale>
          <a:sx n="87" d="100"/>
          <a:sy n="87" d="100"/>
        </p:scale>
        <p:origin x="14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12.04.2021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12.04.2021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12.04.2021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12.04.2021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12.04.2021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12.04.2021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12.04.2021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12.04.2021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12.04.2021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12.04.2021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12.04.2021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12.04.2021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12.04.2021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11.1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8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Rooted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indent="0">
              <a:buNone/>
            </a:pPr>
            <a:r>
              <a:rPr lang="en-US" sz="7200" b="1" dirty="0"/>
              <a:t>Definition</a:t>
            </a:r>
            <a:r>
              <a:rPr lang="en-US" sz="7200" dirty="0"/>
              <a:t>: A rooted tree is called an </a:t>
            </a:r>
            <a:r>
              <a:rPr lang="en-US" sz="7200" i="1" dirty="0">
                <a:solidFill>
                  <a:srgbClr val="0070C0"/>
                </a:solidFill>
              </a:rPr>
              <a:t>m-</a:t>
            </a:r>
            <a:r>
              <a:rPr lang="en-US" sz="7200" i="1" dirty="0" err="1">
                <a:solidFill>
                  <a:srgbClr val="0070C0"/>
                </a:solidFill>
              </a:rPr>
              <a:t>ary</a:t>
            </a:r>
            <a:r>
              <a:rPr lang="en-US" sz="7200" i="1" dirty="0">
                <a:solidFill>
                  <a:srgbClr val="0070C0"/>
                </a:solidFill>
              </a:rPr>
              <a:t> tree </a:t>
            </a:r>
            <a:r>
              <a:rPr lang="en-US" sz="7200" dirty="0"/>
              <a:t>if every internal vertex has no more than </a:t>
            </a:r>
            <a:r>
              <a:rPr lang="en-US" sz="7200" i="1" dirty="0"/>
              <a:t>m</a:t>
            </a:r>
            <a:r>
              <a:rPr lang="en-US" sz="7200" dirty="0"/>
              <a:t> children. The tree is called a </a:t>
            </a:r>
            <a:r>
              <a:rPr lang="en-US" sz="7200" i="1" dirty="0">
                <a:solidFill>
                  <a:srgbClr val="0070C0"/>
                </a:solidFill>
              </a:rPr>
              <a:t>full m-</a:t>
            </a:r>
            <a:r>
              <a:rPr lang="en-US" sz="7200" i="1" dirty="0" err="1">
                <a:solidFill>
                  <a:srgbClr val="0070C0"/>
                </a:solidFill>
              </a:rPr>
              <a:t>ary</a:t>
            </a:r>
            <a:r>
              <a:rPr lang="en-US" sz="7200" i="1" dirty="0">
                <a:solidFill>
                  <a:srgbClr val="0070C0"/>
                </a:solidFill>
              </a:rPr>
              <a:t> </a:t>
            </a:r>
            <a:r>
              <a:rPr lang="en-US" sz="7200" i="1" dirty="0" smtClean="0">
                <a:solidFill>
                  <a:srgbClr val="0070C0"/>
                </a:solidFill>
              </a:rPr>
              <a:t>tree</a:t>
            </a:r>
            <a:r>
              <a:rPr lang="lv-LV" sz="7200" i="1" dirty="0" smtClean="0"/>
              <a:t>, </a:t>
            </a:r>
            <a:r>
              <a:rPr lang="lv-LV" sz="7200" dirty="0" smtClean="0"/>
              <a:t>if all</a:t>
            </a:r>
            <a:r>
              <a:rPr lang="en-US" sz="7200" i="1" dirty="0" smtClean="0"/>
              <a:t> </a:t>
            </a:r>
            <a:r>
              <a:rPr lang="en-US" sz="7200" dirty="0" smtClean="0"/>
              <a:t>internal </a:t>
            </a:r>
            <a:r>
              <a:rPr lang="en-US" sz="7200" dirty="0" err="1" smtClean="0"/>
              <a:t>vert</a:t>
            </a:r>
            <a:r>
              <a:rPr lang="lv-LV" sz="7200" dirty="0" smtClean="0"/>
              <a:t>ices</a:t>
            </a:r>
            <a:r>
              <a:rPr lang="en-US" sz="7200" dirty="0" smtClean="0"/>
              <a:t> </a:t>
            </a:r>
            <a:r>
              <a:rPr lang="lv-LV" sz="7200" dirty="0" smtClean="0"/>
              <a:t>have exactly </a:t>
            </a:r>
            <a:r>
              <a:rPr lang="en-US" sz="7200" i="1" dirty="0" smtClean="0"/>
              <a:t>m</a:t>
            </a:r>
            <a:r>
              <a:rPr lang="en-US" sz="7200" dirty="0" smtClean="0"/>
              <a:t> </a:t>
            </a:r>
            <a:r>
              <a:rPr lang="en-US" sz="7200" dirty="0"/>
              <a:t>children. An </a:t>
            </a:r>
            <a:r>
              <a:rPr lang="en-US" sz="7200" i="1" dirty="0"/>
              <a:t>m</a:t>
            </a:r>
            <a:r>
              <a:rPr lang="en-US" sz="7200" dirty="0"/>
              <a:t>-</a:t>
            </a:r>
            <a:r>
              <a:rPr lang="en-US" sz="7200" dirty="0" err="1"/>
              <a:t>ary</a:t>
            </a:r>
            <a:r>
              <a:rPr lang="en-US" sz="7200" dirty="0"/>
              <a:t> tree with </a:t>
            </a:r>
            <a:r>
              <a:rPr lang="en-US" sz="7200" i="1" dirty="0"/>
              <a:t>m</a:t>
            </a:r>
            <a:r>
              <a:rPr lang="en-US" sz="7200" dirty="0"/>
              <a:t> =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dirty="0"/>
              <a:t> is called a </a:t>
            </a:r>
            <a:r>
              <a:rPr lang="en-US" sz="7200" i="1" dirty="0"/>
              <a:t>binary</a:t>
            </a:r>
            <a:r>
              <a:rPr lang="en-US" sz="7200" dirty="0"/>
              <a:t> tree</a:t>
            </a:r>
            <a:r>
              <a:rPr lang="en-US" sz="7200" dirty="0" smtClean="0"/>
              <a:t>.</a:t>
            </a:r>
            <a:endParaRPr lang="en-US" sz="7200" dirty="0"/>
          </a:p>
          <a:p>
            <a:pPr indent="0">
              <a:buNone/>
            </a:pPr>
            <a:r>
              <a:rPr lang="en-US" sz="7200" b="1" dirty="0"/>
              <a:t>Example</a:t>
            </a:r>
            <a:r>
              <a:rPr lang="en-US" sz="7200" dirty="0"/>
              <a:t>: Are the following rooted trees full </a:t>
            </a:r>
            <a:r>
              <a:rPr lang="en-US" sz="7200" i="1" dirty="0"/>
              <a:t>m</a:t>
            </a:r>
            <a:r>
              <a:rPr lang="en-US" sz="7200" dirty="0"/>
              <a:t>-</a:t>
            </a:r>
            <a:r>
              <a:rPr lang="en-US" sz="7200" dirty="0" err="1"/>
              <a:t>ary</a:t>
            </a:r>
            <a:r>
              <a:rPr lang="en-US" sz="7200" dirty="0"/>
              <a:t> trees for some positive integer </a:t>
            </a:r>
            <a:r>
              <a:rPr lang="en-US" sz="7200" i="1" dirty="0"/>
              <a:t>m</a:t>
            </a:r>
            <a:r>
              <a:rPr lang="en-US" sz="7200" dirty="0"/>
              <a:t>?</a:t>
            </a:r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r>
              <a:rPr lang="en-US" sz="7200" b="1" dirty="0"/>
              <a:t>Solution</a:t>
            </a:r>
            <a:r>
              <a:rPr lang="en-US" sz="7200" dirty="0"/>
              <a:t>: </a:t>
            </a:r>
            <a:r>
              <a:rPr lang="en-US" sz="7200" i="1" dirty="0"/>
              <a:t>T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/>
              <a:t> is a full binary tree because each of its internal vertices has two children. </a:t>
            </a:r>
            <a:r>
              <a:rPr lang="en-US" sz="7200" i="1" dirty="0"/>
              <a:t>T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baseline="-25000" dirty="0"/>
              <a:t> </a:t>
            </a:r>
            <a:r>
              <a:rPr lang="en-US" sz="7200" dirty="0"/>
              <a:t>is a full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7200" dirty="0"/>
              <a:t>-ary tree because each of its internal vertices has three children. In </a:t>
            </a:r>
            <a:r>
              <a:rPr lang="en-US" sz="7200" i="1" dirty="0"/>
              <a:t>T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7200" dirty="0"/>
              <a:t> each internal vertex has five children, so </a:t>
            </a:r>
            <a:r>
              <a:rPr lang="en-US" sz="7200" i="1" dirty="0"/>
              <a:t>T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7200" dirty="0"/>
              <a:t> is a full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7200" dirty="0"/>
              <a:t>-ary tree. </a:t>
            </a:r>
            <a:r>
              <a:rPr lang="en-US" sz="7200" i="1" dirty="0"/>
              <a:t>T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7200" baseline="-25000" dirty="0"/>
              <a:t> </a:t>
            </a:r>
            <a:r>
              <a:rPr lang="en-US" sz="7200" dirty="0"/>
              <a:t>is not a full </a:t>
            </a:r>
            <a:r>
              <a:rPr lang="en-US" sz="7200" i="1" dirty="0"/>
              <a:t>m</a:t>
            </a:r>
            <a:r>
              <a:rPr lang="en-US" sz="7200" dirty="0"/>
              <a:t>-</a:t>
            </a:r>
            <a:r>
              <a:rPr lang="en-US" sz="7200" dirty="0" err="1"/>
              <a:t>ary</a:t>
            </a:r>
            <a:r>
              <a:rPr lang="en-US" sz="7200" dirty="0"/>
              <a:t> tree for any m because some of its internal vertices have two children and others have three children.</a:t>
            </a:r>
          </a:p>
          <a:p>
            <a:pPr indent="0">
              <a:buNone/>
            </a:pPr>
            <a:endParaRPr lang="en-US" sz="7200" dirty="0"/>
          </a:p>
          <a:p>
            <a:pPr indent="0">
              <a:buNone/>
            </a:pPr>
            <a:endParaRPr lang="en-US" sz="7200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14" y="3061771"/>
            <a:ext cx="7936853" cy="155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2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Rooted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/>
              <a:t>Definition</a:t>
            </a:r>
            <a:r>
              <a:rPr lang="en-US" sz="1800" dirty="0"/>
              <a:t>: An </a:t>
            </a:r>
            <a:r>
              <a:rPr lang="en-US" sz="1800" i="1" dirty="0"/>
              <a:t>ordered rooted tree </a:t>
            </a:r>
            <a:r>
              <a:rPr lang="en-US" sz="1800" dirty="0"/>
              <a:t>is a rooted tree where the children of each internal vertex are ordered.</a:t>
            </a:r>
          </a:p>
          <a:p>
            <a:pPr marL="228600" lvl="1"/>
            <a:r>
              <a:rPr lang="en-US" sz="1800" dirty="0"/>
              <a:t>We draw ordered rooted trees so that the children </a:t>
            </a:r>
            <a:r>
              <a:rPr lang="en-US" sz="1800" dirty="0" smtClean="0"/>
              <a:t>are </a:t>
            </a:r>
            <a:r>
              <a:rPr lang="en-US" sz="1800" dirty="0"/>
              <a:t>shown in order from left to right</a:t>
            </a:r>
            <a:r>
              <a:rPr lang="en-US" sz="1800" dirty="0" smtClean="0"/>
              <a:t>.</a:t>
            </a:r>
            <a:endParaRPr lang="en-US" sz="1800" dirty="0"/>
          </a:p>
          <a:p>
            <a:pPr marL="228600" lvl="1">
              <a:spcBef>
                <a:spcPts val="0"/>
              </a:spcBef>
              <a:buNone/>
            </a:pPr>
            <a:r>
              <a:rPr lang="en-US" sz="1800" b="1" dirty="0"/>
              <a:t>Definition</a:t>
            </a:r>
            <a:r>
              <a:rPr lang="en-US" sz="1800" dirty="0"/>
              <a:t>: A </a:t>
            </a:r>
            <a:r>
              <a:rPr lang="en-US" sz="1800" i="1" dirty="0"/>
              <a:t>binary tree </a:t>
            </a:r>
            <a:r>
              <a:rPr lang="en-US" sz="1800" dirty="0"/>
              <a:t>is an ordered rooted where </a:t>
            </a:r>
            <a:r>
              <a:rPr lang="en-US" sz="1800" dirty="0" err="1"/>
              <a:t>where</a:t>
            </a:r>
            <a:r>
              <a:rPr lang="en-US" sz="1800" dirty="0"/>
              <a:t> each internal vertex has at most two children.   If an internal vertex of a binary tree has two children, the first is called the </a:t>
            </a:r>
            <a:r>
              <a:rPr lang="en-US" sz="1800" i="1" dirty="0"/>
              <a:t>left child </a:t>
            </a:r>
            <a:r>
              <a:rPr lang="en-US" sz="1800" dirty="0"/>
              <a:t>and the second the </a:t>
            </a:r>
            <a:r>
              <a:rPr lang="en-US" sz="1800" i="1" dirty="0"/>
              <a:t>right child</a:t>
            </a:r>
            <a:r>
              <a:rPr lang="en-US" sz="1800" dirty="0"/>
              <a:t>. The tree rooted at the left child of a vertex is called the </a:t>
            </a:r>
            <a:r>
              <a:rPr lang="en-US" sz="1800" i="1" dirty="0"/>
              <a:t>left subtree </a:t>
            </a:r>
            <a:r>
              <a:rPr lang="en-US" sz="1800" dirty="0"/>
              <a:t>of this vertex, and the tree rooted at the right child of a vertex is called the </a:t>
            </a:r>
            <a:r>
              <a:rPr lang="en-US" sz="1800" i="1" dirty="0"/>
              <a:t>right subtree </a:t>
            </a:r>
            <a:r>
              <a:rPr lang="en-US" sz="1800" dirty="0"/>
              <a:t>of this vertex</a:t>
            </a:r>
            <a:r>
              <a:rPr lang="en-US" sz="1800" dirty="0" smtClean="0"/>
              <a:t>.</a:t>
            </a:r>
            <a:endParaRPr lang="en-US" sz="1800" dirty="0"/>
          </a:p>
          <a:p>
            <a:pPr indent="0">
              <a:buNone/>
            </a:pPr>
            <a:r>
              <a:rPr lang="en-US" sz="1800" b="1" dirty="0"/>
              <a:t>Example</a:t>
            </a:r>
            <a:r>
              <a:rPr lang="en-US" sz="1800" dirty="0"/>
              <a:t>:  Consider the binary tree </a:t>
            </a:r>
            <a:r>
              <a:rPr lang="en-US" sz="1800" i="1" dirty="0"/>
              <a:t>T</a:t>
            </a:r>
            <a:r>
              <a:rPr lang="en-US" sz="1800" dirty="0"/>
              <a:t>. </a:t>
            </a:r>
          </a:p>
          <a:p>
            <a:pPr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chemeClr val="accent2"/>
                </a:solidFill>
              </a:rPr>
              <a:t>(</a:t>
            </a:r>
            <a:r>
              <a:rPr lang="en-US" sz="1800" i="1" dirty="0" err="1">
                <a:solidFill>
                  <a:schemeClr val="accent2"/>
                </a:solidFill>
              </a:rPr>
              <a:t>i</a:t>
            </a:r>
            <a:r>
              <a:rPr lang="en-US" sz="1800" dirty="0">
                <a:solidFill>
                  <a:schemeClr val="accent2"/>
                </a:solidFill>
              </a:rPr>
              <a:t>)</a:t>
            </a:r>
            <a:r>
              <a:rPr lang="en-US" sz="1800" dirty="0"/>
              <a:t>  What are the left and right children of </a:t>
            </a:r>
            <a:r>
              <a:rPr lang="en-US" sz="1800" i="1" dirty="0"/>
              <a:t>d</a:t>
            </a:r>
            <a:r>
              <a:rPr lang="en-US" sz="1800" dirty="0"/>
              <a:t>? </a:t>
            </a:r>
          </a:p>
          <a:p>
            <a:pPr indent="0">
              <a:buNone/>
            </a:pP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(</a:t>
            </a:r>
            <a:r>
              <a:rPr lang="en-US" sz="1800" i="1" dirty="0">
                <a:solidFill>
                  <a:schemeClr val="accent2"/>
                </a:solidFill>
              </a:rPr>
              <a:t>ii</a:t>
            </a:r>
            <a:r>
              <a:rPr lang="en-US" sz="1800" dirty="0">
                <a:solidFill>
                  <a:schemeClr val="accent2"/>
                </a:solidFill>
              </a:rPr>
              <a:t>)  </a:t>
            </a:r>
            <a:r>
              <a:rPr lang="en-US" sz="1800" dirty="0"/>
              <a:t>What are the left and right </a:t>
            </a:r>
            <a:r>
              <a:rPr lang="en-US" sz="1800" dirty="0" err="1"/>
              <a:t>subtrees</a:t>
            </a:r>
            <a:r>
              <a:rPr lang="en-US" sz="1800" dirty="0"/>
              <a:t> of </a:t>
            </a:r>
            <a:r>
              <a:rPr lang="en-US" sz="1800" i="1" dirty="0"/>
              <a:t>c</a:t>
            </a:r>
            <a:r>
              <a:rPr lang="en-US" sz="1800" dirty="0"/>
              <a:t>?</a:t>
            </a:r>
          </a:p>
          <a:p>
            <a:pPr indent="0">
              <a:lnSpc>
                <a:spcPts val="1400"/>
              </a:lnSpc>
              <a:buNone/>
            </a:pPr>
            <a:r>
              <a:rPr lang="en-US" sz="1800" b="1" dirty="0"/>
              <a:t>Solution</a:t>
            </a:r>
            <a:r>
              <a:rPr lang="en-US" sz="1800" dirty="0"/>
              <a:t>: </a:t>
            </a:r>
          </a:p>
          <a:p>
            <a:pPr indent="0">
              <a:lnSpc>
                <a:spcPct val="150000"/>
              </a:lnSpc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chemeClr val="accent2"/>
                </a:solidFill>
              </a:rPr>
              <a:t>(</a:t>
            </a:r>
            <a:r>
              <a:rPr lang="en-US" sz="1800" i="1" dirty="0" err="1">
                <a:solidFill>
                  <a:schemeClr val="accent2"/>
                </a:solidFill>
              </a:rPr>
              <a:t>i</a:t>
            </a:r>
            <a:r>
              <a:rPr lang="en-US" sz="1800" dirty="0">
                <a:solidFill>
                  <a:schemeClr val="accent2"/>
                </a:solidFill>
              </a:rPr>
              <a:t>) </a:t>
            </a:r>
            <a:r>
              <a:rPr lang="en-US" sz="1800" dirty="0"/>
              <a:t>The left child of </a:t>
            </a:r>
            <a:r>
              <a:rPr lang="en-US" sz="1800" i="1" dirty="0"/>
              <a:t>d</a:t>
            </a:r>
            <a:r>
              <a:rPr lang="en-US" sz="1800" dirty="0"/>
              <a:t> is </a:t>
            </a:r>
            <a:r>
              <a:rPr lang="en-US" sz="1800" i="1" dirty="0"/>
              <a:t>f</a:t>
            </a:r>
            <a:r>
              <a:rPr lang="en-US" sz="1800" dirty="0"/>
              <a:t> and the right child is </a:t>
            </a:r>
            <a:r>
              <a:rPr lang="en-US" sz="1800" i="1" dirty="0"/>
              <a:t>g</a:t>
            </a:r>
            <a:r>
              <a:rPr lang="en-US" sz="1800" dirty="0"/>
              <a:t>. </a:t>
            </a:r>
          </a:p>
          <a:p>
            <a:pPr indent="0">
              <a:lnSpc>
                <a:spcPts val="1300"/>
              </a:lnSpc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chemeClr val="accent2"/>
                </a:solidFill>
              </a:rPr>
              <a:t>(</a:t>
            </a:r>
            <a:r>
              <a:rPr lang="en-US" sz="1800" i="1" dirty="0">
                <a:solidFill>
                  <a:schemeClr val="accent2"/>
                </a:solidFill>
              </a:rPr>
              <a:t>ii</a:t>
            </a:r>
            <a:r>
              <a:rPr lang="en-US" sz="1800" dirty="0">
                <a:solidFill>
                  <a:schemeClr val="accent2"/>
                </a:solidFill>
              </a:rPr>
              <a:t>) </a:t>
            </a:r>
            <a:r>
              <a:rPr lang="en-US" sz="1800" dirty="0"/>
              <a:t>The left and right </a:t>
            </a:r>
            <a:r>
              <a:rPr lang="en-US" sz="1800" dirty="0" err="1"/>
              <a:t>subtrees</a:t>
            </a:r>
            <a:r>
              <a:rPr lang="en-US" sz="1800" dirty="0"/>
              <a:t> of </a:t>
            </a:r>
            <a:r>
              <a:rPr lang="en-US" sz="1800" i="1" dirty="0"/>
              <a:t>c</a:t>
            </a:r>
            <a:r>
              <a:rPr lang="en-US" sz="1800" dirty="0"/>
              <a:t> are displayed in                                                                                     </a:t>
            </a:r>
          </a:p>
          <a:p>
            <a:pPr indent="0">
              <a:lnSpc>
                <a:spcPts val="1300"/>
              </a:lnSpc>
              <a:buNone/>
            </a:pPr>
            <a:r>
              <a:rPr lang="en-US" sz="1800" dirty="0"/>
              <a:t>        (b) and (c).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977" y="3735636"/>
            <a:ext cx="5295890" cy="286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4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b="1" dirty="0" smtClean="0"/>
              <a:t>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A tree with </a:t>
            </a:r>
            <a:r>
              <a:rPr lang="en-US" i="1" dirty="0" smtClean="0"/>
              <a:t>n</a:t>
            </a:r>
            <a:r>
              <a:rPr lang="en-US" dirty="0" smtClean="0"/>
              <a:t> vertices has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edges.</a:t>
            </a:r>
          </a:p>
          <a:p>
            <a:pPr indent="0">
              <a:buNone/>
            </a:pPr>
            <a:r>
              <a:rPr lang="en-US" b="1" i="1" dirty="0" smtClean="0"/>
              <a:t>Proof</a:t>
            </a:r>
            <a:r>
              <a:rPr lang="en-US" dirty="0"/>
              <a:t> </a:t>
            </a:r>
            <a:r>
              <a:rPr lang="en-US" b="1" dirty="0" smtClean="0"/>
              <a:t>(</a:t>
            </a:r>
            <a:r>
              <a:rPr lang="en-US" b="1" i="1" dirty="0" smtClean="0"/>
              <a:t>by mathematical induction</a:t>
            </a:r>
            <a:r>
              <a:rPr lang="en-US" b="1" dirty="0" smtClean="0"/>
              <a:t>):</a:t>
            </a:r>
          </a:p>
          <a:p>
            <a:pPr indent="0">
              <a:buNone/>
            </a:pPr>
            <a:r>
              <a:rPr lang="lv-LV" i="1" dirty="0">
                <a:solidFill>
                  <a:srgbClr val="FF0000"/>
                </a:solidFill>
              </a:rPr>
              <a:t>Base </a:t>
            </a:r>
            <a:r>
              <a:rPr lang="lv-LV" i="1" dirty="0" smtClean="0">
                <a:solidFill>
                  <a:srgbClr val="FF0000"/>
                </a:solidFill>
              </a:rPr>
              <a:t>Case</a:t>
            </a:r>
            <a:r>
              <a:rPr lang="en-US" dirty="0" smtClean="0"/>
              <a:t>: When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a tree with one vertex has no edges. Hence, the theorem holds when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  <a:p>
            <a:pPr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Inductive Step</a:t>
            </a:r>
            <a:r>
              <a:rPr lang="en-US" dirty="0" smtClean="0"/>
              <a:t>: Assume that every tree with </a:t>
            </a:r>
            <a:r>
              <a:rPr lang="en-US" i="1" dirty="0" smtClean="0"/>
              <a:t>k</a:t>
            </a:r>
            <a:r>
              <a:rPr lang="en-US" dirty="0" smtClean="0"/>
              <a:t> vertices has 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edges</a:t>
            </a:r>
            <a:r>
              <a:rPr lang="en-US" dirty="0" smtClean="0"/>
              <a:t>. Suppose that a tree </a:t>
            </a:r>
            <a:r>
              <a:rPr lang="en-US" i="1" dirty="0" smtClean="0"/>
              <a:t>T</a:t>
            </a:r>
            <a:r>
              <a:rPr lang="en-US" dirty="0" smtClean="0"/>
              <a:t> has 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vertices and that </a:t>
            </a:r>
            <a:r>
              <a:rPr lang="en-US" i="1" dirty="0" smtClean="0"/>
              <a:t>v</a:t>
            </a:r>
            <a:r>
              <a:rPr lang="en-US" dirty="0" smtClean="0"/>
              <a:t> is a leaf of </a:t>
            </a:r>
            <a:r>
              <a:rPr lang="en-US" i="1" dirty="0" smtClean="0"/>
              <a:t>T</a:t>
            </a:r>
            <a:r>
              <a:rPr lang="en-US" dirty="0" smtClean="0"/>
              <a:t>. </a:t>
            </a:r>
            <a:r>
              <a:rPr lang="en-US" dirty="0"/>
              <a:t>L</a:t>
            </a:r>
            <a:r>
              <a:rPr lang="en-US" dirty="0" smtClean="0"/>
              <a:t>et </a:t>
            </a:r>
            <a:r>
              <a:rPr lang="en-US" i="1" dirty="0" smtClean="0"/>
              <a:t>w </a:t>
            </a:r>
            <a:r>
              <a:rPr lang="en-US" dirty="0" smtClean="0"/>
              <a:t>be the parent of </a:t>
            </a:r>
            <a:r>
              <a:rPr lang="en-US" i="1" dirty="0" smtClean="0"/>
              <a:t>v</a:t>
            </a:r>
            <a:r>
              <a:rPr lang="en-US" dirty="0" smtClean="0"/>
              <a:t>. Removing the vertex </a:t>
            </a:r>
            <a:r>
              <a:rPr lang="en-US" i="1" dirty="0" smtClean="0"/>
              <a:t>v</a:t>
            </a:r>
            <a:r>
              <a:rPr lang="en-US" dirty="0" smtClean="0"/>
              <a:t> and the edge connecting </a:t>
            </a:r>
            <a:r>
              <a:rPr lang="en-US" i="1" dirty="0" smtClean="0"/>
              <a:t>w</a:t>
            </a:r>
            <a:r>
              <a:rPr lang="en-US" dirty="0" smtClean="0"/>
              <a:t> to </a:t>
            </a:r>
            <a:r>
              <a:rPr lang="en-US" i="1" dirty="0" smtClean="0"/>
              <a:t>v</a:t>
            </a:r>
            <a:r>
              <a:rPr lang="en-US" dirty="0" smtClean="0"/>
              <a:t> produces a tree </a:t>
            </a:r>
            <a:r>
              <a:rPr lang="en-US" i="1" dirty="0" smtClean="0"/>
              <a:t>T</a:t>
            </a:r>
            <a:r>
              <a:rPr lang="en-US" dirty="0">
                <a:latin typeface="Cambria Math"/>
                <a:ea typeface="Cambria Math"/>
              </a:rPr>
              <a:t>′</a:t>
            </a:r>
            <a:r>
              <a:rPr lang="en-US" dirty="0" smtClean="0"/>
              <a:t> with </a:t>
            </a:r>
            <a:r>
              <a:rPr lang="en-US" i="1" dirty="0" smtClean="0"/>
              <a:t>k</a:t>
            </a:r>
            <a:r>
              <a:rPr lang="en-US" dirty="0" smtClean="0"/>
              <a:t> vertices. By the inductive hypothesis, </a:t>
            </a:r>
            <a:r>
              <a:rPr lang="en-US" i="1" dirty="0" smtClean="0"/>
              <a:t>T</a:t>
            </a:r>
            <a:r>
              <a:rPr lang="en-US" dirty="0" smtClean="0">
                <a:latin typeface="Cambria Math"/>
                <a:ea typeface="Cambria Math"/>
              </a:rPr>
              <a:t>′</a:t>
            </a:r>
            <a:r>
              <a:rPr lang="en-US" dirty="0" smtClean="0"/>
              <a:t> has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edges. Because </a:t>
            </a:r>
            <a:r>
              <a:rPr lang="en-US" i="1" dirty="0" smtClean="0"/>
              <a:t>T</a:t>
            </a:r>
            <a:r>
              <a:rPr lang="en-US" dirty="0" smtClean="0"/>
              <a:t> has one more edge  than </a:t>
            </a:r>
            <a:r>
              <a:rPr lang="en-US" i="1" dirty="0" smtClean="0"/>
              <a:t>T</a:t>
            </a:r>
            <a:r>
              <a:rPr lang="en-US" dirty="0" smtClean="0">
                <a:latin typeface="Cambria Math"/>
                <a:ea typeface="Cambria Math"/>
              </a:rPr>
              <a:t>′</a:t>
            </a:r>
            <a:r>
              <a:rPr lang="en-US" dirty="0" smtClean="0"/>
              <a:t>, we see</a:t>
            </a:r>
            <a:r>
              <a:rPr lang="en-US" dirty="0"/>
              <a:t> </a:t>
            </a:r>
            <a:r>
              <a:rPr lang="en-US" dirty="0" smtClean="0"/>
              <a:t>that </a:t>
            </a:r>
            <a:r>
              <a:rPr lang="en-US" i="1" dirty="0" smtClean="0"/>
              <a:t>T</a:t>
            </a:r>
            <a:r>
              <a:rPr lang="en-US" dirty="0" smtClean="0"/>
              <a:t> has </a:t>
            </a:r>
            <a:r>
              <a:rPr lang="en-US" i="1" dirty="0" smtClean="0"/>
              <a:t>k</a:t>
            </a:r>
            <a:r>
              <a:rPr lang="en-US" dirty="0" smtClean="0"/>
              <a:t> edges. This completes the inductive step.</a:t>
            </a:r>
            <a:endParaRPr lang="en-US" dirty="0"/>
          </a:p>
          <a:p>
            <a:pPr indent="0">
              <a:buNone/>
            </a:pP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10095285" y="5855465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Counting Vertices in Full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Trees</a:t>
            </a:r>
            <a:r>
              <a:rPr lang="lv-LV" smtClean="0"/>
              <a:t> –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b="1" dirty="0"/>
              <a:t>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</a:t>
            </a:r>
            <a:r>
              <a:rPr lang="en-US" dirty="0"/>
              <a:t>A </a:t>
            </a:r>
            <a:r>
              <a:rPr lang="en-US" dirty="0" smtClean="0"/>
              <a:t>full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 </a:t>
            </a:r>
            <a:r>
              <a:rPr lang="en-US" dirty="0"/>
              <a:t>with </a:t>
            </a:r>
            <a:r>
              <a:rPr lang="en-US" i="1" dirty="0" err="1" smtClean="0"/>
              <a:t>i</a:t>
            </a:r>
            <a:r>
              <a:rPr lang="en-US" dirty="0" smtClean="0"/>
              <a:t> internal vertices </a:t>
            </a:r>
            <a:r>
              <a:rPr lang="en-US" dirty="0"/>
              <a:t>has </a:t>
            </a:r>
            <a:r>
              <a:rPr lang="en-US" dirty="0" smtClean="0"/>
              <a:t> </a:t>
            </a:r>
            <a:r>
              <a:rPr lang="en-US" i="1" dirty="0" smtClean="0"/>
              <a:t>n = mi 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vertices.</a:t>
            </a:r>
            <a:endParaRPr lang="en-US" dirty="0"/>
          </a:p>
          <a:p>
            <a:pPr indent="0">
              <a:buNone/>
            </a:pPr>
            <a:r>
              <a:rPr lang="en-US" b="1" i="1" dirty="0"/>
              <a:t>Proof</a:t>
            </a:r>
            <a:r>
              <a:rPr lang="en-US" dirty="0"/>
              <a:t> </a:t>
            </a:r>
            <a:r>
              <a:rPr lang="en-US" dirty="0" smtClean="0"/>
              <a:t>: Every vertex, except the root, is the child of an internal vertex. Because each of the </a:t>
            </a:r>
            <a:r>
              <a:rPr lang="en-US" i="1" dirty="0" err="1" smtClean="0"/>
              <a:t>i</a:t>
            </a:r>
            <a:r>
              <a:rPr lang="en-US" dirty="0" smtClean="0"/>
              <a:t> internal vertices has </a:t>
            </a:r>
            <a:r>
              <a:rPr lang="en-US" i="1" dirty="0" smtClean="0"/>
              <a:t>m</a:t>
            </a:r>
            <a:r>
              <a:rPr lang="en-US" dirty="0" smtClean="0"/>
              <a:t> children, there are </a:t>
            </a:r>
            <a:r>
              <a:rPr lang="en-US" i="1" dirty="0" smtClean="0"/>
              <a:t>mi</a:t>
            </a:r>
            <a:r>
              <a:rPr lang="en-US" dirty="0" smtClean="0"/>
              <a:t> vertices in the tree other than the root. Hence, the tree contains </a:t>
            </a:r>
            <a:r>
              <a:rPr lang="en-US" i="1" dirty="0"/>
              <a:t>n = mi 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vertices.</a:t>
            </a:r>
          </a:p>
          <a:p>
            <a:pPr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9640961" y="4572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8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Counting Vertices in Full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Trees</a:t>
            </a:r>
            <a:r>
              <a:rPr lang="lv-LV" dirty="0" smtClean="0"/>
              <a:t> –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b="1" dirty="0" smtClean="0"/>
              <a:t>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: </a:t>
            </a:r>
            <a:r>
              <a:rPr lang="en-US" dirty="0"/>
              <a:t>A full </a:t>
            </a:r>
            <a:r>
              <a:rPr lang="en-US" i="1" dirty="0"/>
              <a:t>m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tree with </a:t>
            </a:r>
          </a:p>
          <a:p>
            <a:pPr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r>
              <a:rPr lang="en-US" i="1" dirty="0" smtClean="0"/>
              <a:t> </a:t>
            </a:r>
          </a:p>
          <a:p>
            <a:pPr lvl="1" indent="0">
              <a:buNone/>
            </a:pPr>
            <a:endParaRPr lang="en-US" i="1" dirty="0" smtClean="0">
              <a:latin typeface="Cambria Math"/>
              <a:ea typeface="Cambria Math"/>
            </a:endParaRPr>
          </a:p>
          <a:p>
            <a:pPr lvl="1" indent="0">
              <a:buNone/>
            </a:pPr>
            <a:r>
              <a:rPr lang="en-US" dirty="0" smtClean="0">
                <a:solidFill>
                  <a:schemeClr val="accent1"/>
                </a:solidFill>
                <a:ea typeface="Cambria Math"/>
              </a:rPr>
              <a:t>(</a:t>
            </a:r>
            <a:r>
              <a:rPr lang="en-US" i="1" dirty="0" smtClean="0">
                <a:solidFill>
                  <a:schemeClr val="accent1"/>
                </a:solidFill>
                <a:ea typeface="Cambria Math"/>
              </a:rPr>
              <a:t>ii</a:t>
            </a:r>
            <a:r>
              <a:rPr lang="en-US" dirty="0" smtClean="0">
                <a:solidFill>
                  <a:schemeClr val="accent1"/>
                </a:solidFill>
                <a:ea typeface="Cambria Math"/>
              </a:rPr>
              <a:t>)</a:t>
            </a:r>
          </a:p>
          <a:p>
            <a:pPr lvl="1" indent="0">
              <a:buNone/>
            </a:pPr>
            <a:endParaRPr lang="en-US" dirty="0">
              <a:solidFill>
                <a:schemeClr val="accent1"/>
              </a:solidFill>
              <a:ea typeface="Cambria Math"/>
            </a:endParaRPr>
          </a:p>
          <a:p>
            <a:pPr lvl="1" indent="0">
              <a:buNone/>
            </a:pPr>
            <a:r>
              <a:rPr lang="en-US" dirty="0" smtClean="0">
                <a:solidFill>
                  <a:schemeClr val="accent1"/>
                </a:solidFill>
                <a:ea typeface="Cambria Math"/>
              </a:rPr>
              <a:t>(</a:t>
            </a:r>
            <a:r>
              <a:rPr lang="en-US" i="1" dirty="0" smtClean="0">
                <a:solidFill>
                  <a:schemeClr val="accent1"/>
                </a:solidFill>
                <a:ea typeface="Cambria Math"/>
              </a:rPr>
              <a:t>iii</a:t>
            </a:r>
            <a:r>
              <a:rPr lang="en-US" dirty="0" smtClean="0">
                <a:solidFill>
                  <a:schemeClr val="accent1"/>
                </a:solidFill>
                <a:ea typeface="Cambria Math"/>
              </a:rPr>
              <a:t>)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i="1" dirty="0"/>
              <a:t>Proof</a:t>
            </a:r>
            <a:r>
              <a:rPr lang="en-US" dirty="0"/>
              <a:t> </a:t>
            </a:r>
            <a:r>
              <a:rPr lang="en-US" b="1" dirty="0" smtClean="0"/>
              <a:t>(</a:t>
            </a:r>
            <a:r>
              <a:rPr lang="en-US" b="1" i="1" dirty="0" smtClean="0"/>
              <a:t>of part </a:t>
            </a:r>
            <a:r>
              <a:rPr lang="en-US" b="1" i="1" dirty="0" err="1" smtClean="0"/>
              <a:t>i</a:t>
            </a:r>
            <a:r>
              <a:rPr lang="en-US" b="1" dirty="0" smtClean="0"/>
              <a:t>): </a:t>
            </a:r>
            <a:r>
              <a:rPr lang="en-US" dirty="0" smtClean="0"/>
              <a:t>Solving for </a:t>
            </a:r>
            <a:r>
              <a:rPr lang="en-US" i="1" dirty="0" err="1" smtClean="0"/>
              <a:t>i</a:t>
            </a:r>
            <a:r>
              <a:rPr lang="en-US" dirty="0" smtClean="0"/>
              <a:t> in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i="1" dirty="0" smtClean="0"/>
              <a:t>mi </a:t>
            </a:r>
            <a:r>
              <a:rPr lang="en-US" dirty="0" smtClean="0"/>
              <a:t>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(from Theorem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gives</a:t>
            </a:r>
            <a:r>
              <a:rPr lang="en-US" i="1" dirty="0" smtClean="0"/>
              <a:t>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= (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 </a:t>
            </a:r>
            <a:r>
              <a:rPr lang="en-US" dirty="0">
                <a:latin typeface="Cambria Math"/>
                <a:ea typeface="Cambria Math"/>
              </a:rPr>
              <a:t>− 1</a:t>
            </a:r>
            <a:r>
              <a:rPr lang="en-US" dirty="0" smtClean="0">
                <a:latin typeface="Cambria Math"/>
                <a:ea typeface="Cambria Math"/>
              </a:rPr>
              <a:t>)/</a:t>
            </a:r>
            <a:r>
              <a:rPr lang="en-US" i="1" dirty="0" smtClean="0">
                <a:latin typeface="Cambria Math"/>
                <a:ea typeface="Cambria Math"/>
              </a:rPr>
              <a:t>m</a:t>
            </a:r>
            <a:r>
              <a:rPr lang="en-US" dirty="0" smtClean="0">
                <a:latin typeface="Cambria Math"/>
                <a:ea typeface="Cambria Math"/>
              </a:rPr>
              <a:t>.  Since each vertex is either a leaf or an internal vertex,  </a:t>
            </a:r>
            <a:r>
              <a:rPr lang="en-US" i="1" dirty="0" smtClean="0"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= </a:t>
            </a:r>
            <a:r>
              <a:rPr lang="en-US" i="1" dirty="0" smtClean="0">
                <a:ea typeface="Cambria Math"/>
              </a:rPr>
              <a:t>l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+ </a:t>
            </a:r>
            <a:r>
              <a:rPr lang="en-US" i="1" dirty="0" err="1" smtClean="0">
                <a:ea typeface="Cambria Math"/>
              </a:rPr>
              <a:t>i</a:t>
            </a:r>
            <a:r>
              <a:rPr lang="en-US" dirty="0" smtClean="0">
                <a:latin typeface="Cambria Math"/>
                <a:ea typeface="Cambria Math"/>
              </a:rPr>
              <a:t>. By solving for </a:t>
            </a:r>
            <a:r>
              <a:rPr lang="en-US" i="1" dirty="0" smtClean="0">
                <a:ea typeface="Cambria Math"/>
              </a:rPr>
              <a:t>l</a:t>
            </a:r>
            <a:r>
              <a:rPr lang="en-US" dirty="0" smtClean="0">
                <a:latin typeface="Cambria Math"/>
                <a:ea typeface="Cambria Math"/>
              </a:rPr>
              <a:t> and using the formula for </a:t>
            </a:r>
            <a:r>
              <a:rPr lang="en-US" i="1" dirty="0">
                <a:ea typeface="Cambria Math"/>
              </a:rPr>
              <a:t>i</a:t>
            </a:r>
            <a:r>
              <a:rPr lang="en-US" dirty="0" smtClean="0">
                <a:latin typeface="Cambria Math"/>
                <a:ea typeface="Cambria Math"/>
              </a:rPr>
              <a:t>, we see </a:t>
            </a:r>
            <a:r>
              <a:rPr lang="en-US" dirty="0" smtClean="0">
                <a:ea typeface="Cambria Math"/>
              </a:rPr>
              <a:t>that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600" y="2286001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i="1" dirty="0"/>
              <a:t>n</a:t>
            </a:r>
            <a:r>
              <a:rPr lang="en-US" dirty="0"/>
              <a:t> vertices has </a:t>
            </a:r>
            <a:r>
              <a:rPr lang="en-US" i="1" dirty="0" err="1"/>
              <a:t>i</a:t>
            </a:r>
            <a:r>
              <a:rPr lang="en-US" dirty="0"/>
              <a:t> = (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− 1)/</a:t>
            </a:r>
            <a:r>
              <a:rPr lang="en-US" i="1" dirty="0">
                <a:latin typeface="Cambria Math"/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internal vertices and                             </a:t>
            </a:r>
            <a:r>
              <a:rPr lang="en-US" i="1" dirty="0">
                <a:ea typeface="Cambria Math"/>
              </a:rPr>
              <a:t>l</a:t>
            </a:r>
            <a:r>
              <a:rPr lang="en-US" dirty="0">
                <a:latin typeface="Cambria Math"/>
                <a:ea typeface="Cambria Math"/>
              </a:rPr>
              <a:t> = [(</a:t>
            </a:r>
            <a:r>
              <a:rPr lang="en-US" i="1" dirty="0">
                <a:latin typeface="Cambria Math"/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 − 1)</a:t>
            </a:r>
            <a:r>
              <a:rPr lang="en-US" i="1" dirty="0">
                <a:latin typeface="Cambria Math"/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 + 1]/</a:t>
            </a:r>
            <a:r>
              <a:rPr lang="en-US" i="1" dirty="0">
                <a:latin typeface="Cambria Math"/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leaves,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2800" y="3048001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i="1" dirty="0" err="1">
                <a:ea typeface="Cambria Math"/>
              </a:rPr>
              <a:t>i</a:t>
            </a:r>
            <a:r>
              <a:rPr lang="en-US" dirty="0">
                <a:latin typeface="Cambria Math"/>
                <a:ea typeface="Cambria Math"/>
              </a:rPr>
              <a:t>  internal vertices has  </a:t>
            </a:r>
            <a:r>
              <a:rPr lang="en-US" i="1" dirty="0"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 = </a:t>
            </a:r>
            <a:r>
              <a:rPr lang="en-US" i="1" dirty="0">
                <a:ea typeface="Cambria Math"/>
              </a:rPr>
              <a:t>mi</a:t>
            </a:r>
            <a:r>
              <a:rPr lang="en-US" dirty="0">
                <a:latin typeface="Cambria Math"/>
                <a:ea typeface="Cambria Math"/>
              </a:rPr>
              <a:t> + 1 vertices and                                </a:t>
            </a:r>
            <a:r>
              <a:rPr lang="en-US" i="1" dirty="0">
                <a:ea typeface="Cambria Math"/>
              </a:rPr>
              <a:t>l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= (</a:t>
            </a:r>
            <a:r>
              <a:rPr lang="en-US" i="1" dirty="0">
                <a:latin typeface="Cambria Math"/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 − 1)</a:t>
            </a:r>
            <a:r>
              <a:rPr lang="en-US" i="1" dirty="0" err="1">
                <a:latin typeface="Cambria Math"/>
                <a:ea typeface="Cambria Math"/>
              </a:rPr>
              <a:t>i</a:t>
            </a:r>
            <a:r>
              <a:rPr lang="en-US" dirty="0">
                <a:latin typeface="Cambria Math"/>
                <a:ea typeface="Cambria Math"/>
              </a:rPr>
              <a:t> + 1 leaves,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2800" y="3810001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i="1" dirty="0">
                <a:ea typeface="Cambria Math"/>
              </a:rPr>
              <a:t>l</a:t>
            </a:r>
            <a:r>
              <a:rPr lang="en-US" dirty="0">
                <a:latin typeface="Cambria Math"/>
                <a:ea typeface="Cambria Math"/>
              </a:rPr>
              <a:t> leaves has  </a:t>
            </a:r>
            <a:r>
              <a:rPr lang="en-US" i="1" dirty="0">
                <a:latin typeface="Cambria Math"/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 = (</a:t>
            </a:r>
            <a:r>
              <a:rPr lang="en-US" i="1" dirty="0">
                <a:latin typeface="Cambria Math"/>
                <a:ea typeface="Cambria Math"/>
              </a:rPr>
              <a:t>ml</a:t>
            </a:r>
            <a:r>
              <a:rPr lang="en-US" dirty="0">
                <a:latin typeface="Cambria Math"/>
                <a:ea typeface="Cambria Math"/>
              </a:rPr>
              <a:t>  − 1)/</a:t>
            </a:r>
            <a:r>
              <a:rPr lang="en-US" dirty="0">
                <a:ea typeface="Cambria Math"/>
              </a:rPr>
              <a:t>(</a:t>
            </a:r>
            <a:r>
              <a:rPr lang="en-US" dirty="0">
                <a:latin typeface="Cambria Math"/>
                <a:ea typeface="Cambria Math"/>
              </a:rPr>
              <a:t>m − 1) vertices and                          </a:t>
            </a:r>
            <a:r>
              <a:rPr lang="en-US" i="1" dirty="0" err="1">
                <a:ea typeface="Cambria Math"/>
              </a:rPr>
              <a:t>i</a:t>
            </a:r>
            <a:r>
              <a:rPr lang="en-US" dirty="0">
                <a:latin typeface="Cambria Math"/>
                <a:ea typeface="Cambria Math"/>
              </a:rPr>
              <a:t> = (</a:t>
            </a:r>
            <a:r>
              <a:rPr lang="en-US" i="1" dirty="0">
                <a:ea typeface="Cambria Math"/>
              </a:rPr>
              <a:t>l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 − 1)/ (</a:t>
            </a:r>
            <a:r>
              <a:rPr lang="en-US" i="1" dirty="0">
                <a:latin typeface="Cambria Math"/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 − 1)   internal vertices.</a:t>
            </a:r>
          </a:p>
        </p:txBody>
      </p:sp>
      <p:sp>
        <p:nvSpPr>
          <p:cNvPr id="7" name="Isosceles Triangle 6"/>
          <p:cNvSpPr/>
          <p:nvPr/>
        </p:nvSpPr>
        <p:spPr>
          <a:xfrm rot="5400000" flipV="1">
            <a:off x="9763543" y="6250632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10601" y="3056206"/>
            <a:ext cx="1590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proofs of parts (ii) and (iii) are left as exercises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67000" y="6096001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Cambria Math"/>
              </a:rPr>
              <a:t> </a:t>
            </a:r>
            <a:r>
              <a:rPr lang="en-US" sz="2400" i="1" dirty="0">
                <a:ea typeface="Cambria Math"/>
              </a:rPr>
              <a:t>l </a:t>
            </a:r>
            <a:r>
              <a:rPr lang="en-US" sz="2400" dirty="0">
                <a:ea typeface="Cambria Math"/>
              </a:rPr>
              <a:t>= </a:t>
            </a:r>
            <a:r>
              <a:rPr lang="en-US" sz="2400" i="1" dirty="0">
                <a:ea typeface="Cambria Math"/>
              </a:rPr>
              <a:t>n</a:t>
            </a:r>
            <a:r>
              <a:rPr lang="en-US" sz="2400" dirty="0">
                <a:ea typeface="Cambria Math"/>
              </a:rPr>
              <a:t> </a:t>
            </a:r>
            <a:r>
              <a:rPr lang="en-US" sz="2400" dirty="0">
                <a:latin typeface="Cambria Math"/>
                <a:ea typeface="Cambria Math"/>
              </a:rPr>
              <a:t>− </a:t>
            </a:r>
            <a:r>
              <a:rPr lang="en-US" sz="2400" i="1" dirty="0" err="1">
                <a:ea typeface="Cambria Math"/>
              </a:rPr>
              <a:t>i</a:t>
            </a:r>
            <a:r>
              <a:rPr lang="en-US" sz="2400" dirty="0">
                <a:ea typeface="Cambria Math"/>
              </a:rPr>
              <a:t> = </a:t>
            </a:r>
            <a:r>
              <a:rPr lang="en-US" sz="2400" i="1" dirty="0">
                <a:ea typeface="Cambria Math"/>
              </a:rPr>
              <a:t>n</a:t>
            </a:r>
            <a:r>
              <a:rPr lang="en-US" sz="2400" dirty="0">
                <a:ea typeface="Cambria Math"/>
              </a:rPr>
              <a:t> </a:t>
            </a:r>
            <a:r>
              <a:rPr lang="en-US" sz="2400" dirty="0">
                <a:latin typeface="Cambria Math"/>
                <a:ea typeface="Cambria Math"/>
              </a:rPr>
              <a:t>−</a:t>
            </a:r>
            <a:r>
              <a:rPr lang="en-US" sz="2400" dirty="0">
                <a:ea typeface="Cambria Math"/>
              </a:rPr>
              <a:t> (</a:t>
            </a:r>
            <a:r>
              <a:rPr lang="en-US" sz="2400" i="1" dirty="0">
                <a:ea typeface="Cambria Math"/>
              </a:rPr>
              <a:t>n</a:t>
            </a:r>
            <a:r>
              <a:rPr lang="en-US" sz="2400" dirty="0">
                <a:latin typeface="Cambria Math"/>
                <a:ea typeface="Cambria Math"/>
              </a:rPr>
              <a:t> −</a:t>
            </a:r>
            <a:r>
              <a:rPr lang="en-US" sz="2400" dirty="0">
                <a:ea typeface="Cambria Math"/>
              </a:rPr>
              <a:t> 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ea typeface="Cambria Math"/>
              </a:rPr>
              <a:t>)/</a:t>
            </a:r>
            <a:r>
              <a:rPr lang="en-US" sz="2400" i="1" dirty="0">
                <a:ea typeface="Cambria Math"/>
              </a:rPr>
              <a:t>m</a:t>
            </a:r>
            <a:r>
              <a:rPr lang="en-US" sz="2400" dirty="0">
                <a:ea typeface="Cambria Math"/>
              </a:rPr>
              <a:t> =</a:t>
            </a:r>
            <a:r>
              <a:rPr lang="en-US" sz="2400" dirty="0">
                <a:latin typeface="Cambria Math"/>
                <a:ea typeface="Cambria Math"/>
              </a:rPr>
              <a:t> [(</a:t>
            </a:r>
            <a:r>
              <a:rPr lang="en-US" sz="2400" i="1" dirty="0">
                <a:latin typeface="Cambria Math"/>
                <a:ea typeface="Cambria Math"/>
              </a:rPr>
              <a:t>m</a:t>
            </a:r>
            <a:r>
              <a:rPr lang="en-US" sz="2400" dirty="0">
                <a:latin typeface="Cambria Math"/>
                <a:ea typeface="Cambria Math"/>
              </a:rPr>
              <a:t>  − 1)</a:t>
            </a:r>
            <a:r>
              <a:rPr lang="en-US" sz="2400" i="1" dirty="0">
                <a:latin typeface="Cambria Math"/>
                <a:ea typeface="Cambria Math"/>
              </a:rPr>
              <a:t>n</a:t>
            </a:r>
            <a:r>
              <a:rPr lang="en-US" sz="2400" dirty="0">
                <a:latin typeface="Cambria Math"/>
                <a:ea typeface="Cambria Math"/>
              </a:rPr>
              <a:t> + 1]/</a:t>
            </a:r>
            <a:r>
              <a:rPr lang="en-US" sz="2400" i="1" dirty="0">
                <a:latin typeface="Cambria Math"/>
                <a:ea typeface="Cambria Math"/>
              </a:rPr>
              <a:t>m</a:t>
            </a:r>
            <a:r>
              <a:rPr lang="en-US" sz="2400" dirty="0">
                <a:latin typeface="Cambria Math"/>
                <a:ea typeface="Cambria Math"/>
              </a:rPr>
              <a:t> 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4658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Level of vertices and height of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When working with trees, we often want to have rooted trees where the </a:t>
            </a:r>
            <a:r>
              <a:rPr lang="en-US" sz="2000" dirty="0" err="1" smtClean="0"/>
              <a:t>subtrees</a:t>
            </a:r>
            <a:r>
              <a:rPr lang="en-US" sz="2000" dirty="0" smtClean="0"/>
              <a:t> at each vertex contain paths of approximately the same length.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i="1" dirty="0" smtClean="0"/>
              <a:t>level</a:t>
            </a:r>
            <a:r>
              <a:rPr lang="en-US" sz="2000" dirty="0" smtClean="0"/>
              <a:t> of a vertex </a:t>
            </a:r>
            <a:r>
              <a:rPr lang="en-US" sz="2000" i="1" dirty="0" smtClean="0"/>
              <a:t>v</a:t>
            </a:r>
            <a:r>
              <a:rPr lang="en-US" sz="2000" dirty="0" smtClean="0"/>
              <a:t> in a rooted tree is the length of the unique path from the root to this vertex.  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i="1" dirty="0" smtClean="0"/>
              <a:t>height</a:t>
            </a:r>
            <a:r>
              <a:rPr lang="en-US" sz="2000" dirty="0" smtClean="0"/>
              <a:t> of a rooted tree is the maximum of the levels of the vertices. </a:t>
            </a:r>
          </a:p>
          <a:p>
            <a:pPr indent="0">
              <a:buNone/>
            </a:pPr>
            <a:r>
              <a:rPr lang="en-US" sz="2000" b="1" dirty="0" smtClean="0"/>
              <a:t>Example</a:t>
            </a:r>
            <a:r>
              <a:rPr lang="en-US" sz="2000" dirty="0" smtClean="0"/>
              <a:t>: </a:t>
            </a:r>
          </a:p>
          <a:p>
            <a:pPr indent="0">
              <a:lnSpc>
                <a:spcPts val="1200"/>
              </a:lnSpc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(</a:t>
            </a:r>
            <a:r>
              <a:rPr lang="en-US" sz="2000" i="1" dirty="0" err="1" smtClean="0">
                <a:solidFill>
                  <a:schemeClr val="accent1"/>
                </a:solidFill>
              </a:rPr>
              <a:t>i</a:t>
            </a:r>
            <a:r>
              <a:rPr lang="en-US" sz="2000" dirty="0" smtClean="0">
                <a:solidFill>
                  <a:schemeClr val="accent1"/>
                </a:solidFill>
              </a:rPr>
              <a:t>)  </a:t>
            </a:r>
            <a:r>
              <a:rPr lang="en-US" sz="2000" dirty="0" smtClean="0"/>
              <a:t>Find the level of each vertex in </a:t>
            </a:r>
          </a:p>
          <a:p>
            <a:pPr indent="0">
              <a:lnSpc>
                <a:spcPts val="1200"/>
              </a:lnSpc>
              <a:buNone/>
            </a:pPr>
            <a:r>
              <a:rPr lang="en-US" sz="2000" dirty="0" smtClean="0"/>
              <a:t>        the tree to the right.                        </a:t>
            </a:r>
          </a:p>
          <a:p>
            <a:pPr indent="0">
              <a:buNone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(</a:t>
            </a:r>
            <a:r>
              <a:rPr lang="en-US" sz="2000" i="1" dirty="0" smtClean="0">
                <a:solidFill>
                  <a:schemeClr val="accent1"/>
                </a:solidFill>
              </a:rPr>
              <a:t>ii</a:t>
            </a:r>
            <a:r>
              <a:rPr lang="en-US" sz="2000" dirty="0" smtClean="0">
                <a:solidFill>
                  <a:schemeClr val="accent1"/>
                </a:solidFill>
              </a:rPr>
              <a:t>)  </a:t>
            </a:r>
            <a:r>
              <a:rPr lang="en-US" sz="2000" dirty="0" smtClean="0"/>
              <a:t>What is the height of the tree?</a:t>
            </a:r>
          </a:p>
          <a:p>
            <a:pPr indent="0">
              <a:lnSpc>
                <a:spcPts val="1700"/>
              </a:lnSpc>
              <a:buNone/>
            </a:pPr>
            <a:r>
              <a:rPr lang="en-US" sz="2000" b="1" dirty="0" smtClean="0"/>
              <a:t>Solution</a:t>
            </a:r>
            <a:r>
              <a:rPr lang="en-US" sz="2000" dirty="0" smtClean="0"/>
              <a:t>: </a:t>
            </a:r>
            <a:endParaRPr lang="en-US" sz="2000" dirty="0"/>
          </a:p>
          <a:p>
            <a:pPr indent="0">
              <a:lnSpc>
                <a:spcPts val="1200"/>
              </a:lnSpc>
              <a:buNone/>
            </a:pPr>
            <a:r>
              <a:rPr lang="en-US" sz="2000" dirty="0" smtClean="0"/>
              <a:t>   </a:t>
            </a:r>
            <a:r>
              <a:rPr lang="en-US" sz="2000" dirty="0" smtClean="0">
                <a:solidFill>
                  <a:schemeClr val="accent1"/>
                </a:solidFill>
              </a:rPr>
              <a:t>(</a:t>
            </a:r>
            <a:r>
              <a:rPr lang="en-US" sz="2000" i="1" dirty="0" err="1" smtClean="0">
                <a:solidFill>
                  <a:schemeClr val="accent1"/>
                </a:solidFill>
              </a:rPr>
              <a:t>i</a:t>
            </a:r>
            <a:r>
              <a:rPr lang="en-US" sz="2000" dirty="0" smtClean="0">
                <a:solidFill>
                  <a:schemeClr val="accent1"/>
                </a:solidFill>
              </a:rPr>
              <a:t>)</a:t>
            </a:r>
            <a:r>
              <a:rPr lang="en-US" sz="2000" dirty="0" smtClean="0"/>
              <a:t>  The root </a:t>
            </a:r>
            <a:r>
              <a:rPr lang="en-US" sz="2000" i="1" dirty="0" smtClean="0"/>
              <a:t>a</a:t>
            </a:r>
            <a:r>
              <a:rPr lang="en-US" sz="2000" dirty="0" smtClean="0"/>
              <a:t> is at level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dirty="0" smtClean="0"/>
              <a:t>.  Vertices </a:t>
            </a:r>
            <a:r>
              <a:rPr lang="en-US" sz="2000" i="1" dirty="0" smtClean="0"/>
              <a:t>b</a:t>
            </a:r>
            <a:r>
              <a:rPr lang="en-US" sz="2000" dirty="0" smtClean="0"/>
              <a:t>, </a:t>
            </a:r>
            <a:r>
              <a:rPr lang="en-US" sz="2000" i="1" dirty="0" smtClean="0"/>
              <a:t>j</a:t>
            </a:r>
            <a:r>
              <a:rPr lang="en-US" sz="2000" dirty="0" smtClean="0"/>
              <a:t>, and </a:t>
            </a:r>
            <a:r>
              <a:rPr lang="en-US" sz="2000" i="1" dirty="0" smtClean="0"/>
              <a:t>k</a:t>
            </a:r>
            <a:r>
              <a:rPr lang="en-US" sz="2000" dirty="0" smtClean="0"/>
              <a:t> are at level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.  </a:t>
            </a:r>
          </a:p>
          <a:p>
            <a:pPr indent="0">
              <a:lnSpc>
                <a:spcPts val="1200"/>
              </a:lnSpc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Vertices </a:t>
            </a:r>
            <a:r>
              <a:rPr lang="en-US" sz="2000" i="1" dirty="0" smtClean="0"/>
              <a:t>c</a:t>
            </a:r>
            <a:r>
              <a:rPr lang="en-US" sz="2000" dirty="0" smtClean="0"/>
              <a:t>, </a:t>
            </a:r>
            <a:r>
              <a:rPr lang="en-US" sz="2000" i="1" dirty="0" smtClean="0"/>
              <a:t>e</a:t>
            </a:r>
            <a:r>
              <a:rPr lang="en-US" sz="2000" dirty="0" smtClean="0"/>
              <a:t>, </a:t>
            </a:r>
            <a:r>
              <a:rPr lang="en-US" sz="2000" i="1" dirty="0" smtClean="0"/>
              <a:t>f</a:t>
            </a:r>
            <a:r>
              <a:rPr lang="en-US" sz="2000" dirty="0" smtClean="0"/>
              <a:t>, and </a:t>
            </a:r>
            <a:r>
              <a:rPr lang="en-US" sz="2000" i="1" dirty="0" smtClean="0"/>
              <a:t>l</a:t>
            </a:r>
            <a:r>
              <a:rPr lang="en-US" sz="2000" dirty="0" smtClean="0"/>
              <a:t> are at level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. Vertices </a:t>
            </a:r>
            <a:r>
              <a:rPr lang="en-US" sz="2000" i="1" dirty="0" smtClean="0"/>
              <a:t>d</a:t>
            </a:r>
            <a:r>
              <a:rPr lang="en-US" sz="2000" dirty="0" smtClean="0"/>
              <a:t>, </a:t>
            </a:r>
            <a:r>
              <a:rPr lang="en-US" sz="2000" i="1" dirty="0" smtClean="0"/>
              <a:t>g</a:t>
            </a:r>
            <a:r>
              <a:rPr lang="en-US" sz="2000" dirty="0" smtClean="0"/>
              <a:t>,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, </a:t>
            </a:r>
            <a:r>
              <a:rPr lang="en-US" sz="2000" i="1" dirty="0" smtClean="0"/>
              <a:t>m</a:t>
            </a:r>
            <a:r>
              <a:rPr lang="en-US" sz="2000" dirty="0" smtClean="0"/>
              <a:t>, and </a:t>
            </a:r>
            <a:r>
              <a:rPr lang="en-US" sz="2000" i="1" dirty="0" smtClean="0"/>
              <a:t>n</a:t>
            </a:r>
            <a:r>
              <a:rPr lang="en-US" sz="2000" dirty="0" smtClean="0"/>
              <a:t> are at level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/>
              <a:t>. </a:t>
            </a:r>
          </a:p>
          <a:p>
            <a:pPr indent="0">
              <a:lnSpc>
                <a:spcPts val="1200"/>
              </a:lnSpc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Vertex </a:t>
            </a:r>
            <a:r>
              <a:rPr lang="en-US" sz="2000" i="1" dirty="0" smtClean="0"/>
              <a:t>h</a:t>
            </a:r>
            <a:r>
              <a:rPr lang="en-US" sz="2000" dirty="0" smtClean="0"/>
              <a:t> is at level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 smtClean="0"/>
              <a:t>. </a:t>
            </a:r>
          </a:p>
          <a:p>
            <a:pPr indent="0">
              <a:lnSpc>
                <a:spcPts val="1700"/>
              </a:lnSpc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  (</a:t>
            </a:r>
            <a:r>
              <a:rPr lang="en-US" sz="2000" i="1" dirty="0">
                <a:solidFill>
                  <a:schemeClr val="accent1"/>
                </a:solidFill>
              </a:rPr>
              <a:t>ii</a:t>
            </a:r>
            <a:r>
              <a:rPr lang="en-US" sz="2000" dirty="0">
                <a:solidFill>
                  <a:schemeClr val="accent1"/>
                </a:solidFill>
              </a:rPr>
              <a:t>) </a:t>
            </a:r>
            <a:r>
              <a:rPr lang="en-US" sz="2000" dirty="0" smtClean="0"/>
              <a:t>The height is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 smtClean="0"/>
              <a:t>, since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 smtClean="0"/>
              <a:t> is the largest level of any vertex.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987" y="3658653"/>
            <a:ext cx="1996807" cy="251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28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A rooted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 of height </a:t>
            </a:r>
            <a:r>
              <a:rPr lang="en-US" i="1" dirty="0" smtClean="0"/>
              <a:t>h</a:t>
            </a:r>
            <a:r>
              <a:rPr lang="en-US" dirty="0" smtClean="0"/>
              <a:t> is </a:t>
            </a:r>
            <a:r>
              <a:rPr lang="en-US" i="1" dirty="0" smtClean="0"/>
              <a:t>balanced</a:t>
            </a:r>
            <a:r>
              <a:rPr lang="en-US" dirty="0" smtClean="0"/>
              <a:t> if all leaves are at levels </a:t>
            </a:r>
            <a:r>
              <a:rPr lang="en-US" i="1" dirty="0" smtClean="0"/>
              <a:t>h</a:t>
            </a:r>
            <a:r>
              <a:rPr lang="en-US" dirty="0" smtClean="0"/>
              <a:t> or </a:t>
            </a:r>
            <a:r>
              <a:rPr lang="en-US" i="1" dirty="0" smtClean="0"/>
              <a:t>h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  <a:endParaRPr lang="en-US" dirty="0"/>
          </a:p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Which of the rooted trees shown below is balanced?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lv-LV" b="1" dirty="0" smtClean="0"/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US" i="1" dirty="0" smtClean="0"/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and </a:t>
            </a:r>
            <a:r>
              <a:rPr lang="en-US" i="1" dirty="0" smtClean="0"/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are balanced, but </a:t>
            </a:r>
            <a:r>
              <a:rPr lang="en-US" i="1" dirty="0" smtClean="0"/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is not because it has leaves at levels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229" y="3258237"/>
            <a:ext cx="8059190" cy="171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5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of Leaves in an </a:t>
            </a:r>
            <a:r>
              <a:rPr lang="en-US" i="1" dirty="0" smtClean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788007" cy="4351338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1800" b="1" dirty="0" smtClean="0"/>
              <a:t>Theorem</a:t>
            </a:r>
            <a:r>
              <a:rPr lang="en-US" sz="1800" dirty="0" smtClean="0"/>
              <a:t>: There are at most </a:t>
            </a:r>
            <a:r>
              <a:rPr lang="en-US" sz="1800" i="1" dirty="0" err="1" smtClean="0"/>
              <a:t>m</a:t>
            </a:r>
            <a:r>
              <a:rPr lang="en-US" sz="1800" i="1" baseline="30000" dirty="0" err="1" smtClean="0"/>
              <a:t>h</a:t>
            </a:r>
            <a:r>
              <a:rPr lang="en-US" sz="1800" dirty="0" smtClean="0"/>
              <a:t> leaves </a:t>
            </a:r>
            <a:r>
              <a:rPr lang="lv-LV" sz="1800" dirty="0" smtClean="0"/>
              <a:t/>
            </a:r>
            <a:br>
              <a:rPr lang="lv-LV" sz="1800" dirty="0" smtClean="0"/>
            </a:br>
            <a:r>
              <a:rPr lang="en-US" sz="1800" dirty="0" smtClean="0"/>
              <a:t>in an </a:t>
            </a:r>
            <a:r>
              <a:rPr lang="en-US" sz="1800" i="1" dirty="0"/>
              <a:t>m</a:t>
            </a:r>
            <a:r>
              <a:rPr lang="en-US" sz="1800" dirty="0"/>
              <a:t>-</a:t>
            </a:r>
            <a:r>
              <a:rPr lang="en-US" sz="1800" dirty="0" err="1"/>
              <a:t>ary</a:t>
            </a:r>
            <a:r>
              <a:rPr lang="en-US" sz="1800" dirty="0"/>
              <a:t> tree </a:t>
            </a:r>
            <a:r>
              <a:rPr lang="en-US" sz="1800" dirty="0" smtClean="0"/>
              <a:t>of height </a:t>
            </a:r>
            <a:r>
              <a:rPr lang="en-US" sz="1800" i="1" dirty="0"/>
              <a:t>h</a:t>
            </a:r>
            <a:r>
              <a:rPr lang="en-US" sz="1800" dirty="0" smtClean="0"/>
              <a:t>.</a:t>
            </a:r>
            <a:endParaRPr lang="en-US" sz="1800" dirty="0"/>
          </a:p>
          <a:p>
            <a:pPr indent="0">
              <a:buNone/>
            </a:pPr>
            <a:r>
              <a:rPr lang="en-US" sz="1800" b="1" i="1" dirty="0"/>
              <a:t>Proof</a:t>
            </a: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b="1" i="1" dirty="0" smtClean="0"/>
              <a:t>by </a:t>
            </a:r>
            <a:r>
              <a:rPr lang="lv-LV" sz="1800" b="1" i="1" dirty="0" smtClean="0"/>
              <a:t>induction:</a:t>
            </a:r>
            <a:endParaRPr lang="en-US" sz="1800" b="1" dirty="0" smtClean="0"/>
          </a:p>
          <a:p>
            <a:pPr indent="0">
              <a:buNone/>
            </a:pPr>
            <a:r>
              <a:rPr lang="lv-LV" sz="1800" i="1" dirty="0" smtClean="0">
                <a:solidFill>
                  <a:srgbClr val="FF0000"/>
                </a:solidFill>
              </a:rPr>
              <a:t>Base Case (h=1)</a:t>
            </a:r>
            <a:r>
              <a:rPr lang="en-US" sz="1800" dirty="0" smtClean="0">
                <a:solidFill>
                  <a:srgbClr val="FF0000"/>
                </a:solidFill>
              </a:rPr>
              <a:t>:</a:t>
            </a:r>
            <a:r>
              <a:rPr lang="en-US" sz="1800" dirty="0" smtClean="0"/>
              <a:t> Consider an </a:t>
            </a:r>
            <a:r>
              <a:rPr lang="en-US" sz="1800" i="1" dirty="0" smtClean="0"/>
              <a:t>m</a:t>
            </a:r>
            <a:r>
              <a:rPr lang="en-US" sz="1800" dirty="0" smtClean="0"/>
              <a:t>-</a:t>
            </a:r>
            <a:r>
              <a:rPr lang="en-US" sz="1800" dirty="0" err="1" smtClean="0"/>
              <a:t>ary</a:t>
            </a:r>
            <a:r>
              <a:rPr lang="en-US" sz="1800" dirty="0" smtClean="0"/>
              <a:t> trees of height 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800" dirty="0" smtClean="0"/>
              <a:t>.  </a:t>
            </a:r>
            <a:r>
              <a:rPr lang="lv-LV" sz="1800" dirty="0" smtClean="0"/>
              <a:t/>
            </a:r>
            <a:br>
              <a:rPr lang="lv-LV" sz="1800" dirty="0" smtClean="0"/>
            </a:br>
            <a:r>
              <a:rPr lang="en-US" sz="1800" dirty="0" smtClean="0"/>
              <a:t>The tree </a:t>
            </a:r>
            <a:r>
              <a:rPr lang="lv-LV" sz="1800" dirty="0" smtClean="0"/>
              <a:t>has</a:t>
            </a:r>
            <a:r>
              <a:rPr lang="en-US" sz="1800" dirty="0" smtClean="0"/>
              <a:t> a root and no more than </a:t>
            </a:r>
            <a:r>
              <a:rPr lang="en-US" sz="1800" i="1" dirty="0" smtClean="0"/>
              <a:t>m</a:t>
            </a:r>
            <a:r>
              <a:rPr lang="en-US" sz="1800" dirty="0" smtClean="0"/>
              <a:t> </a:t>
            </a:r>
            <a:r>
              <a:rPr lang="lv-LV" sz="1800" dirty="0" smtClean="0"/>
              <a:t>leaves</a:t>
            </a:r>
            <a:r>
              <a:rPr lang="en-US" sz="1800" dirty="0" smtClean="0"/>
              <a:t>. </a:t>
            </a:r>
            <a:endParaRPr lang="lv-LV" sz="1800" dirty="0" smtClean="0"/>
          </a:p>
          <a:p>
            <a:pPr indent="0">
              <a:buNone/>
            </a:pPr>
            <a:r>
              <a:rPr lang="lv-LV" sz="1800" i="1" dirty="0" smtClean="0">
                <a:solidFill>
                  <a:srgbClr val="FF0000"/>
                </a:solidFill>
              </a:rPr>
              <a:t>Inductive Step</a:t>
            </a:r>
            <a:r>
              <a:rPr lang="en-US" sz="1800" dirty="0" smtClean="0">
                <a:solidFill>
                  <a:srgbClr val="FF0000"/>
                </a:solidFill>
              </a:rPr>
              <a:t>:</a:t>
            </a:r>
            <a:r>
              <a:rPr lang="en-US" sz="1800" dirty="0" smtClean="0"/>
              <a:t> Assume the result is true for all </a:t>
            </a:r>
            <a:r>
              <a:rPr lang="en-US" sz="1800" i="1" dirty="0" smtClean="0"/>
              <a:t>m</a:t>
            </a:r>
            <a:r>
              <a:rPr lang="en-US" sz="1800" dirty="0" smtClean="0"/>
              <a:t>-</a:t>
            </a:r>
            <a:r>
              <a:rPr lang="en-US" sz="1800" dirty="0" err="1" smtClean="0"/>
              <a:t>ary</a:t>
            </a:r>
            <a:r>
              <a:rPr lang="en-US" sz="1800" dirty="0" smtClean="0"/>
              <a:t> trees of height </a:t>
            </a:r>
            <a:r>
              <a:rPr lang="en-US" sz="1800" dirty="0"/>
              <a:t>&lt;</a:t>
            </a:r>
            <a:r>
              <a:rPr lang="en-US" sz="1800" dirty="0" smtClean="0"/>
              <a:t> </a:t>
            </a:r>
            <a:r>
              <a:rPr lang="en-US" sz="1800" i="1" dirty="0" smtClean="0"/>
              <a:t>h</a:t>
            </a:r>
            <a:r>
              <a:rPr lang="en-US" sz="1800" dirty="0" smtClean="0"/>
              <a:t>. Let </a:t>
            </a:r>
            <a:r>
              <a:rPr lang="en-US" sz="1800" i="1" dirty="0" smtClean="0"/>
              <a:t>T</a:t>
            </a:r>
            <a:r>
              <a:rPr lang="en-US" sz="1800" dirty="0" smtClean="0"/>
              <a:t> be an </a:t>
            </a:r>
            <a:r>
              <a:rPr lang="en-US" sz="1800" i="1" dirty="0" smtClean="0"/>
              <a:t>m</a:t>
            </a:r>
            <a:r>
              <a:rPr lang="en-US" sz="1800" dirty="0" smtClean="0"/>
              <a:t>-</a:t>
            </a:r>
            <a:r>
              <a:rPr lang="en-US" sz="1800" dirty="0" err="1" smtClean="0"/>
              <a:t>ary</a:t>
            </a:r>
            <a:r>
              <a:rPr lang="en-US" sz="1800" dirty="0" smtClean="0"/>
              <a:t> tree of height </a:t>
            </a:r>
            <a:r>
              <a:rPr lang="en-US" sz="1800" i="1" dirty="0" smtClean="0"/>
              <a:t>h</a:t>
            </a:r>
            <a:r>
              <a:rPr lang="en-US" sz="1800" dirty="0" smtClean="0"/>
              <a:t>. The leaves of </a:t>
            </a:r>
            <a:r>
              <a:rPr lang="en-US" sz="1800" i="1" dirty="0" smtClean="0"/>
              <a:t>T </a:t>
            </a:r>
            <a:r>
              <a:rPr lang="en-US" sz="1800" dirty="0" smtClean="0"/>
              <a:t>are the leaves of the subtrees of </a:t>
            </a:r>
            <a:r>
              <a:rPr lang="en-US" sz="1800" i="1" dirty="0" smtClean="0"/>
              <a:t>T</a:t>
            </a:r>
            <a:r>
              <a:rPr lang="en-US" sz="1800" dirty="0" smtClean="0"/>
              <a:t> we get when we delete the edges from the root to each of the vertices of level 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800" dirty="0" smtClean="0"/>
              <a:t>.  </a:t>
            </a:r>
          </a:p>
          <a:p>
            <a:pPr indent="0">
              <a:buNone/>
            </a:pPr>
            <a:r>
              <a:rPr lang="en-US" sz="1800" dirty="0" smtClean="0"/>
              <a:t>Each of these </a:t>
            </a:r>
            <a:r>
              <a:rPr lang="en-US" sz="1800" dirty="0" err="1" smtClean="0"/>
              <a:t>subtrees</a:t>
            </a:r>
            <a:r>
              <a:rPr lang="en-US" sz="1800" dirty="0" smtClean="0"/>
              <a:t> has height </a:t>
            </a:r>
            <a:r>
              <a:rPr lang="en-US" sz="1800" dirty="0"/>
              <a:t>≤</a:t>
            </a:r>
            <a:r>
              <a:rPr lang="en-US" sz="1800" dirty="0" smtClean="0"/>
              <a:t> </a:t>
            </a:r>
            <a:r>
              <a:rPr lang="en-US" sz="1800" i="1" dirty="0" smtClean="0"/>
              <a:t>h</a:t>
            </a:r>
            <a:r>
              <a:rPr lang="en-US" sz="1800" i="1" dirty="0" smtClean="0">
                <a:latin typeface="Cambria Math"/>
                <a:ea typeface="Cambria Math"/>
              </a:rPr>
              <a:t>−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800" dirty="0" smtClean="0"/>
              <a:t>. By the inductive hypothesis, each of these </a:t>
            </a:r>
            <a:r>
              <a:rPr lang="en-US" sz="1800" dirty="0" err="1" smtClean="0"/>
              <a:t>subtrees</a:t>
            </a:r>
            <a:r>
              <a:rPr lang="en-US" sz="1800" dirty="0" smtClean="0"/>
              <a:t> has at most </a:t>
            </a:r>
            <a:r>
              <a:rPr lang="en-US" sz="1800" i="1" dirty="0" err="1" smtClean="0"/>
              <a:t>m</a:t>
            </a:r>
            <a:r>
              <a:rPr lang="en-US" sz="1800" i="1" baseline="30000" dirty="0" err="1" smtClean="0"/>
              <a:t>h</a:t>
            </a:r>
            <a:r>
              <a:rPr lang="en-US" sz="1800" i="1" baseline="30000" dirty="0" smtClean="0">
                <a:latin typeface="Cambria Math"/>
                <a:ea typeface="Cambria Math"/>
              </a:rPr>
              <a:t>−</a:t>
            </a:r>
            <a:r>
              <a:rPr lang="en-US" sz="1800" baseline="30000" dirty="0" smtClean="0"/>
              <a:t> </a:t>
            </a:r>
            <a:r>
              <a:rPr lang="en-US" sz="1800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800" dirty="0"/>
              <a:t> </a:t>
            </a:r>
            <a:r>
              <a:rPr lang="en-US" sz="1800" dirty="0" smtClean="0"/>
              <a:t>leaves. Since there are at most </a:t>
            </a:r>
            <a:r>
              <a:rPr lang="en-US" sz="1800" i="1" dirty="0" smtClean="0"/>
              <a:t>m</a:t>
            </a:r>
            <a:r>
              <a:rPr lang="en-US" sz="1800" dirty="0" smtClean="0"/>
              <a:t> such </a:t>
            </a:r>
            <a:r>
              <a:rPr lang="en-US" sz="1800" dirty="0" err="1" smtClean="0"/>
              <a:t>subtees</a:t>
            </a:r>
            <a:r>
              <a:rPr lang="en-US" sz="1800" dirty="0" smtClean="0"/>
              <a:t>, there are at most </a:t>
            </a:r>
            <a:r>
              <a:rPr lang="en-US" sz="1800" i="1" dirty="0" smtClean="0"/>
              <a:t>m</a:t>
            </a:r>
            <a:r>
              <a:rPr lang="en-US" sz="1800" dirty="0" smtClean="0">
                <a:sym typeface="Symbol"/>
              </a:rPr>
              <a:t></a:t>
            </a:r>
            <a:r>
              <a:rPr lang="en-US" sz="1800" dirty="0" smtClean="0"/>
              <a:t> </a:t>
            </a:r>
            <a:r>
              <a:rPr lang="en-US" sz="1800" i="1" dirty="0" err="1" smtClean="0"/>
              <a:t>m</a:t>
            </a:r>
            <a:r>
              <a:rPr lang="en-US" sz="1800" i="1" baseline="30000" dirty="0" err="1" smtClean="0"/>
              <a:t>h</a:t>
            </a:r>
            <a:r>
              <a:rPr lang="en-US" sz="1800" i="1" baseline="30000" dirty="0">
                <a:latin typeface="Cambria Math"/>
                <a:ea typeface="Cambria Math"/>
              </a:rPr>
              <a:t>−</a:t>
            </a:r>
            <a:r>
              <a:rPr lang="en-US" sz="1800" baseline="30000" dirty="0"/>
              <a:t> </a:t>
            </a:r>
            <a:r>
              <a:rPr lang="en-US" sz="1800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800" dirty="0"/>
              <a:t> </a:t>
            </a:r>
            <a:r>
              <a:rPr lang="en-US" sz="1800" dirty="0" smtClean="0"/>
              <a:t>= </a:t>
            </a:r>
            <a:r>
              <a:rPr lang="en-US" sz="1800" i="1" dirty="0" err="1" smtClean="0"/>
              <a:t>m</a:t>
            </a:r>
            <a:r>
              <a:rPr lang="en-US" sz="1800" i="1" baseline="30000" dirty="0" err="1" smtClean="0"/>
              <a:t>h</a:t>
            </a:r>
            <a:r>
              <a:rPr lang="en-US" sz="1800" dirty="0" smtClean="0"/>
              <a:t> leaves in the tree.  </a:t>
            </a:r>
            <a:endParaRPr lang="en-US" sz="1800" baseline="30000" dirty="0"/>
          </a:p>
          <a:p>
            <a:pPr indent="0">
              <a:buNone/>
            </a:pPr>
            <a:r>
              <a:rPr lang="en-US" sz="1800" b="1" dirty="0" smtClean="0"/>
              <a:t>Corollary </a:t>
            </a:r>
            <a:r>
              <a:rPr lang="en-US" sz="1800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800" dirty="0" smtClean="0"/>
              <a:t>:  If an </a:t>
            </a:r>
            <a:r>
              <a:rPr lang="en-US" sz="1800" i="1" dirty="0" smtClean="0"/>
              <a:t>m</a:t>
            </a:r>
            <a:r>
              <a:rPr lang="en-US" sz="1800" dirty="0" smtClean="0"/>
              <a:t>-</a:t>
            </a:r>
            <a:r>
              <a:rPr lang="en-US" sz="1800" dirty="0" err="1" smtClean="0"/>
              <a:t>ary</a:t>
            </a:r>
            <a:r>
              <a:rPr lang="en-US" sz="1800" dirty="0" smtClean="0"/>
              <a:t> tree of height </a:t>
            </a:r>
            <a:r>
              <a:rPr lang="en-US" sz="1800" i="1" dirty="0" smtClean="0"/>
              <a:t>h</a:t>
            </a:r>
            <a:r>
              <a:rPr lang="en-US" sz="1800" dirty="0" smtClean="0"/>
              <a:t> has </a:t>
            </a:r>
            <a:r>
              <a:rPr lang="en-US" sz="1800" i="1" dirty="0" smtClean="0"/>
              <a:t>l</a:t>
            </a:r>
            <a:r>
              <a:rPr lang="en-US" sz="1800" dirty="0" smtClean="0"/>
              <a:t> leaves, then  </a:t>
            </a:r>
            <a:r>
              <a:rPr lang="en-US" sz="1800" i="1" dirty="0" smtClean="0"/>
              <a:t>h</a:t>
            </a:r>
            <a:r>
              <a:rPr lang="en-US" sz="1800" dirty="0" smtClean="0"/>
              <a:t> ≥ </a:t>
            </a:r>
            <a:r>
              <a:rPr lang="en-US" sz="1800" dirty="0" smtClean="0">
                <a:latin typeface="Cambria Math"/>
                <a:ea typeface="Cambria Math"/>
              </a:rPr>
              <a:t>⌈</a:t>
            </a:r>
            <a:r>
              <a:rPr lang="en-US" sz="1800" dirty="0" err="1" smtClean="0">
                <a:ea typeface="Cambria Math"/>
              </a:rPr>
              <a:t>log</a:t>
            </a:r>
            <a:r>
              <a:rPr lang="en-US" sz="1800" i="1" baseline="-25000" dirty="0" err="1" smtClean="0">
                <a:ea typeface="Cambria Math"/>
              </a:rPr>
              <a:t>m</a:t>
            </a:r>
            <a:r>
              <a:rPr lang="en-US" sz="1800" i="1" baseline="-25000" dirty="0" smtClean="0">
                <a:ea typeface="Cambria Math"/>
              </a:rPr>
              <a:t> </a:t>
            </a:r>
            <a:r>
              <a:rPr lang="en-US" sz="1800" i="1" dirty="0" smtClean="0">
                <a:ea typeface="Cambria Math"/>
              </a:rPr>
              <a:t>l</a:t>
            </a:r>
            <a:r>
              <a:rPr lang="en-US" sz="1800" dirty="0" smtClean="0">
                <a:latin typeface="Cambria Math"/>
                <a:ea typeface="Cambria Math"/>
              </a:rPr>
              <a:t>⌉. </a:t>
            </a:r>
            <a:r>
              <a:rPr lang="en-US" sz="1800" dirty="0" smtClean="0">
                <a:ea typeface="Cambria Math"/>
              </a:rPr>
              <a:t>If the </a:t>
            </a:r>
            <a:r>
              <a:rPr lang="en-US" sz="1800" i="1" dirty="0" smtClean="0">
                <a:ea typeface="Cambria Math"/>
              </a:rPr>
              <a:t>m</a:t>
            </a:r>
            <a:r>
              <a:rPr lang="en-US" sz="1800" dirty="0" smtClean="0">
                <a:ea typeface="Cambria Math"/>
              </a:rPr>
              <a:t>-</a:t>
            </a:r>
            <a:r>
              <a:rPr lang="en-US" sz="1800" dirty="0" err="1" smtClean="0">
                <a:ea typeface="Cambria Math"/>
              </a:rPr>
              <a:t>ary</a:t>
            </a:r>
            <a:r>
              <a:rPr lang="en-US" sz="1800" dirty="0" smtClean="0">
                <a:ea typeface="Cambria Math"/>
              </a:rPr>
              <a:t> tree is full and balanced, then </a:t>
            </a:r>
            <a:r>
              <a:rPr lang="en-US" sz="1800" i="1" dirty="0" smtClean="0">
                <a:ea typeface="Cambria Math"/>
              </a:rPr>
              <a:t>h</a:t>
            </a:r>
            <a:r>
              <a:rPr lang="en-US" sz="1800" dirty="0" smtClean="0">
                <a:ea typeface="Cambria Math"/>
              </a:rPr>
              <a:t> = </a:t>
            </a:r>
            <a:r>
              <a:rPr lang="en-US" sz="1800" dirty="0">
                <a:solidFill>
                  <a:prstClr val="black"/>
                </a:solidFill>
                <a:latin typeface="Cambria Math"/>
                <a:ea typeface="Cambria Math"/>
              </a:rPr>
              <a:t>⌈</a:t>
            </a:r>
            <a:r>
              <a:rPr lang="en-US" sz="1800" dirty="0" err="1">
                <a:solidFill>
                  <a:prstClr val="black"/>
                </a:solidFill>
                <a:ea typeface="Cambria Math"/>
              </a:rPr>
              <a:t>log</a:t>
            </a:r>
            <a:r>
              <a:rPr lang="en-US" sz="1800" i="1" baseline="-25000" dirty="0" err="1">
                <a:solidFill>
                  <a:prstClr val="black"/>
                </a:solidFill>
                <a:ea typeface="Cambria Math"/>
              </a:rPr>
              <a:t>m</a:t>
            </a:r>
            <a:r>
              <a:rPr lang="en-US" sz="1800" i="1" baseline="-25000" dirty="0">
                <a:solidFill>
                  <a:prstClr val="black"/>
                </a:solidFill>
                <a:ea typeface="Cambria Math"/>
              </a:rPr>
              <a:t> </a:t>
            </a:r>
            <a:r>
              <a:rPr lang="en-US" sz="1800" i="1" dirty="0">
                <a:solidFill>
                  <a:prstClr val="black"/>
                </a:solidFill>
                <a:ea typeface="Cambria Math"/>
              </a:rPr>
              <a:t>l</a:t>
            </a:r>
            <a:r>
              <a:rPr lang="en-US" sz="1800" dirty="0">
                <a:solidFill>
                  <a:prstClr val="black"/>
                </a:solidFill>
                <a:latin typeface="Cambria Math"/>
                <a:ea typeface="Cambria Math"/>
              </a:rPr>
              <a:t>⌉. </a:t>
            </a:r>
            <a:endParaRPr lang="en-US" sz="1800" dirty="0"/>
          </a:p>
          <a:p>
            <a:pPr indent="0">
              <a:buNone/>
            </a:pPr>
            <a:endParaRPr lang="en-US" sz="1800" b="1" dirty="0"/>
          </a:p>
          <a:p>
            <a:pPr indent="0">
              <a:buNone/>
            </a:pPr>
            <a:endParaRPr lang="en-US" sz="1800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1690688"/>
            <a:ext cx="4305300" cy="1299972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 rot="5400000" flipV="1">
            <a:off x="7803556" y="5800181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6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Trees</a:t>
            </a:r>
          </a:p>
          <a:p>
            <a:r>
              <a:rPr lang="en-US" dirty="0" smtClean="0"/>
              <a:t>Rooted Trees</a:t>
            </a:r>
          </a:p>
          <a:p>
            <a:r>
              <a:rPr lang="en-US" dirty="0" smtClean="0"/>
              <a:t>Trees as Models</a:t>
            </a:r>
          </a:p>
          <a:p>
            <a:r>
              <a:rPr lang="en-US" dirty="0" smtClean="0"/>
              <a:t>Properties of Trees</a:t>
            </a:r>
          </a:p>
        </p:txBody>
      </p:sp>
    </p:spTree>
    <p:extLst>
      <p:ext uri="{BB962C8B-B14F-4D97-AF65-F5344CB8AC3E}">
        <p14:creationId xmlns:p14="http://schemas.microsoft.com/office/powerpoint/2010/main" val="379820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r>
              <a:rPr lang="lv-LV" dirty="0" smtClean="0"/>
              <a:t> –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02436" cy="4351338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2000" b="1" dirty="0" smtClean="0"/>
              <a:t>Definition</a:t>
            </a:r>
            <a:r>
              <a:rPr lang="en-US" sz="2000" dirty="0" smtClean="0"/>
              <a:t>: A </a:t>
            </a:r>
            <a:r>
              <a:rPr lang="en-US" sz="2000" i="1" dirty="0" smtClean="0"/>
              <a:t>tree</a:t>
            </a:r>
            <a:r>
              <a:rPr lang="en-US" sz="2000" dirty="0" smtClean="0"/>
              <a:t> is a connected undirected graph with no simple circuits.</a:t>
            </a:r>
          </a:p>
          <a:p>
            <a:pPr indent="0">
              <a:buNone/>
            </a:pPr>
            <a:r>
              <a:rPr lang="en-US" sz="2000" b="1" dirty="0" smtClean="0"/>
              <a:t>Example</a:t>
            </a:r>
            <a:r>
              <a:rPr lang="en-US" sz="2000" dirty="0" smtClean="0"/>
              <a:t>: </a:t>
            </a:r>
            <a:r>
              <a:rPr lang="en-US" sz="2000" i="1" dirty="0" smtClean="0"/>
              <a:t>G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 and </a:t>
            </a:r>
            <a:r>
              <a:rPr lang="en-US" sz="2000" i="1" dirty="0" smtClean="0"/>
              <a:t>G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 are trees. </a:t>
            </a:r>
            <a:r>
              <a:rPr lang="lv-LV" sz="2000" dirty="0"/>
              <a:t/>
            </a:r>
            <a:br>
              <a:rPr lang="lv-LV" sz="2000" dirty="0"/>
            </a:br>
            <a:r>
              <a:rPr lang="en-US" sz="2000" dirty="0" smtClean="0"/>
              <a:t>Because </a:t>
            </a:r>
            <a:r>
              <a:rPr lang="en-US" sz="2000" i="1" dirty="0" smtClean="0"/>
              <a:t>e</a:t>
            </a:r>
            <a:r>
              <a:rPr lang="en-US" sz="2000" dirty="0" smtClean="0"/>
              <a:t>, </a:t>
            </a:r>
            <a:r>
              <a:rPr lang="en-US" sz="2000" i="1" dirty="0" smtClean="0"/>
              <a:t>b</a:t>
            </a:r>
            <a:r>
              <a:rPr lang="en-US" sz="2000" dirty="0" smtClean="0"/>
              <a:t>, </a:t>
            </a:r>
            <a:r>
              <a:rPr lang="en-US" sz="2000" i="1" dirty="0" smtClean="0"/>
              <a:t>a</a:t>
            </a:r>
            <a:r>
              <a:rPr lang="en-US" sz="2000" dirty="0" smtClean="0"/>
              <a:t>, </a:t>
            </a:r>
            <a:r>
              <a:rPr lang="en-US" sz="2000" i="1" dirty="0" smtClean="0"/>
              <a:t>d</a:t>
            </a:r>
            <a:r>
              <a:rPr lang="en-US" sz="2000" dirty="0" smtClean="0"/>
              <a:t>, </a:t>
            </a:r>
            <a:r>
              <a:rPr lang="en-US" sz="2000" i="1" dirty="0" smtClean="0"/>
              <a:t>e</a:t>
            </a:r>
            <a:r>
              <a:rPr lang="en-US" sz="2000" dirty="0" smtClean="0"/>
              <a:t> is a simple circuit, </a:t>
            </a:r>
            <a:r>
              <a:rPr lang="en-US" sz="2000" i="1" dirty="0"/>
              <a:t>G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/>
              <a:t> is not a </a:t>
            </a:r>
            <a:r>
              <a:rPr lang="en-US" sz="2000" dirty="0" smtClean="0"/>
              <a:t>tree. </a:t>
            </a:r>
            <a:r>
              <a:rPr lang="en-US" sz="2000" i="1" dirty="0" smtClean="0"/>
              <a:t>G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 smtClean="0"/>
              <a:t> is not a tree because it is not connected.</a:t>
            </a:r>
            <a:endParaRPr lang="lv-LV" sz="2000" dirty="0" smtClean="0"/>
          </a:p>
          <a:p>
            <a:pPr indent="0">
              <a:buNone/>
            </a:pPr>
            <a:endParaRPr lang="en-US" sz="2000" dirty="0"/>
          </a:p>
          <a:p>
            <a:pPr indent="0">
              <a:buNone/>
            </a:pPr>
            <a:r>
              <a:rPr lang="en-US" sz="2000" b="1" dirty="0" smtClean="0"/>
              <a:t>Definition</a:t>
            </a:r>
            <a:r>
              <a:rPr lang="en-US" sz="2000" dirty="0" smtClean="0"/>
              <a:t>: A </a:t>
            </a:r>
            <a:r>
              <a:rPr lang="en-US" sz="2000" i="1" dirty="0"/>
              <a:t>forest</a:t>
            </a:r>
            <a:r>
              <a:rPr lang="en-US" sz="2000" dirty="0"/>
              <a:t> is a graph that has no simple circuit, </a:t>
            </a:r>
            <a:r>
              <a:rPr lang="en-US" sz="2000" dirty="0" smtClean="0"/>
              <a:t>but </a:t>
            </a:r>
            <a:r>
              <a:rPr lang="en-US" sz="2000" dirty="0"/>
              <a:t>is not </a:t>
            </a:r>
            <a:r>
              <a:rPr lang="en-US" sz="2000" dirty="0" smtClean="0"/>
              <a:t>connected. Each </a:t>
            </a:r>
            <a:r>
              <a:rPr lang="en-US" sz="2000" dirty="0"/>
              <a:t>of the connected </a:t>
            </a:r>
            <a:r>
              <a:rPr lang="en-US" sz="2000" dirty="0" smtClean="0"/>
              <a:t>components </a:t>
            </a:r>
            <a:r>
              <a:rPr lang="en-US" sz="2000" dirty="0"/>
              <a:t>in a forest is a </a:t>
            </a:r>
            <a:r>
              <a:rPr lang="en-US" sz="2000" dirty="0" smtClean="0"/>
              <a:t>tree.</a:t>
            </a:r>
            <a:endParaRPr lang="lv-LV" sz="2000" dirty="0" smtClean="0"/>
          </a:p>
          <a:p>
            <a:pPr indent="0">
              <a:buNone/>
            </a:pPr>
            <a:r>
              <a:rPr lang="lv-LV" sz="2000" b="1" dirty="0" smtClean="0"/>
              <a:t>Example: </a:t>
            </a:r>
            <a:r>
              <a:rPr lang="lv-LV" sz="2000" dirty="0" smtClean="0"/>
              <a:t>Picture shows a graph with 3 connected components</a:t>
            </a:r>
            <a:endParaRPr lang="en-US" sz="2000" dirty="0" smtClean="0"/>
          </a:p>
          <a:p>
            <a:pPr indent="0">
              <a:buNone/>
            </a:pPr>
            <a:endParaRPr lang="en-US" sz="2000" dirty="0"/>
          </a:p>
          <a:p>
            <a:pPr indent="0">
              <a:buNone/>
            </a:pPr>
            <a:endParaRPr lang="en-US" sz="2000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193159"/>
            <a:ext cx="5556268" cy="25525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5" y="4573769"/>
            <a:ext cx="4829175" cy="19050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389783" y="4417764"/>
            <a:ext cx="5541484" cy="22033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9327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Trees</a:t>
            </a:r>
            <a:r>
              <a:rPr lang="lv-LV" dirty="0" smtClean="0"/>
              <a:t> –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0">
              <a:buNone/>
            </a:pPr>
            <a:r>
              <a:rPr lang="en-US" b="1" dirty="0" smtClean="0"/>
              <a:t>Theorem</a:t>
            </a:r>
            <a:r>
              <a:rPr lang="en-US" dirty="0" smtClean="0"/>
              <a:t>: An undirected graph is a tree </a:t>
            </a:r>
            <a:r>
              <a:rPr lang="lv-LV" b="1" dirty="0" smtClean="0"/>
              <a:t>iff</a:t>
            </a:r>
            <a:r>
              <a:rPr lang="en-US" dirty="0" smtClean="0"/>
              <a:t> there is a unique simple path between any two of its vertices. </a:t>
            </a:r>
            <a:endParaRPr lang="en-US" dirty="0"/>
          </a:p>
          <a:p>
            <a:pPr indent="0">
              <a:buNone/>
            </a:pPr>
            <a:r>
              <a:rPr lang="en-US" b="1" i="1" dirty="0" smtClean="0"/>
              <a:t>Proof</a:t>
            </a:r>
            <a:r>
              <a:rPr lang="en-US" dirty="0" smtClean="0"/>
              <a:t>: </a:t>
            </a:r>
            <a:r>
              <a:rPr lang="lv-LV" dirty="0" smtClean="0">
                <a:solidFill>
                  <a:srgbClr val="FF0000"/>
                </a:solidFill>
              </a:rPr>
              <a:t>(</a:t>
            </a:r>
            <a:r>
              <a:rPr lang="lv-LV" dirty="0">
                <a:solidFill>
                  <a:srgbClr val="FF0000"/>
                </a:solidFill>
              </a:rPr>
              <a:t>⇒</a:t>
            </a:r>
            <a:r>
              <a:rPr lang="lv-LV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Assume that </a:t>
            </a:r>
            <a:r>
              <a:rPr lang="en-US" i="1" dirty="0" smtClean="0"/>
              <a:t>T</a:t>
            </a:r>
            <a:r>
              <a:rPr lang="en-US" dirty="0" smtClean="0"/>
              <a:t> is a tree. Then </a:t>
            </a:r>
            <a:r>
              <a:rPr lang="en-US" i="1" dirty="0" smtClean="0"/>
              <a:t>T</a:t>
            </a:r>
            <a:r>
              <a:rPr lang="en-US" dirty="0" smtClean="0"/>
              <a:t> is connected with no simple circuits. Hence, if 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are distinct vertices of </a:t>
            </a:r>
            <a:r>
              <a:rPr lang="en-US" i="1" dirty="0" smtClean="0"/>
              <a:t>T</a:t>
            </a:r>
            <a:r>
              <a:rPr lang="en-US" dirty="0" smtClean="0"/>
              <a:t>, there is a simple path between them</a:t>
            </a:r>
            <a:r>
              <a:rPr lang="lv-LV" dirty="0" smtClean="0"/>
              <a:t> (</a:t>
            </a:r>
            <a:r>
              <a:rPr lang="en-US" dirty="0" smtClean="0"/>
              <a:t>if there were a second path, there would be a simple circuit in </a:t>
            </a:r>
            <a:r>
              <a:rPr lang="en-US" i="1" dirty="0" smtClean="0"/>
              <a:t>T</a:t>
            </a:r>
            <a:r>
              <a:rPr lang="en-US" dirty="0" smtClean="0"/>
              <a:t>). Hence, there is a unique simple path between any two vertices of a tree.</a:t>
            </a:r>
          </a:p>
          <a:p>
            <a:pPr indent="0">
              <a:buNone/>
            </a:pPr>
            <a:r>
              <a:rPr lang="lv-LV" dirty="0" smtClean="0">
                <a:solidFill>
                  <a:srgbClr val="FF0000"/>
                </a:solidFill>
              </a:rPr>
              <a:t>(</a:t>
            </a:r>
            <a:r>
              <a:rPr lang="lv-LV" dirty="0">
                <a:solidFill>
                  <a:srgbClr val="FF0000"/>
                </a:solidFill>
              </a:rPr>
              <a:t>⇐</a:t>
            </a:r>
            <a:r>
              <a:rPr lang="lv-LV" dirty="0" smtClean="0">
                <a:solidFill>
                  <a:srgbClr val="FF0000"/>
                </a:solidFill>
              </a:rPr>
              <a:t>) </a:t>
            </a:r>
            <a:r>
              <a:rPr lang="lv-LV" dirty="0" smtClean="0"/>
              <a:t>A</a:t>
            </a:r>
            <a:r>
              <a:rPr lang="en-US" dirty="0" err="1" smtClean="0"/>
              <a:t>ssume</a:t>
            </a:r>
            <a:r>
              <a:rPr lang="en-US" dirty="0" smtClean="0"/>
              <a:t> that there is a unique simple path between any two vertices of a graph </a:t>
            </a:r>
            <a:r>
              <a:rPr lang="en-US" i="1" dirty="0" smtClean="0"/>
              <a:t>T</a:t>
            </a:r>
            <a:r>
              <a:rPr lang="en-US" dirty="0" smtClean="0"/>
              <a:t>. Then </a:t>
            </a:r>
            <a:r>
              <a:rPr lang="en-US" i="1" dirty="0" smtClean="0"/>
              <a:t>T</a:t>
            </a:r>
            <a:r>
              <a:rPr lang="en-US" dirty="0" smtClean="0"/>
              <a:t> is connected because there is a path between any two of its vertices.  Furthermore, </a:t>
            </a:r>
            <a:r>
              <a:rPr lang="en-US" i="1" dirty="0" smtClean="0"/>
              <a:t>T</a:t>
            </a:r>
            <a:r>
              <a:rPr lang="en-US" dirty="0" smtClean="0"/>
              <a:t> can have no simple circuits since if there were a simple circuit, there would be two paths between some two vertices. </a:t>
            </a:r>
            <a:endParaRPr lang="en-US" dirty="0"/>
          </a:p>
          <a:p>
            <a:pPr indent="0">
              <a:buNone/>
            </a:pPr>
            <a:r>
              <a:rPr lang="en-US" dirty="0" smtClean="0"/>
              <a:t>Hence, a graph with a unique simple path between any two vertices is a tree.</a:t>
            </a: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10070335" y="5663588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 as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109932"/>
          </a:xfrm>
        </p:spPr>
        <p:txBody>
          <a:bodyPr>
            <a:noAutofit/>
          </a:bodyPr>
          <a:lstStyle/>
          <a:p>
            <a:r>
              <a:rPr lang="en-US" sz="2000" dirty="0"/>
              <a:t>Trees </a:t>
            </a:r>
            <a:r>
              <a:rPr lang="lv-LV" sz="2000" dirty="0" smtClean="0"/>
              <a:t>in IT</a:t>
            </a:r>
            <a:r>
              <a:rPr lang="en-US" sz="2000" dirty="0" smtClean="0"/>
              <a:t>, chemistry,</a:t>
            </a:r>
            <a:r>
              <a:rPr lang="lv-LV" sz="2000" dirty="0"/>
              <a:t> </a:t>
            </a:r>
            <a:r>
              <a:rPr lang="lv-LV" sz="2000" dirty="0" smtClean="0"/>
              <a:t>plant biology etc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Trees introduced by Cayley in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1857 </a:t>
            </a:r>
            <a:r>
              <a:rPr lang="en-US" sz="2000" dirty="0" smtClean="0"/>
              <a:t>counting the number of isomers of saturated hydrocarbons</a:t>
            </a:r>
            <a:r>
              <a:rPr lang="lv-LV" sz="2000" dirty="0" smtClean="0"/>
              <a:t> (i</a:t>
            </a:r>
            <a:r>
              <a:rPr lang="en-US" sz="2000" dirty="0" err="1" smtClean="0"/>
              <a:t>somers</a:t>
            </a:r>
            <a:r>
              <a:rPr lang="en-US" sz="2000" dirty="0" smtClean="0"/>
              <a:t> of butane</a:t>
            </a:r>
            <a:r>
              <a:rPr lang="lv-LV" sz="2000" dirty="0" smtClean="0"/>
              <a:t> etc.)</a:t>
            </a:r>
            <a:endParaRPr lang="en-US" sz="2000" dirty="0" smtClean="0"/>
          </a:p>
          <a:p>
            <a:r>
              <a:rPr lang="lv-LV" sz="2000" dirty="0" smtClean="0"/>
              <a:t>F</a:t>
            </a:r>
            <a:r>
              <a:rPr lang="en-US" sz="2000" dirty="0" err="1" smtClean="0"/>
              <a:t>ile</a:t>
            </a:r>
            <a:r>
              <a:rPr lang="en-US" sz="2000" dirty="0" smtClean="0"/>
              <a:t> system into directories, subdirectories, and files is </a:t>
            </a:r>
            <a:r>
              <a:rPr lang="lv-LV" sz="2000" dirty="0" smtClean="0"/>
              <a:t>a tree</a:t>
            </a:r>
            <a:endParaRPr lang="en-US" sz="2000" dirty="0" smtClean="0"/>
          </a:p>
          <a:p>
            <a:r>
              <a:rPr lang="en-US" sz="2000" dirty="0" smtClean="0"/>
              <a:t>Trees are used to represent the structure of organizations.   </a:t>
            </a:r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                                                                                  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54" y="4449013"/>
            <a:ext cx="5854384" cy="1984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299" y="3515095"/>
            <a:ext cx="4728424" cy="291875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472416"/>
            <a:ext cx="2590800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81000"/>
            <a:ext cx="883158" cy="10309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15200" y="533401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Arthur </a:t>
            </a:r>
            <a:r>
              <a:rPr lang="en-US" dirty="0" err="1"/>
              <a:t>Cayley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1821-1895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4548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Rooted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4857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A </a:t>
            </a:r>
            <a:r>
              <a:rPr lang="en-US" i="1" dirty="0" smtClean="0"/>
              <a:t>rooted tree </a:t>
            </a:r>
            <a:r>
              <a:rPr lang="en-US" dirty="0" smtClean="0"/>
              <a:t>is a tree in which one vertex has been designated as the </a:t>
            </a:r>
            <a:r>
              <a:rPr lang="en-US" i="1" dirty="0" smtClean="0"/>
              <a:t>root</a:t>
            </a:r>
            <a:r>
              <a:rPr lang="en-US" dirty="0" smtClean="0"/>
              <a:t> and every edge is directed away from the root.</a:t>
            </a:r>
            <a:endParaRPr lang="en-US" dirty="0"/>
          </a:p>
          <a:p>
            <a:pPr indent="0">
              <a:buNone/>
            </a:pPr>
            <a:r>
              <a:rPr lang="en-US" dirty="0" smtClean="0"/>
              <a:t>An </a:t>
            </a:r>
            <a:r>
              <a:rPr lang="en-US" dirty="0" err="1" smtClean="0"/>
              <a:t>unrooted</a:t>
            </a:r>
            <a:r>
              <a:rPr lang="en-US" dirty="0" smtClean="0"/>
              <a:t> tree is converted into different rooted trees when different vertices are chosen as the root.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879" y="3715418"/>
            <a:ext cx="6497594" cy="217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8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Rooted Tree Terminology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6985000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 smtClean="0"/>
                  <a:t>Terminology for rooted trees is a mix from botany and  genealogy (such as this family trees).</a:t>
                </a:r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is a vertex </a:t>
                </a:r>
                <a:r>
                  <a:rPr lang="en-US" sz="2000" dirty="0" smtClean="0"/>
                  <a:t>of a rooted tree other </a:t>
                </a:r>
                <a:r>
                  <a:rPr lang="en-US" sz="2000" dirty="0"/>
                  <a:t>than the root, the </a:t>
                </a:r>
                <a:r>
                  <a:rPr lang="en-US" sz="2000" i="1" dirty="0">
                    <a:solidFill>
                      <a:srgbClr val="0070C0"/>
                    </a:solidFill>
                  </a:rPr>
                  <a:t>parent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is the unique vertex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such that there is a directed edge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. </a:t>
                </a:r>
                <a:r>
                  <a:rPr lang="en-US" sz="2000" dirty="0" smtClean="0"/>
                  <a:t>When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is a parent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is called a </a:t>
                </a:r>
                <a:r>
                  <a:rPr lang="en-US" sz="2000" i="1" dirty="0">
                    <a:solidFill>
                      <a:srgbClr val="0070C0"/>
                    </a:solidFill>
                  </a:rPr>
                  <a:t>child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. Vertices with the same parent are called </a:t>
                </a:r>
                <a:r>
                  <a:rPr lang="en-US" sz="2000" i="1" dirty="0">
                    <a:solidFill>
                      <a:srgbClr val="0070C0"/>
                    </a:solidFill>
                  </a:rPr>
                  <a:t>siblings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The </a:t>
                </a:r>
                <a:r>
                  <a:rPr lang="en-US" sz="2000" i="1" dirty="0">
                    <a:solidFill>
                      <a:srgbClr val="0070C0"/>
                    </a:solidFill>
                  </a:rPr>
                  <a:t>ancestors</a:t>
                </a:r>
                <a:r>
                  <a:rPr lang="en-US" sz="2000" dirty="0"/>
                  <a:t> of a vertex </a:t>
                </a:r>
                <a:r>
                  <a:rPr lang="en-US" sz="2000" dirty="0" smtClean="0"/>
                  <a:t>are the vertices </a:t>
                </a:r>
                <a:r>
                  <a:rPr lang="en-US" sz="2000" dirty="0"/>
                  <a:t>in the path from the root to this vertex, excluding the vertex itself and including the root. The </a:t>
                </a:r>
                <a:r>
                  <a:rPr lang="en-US" sz="2000" i="1" dirty="0">
                    <a:solidFill>
                      <a:srgbClr val="0070C0"/>
                    </a:solidFill>
                  </a:rPr>
                  <a:t>descendants</a:t>
                </a:r>
                <a:r>
                  <a:rPr lang="en-US" sz="2000" i="1" dirty="0"/>
                  <a:t> </a:t>
                </a:r>
                <a:r>
                  <a:rPr lang="en-US" sz="2000" dirty="0"/>
                  <a:t>of a vertex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are those vertices that have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as an ancestor.</a:t>
                </a:r>
              </a:p>
              <a:p>
                <a:r>
                  <a:rPr lang="en-US" sz="2000" dirty="0"/>
                  <a:t>A vertex of a rooted tree </a:t>
                </a:r>
                <a:r>
                  <a:rPr lang="en-US" sz="2000" dirty="0" smtClean="0"/>
                  <a:t>with no children is </a:t>
                </a:r>
                <a:r>
                  <a:rPr lang="en-US" sz="2000" dirty="0"/>
                  <a:t>called a </a:t>
                </a:r>
                <a:r>
                  <a:rPr lang="en-US" sz="2000" i="1" dirty="0" smtClean="0">
                    <a:solidFill>
                      <a:srgbClr val="0070C0"/>
                    </a:solidFill>
                  </a:rPr>
                  <a:t>leaf</a:t>
                </a:r>
                <a:r>
                  <a:rPr lang="en-US" sz="2000" dirty="0" smtClean="0"/>
                  <a:t>. </a:t>
                </a:r>
                <a:r>
                  <a:rPr lang="en-US" sz="2000" dirty="0"/>
                  <a:t>Vertices that have children are called </a:t>
                </a:r>
                <a:r>
                  <a:rPr lang="en-US" sz="2000" i="1" dirty="0">
                    <a:solidFill>
                      <a:srgbClr val="0070C0"/>
                    </a:solidFill>
                  </a:rPr>
                  <a:t>internal vertices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is a vertex in a tree, the </a:t>
                </a:r>
                <a:r>
                  <a:rPr lang="en-US" sz="2000" i="1" dirty="0" err="1">
                    <a:solidFill>
                      <a:srgbClr val="0070C0"/>
                    </a:solidFill>
                  </a:rPr>
                  <a:t>subtree</a:t>
                </a:r>
                <a:r>
                  <a:rPr lang="en-US" sz="2000" i="1" dirty="0"/>
                  <a:t> </a:t>
                </a:r>
                <a:r>
                  <a:rPr lang="en-US" sz="2000" dirty="0"/>
                  <a:t>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as its root is the </a:t>
                </a:r>
                <a:r>
                  <a:rPr lang="en-US" sz="2000" dirty="0" err="1"/>
                  <a:t>subgraph</a:t>
                </a:r>
                <a:r>
                  <a:rPr lang="en-US" sz="2000" dirty="0"/>
                  <a:t> of the tree consisting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and its descendants and all edges incident to these descendants. 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6985000" cy="4351338"/>
              </a:xfrm>
              <a:blipFill>
                <a:blip r:embed="rId2"/>
                <a:stretch>
                  <a:fillRect l="-786" t="-1401" r="-1485" b="-10784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46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for Rooted Trees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5"/>
            <a:ext cx="7543800" cy="4351338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2000" b="1" dirty="0" smtClean="0"/>
              <a:t>Example</a:t>
            </a:r>
            <a:r>
              <a:rPr lang="en-US" sz="2000" dirty="0" smtClean="0"/>
              <a:t>: In the rooted tree </a:t>
            </a:r>
            <a:r>
              <a:rPr lang="en-US" sz="2000" i="1" dirty="0" smtClean="0"/>
              <a:t>T</a:t>
            </a:r>
            <a:r>
              <a:rPr lang="en-US" sz="2000" dirty="0" smtClean="0"/>
              <a:t> (with root </a:t>
            </a:r>
            <a:r>
              <a:rPr lang="en-US" sz="2000" i="1" dirty="0" smtClean="0"/>
              <a:t>a</a:t>
            </a:r>
            <a:r>
              <a:rPr lang="en-US" sz="2000" dirty="0" smtClean="0"/>
              <a:t>): </a:t>
            </a:r>
          </a:p>
          <a:p>
            <a:pPr marL="845820" indent="-571500">
              <a:buFont typeface="Wingdings 2"/>
              <a:buAutoNum type="romanLcParenBoth"/>
            </a:pPr>
            <a:r>
              <a:rPr lang="en-US" sz="2000" dirty="0" smtClean="0"/>
              <a:t>Find </a:t>
            </a:r>
            <a:r>
              <a:rPr lang="en-US" sz="2000" dirty="0"/>
              <a:t>the parent of </a:t>
            </a:r>
            <a:r>
              <a:rPr lang="en-US" sz="2000" i="1" dirty="0"/>
              <a:t>c</a:t>
            </a:r>
            <a:r>
              <a:rPr lang="en-US" sz="2000" dirty="0"/>
              <a:t>, the children of </a:t>
            </a:r>
            <a:r>
              <a:rPr lang="en-US" sz="2000" i="1" dirty="0"/>
              <a:t>g</a:t>
            </a:r>
            <a:r>
              <a:rPr lang="en-US" sz="2000" dirty="0"/>
              <a:t>, the siblings   of </a:t>
            </a:r>
            <a:r>
              <a:rPr lang="en-US" sz="2000" i="1" dirty="0"/>
              <a:t>h</a:t>
            </a:r>
            <a:r>
              <a:rPr lang="en-US" sz="2000" dirty="0"/>
              <a:t>, </a:t>
            </a:r>
            <a:r>
              <a:rPr lang="en-US" sz="2000" dirty="0" smtClean="0"/>
              <a:t>the </a:t>
            </a:r>
            <a:r>
              <a:rPr lang="en-US" sz="2000" dirty="0"/>
              <a:t>ancestors of </a:t>
            </a:r>
            <a:r>
              <a:rPr lang="en-US" sz="2000" i="1" dirty="0"/>
              <a:t>e</a:t>
            </a:r>
            <a:r>
              <a:rPr lang="en-US" sz="2000" dirty="0"/>
              <a:t>,  and </a:t>
            </a:r>
            <a:r>
              <a:rPr lang="en-US" sz="2000" dirty="0" smtClean="0"/>
              <a:t>the </a:t>
            </a:r>
            <a:r>
              <a:rPr lang="en-US" sz="2000" dirty="0"/>
              <a:t>descendants of </a:t>
            </a:r>
            <a:r>
              <a:rPr lang="en-US" sz="2000" i="1" dirty="0"/>
              <a:t>b</a:t>
            </a:r>
            <a:r>
              <a:rPr lang="en-US" sz="2000" dirty="0"/>
              <a:t>. </a:t>
            </a:r>
          </a:p>
          <a:p>
            <a:pPr marL="845820" indent="-571500">
              <a:buFont typeface="Wingdings 2"/>
              <a:buAutoNum type="romanLcParenBoth"/>
            </a:pPr>
            <a:r>
              <a:rPr lang="en-US" sz="2000" dirty="0" smtClean="0"/>
              <a:t>Find </a:t>
            </a:r>
            <a:r>
              <a:rPr lang="en-US" sz="2000" dirty="0"/>
              <a:t>all internal </a:t>
            </a:r>
            <a:r>
              <a:rPr lang="en-US" sz="2000" dirty="0" smtClean="0"/>
              <a:t>vertices  </a:t>
            </a:r>
            <a:r>
              <a:rPr lang="en-US" sz="2000" dirty="0"/>
              <a:t>and all leaves</a:t>
            </a:r>
            <a:r>
              <a:rPr lang="en-US" sz="2000" dirty="0" smtClean="0"/>
              <a:t>.</a:t>
            </a:r>
          </a:p>
          <a:p>
            <a:pPr marL="845820" indent="-571500">
              <a:buFont typeface="Wingdings 2"/>
              <a:buAutoNum type="romanLcParenBoth"/>
            </a:pPr>
            <a:r>
              <a:rPr lang="en-US" sz="2000" dirty="0" smtClean="0"/>
              <a:t>What </a:t>
            </a:r>
            <a:r>
              <a:rPr lang="en-US" sz="2000" dirty="0"/>
              <a:t>is the subtree rooted at </a:t>
            </a:r>
            <a:r>
              <a:rPr lang="lv-LV" sz="2000" i="1" dirty="0" smtClean="0"/>
              <a:t>g</a:t>
            </a:r>
            <a:r>
              <a:rPr lang="en-US" sz="2000" dirty="0" smtClean="0"/>
              <a:t>?</a:t>
            </a:r>
          </a:p>
          <a:p>
            <a:pPr indent="0">
              <a:buNone/>
            </a:pPr>
            <a:r>
              <a:rPr lang="en-US" sz="2000" b="1" dirty="0" smtClean="0"/>
              <a:t>Solution</a:t>
            </a:r>
            <a:r>
              <a:rPr lang="en-US" sz="2000" dirty="0" smtClean="0"/>
              <a:t>: </a:t>
            </a:r>
          </a:p>
          <a:p>
            <a:pPr marL="845820" indent="-571500">
              <a:buClr>
                <a:srgbClr val="0BD0D9"/>
              </a:buClr>
              <a:buFont typeface="Wingdings 2"/>
              <a:buAutoNum type="romanLcParenBoth"/>
            </a:pPr>
            <a:r>
              <a:rPr lang="en-US" sz="2000" dirty="0" smtClean="0">
                <a:solidFill>
                  <a:prstClr val="black"/>
                </a:solidFill>
              </a:rPr>
              <a:t>The </a:t>
            </a:r>
            <a:r>
              <a:rPr lang="en-US" sz="2000" dirty="0">
                <a:solidFill>
                  <a:prstClr val="black"/>
                </a:solidFill>
              </a:rPr>
              <a:t>parent of </a:t>
            </a:r>
            <a:r>
              <a:rPr lang="en-US" sz="2000" i="1" dirty="0">
                <a:solidFill>
                  <a:prstClr val="black"/>
                </a:solidFill>
              </a:rPr>
              <a:t>c</a:t>
            </a:r>
            <a:r>
              <a:rPr lang="en-US" sz="2000" dirty="0">
                <a:solidFill>
                  <a:prstClr val="black"/>
                </a:solidFill>
              </a:rPr>
              <a:t> is </a:t>
            </a:r>
            <a:r>
              <a:rPr lang="en-US" sz="2000" i="1" dirty="0">
                <a:solidFill>
                  <a:prstClr val="black"/>
                </a:solidFill>
              </a:rPr>
              <a:t>b</a:t>
            </a:r>
            <a:r>
              <a:rPr lang="en-US" sz="2000" dirty="0">
                <a:solidFill>
                  <a:prstClr val="black"/>
                </a:solidFill>
              </a:rPr>
              <a:t>. The children of </a:t>
            </a:r>
            <a:r>
              <a:rPr lang="en-US" sz="2000" i="1" dirty="0">
                <a:solidFill>
                  <a:prstClr val="black"/>
                </a:solidFill>
              </a:rPr>
              <a:t>g</a:t>
            </a:r>
            <a:r>
              <a:rPr lang="en-US" sz="2000" dirty="0">
                <a:solidFill>
                  <a:prstClr val="black"/>
                </a:solidFill>
              </a:rPr>
              <a:t> are </a:t>
            </a:r>
            <a:r>
              <a:rPr lang="en-US" sz="2000" i="1" dirty="0">
                <a:solidFill>
                  <a:prstClr val="black"/>
                </a:solidFill>
              </a:rPr>
              <a:t>h</a:t>
            </a:r>
            <a:r>
              <a:rPr lang="en-US" sz="2000" dirty="0">
                <a:solidFill>
                  <a:prstClr val="black"/>
                </a:solidFill>
              </a:rPr>
              <a:t>, </a:t>
            </a:r>
            <a:r>
              <a:rPr lang="en-US" sz="2000" i="1" dirty="0" err="1">
                <a:solidFill>
                  <a:prstClr val="black"/>
                </a:solidFill>
              </a:rPr>
              <a:t>i</a:t>
            </a:r>
            <a:r>
              <a:rPr lang="en-US" sz="2000" dirty="0">
                <a:solidFill>
                  <a:prstClr val="black"/>
                </a:solidFill>
              </a:rPr>
              <a:t>, and </a:t>
            </a:r>
            <a:r>
              <a:rPr lang="en-US" sz="2000" i="1" dirty="0">
                <a:solidFill>
                  <a:prstClr val="black"/>
                </a:solidFill>
              </a:rPr>
              <a:t>j</a:t>
            </a:r>
            <a:r>
              <a:rPr lang="en-US" sz="2000" dirty="0">
                <a:solidFill>
                  <a:prstClr val="black"/>
                </a:solidFill>
              </a:rPr>
              <a:t>. The siblings of </a:t>
            </a:r>
            <a:r>
              <a:rPr lang="en-US" sz="2000" i="1" dirty="0">
                <a:solidFill>
                  <a:prstClr val="black"/>
                </a:solidFill>
              </a:rPr>
              <a:t>h</a:t>
            </a:r>
            <a:r>
              <a:rPr lang="en-US" sz="2000" dirty="0">
                <a:solidFill>
                  <a:prstClr val="black"/>
                </a:solidFill>
              </a:rPr>
              <a:t> are </a:t>
            </a:r>
            <a:r>
              <a:rPr lang="en-US" sz="2000" i="1" dirty="0" err="1">
                <a:solidFill>
                  <a:prstClr val="black"/>
                </a:solidFill>
              </a:rPr>
              <a:t>i</a:t>
            </a:r>
            <a:r>
              <a:rPr lang="en-US" sz="2000" dirty="0">
                <a:solidFill>
                  <a:prstClr val="black"/>
                </a:solidFill>
              </a:rPr>
              <a:t> and </a:t>
            </a:r>
            <a:r>
              <a:rPr lang="en-US" sz="2000" i="1" dirty="0">
                <a:solidFill>
                  <a:prstClr val="black"/>
                </a:solidFill>
              </a:rPr>
              <a:t>j</a:t>
            </a:r>
            <a:r>
              <a:rPr lang="en-US" sz="2000" dirty="0">
                <a:solidFill>
                  <a:prstClr val="black"/>
                </a:solidFill>
              </a:rPr>
              <a:t>. The ancestors of </a:t>
            </a:r>
            <a:r>
              <a:rPr lang="en-US" sz="2000" i="1" dirty="0">
                <a:solidFill>
                  <a:prstClr val="black"/>
                </a:solidFill>
              </a:rPr>
              <a:t>e</a:t>
            </a:r>
            <a:r>
              <a:rPr lang="en-US" sz="2000" dirty="0">
                <a:solidFill>
                  <a:prstClr val="black"/>
                </a:solidFill>
              </a:rPr>
              <a:t> are c, </a:t>
            </a:r>
            <a:r>
              <a:rPr lang="en-US" sz="2000" i="1" dirty="0">
                <a:solidFill>
                  <a:prstClr val="black"/>
                </a:solidFill>
              </a:rPr>
              <a:t>b</a:t>
            </a:r>
            <a:r>
              <a:rPr lang="en-US" sz="2000" dirty="0">
                <a:solidFill>
                  <a:prstClr val="black"/>
                </a:solidFill>
              </a:rPr>
              <a:t>, and </a:t>
            </a:r>
            <a:r>
              <a:rPr lang="en-US" sz="2000" i="1" dirty="0">
                <a:solidFill>
                  <a:prstClr val="black"/>
                </a:solidFill>
              </a:rPr>
              <a:t>a</a:t>
            </a:r>
            <a:r>
              <a:rPr lang="en-US" sz="2000" dirty="0">
                <a:solidFill>
                  <a:prstClr val="black"/>
                </a:solidFill>
              </a:rPr>
              <a:t>. The descendants of </a:t>
            </a:r>
            <a:r>
              <a:rPr lang="en-US" sz="2000" i="1" dirty="0">
                <a:solidFill>
                  <a:prstClr val="black"/>
                </a:solidFill>
              </a:rPr>
              <a:t>b</a:t>
            </a:r>
            <a:r>
              <a:rPr lang="en-US" sz="2000" dirty="0">
                <a:solidFill>
                  <a:prstClr val="black"/>
                </a:solidFill>
              </a:rPr>
              <a:t> are </a:t>
            </a:r>
            <a:r>
              <a:rPr lang="en-US" sz="2000" i="1" dirty="0">
                <a:solidFill>
                  <a:prstClr val="black"/>
                </a:solidFill>
              </a:rPr>
              <a:t>c</a:t>
            </a:r>
            <a:r>
              <a:rPr lang="en-US" sz="2000" dirty="0">
                <a:solidFill>
                  <a:prstClr val="black"/>
                </a:solidFill>
              </a:rPr>
              <a:t>, </a:t>
            </a:r>
            <a:r>
              <a:rPr lang="en-US" sz="2000" i="1" dirty="0">
                <a:solidFill>
                  <a:prstClr val="black"/>
                </a:solidFill>
              </a:rPr>
              <a:t>d</a:t>
            </a:r>
            <a:r>
              <a:rPr lang="en-US" sz="2000" dirty="0">
                <a:solidFill>
                  <a:prstClr val="black"/>
                </a:solidFill>
              </a:rPr>
              <a:t>, and </a:t>
            </a:r>
            <a:r>
              <a:rPr lang="en-US" sz="2000" i="1" dirty="0">
                <a:solidFill>
                  <a:prstClr val="black"/>
                </a:solidFill>
              </a:rPr>
              <a:t>e</a:t>
            </a:r>
            <a:r>
              <a:rPr lang="en-US" sz="2000" dirty="0">
                <a:solidFill>
                  <a:prstClr val="black"/>
                </a:solidFill>
              </a:rPr>
              <a:t>. 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845820" indent="-571500">
              <a:buClr>
                <a:srgbClr val="0BD0D9"/>
              </a:buClr>
              <a:buFont typeface="Wingdings 2"/>
              <a:buAutoNum type="romanLcParenBoth"/>
            </a:pPr>
            <a:r>
              <a:rPr lang="en-US" sz="2000" dirty="0"/>
              <a:t>The internal vertices are </a:t>
            </a:r>
            <a:r>
              <a:rPr lang="en-US" sz="2000" i="1" dirty="0"/>
              <a:t>a</a:t>
            </a:r>
            <a:r>
              <a:rPr lang="en-US" sz="2000" dirty="0"/>
              <a:t>, </a:t>
            </a:r>
            <a:r>
              <a:rPr lang="en-US" sz="2000" i="1" dirty="0"/>
              <a:t>b</a:t>
            </a:r>
            <a:r>
              <a:rPr lang="en-US" sz="2000" dirty="0"/>
              <a:t>, </a:t>
            </a:r>
            <a:r>
              <a:rPr lang="en-US" sz="2000" i="1" dirty="0"/>
              <a:t>c</a:t>
            </a:r>
            <a:r>
              <a:rPr lang="en-US" sz="2000" dirty="0"/>
              <a:t>, </a:t>
            </a:r>
            <a:r>
              <a:rPr lang="en-US" sz="2000" i="1" dirty="0"/>
              <a:t>g</a:t>
            </a:r>
            <a:r>
              <a:rPr lang="en-US" sz="2000" dirty="0"/>
              <a:t>, </a:t>
            </a:r>
            <a:r>
              <a:rPr lang="en-US" sz="2000" i="1" dirty="0"/>
              <a:t>h</a:t>
            </a:r>
            <a:r>
              <a:rPr lang="en-US" sz="2000" dirty="0"/>
              <a:t>, and </a:t>
            </a:r>
            <a:r>
              <a:rPr lang="en-US" sz="2000" i="1" dirty="0"/>
              <a:t>j</a:t>
            </a:r>
            <a:r>
              <a:rPr lang="en-US" sz="2000" dirty="0"/>
              <a:t>. </a:t>
            </a:r>
            <a:r>
              <a:rPr lang="lv-LV" sz="2000" dirty="0" smtClean="0"/>
              <a:t/>
            </a:r>
            <a:br>
              <a:rPr lang="lv-LV" sz="2000" dirty="0" smtClean="0"/>
            </a:br>
            <a:r>
              <a:rPr lang="en-US" sz="2000" dirty="0" smtClean="0"/>
              <a:t>The </a:t>
            </a:r>
            <a:r>
              <a:rPr lang="en-US" sz="2000" dirty="0"/>
              <a:t>leaves are </a:t>
            </a:r>
            <a:r>
              <a:rPr lang="en-US" sz="2000" i="1" dirty="0"/>
              <a:t>d</a:t>
            </a:r>
            <a:r>
              <a:rPr lang="en-US" sz="2000" dirty="0"/>
              <a:t>, </a:t>
            </a:r>
            <a:r>
              <a:rPr lang="en-US" sz="2000" i="1" dirty="0"/>
              <a:t>e</a:t>
            </a:r>
            <a:r>
              <a:rPr lang="en-US" sz="2000" dirty="0"/>
              <a:t>, </a:t>
            </a:r>
            <a:r>
              <a:rPr lang="en-US" sz="2000" i="1" dirty="0"/>
              <a:t>f</a:t>
            </a:r>
            <a:r>
              <a:rPr lang="en-US" sz="2000" dirty="0"/>
              <a:t>, </a:t>
            </a:r>
            <a:r>
              <a:rPr lang="en-US" sz="2000" i="1" dirty="0" err="1"/>
              <a:t>i</a:t>
            </a:r>
            <a:r>
              <a:rPr lang="en-US" sz="2000" dirty="0"/>
              <a:t>, </a:t>
            </a:r>
            <a:r>
              <a:rPr lang="en-US" sz="2000" i="1" dirty="0"/>
              <a:t>k</a:t>
            </a:r>
            <a:r>
              <a:rPr lang="en-US" sz="2000" dirty="0"/>
              <a:t>, </a:t>
            </a:r>
            <a:r>
              <a:rPr lang="en-US" sz="2000" i="1" dirty="0"/>
              <a:t>l</a:t>
            </a:r>
            <a:r>
              <a:rPr lang="en-US" sz="2000" dirty="0"/>
              <a:t>, and </a:t>
            </a:r>
            <a:r>
              <a:rPr lang="en-US" sz="2000" i="1" dirty="0"/>
              <a:t>m</a:t>
            </a:r>
            <a:r>
              <a:rPr lang="en-US" sz="2000" dirty="0"/>
              <a:t>.  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845820" indent="-571500">
              <a:buClr>
                <a:srgbClr val="0BD0D9"/>
              </a:buClr>
              <a:buFont typeface="Wingdings 2"/>
              <a:buAutoNum type="romanLcParenBoth"/>
            </a:pPr>
            <a:r>
              <a:rPr lang="en-US" sz="2000" dirty="0" smtClean="0"/>
              <a:t>We display the </a:t>
            </a:r>
            <a:r>
              <a:rPr lang="en-US" sz="2000" dirty="0" err="1"/>
              <a:t>subtree</a:t>
            </a:r>
            <a:r>
              <a:rPr lang="en-US" sz="2000" dirty="0"/>
              <a:t> rooted </a:t>
            </a:r>
            <a:r>
              <a:rPr lang="en-US" sz="2000" dirty="0" smtClean="0"/>
              <a:t>at </a:t>
            </a:r>
            <a:r>
              <a:rPr lang="en-US" sz="2000" i="1" dirty="0" smtClean="0"/>
              <a:t>g</a:t>
            </a:r>
            <a:r>
              <a:rPr lang="en-US" sz="2000" dirty="0" smtClean="0"/>
              <a:t>.</a:t>
            </a:r>
            <a:endParaRPr lang="en-US" sz="2000" dirty="0"/>
          </a:p>
          <a:p>
            <a:pPr marL="1211580" lvl="1" indent="-571500">
              <a:buClr>
                <a:srgbClr val="0BD0D9"/>
              </a:buClr>
              <a:buFont typeface="Wingdings 2"/>
              <a:buAutoNum type="romanLcParenBoth"/>
            </a:pPr>
            <a:endParaRPr lang="en-US" sz="18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216555"/>
            <a:ext cx="2837465" cy="2599090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066" y="4430889"/>
            <a:ext cx="1789290" cy="231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7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Quiz 14A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5659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1703</Words>
  <Application>Microsoft Office PowerPoint</Application>
  <PresentationFormat>Widescreen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Symbol</vt:lpstr>
      <vt:lpstr>Wingdings 2</vt:lpstr>
      <vt:lpstr>Office Theme</vt:lpstr>
      <vt:lpstr>Introduction to Trees</vt:lpstr>
      <vt:lpstr>Section Summary</vt:lpstr>
      <vt:lpstr>Trees – 1 </vt:lpstr>
      <vt:lpstr>Trees – 2 </vt:lpstr>
      <vt:lpstr>Trees as Models</vt:lpstr>
      <vt:lpstr>Rooted Trees</vt:lpstr>
      <vt:lpstr>Rooted Tree Terminology</vt:lpstr>
      <vt:lpstr>Terminology for Rooted Trees</vt:lpstr>
      <vt:lpstr>Quiz 14A</vt:lpstr>
      <vt:lpstr>m-ary Rooted Trees</vt:lpstr>
      <vt:lpstr>Ordered Rooted Trees</vt:lpstr>
      <vt:lpstr>Properties of Trees</vt:lpstr>
      <vt:lpstr>Counting Vertices in Full m-Ary Trees – 1 </vt:lpstr>
      <vt:lpstr>Counting Vertices in Full m-Ary Trees – 2 </vt:lpstr>
      <vt:lpstr>Level of vertices and height of trees</vt:lpstr>
      <vt:lpstr>Balanced m-Ary Trees</vt:lpstr>
      <vt:lpstr>Number of Leaves in an m-Ary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122</cp:revision>
  <dcterms:created xsi:type="dcterms:W3CDTF">2021-01-03T18:25:44Z</dcterms:created>
  <dcterms:modified xsi:type="dcterms:W3CDTF">2021-04-12T05:53:12Z</dcterms:modified>
</cp:coreProperties>
</file>