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908" r:id="rId2"/>
    <p:sldId id="909" r:id="rId3"/>
    <p:sldId id="910" r:id="rId4"/>
    <p:sldId id="911" r:id="rId5"/>
    <p:sldId id="912" r:id="rId6"/>
    <p:sldId id="913" r:id="rId7"/>
    <p:sldId id="914" r:id="rId8"/>
    <p:sldId id="915" r:id="rId9"/>
    <p:sldId id="904" r:id="rId10"/>
    <p:sldId id="905" r:id="rId11"/>
    <p:sldId id="906" r:id="rId12"/>
    <p:sldId id="916" r:id="rId13"/>
    <p:sldId id="917" r:id="rId14"/>
    <p:sldId id="918" r:id="rId15"/>
    <p:sldId id="919" r:id="rId16"/>
    <p:sldId id="920" r:id="rId17"/>
    <p:sldId id="921" r:id="rId18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01P2" id="{542633F9-2712-4BF4-A781-60A62FDD690E}">
          <p14:sldIdLst>
            <p14:sldId id="908"/>
            <p14:sldId id="909"/>
          </p14:sldIdLst>
        </p14:section>
        <p14:section name="Ch01P3" id="{36413062-4087-40E1-9633-AF27FFF46167}">
          <p14:sldIdLst>
            <p14:sldId id="910"/>
            <p14:sldId id="911"/>
            <p14:sldId id="912"/>
            <p14:sldId id="913"/>
            <p14:sldId id="914"/>
            <p14:sldId id="915"/>
          </p14:sldIdLst>
        </p14:section>
        <p14:section name="Ch04P4" id="{0CBEBFC2-DEFD-4984-AF6A-8A39129EA147}">
          <p14:sldIdLst>
            <p14:sldId id="904"/>
            <p14:sldId id="905"/>
            <p14:sldId id="906"/>
          </p14:sldIdLst>
        </p14:section>
        <p14:section name="Ch08P3" id="{E15102C0-9C5A-4B54-9E25-4A0DB4C1DE4E}">
          <p14:sldIdLst>
            <p14:sldId id="916"/>
            <p14:sldId id="917"/>
          </p14:sldIdLst>
        </p14:section>
        <p14:section name="Ch10P1" id="{9B9FC880-C371-4221-9B97-FE52BBC7244D}">
          <p14:sldIdLst>
            <p14:sldId id="918"/>
            <p14:sldId id="919"/>
          </p14:sldIdLst>
        </p14:section>
        <p14:section name="Ch10P3" id="{421EFC17-B9D2-490A-AE71-AE503F2C39C5}">
          <p14:sldIdLst>
            <p14:sldId id="920"/>
            <p14:sldId id="9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0000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870" autoAdjust="0"/>
  </p:normalViewPr>
  <p:slideViewPr>
    <p:cSldViewPr snapToGrid="0">
      <p:cViewPr varScale="1">
        <p:scale>
          <a:sx n="87" d="100"/>
          <a:sy n="87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01.04.2021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01.04.2021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01.04.2021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01.04.2021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01.04.2021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01.04.2021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01.04.2021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01.04.2021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01.04.2021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01.04.2021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01.04.2021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01.04.2021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01.04.2021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10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 Circuits </a:t>
            </a:r>
            <a:br>
              <a:rPr lang="en-US" dirty="0" smtClean="0"/>
            </a:br>
            <a:r>
              <a:rPr lang="en-US" dirty="0" smtClean="0"/>
              <a:t>(Studied in depth in Chapter 12)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Electronic circuits; each input/output signal  can be viewed as a 0 or 1. </a:t>
            </a:r>
          </a:p>
          <a:p>
            <a:pPr lvl="1"/>
            <a:r>
              <a:rPr lang="en-US" sz="2000" dirty="0"/>
              <a:t>0    represents </a:t>
            </a:r>
            <a:r>
              <a:rPr lang="en-US" sz="2000" b="1" dirty="0"/>
              <a:t>False</a:t>
            </a:r>
          </a:p>
          <a:p>
            <a:pPr lvl="1"/>
            <a:r>
              <a:rPr lang="en-US" sz="2000" dirty="0"/>
              <a:t>1    represents </a:t>
            </a:r>
            <a:r>
              <a:rPr lang="en-US" sz="2000" b="1" dirty="0"/>
              <a:t>True</a:t>
            </a:r>
          </a:p>
          <a:p>
            <a:r>
              <a:rPr lang="en-US" sz="2000" dirty="0"/>
              <a:t>Complicated circuits are constructed from three basic circuits called gates.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 lvl="1"/>
            <a:r>
              <a:rPr lang="en-US" sz="1800" dirty="0"/>
              <a:t>The inverter  (</a:t>
            </a:r>
            <a:r>
              <a:rPr lang="en-US" sz="1800" b="1" dirty="0"/>
              <a:t>NOT gate</a:t>
            </a:r>
            <a:r>
              <a:rPr lang="en-US" sz="1800" dirty="0" smtClean="0"/>
              <a:t>)</a:t>
            </a:r>
            <a:r>
              <a:rPr lang="lv-LV" sz="1800" dirty="0" smtClean="0"/>
              <a:t> computes negation</a:t>
            </a:r>
            <a:endParaRPr lang="en-US" sz="1800" dirty="0"/>
          </a:p>
          <a:p>
            <a:pPr lvl="1"/>
            <a:r>
              <a:rPr lang="en-US" sz="1800" dirty="0"/>
              <a:t>The </a:t>
            </a:r>
            <a:r>
              <a:rPr lang="en-US" sz="1800" b="1" dirty="0"/>
              <a:t>OR gate </a:t>
            </a:r>
            <a:r>
              <a:rPr lang="en-US" sz="1800" dirty="0"/>
              <a:t>takes two input bits and produces the </a:t>
            </a:r>
            <a:r>
              <a:rPr lang="en-US" sz="1800" dirty="0" smtClean="0"/>
              <a:t>disjunction.</a:t>
            </a:r>
            <a:endParaRPr lang="en-US" sz="1800" dirty="0"/>
          </a:p>
          <a:p>
            <a:pPr lvl="1"/>
            <a:r>
              <a:rPr lang="en-US" sz="1800" dirty="0"/>
              <a:t>The </a:t>
            </a:r>
            <a:r>
              <a:rPr lang="en-US" sz="1800" b="1" dirty="0"/>
              <a:t>AND gate </a:t>
            </a:r>
            <a:r>
              <a:rPr lang="en-US" sz="1800" dirty="0"/>
              <a:t>takes two input bits and produces </a:t>
            </a:r>
            <a:r>
              <a:rPr lang="en-US" sz="1800" dirty="0" smtClean="0"/>
              <a:t>the </a:t>
            </a:r>
            <a:r>
              <a:rPr lang="en-US" sz="1800" dirty="0"/>
              <a:t>conjunction of the two bits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More complicated digital circuits can be constructed by combining these basic circuits  to produce the desired output given the input signals by building a circuit for each piece of the output expression and then combining them. For example:</a:t>
            </a:r>
          </a:p>
          <a:p>
            <a:endParaRPr lang="lv-LV" dirty="0"/>
          </a:p>
        </p:txBody>
      </p:sp>
      <p:pic>
        <p:nvPicPr>
          <p:cNvPr id="4" name="Picture 3" descr="new_figure_2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1194" y="3929644"/>
            <a:ext cx="4210812" cy="543306"/>
          </a:xfrm>
          <a:prstGeom prst="rect">
            <a:avLst/>
          </a:prstGeom>
        </p:spPr>
      </p:pic>
      <p:pic>
        <p:nvPicPr>
          <p:cNvPr id="5" name="Picture 4" descr="new_figure_2_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1183" y="5270863"/>
            <a:ext cx="3016758" cy="68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8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Pseudoprimes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 a positive integer </a:t>
            </a:r>
            <a:r>
              <a:rPr lang="en-US" i="1" dirty="0" smtClean="0"/>
              <a:t>n</a:t>
            </a:r>
            <a:r>
              <a:rPr lang="en-US" dirty="0" smtClean="0"/>
              <a:t>, such that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/>
              <a:t>n</a:t>
            </a:r>
            <a:r>
              <a:rPr lang="en-US" baseline="30000" dirty="0" smtClean="0"/>
              <a:t>-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≡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>
                <a:ea typeface="Cambria Math" pitchFamily="18" charset="0"/>
              </a:rPr>
              <a:t>(mod 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>
                <a:ea typeface="Cambria Math" pitchFamily="18" charset="0"/>
              </a:rPr>
              <a:t>):</a:t>
            </a:r>
          </a:p>
          <a:p>
            <a:pPr lvl="1"/>
            <a:r>
              <a:rPr lang="en-US" dirty="0" smtClean="0">
                <a:ea typeface="Cambria Math" pitchFamily="18" charset="0"/>
              </a:rPr>
              <a:t>If 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>
                <a:ea typeface="Cambria Math" pitchFamily="18" charset="0"/>
              </a:rPr>
              <a:t> does not satisfy the congruence, it is composite.</a:t>
            </a:r>
          </a:p>
          <a:p>
            <a:pPr lvl="1"/>
            <a:r>
              <a:rPr lang="en-US" dirty="0" smtClean="0">
                <a:ea typeface="Cambria Math" pitchFamily="18" charset="0"/>
              </a:rPr>
              <a:t>If 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>
                <a:ea typeface="Cambria Math" pitchFamily="18" charset="0"/>
              </a:rPr>
              <a:t> does satisfy the congruence, it is either prime or a </a:t>
            </a:r>
            <a:r>
              <a:rPr lang="en-US" dirty="0" err="1" smtClean="0">
                <a:ea typeface="Cambria Math" pitchFamily="18" charset="0"/>
              </a:rPr>
              <a:t>pseudoprime</a:t>
            </a:r>
            <a:r>
              <a:rPr lang="en-US" dirty="0" smtClean="0">
                <a:ea typeface="Cambria Math" pitchFamily="18" charset="0"/>
              </a:rPr>
              <a:t> to the base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ea typeface="Cambria Math" pitchFamily="18" charset="0"/>
              </a:rPr>
              <a:t>.</a:t>
            </a:r>
          </a:p>
          <a:p>
            <a:r>
              <a:rPr lang="en-US" dirty="0" smtClean="0">
                <a:ea typeface="Cambria Math" pitchFamily="18" charset="0"/>
              </a:rPr>
              <a:t>Doing similar tests with additional bases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>
                <a:ea typeface="Cambria Math" pitchFamily="18" charset="0"/>
              </a:rPr>
              <a:t>, provides more evidence as to whether 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>
                <a:ea typeface="Cambria Math" pitchFamily="18" charset="0"/>
              </a:rPr>
              <a:t> is prime.</a:t>
            </a:r>
          </a:p>
          <a:p>
            <a:r>
              <a:rPr lang="en-US" dirty="0" smtClean="0">
                <a:ea typeface="Cambria Math" pitchFamily="18" charset="0"/>
              </a:rPr>
              <a:t>Among the positive integers not exceeding a positive real number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ea typeface="Cambria Math" pitchFamily="18" charset="0"/>
              </a:rPr>
              <a:t>, compared to primes, there are relatively few </a:t>
            </a:r>
            <a:r>
              <a:rPr lang="en-US" dirty="0" err="1" smtClean="0">
                <a:ea typeface="Cambria Math" pitchFamily="18" charset="0"/>
              </a:rPr>
              <a:t>pseudoprimes</a:t>
            </a:r>
            <a:r>
              <a:rPr lang="en-US" dirty="0" smtClean="0">
                <a:ea typeface="Cambria Math" pitchFamily="18" charset="0"/>
              </a:rPr>
              <a:t> to the base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>
                <a:ea typeface="Cambria Math" pitchFamily="18" charset="0"/>
              </a:rPr>
              <a:t>.</a:t>
            </a:r>
          </a:p>
          <a:p>
            <a:pPr lvl="1"/>
            <a:r>
              <a:rPr lang="en-US" dirty="0" smtClean="0">
                <a:ea typeface="Cambria Math" pitchFamily="18" charset="0"/>
              </a:rPr>
              <a:t>For example, among the positive integers less than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 smtClean="0">
                <a:ea typeface="Cambria Math" pitchFamily="18" charset="0"/>
              </a:rPr>
              <a:t> there 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455,052,512</a:t>
            </a:r>
            <a:r>
              <a:rPr lang="en-US" dirty="0" smtClean="0">
                <a:ea typeface="Cambria Math" pitchFamily="18" charset="0"/>
              </a:rPr>
              <a:t> primes, but only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14,884</a:t>
            </a:r>
            <a:r>
              <a:rPr lang="en-US" dirty="0" smtClean="0">
                <a:ea typeface="Cambria Math" pitchFamily="18" charset="0"/>
              </a:rPr>
              <a:t> </a:t>
            </a:r>
            <a:r>
              <a:rPr lang="en-US" dirty="0" err="1" smtClean="0">
                <a:ea typeface="Cambria Math" pitchFamily="18" charset="0"/>
              </a:rPr>
              <a:t>pseudoprimes</a:t>
            </a:r>
            <a:r>
              <a:rPr lang="en-US" dirty="0" smtClean="0">
                <a:ea typeface="Cambria Math" pitchFamily="18" charset="0"/>
              </a:rPr>
              <a:t> to the base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ea typeface="Cambria Math" pitchFamily="18" charset="0"/>
              </a:rPr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02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Carmichael Numbers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i="1" dirty="0" smtClean="0"/>
              <a:t>optional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ea typeface="Cambria Math" pitchFamily="18" charset="0"/>
              </a:rPr>
              <a:t>There are composite integers 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>
                <a:ea typeface="Cambria Math" pitchFamily="18" charset="0"/>
              </a:rPr>
              <a:t> that pass all tests with bases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>
                <a:ea typeface="Cambria Math" pitchFamily="18" charset="0"/>
              </a:rPr>
              <a:t> such that </a:t>
            </a:r>
            <a:r>
              <a:rPr lang="en-US" dirty="0" err="1" smtClean="0">
                <a:ea typeface="Cambria Math" pitchFamily="18" charset="0"/>
              </a:rPr>
              <a:t>gcd</a:t>
            </a:r>
            <a:r>
              <a:rPr lang="en-US" dirty="0" smtClean="0">
                <a:ea typeface="Cambria Math" pitchFamily="18" charset="0"/>
              </a:rPr>
              <a:t>(</a:t>
            </a:r>
            <a:r>
              <a:rPr lang="en-US" i="1" dirty="0" err="1" smtClean="0">
                <a:ea typeface="Cambria Math" pitchFamily="18" charset="0"/>
              </a:rPr>
              <a:t>b,n</a:t>
            </a:r>
            <a:r>
              <a:rPr lang="en-US" dirty="0" smtClean="0">
                <a:ea typeface="Cambria Math" pitchFamily="18" charset="0"/>
              </a:rPr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.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    Definition</a:t>
            </a:r>
            <a:r>
              <a:rPr lang="en-US" dirty="0" smtClean="0"/>
              <a:t>: A composite integer n that satisfies the congruence </a:t>
            </a:r>
            <a:r>
              <a:rPr lang="en-US" i="1" dirty="0" smtClean="0"/>
              <a:t>b</a:t>
            </a:r>
            <a:r>
              <a:rPr lang="en-US" i="1" baseline="30000" dirty="0" smtClean="0"/>
              <a:t>n</a:t>
            </a:r>
            <a:r>
              <a:rPr lang="en-US" baseline="30000" dirty="0" smtClean="0"/>
              <a:t>-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≡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>
                <a:ea typeface="Cambria Math" pitchFamily="18" charset="0"/>
              </a:rPr>
              <a:t>(mod 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>
                <a:ea typeface="Cambria Math" pitchFamily="18" charset="0"/>
              </a:rPr>
              <a:t>) for all positive integers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>
                <a:ea typeface="Cambria Math" pitchFamily="18" charset="0"/>
              </a:rPr>
              <a:t> with </a:t>
            </a:r>
            <a:r>
              <a:rPr lang="en-US" dirty="0" err="1" smtClean="0">
                <a:ea typeface="Cambria Math" pitchFamily="18" charset="0"/>
              </a:rPr>
              <a:t>gcd</a:t>
            </a:r>
            <a:r>
              <a:rPr lang="en-US" dirty="0" smtClean="0">
                <a:ea typeface="Cambria Math" pitchFamily="18" charset="0"/>
              </a:rPr>
              <a:t>(</a:t>
            </a:r>
            <a:r>
              <a:rPr lang="en-US" i="1" dirty="0" err="1" smtClean="0">
                <a:ea typeface="Cambria Math" pitchFamily="18" charset="0"/>
              </a:rPr>
              <a:t>b</a:t>
            </a:r>
            <a:r>
              <a:rPr lang="en-US" dirty="0" err="1" smtClean="0">
                <a:ea typeface="Cambria Math" pitchFamily="18" charset="0"/>
              </a:rPr>
              <a:t>,</a:t>
            </a:r>
            <a:r>
              <a:rPr lang="en-US" i="1" dirty="0" err="1" smtClean="0">
                <a:ea typeface="Cambria Math" pitchFamily="18" charset="0"/>
              </a:rPr>
              <a:t>n</a:t>
            </a:r>
            <a:r>
              <a:rPr lang="en-US" dirty="0" smtClean="0">
                <a:ea typeface="Cambria Math" pitchFamily="18" charset="0"/>
              </a:rPr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>
                <a:ea typeface="Cambria Math" pitchFamily="18" charset="0"/>
              </a:rPr>
              <a:t>is called a </a:t>
            </a:r>
            <a:r>
              <a:rPr lang="en-US" i="1" dirty="0" smtClean="0">
                <a:ea typeface="Cambria Math" pitchFamily="18" charset="0"/>
              </a:rPr>
              <a:t>Carmichael</a:t>
            </a:r>
            <a:r>
              <a:rPr lang="en-US" dirty="0" smtClean="0">
                <a:ea typeface="Cambria Math" pitchFamily="18" charset="0"/>
              </a:rPr>
              <a:t> number.</a:t>
            </a:r>
          </a:p>
          <a:p>
            <a:pPr>
              <a:buNone/>
            </a:pPr>
            <a:r>
              <a:rPr lang="en-US" dirty="0" smtClean="0">
                <a:ea typeface="Cambria Math" pitchFamily="18" charset="0"/>
              </a:rPr>
              <a:t>     </a:t>
            </a:r>
            <a:r>
              <a:rPr lang="en-US" b="1" dirty="0" smtClean="0">
                <a:ea typeface="Cambria Math" pitchFamily="18" charset="0"/>
              </a:rPr>
              <a:t>Example</a:t>
            </a:r>
            <a:r>
              <a:rPr lang="en-US" dirty="0" smtClean="0">
                <a:ea typeface="Cambria Math" pitchFamily="18" charset="0"/>
              </a:rPr>
              <a:t>: The integer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561</a:t>
            </a:r>
            <a:r>
              <a:rPr lang="en-US" dirty="0" smtClean="0">
                <a:ea typeface="Cambria Math" pitchFamily="18" charset="0"/>
              </a:rPr>
              <a:t> is a Carmichael number. To see this:</a:t>
            </a:r>
          </a:p>
          <a:p>
            <a:pPr lvl="1"/>
            <a:r>
              <a:rPr lang="en-US" dirty="0" smtClean="0">
                <a:latin typeface="Cambria Math" pitchFamily="18" charset="0"/>
                <a:ea typeface="Cambria Math" pitchFamily="18" charset="0"/>
              </a:rPr>
              <a:t>561</a:t>
            </a:r>
            <a:r>
              <a:rPr lang="en-US" dirty="0" smtClean="0">
                <a:ea typeface="Cambria Math" pitchFamily="18" charset="0"/>
              </a:rPr>
              <a:t> is composite, since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561</a:t>
            </a:r>
            <a:r>
              <a:rPr lang="en-US" dirty="0" smtClean="0">
                <a:ea typeface="Cambria Math" pitchFamily="18" charset="0"/>
              </a:rPr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∙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 smtClean="0"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∙ 13.</a:t>
            </a:r>
          </a:p>
          <a:p>
            <a:pPr lvl="1"/>
            <a:r>
              <a:rPr lang="en-US" dirty="0" smtClean="0">
                <a:latin typeface="Cambria Math"/>
                <a:ea typeface="Cambria Math"/>
              </a:rPr>
              <a:t>If </a:t>
            </a:r>
            <a:r>
              <a:rPr lang="en-US" dirty="0" err="1" smtClean="0">
                <a:latin typeface="Cambria Math"/>
                <a:ea typeface="Cambria Math"/>
              </a:rPr>
              <a:t>gcd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, 561) = 1, then </a:t>
            </a:r>
            <a:r>
              <a:rPr lang="en-US" dirty="0" err="1" smtClean="0">
                <a:latin typeface="Cambria Math"/>
                <a:ea typeface="Cambria Math"/>
              </a:rPr>
              <a:t>gcd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, 3) = 1, then     </a:t>
            </a:r>
            <a:r>
              <a:rPr lang="en-US" dirty="0" err="1" smtClean="0">
                <a:latin typeface="Cambria Math"/>
                <a:ea typeface="Cambria Math"/>
              </a:rPr>
              <a:t>gcd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, 11) = </a:t>
            </a:r>
            <a:r>
              <a:rPr lang="en-US" dirty="0" err="1" smtClean="0">
                <a:latin typeface="Cambria Math"/>
                <a:ea typeface="Cambria Math"/>
              </a:rPr>
              <a:t>gcd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, 17) =1.</a:t>
            </a:r>
          </a:p>
          <a:p>
            <a:pPr lvl="1"/>
            <a:r>
              <a:rPr lang="en-US" dirty="0" smtClean="0">
                <a:latin typeface="Cambria Math"/>
                <a:ea typeface="Cambria Math"/>
              </a:rPr>
              <a:t>Using Fermat’s Little Theorem: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/>
                <a:ea typeface="Cambria Math"/>
              </a:rPr>
              <a:t> ≡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(</a:t>
            </a:r>
            <a:r>
              <a:rPr lang="en-US" dirty="0" smtClean="0">
                <a:latin typeface="Cambria Math"/>
                <a:ea typeface="Cambria Math"/>
              </a:rPr>
              <a:t>mod 3</a:t>
            </a:r>
            <a:r>
              <a:rPr lang="en-US" dirty="0" smtClean="0">
                <a:ea typeface="Cambria Math"/>
              </a:rPr>
              <a:t>)</a:t>
            </a:r>
            <a:r>
              <a:rPr lang="en-US" dirty="0" smtClean="0">
                <a:latin typeface="Cambria Math"/>
                <a:ea typeface="Cambria Math"/>
              </a:rPr>
              <a:t>,</a:t>
            </a:r>
            <a:r>
              <a:rPr lang="en-US" i="1" dirty="0" smtClean="0">
                <a:ea typeface="Cambria Math" pitchFamily="18" charset="0"/>
              </a:rPr>
              <a:t>  b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10 </a:t>
            </a:r>
            <a:r>
              <a:rPr lang="en-US" dirty="0" smtClean="0">
                <a:latin typeface="Cambria Math"/>
                <a:ea typeface="Cambria Math"/>
              </a:rPr>
              <a:t> ≡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(</a:t>
            </a:r>
            <a:r>
              <a:rPr lang="en-US" dirty="0" smtClean="0">
                <a:latin typeface="Cambria Math"/>
                <a:ea typeface="Cambria Math"/>
              </a:rPr>
              <a:t>mod 11</a:t>
            </a:r>
            <a:r>
              <a:rPr lang="en-US" dirty="0" smtClean="0">
                <a:ea typeface="Cambria Math"/>
              </a:rPr>
              <a:t>)</a:t>
            </a:r>
            <a:r>
              <a:rPr lang="en-US" dirty="0" smtClean="0">
                <a:latin typeface="Cambria Math"/>
                <a:ea typeface="Cambria Math"/>
              </a:rPr>
              <a:t>,</a:t>
            </a:r>
            <a:r>
              <a:rPr lang="en-US" i="1" dirty="0" smtClean="0">
                <a:ea typeface="Cambria Math" pitchFamily="18" charset="0"/>
              </a:rPr>
              <a:t>  b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16 </a:t>
            </a:r>
            <a:r>
              <a:rPr lang="en-US" dirty="0" smtClean="0">
                <a:latin typeface="Cambria Math"/>
                <a:ea typeface="Cambria Math"/>
              </a:rPr>
              <a:t> ≡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(</a:t>
            </a:r>
            <a:r>
              <a:rPr lang="en-US" dirty="0" smtClean="0">
                <a:latin typeface="Cambria Math"/>
                <a:ea typeface="Cambria Math"/>
              </a:rPr>
              <a:t>mod 17</a:t>
            </a:r>
            <a:r>
              <a:rPr lang="en-US" dirty="0" smtClean="0">
                <a:ea typeface="Cambria Math"/>
              </a:rPr>
              <a:t>)</a:t>
            </a:r>
            <a:r>
              <a:rPr lang="en-US" dirty="0" smtClean="0">
                <a:latin typeface="Cambria Math"/>
                <a:ea typeface="Cambria Math"/>
              </a:rPr>
              <a:t>.</a:t>
            </a:r>
          </a:p>
          <a:p>
            <a:pPr lvl="1"/>
            <a:r>
              <a:rPr lang="en-US" dirty="0" smtClean="0">
                <a:latin typeface="Cambria Math"/>
                <a:ea typeface="Cambria Math"/>
              </a:rPr>
              <a:t>Then</a:t>
            </a:r>
          </a:p>
          <a:p>
            <a:pPr lvl="2">
              <a:buNone/>
            </a:pP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560 </a:t>
            </a:r>
            <a:r>
              <a:rPr lang="en-US" dirty="0" smtClean="0">
                <a:latin typeface="Cambria Math"/>
                <a:ea typeface="Cambria Math"/>
              </a:rPr>
              <a:t> =</a:t>
            </a:r>
            <a:r>
              <a:rPr lang="en-US" i="1" dirty="0" smtClean="0">
                <a:ea typeface="Cambria Math" pitchFamily="18" charset="0"/>
              </a:rPr>
              <a:t> (b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ea typeface="Cambria Math"/>
              </a:rPr>
              <a:t>)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 280 </a:t>
            </a:r>
            <a:r>
              <a:rPr lang="en-US" dirty="0" smtClean="0">
                <a:latin typeface="Cambria Math"/>
                <a:ea typeface="Cambria Math"/>
              </a:rPr>
              <a:t> ≡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(</a:t>
            </a:r>
            <a:r>
              <a:rPr lang="en-US" dirty="0" smtClean="0">
                <a:latin typeface="Cambria Math"/>
                <a:ea typeface="Cambria Math"/>
              </a:rPr>
              <a:t>mod 3</a:t>
            </a:r>
            <a:r>
              <a:rPr lang="en-US" dirty="0" smtClean="0">
                <a:ea typeface="Cambria Math"/>
              </a:rPr>
              <a:t>)</a:t>
            </a:r>
            <a:r>
              <a:rPr lang="en-US" dirty="0" smtClean="0">
                <a:latin typeface="Cambria Math"/>
                <a:ea typeface="Cambria Math"/>
              </a:rPr>
              <a:t>,</a:t>
            </a:r>
          </a:p>
          <a:p>
            <a:pPr lvl="2">
              <a:buNone/>
            </a:pP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560 </a:t>
            </a:r>
            <a:r>
              <a:rPr lang="en-US" dirty="0" smtClean="0">
                <a:latin typeface="Cambria Math"/>
                <a:ea typeface="Cambria Math"/>
              </a:rPr>
              <a:t> =</a:t>
            </a:r>
            <a:r>
              <a:rPr lang="en-US" i="1" dirty="0" smtClean="0">
                <a:ea typeface="Cambria Math" pitchFamily="18" charset="0"/>
              </a:rPr>
              <a:t> (b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 smtClean="0">
                <a:ea typeface="Cambria Math"/>
              </a:rPr>
              <a:t>)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 56 </a:t>
            </a:r>
            <a:r>
              <a:rPr lang="en-US" dirty="0" smtClean="0">
                <a:latin typeface="Cambria Math"/>
                <a:ea typeface="Cambria Math"/>
              </a:rPr>
              <a:t> ≡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(</a:t>
            </a:r>
            <a:r>
              <a:rPr lang="en-US" dirty="0" smtClean="0">
                <a:latin typeface="Cambria Math"/>
                <a:ea typeface="Cambria Math"/>
              </a:rPr>
              <a:t>mod 11</a:t>
            </a:r>
            <a:r>
              <a:rPr lang="en-US" dirty="0" smtClean="0">
                <a:ea typeface="Cambria Math"/>
              </a:rPr>
              <a:t>)</a:t>
            </a:r>
            <a:r>
              <a:rPr lang="en-US" dirty="0" smtClean="0">
                <a:latin typeface="Cambria Math"/>
                <a:ea typeface="Cambria Math"/>
              </a:rPr>
              <a:t>,</a:t>
            </a:r>
            <a:r>
              <a:rPr lang="en-US" i="1" dirty="0" smtClean="0">
                <a:ea typeface="Cambria Math" pitchFamily="18" charset="0"/>
              </a:rPr>
              <a:t> </a:t>
            </a:r>
          </a:p>
          <a:p>
            <a:pPr lvl="2">
              <a:buNone/>
            </a:pP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560 </a:t>
            </a:r>
            <a:r>
              <a:rPr lang="en-US" dirty="0" smtClean="0">
                <a:latin typeface="Cambria Math"/>
                <a:ea typeface="Cambria Math"/>
              </a:rPr>
              <a:t> =</a:t>
            </a:r>
            <a:r>
              <a:rPr lang="en-US" i="1" dirty="0" smtClean="0">
                <a:ea typeface="Cambria Math" pitchFamily="18" charset="0"/>
              </a:rPr>
              <a:t> (b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16</a:t>
            </a:r>
            <a:r>
              <a:rPr lang="en-US" dirty="0" smtClean="0">
                <a:ea typeface="Cambria Math"/>
              </a:rPr>
              <a:t>)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 35 </a:t>
            </a:r>
            <a:r>
              <a:rPr lang="en-US" dirty="0" smtClean="0">
                <a:latin typeface="Cambria Math"/>
                <a:ea typeface="Cambria Math"/>
              </a:rPr>
              <a:t> ≡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(</a:t>
            </a:r>
            <a:r>
              <a:rPr lang="en-US" dirty="0" smtClean="0">
                <a:latin typeface="Cambria Math"/>
                <a:ea typeface="Cambria Math"/>
              </a:rPr>
              <a:t>mod 17</a:t>
            </a:r>
            <a:r>
              <a:rPr lang="en-US" dirty="0" smtClean="0">
                <a:ea typeface="Cambria Math"/>
              </a:rPr>
              <a:t>).</a:t>
            </a:r>
          </a:p>
          <a:p>
            <a:pPr lvl="1"/>
            <a:r>
              <a:rPr lang="en-US" dirty="0" smtClean="0">
                <a:ea typeface="Cambria Math"/>
              </a:rPr>
              <a:t>It follows (</a:t>
            </a:r>
            <a:r>
              <a:rPr lang="en-US" i="1" dirty="0" smtClean="0">
                <a:ea typeface="Cambria Math"/>
              </a:rPr>
              <a:t>see Exercise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29</a:t>
            </a:r>
            <a:r>
              <a:rPr lang="en-US" dirty="0" smtClean="0">
                <a:ea typeface="Cambria Math"/>
              </a:rPr>
              <a:t>)</a:t>
            </a:r>
            <a:r>
              <a:rPr lang="en-US" i="1" dirty="0" smtClean="0">
                <a:ea typeface="Cambria Math" pitchFamily="18" charset="0"/>
              </a:rPr>
              <a:t> </a:t>
            </a:r>
            <a:r>
              <a:rPr lang="en-US" dirty="0" smtClean="0">
                <a:ea typeface="Cambria Math" pitchFamily="18" charset="0"/>
              </a:rPr>
              <a:t>that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560 </a:t>
            </a:r>
            <a:r>
              <a:rPr lang="en-US" dirty="0" smtClean="0">
                <a:latin typeface="Cambria Math"/>
                <a:ea typeface="Cambria Math"/>
              </a:rPr>
              <a:t>  ≡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(</a:t>
            </a:r>
            <a:r>
              <a:rPr lang="en-US" dirty="0" smtClean="0">
                <a:latin typeface="Cambria Math"/>
                <a:ea typeface="Cambria Math"/>
              </a:rPr>
              <a:t>mod 561</a:t>
            </a:r>
            <a:r>
              <a:rPr lang="en-US" dirty="0" smtClean="0">
                <a:ea typeface="Cambria Math"/>
              </a:rPr>
              <a:t>) for all positive integers </a:t>
            </a:r>
            <a:r>
              <a:rPr lang="en-US" i="1" dirty="0" smtClean="0">
                <a:ea typeface="Cambria Math"/>
              </a:rPr>
              <a:t>b</a:t>
            </a:r>
            <a:r>
              <a:rPr lang="en-US" dirty="0" smtClean="0">
                <a:ea typeface="Cambria Math"/>
              </a:rPr>
              <a:t> with </a:t>
            </a:r>
            <a:r>
              <a:rPr lang="en-US" dirty="0" err="1" smtClean="0">
                <a:ea typeface="Cambria Math"/>
              </a:rPr>
              <a:t>gcd</a:t>
            </a:r>
            <a:r>
              <a:rPr lang="en-US" dirty="0" smtClean="0">
                <a:ea typeface="Cambria Math"/>
              </a:rPr>
              <a:t>(</a:t>
            </a:r>
            <a:r>
              <a:rPr lang="en-US" i="1" dirty="0" smtClean="0">
                <a:ea typeface="Cambria Math"/>
              </a:rPr>
              <a:t>b</a:t>
            </a:r>
            <a:r>
              <a:rPr lang="en-US" dirty="0" smtClean="0">
                <a:ea typeface="Cambria Math"/>
              </a:rPr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561</a:t>
            </a:r>
            <a:r>
              <a:rPr lang="en-US" dirty="0" smtClean="0">
                <a:ea typeface="Cambria Math"/>
              </a:rPr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/>
              </a:rPr>
              <a:t>. Hence,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561</a:t>
            </a:r>
            <a:r>
              <a:rPr lang="en-US" dirty="0" smtClean="0">
                <a:ea typeface="Cambria Math"/>
              </a:rPr>
              <a:t> is a Carmichael number.</a:t>
            </a:r>
          </a:p>
          <a:p>
            <a:r>
              <a:rPr lang="en-US" dirty="0" smtClean="0">
                <a:ea typeface="Cambria Math"/>
              </a:rPr>
              <a:t>Even though there are infinitely many Carmichael numbers, there are other tests (described in the exercises) that form the basis for efficient probabilistic </a:t>
            </a:r>
            <a:r>
              <a:rPr lang="en-US" dirty="0" err="1" smtClean="0">
                <a:ea typeface="Cambria Math"/>
              </a:rPr>
              <a:t>primality</a:t>
            </a:r>
            <a:r>
              <a:rPr lang="en-US" dirty="0" smtClean="0">
                <a:ea typeface="Cambria Math"/>
              </a:rPr>
              <a:t> testing. (</a:t>
            </a:r>
            <a:r>
              <a:rPr lang="en-US" i="1" dirty="0" smtClean="0">
                <a:ea typeface="Cambria Math"/>
              </a:rPr>
              <a:t>see Chapter </a:t>
            </a:r>
            <a:r>
              <a:rPr lang="en-US" dirty="0" smtClean="0">
                <a:ea typeface="Cambria Math"/>
              </a:rPr>
              <a:t>7) </a:t>
            </a:r>
          </a:p>
          <a:p>
            <a:pPr lvl="1"/>
            <a:endParaRPr lang="en-US" dirty="0" smtClean="0">
              <a:ea typeface="Cambria Math" pitchFamily="18" charset="0"/>
            </a:endParaRPr>
          </a:p>
          <a:p>
            <a:pPr lvl="1"/>
            <a:endParaRPr lang="en-US" i="1" dirty="0" smtClean="0">
              <a:ea typeface="Cambria Math" pitchFamily="18" charset="0"/>
            </a:endParaRPr>
          </a:p>
          <a:p>
            <a:pPr lvl="1"/>
            <a:endParaRPr lang="en-US" i="1" dirty="0" smtClean="0">
              <a:ea typeface="Cambria Math" pitchFamily="18" charset="0"/>
            </a:endParaRPr>
          </a:p>
          <a:p>
            <a:pPr lvl="1"/>
            <a:endParaRPr lang="en-US" i="1" dirty="0" smtClean="0">
              <a:ea typeface="Cambria Math" pitchFamily="18" charset="0"/>
            </a:endParaRPr>
          </a:p>
          <a:p>
            <a:pPr lvl="1"/>
            <a:endParaRPr lang="en-US" dirty="0" smtClean="0">
              <a:latin typeface="Cambria Math"/>
              <a:ea typeface="Cambria Math"/>
            </a:endParaRPr>
          </a:p>
          <a:p>
            <a:pPr lvl="1"/>
            <a:endParaRPr lang="en-US" i="1" dirty="0" smtClean="0">
              <a:ea typeface="Cambria Math" pitchFamily="18" charset="0"/>
            </a:endParaRPr>
          </a:p>
          <a:p>
            <a:pPr lvl="1"/>
            <a:endParaRPr lang="en-US" dirty="0" smtClean="0">
              <a:latin typeface="Cambria Math"/>
              <a:ea typeface="Cambria Math"/>
            </a:endParaRPr>
          </a:p>
          <a:p>
            <a:pPr lvl="1"/>
            <a:endParaRPr lang="en-US" dirty="0" smtClean="0">
              <a:latin typeface="Cambria Math"/>
              <a:ea typeface="Cambria Math"/>
            </a:endParaRPr>
          </a:p>
          <a:p>
            <a:pPr lvl="1"/>
            <a:endParaRPr lang="en-US" dirty="0" smtClean="0">
              <a:latin typeface="Cambria Math"/>
              <a:ea typeface="Cambria Math"/>
            </a:endParaRPr>
          </a:p>
          <a:p>
            <a:pPr lvl="1"/>
            <a:endParaRPr lang="en-US" dirty="0" smtClean="0">
              <a:latin typeface="Cambria Math"/>
              <a:ea typeface="Cambria Math"/>
            </a:endParaRPr>
          </a:p>
          <a:p>
            <a:pPr lvl="1"/>
            <a:endParaRPr lang="en-US" dirty="0" smtClean="0">
              <a:latin typeface="Cambria Math"/>
              <a:ea typeface="Cambria Math"/>
            </a:endParaRPr>
          </a:p>
          <a:p>
            <a:pPr lvl="1"/>
            <a:endParaRPr lang="en-US" dirty="0">
              <a:ea typeface="Cambria Math" pitchFamily="18" charset="0"/>
            </a:endParaRPr>
          </a:p>
        </p:txBody>
      </p:sp>
      <p:pic>
        <p:nvPicPr>
          <p:cNvPr id="4" name="Picture 3" descr="carmichae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24800" y="228600"/>
            <a:ext cx="902208" cy="12778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0" y="1295401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Robert Carmichael </a:t>
            </a:r>
          </a:p>
          <a:p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1879-1967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172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Example: Fast Multiplication of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An algorithm  for the fast multiplication of  two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i="1" dirty="0"/>
              <a:t>n</a:t>
            </a:r>
            <a:r>
              <a:rPr lang="en-US" sz="2000" dirty="0"/>
              <a:t>-bit integers  (assuming </a:t>
            </a:r>
            <a:r>
              <a:rPr lang="en-US" sz="2000" i="1" dirty="0"/>
              <a:t>n</a:t>
            </a:r>
            <a:r>
              <a:rPr lang="en-US" sz="2000" dirty="0"/>
              <a:t> is even) first splits each of the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i="1" dirty="0"/>
              <a:t>n</a:t>
            </a:r>
            <a:r>
              <a:rPr lang="en-US" sz="2000" dirty="0"/>
              <a:t>-bit integers into two blocks, each of </a:t>
            </a:r>
            <a:r>
              <a:rPr lang="en-US" sz="2000" i="1" dirty="0"/>
              <a:t>n</a:t>
            </a:r>
            <a:r>
              <a:rPr lang="en-US" sz="2000" dirty="0"/>
              <a:t> bits.</a:t>
            </a:r>
          </a:p>
          <a:p>
            <a:r>
              <a:rPr lang="en-US" sz="2000" dirty="0"/>
              <a:t>Suppose that </a:t>
            </a:r>
            <a:r>
              <a:rPr lang="en-US" sz="2000" i="1" dirty="0"/>
              <a:t>a</a:t>
            </a:r>
            <a:r>
              <a:rPr lang="en-US" sz="2000" dirty="0"/>
              <a:t> and </a:t>
            </a:r>
            <a:r>
              <a:rPr lang="en-US" sz="2000" i="1" dirty="0"/>
              <a:t>b</a:t>
            </a:r>
            <a:r>
              <a:rPr lang="en-US" sz="2000" dirty="0"/>
              <a:t> are integers with binary expansions of length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i="1" dirty="0"/>
              <a:t>n</a:t>
            </a:r>
            <a:r>
              <a:rPr lang="en-US" sz="2000" dirty="0"/>
              <a:t>. </a:t>
            </a:r>
            <a:r>
              <a:rPr lang="en-US" sz="2000" dirty="0" smtClean="0"/>
              <a:t>Let</a:t>
            </a:r>
            <a:r>
              <a:rPr lang="lv-LV" sz="2000" dirty="0" smtClean="0"/>
              <a:t/>
            </a:r>
            <a:br>
              <a:rPr lang="lv-LV" sz="2000" dirty="0" smtClean="0"/>
            </a:br>
            <a:r>
              <a:rPr lang="en-US" sz="2000" i="1" dirty="0" smtClean="0"/>
              <a:t>a</a:t>
            </a:r>
            <a:r>
              <a:rPr lang="en-US" sz="2000" dirty="0" smtClean="0"/>
              <a:t> </a:t>
            </a:r>
            <a:r>
              <a:rPr lang="en-US" sz="2000" dirty="0"/>
              <a:t>= (</a:t>
            </a:r>
            <a:r>
              <a:rPr lang="en-US" sz="2000" i="1" dirty="0"/>
              <a:t>a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i="1" baseline="-25000" dirty="0"/>
              <a:t>n</a:t>
            </a:r>
            <a:r>
              <a:rPr lang="en-US" sz="2000" baseline="-25000" dirty="0">
                <a:latin typeface="Cambria Math"/>
                <a:ea typeface="Cambria Math"/>
              </a:rPr>
              <a:t>−1</a:t>
            </a:r>
            <a:r>
              <a:rPr lang="en-US" sz="2000" i="1" dirty="0">
                <a:ea typeface="Cambria Math"/>
              </a:rPr>
              <a:t>a</a:t>
            </a:r>
            <a:r>
              <a:rPr lang="en-US" sz="2000" baseline="-25000" dirty="0">
                <a:latin typeface="Cambria Math"/>
                <a:ea typeface="Cambria Math"/>
              </a:rPr>
              <a:t>2</a:t>
            </a:r>
            <a:r>
              <a:rPr lang="en-US" sz="2000" i="1" baseline="-25000" dirty="0">
                <a:latin typeface="Cambria Math"/>
                <a:ea typeface="Cambria Math"/>
              </a:rPr>
              <a:t>n</a:t>
            </a:r>
            <a:r>
              <a:rPr lang="en-US" sz="2000" baseline="-25000" dirty="0">
                <a:latin typeface="Cambria Math"/>
                <a:ea typeface="Cambria Math"/>
              </a:rPr>
              <a:t>−2 </a:t>
            </a:r>
            <a:r>
              <a:rPr lang="en-US" sz="2000" dirty="0">
                <a:latin typeface="Cambria Math"/>
                <a:ea typeface="Cambria Math"/>
              </a:rPr>
              <a:t>… </a:t>
            </a:r>
            <a:r>
              <a:rPr lang="en-US" sz="2000" i="1" dirty="0">
                <a:ea typeface="Cambria Math"/>
              </a:rPr>
              <a:t>a</a:t>
            </a:r>
            <a:r>
              <a:rPr lang="en-US" sz="2000" baseline="-25000" dirty="0">
                <a:latin typeface="Cambria Math"/>
                <a:ea typeface="Cambria Math"/>
              </a:rPr>
              <a:t>1</a:t>
            </a:r>
            <a:r>
              <a:rPr lang="en-US" sz="2000" i="1" dirty="0">
                <a:ea typeface="Cambria Math"/>
              </a:rPr>
              <a:t>a</a:t>
            </a:r>
            <a:r>
              <a:rPr lang="en-US" sz="2000" baseline="-25000" dirty="0">
                <a:latin typeface="Cambria Math"/>
                <a:ea typeface="Cambria Math"/>
              </a:rPr>
              <a:t>0</a:t>
            </a:r>
            <a:r>
              <a:rPr lang="en-US" sz="2000" dirty="0">
                <a:latin typeface="Cambria Math"/>
                <a:ea typeface="Cambria Math"/>
              </a:rPr>
              <a:t>)</a:t>
            </a:r>
            <a:r>
              <a:rPr lang="en-US" sz="2000" baseline="-25000" dirty="0">
                <a:latin typeface="Cambria Math"/>
                <a:ea typeface="Cambria Math"/>
              </a:rPr>
              <a:t>2   </a:t>
            </a:r>
            <a:r>
              <a:rPr lang="en-US" sz="2000" dirty="0">
                <a:ea typeface="Cambria Math"/>
              </a:rPr>
              <a:t>and</a:t>
            </a:r>
            <a:r>
              <a:rPr lang="en-US" sz="2000" i="1" dirty="0"/>
              <a:t> </a:t>
            </a:r>
            <a:r>
              <a:rPr lang="lv-LV" sz="2000" i="1" dirty="0" smtClean="0"/>
              <a:t/>
            </a:r>
            <a:br>
              <a:rPr lang="lv-LV" sz="2000" i="1" dirty="0" smtClean="0"/>
            </a:br>
            <a:r>
              <a:rPr lang="en-US" sz="2000" i="1" dirty="0" smtClean="0"/>
              <a:t>b</a:t>
            </a:r>
            <a:r>
              <a:rPr lang="en-US" sz="2000" dirty="0" smtClean="0"/>
              <a:t> </a:t>
            </a:r>
            <a:r>
              <a:rPr lang="en-US" sz="2000" dirty="0"/>
              <a:t>= (</a:t>
            </a:r>
            <a:r>
              <a:rPr lang="en-US" sz="2000" i="1" dirty="0"/>
              <a:t>b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i="1" baseline="-25000" dirty="0"/>
              <a:t>n</a:t>
            </a:r>
            <a:r>
              <a:rPr lang="en-US" sz="2000" baseline="-25000" dirty="0">
                <a:latin typeface="Cambria Math"/>
                <a:ea typeface="Cambria Math"/>
              </a:rPr>
              <a:t>−1</a:t>
            </a:r>
            <a:r>
              <a:rPr lang="en-US" sz="2000" i="1" dirty="0">
                <a:ea typeface="Cambria Math"/>
              </a:rPr>
              <a:t>b</a:t>
            </a:r>
            <a:r>
              <a:rPr lang="en-US" sz="2000" baseline="-25000" dirty="0">
                <a:latin typeface="Cambria Math"/>
                <a:ea typeface="Cambria Math"/>
              </a:rPr>
              <a:t>2</a:t>
            </a:r>
            <a:r>
              <a:rPr lang="en-US" sz="2000" i="1" baseline="-25000" dirty="0">
                <a:latin typeface="Cambria Math"/>
                <a:ea typeface="Cambria Math"/>
              </a:rPr>
              <a:t>n</a:t>
            </a:r>
            <a:r>
              <a:rPr lang="en-US" sz="2000" baseline="-25000" dirty="0">
                <a:latin typeface="Cambria Math"/>
                <a:ea typeface="Cambria Math"/>
              </a:rPr>
              <a:t>−2 </a:t>
            </a:r>
            <a:r>
              <a:rPr lang="en-US" sz="2000" dirty="0">
                <a:latin typeface="Cambria Math"/>
                <a:ea typeface="Cambria Math"/>
              </a:rPr>
              <a:t>… </a:t>
            </a:r>
            <a:r>
              <a:rPr lang="en-US" sz="2000" i="1" dirty="0">
                <a:ea typeface="Cambria Math"/>
              </a:rPr>
              <a:t>b</a:t>
            </a:r>
            <a:r>
              <a:rPr lang="en-US" sz="2000" baseline="-25000" dirty="0">
                <a:latin typeface="Cambria Math"/>
                <a:ea typeface="Cambria Math"/>
              </a:rPr>
              <a:t>1</a:t>
            </a:r>
            <a:r>
              <a:rPr lang="en-US" sz="2000" i="1" dirty="0">
                <a:ea typeface="Cambria Math"/>
              </a:rPr>
              <a:t>b</a:t>
            </a:r>
            <a:r>
              <a:rPr lang="en-US" sz="2000" baseline="-25000" dirty="0">
                <a:latin typeface="Cambria Math"/>
                <a:ea typeface="Cambria Math"/>
              </a:rPr>
              <a:t>0</a:t>
            </a:r>
            <a:r>
              <a:rPr lang="en-US" sz="2000" dirty="0">
                <a:latin typeface="Cambria Math"/>
                <a:ea typeface="Cambria Math"/>
              </a:rPr>
              <a:t>)</a:t>
            </a:r>
            <a:r>
              <a:rPr lang="en-US" sz="2000" baseline="-25000" dirty="0">
                <a:latin typeface="Cambria Math"/>
                <a:ea typeface="Cambria Math"/>
              </a:rPr>
              <a:t>2</a:t>
            </a:r>
            <a:r>
              <a:rPr lang="en-US" sz="2000" dirty="0"/>
              <a:t> .</a:t>
            </a:r>
            <a:r>
              <a:rPr lang="en-US" sz="2000" baseline="-25000" dirty="0">
                <a:latin typeface="Cambria Math"/>
                <a:ea typeface="Cambria Math"/>
              </a:rPr>
              <a:t> </a:t>
            </a:r>
            <a:endParaRPr lang="en-US" sz="2000" dirty="0"/>
          </a:p>
          <a:p>
            <a:r>
              <a:rPr lang="en-US" sz="2000" dirty="0"/>
              <a:t>Let </a:t>
            </a:r>
            <a:r>
              <a:rPr lang="en-US" sz="2000" i="1" dirty="0"/>
              <a:t>a</a:t>
            </a:r>
            <a:r>
              <a:rPr lang="en-US" sz="2000" dirty="0"/>
              <a:t> =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i="1" baseline="30000" dirty="0"/>
              <a:t>n</a:t>
            </a:r>
            <a:r>
              <a:rPr lang="en-US" sz="2000" i="1" dirty="0"/>
              <a:t>A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/>
              <a:t> + </a:t>
            </a:r>
            <a:r>
              <a:rPr lang="en-US" sz="2000" i="1" dirty="0"/>
              <a:t>A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000" dirty="0"/>
              <a:t>,  </a:t>
            </a:r>
            <a:r>
              <a:rPr lang="en-US" sz="2000" i="1" dirty="0"/>
              <a:t>b</a:t>
            </a:r>
            <a:r>
              <a:rPr lang="en-US" sz="2000" dirty="0"/>
              <a:t> =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i="1" baseline="30000" dirty="0"/>
              <a:t>n</a:t>
            </a:r>
            <a:r>
              <a:rPr lang="en-US" sz="2000" i="1" dirty="0"/>
              <a:t>B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/>
              <a:t> + </a:t>
            </a:r>
            <a:r>
              <a:rPr lang="en-US" sz="2000" i="1" dirty="0"/>
              <a:t>B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000" dirty="0"/>
              <a:t> ,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where</a:t>
            </a:r>
            <a:r>
              <a:rPr lang="lv-LV" sz="2000" dirty="0" smtClean="0">
                <a:latin typeface="Cambria Math" pitchFamily="18" charset="0"/>
                <a:ea typeface="Cambria Math" pitchFamily="18" charset="0"/>
              </a:rPr>
              <a:t/>
            </a:r>
            <a:br>
              <a:rPr lang="lv-LV" sz="2000" dirty="0" smtClean="0">
                <a:latin typeface="Cambria Math" pitchFamily="18" charset="0"/>
                <a:ea typeface="Cambria Math" pitchFamily="18" charset="0"/>
              </a:rPr>
            </a:br>
            <a:r>
              <a:rPr lang="en-US" sz="2000" i="1" dirty="0" smtClean="0"/>
              <a:t>A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 </a:t>
            </a:r>
            <a:r>
              <a:rPr lang="en-US" sz="2000" dirty="0"/>
              <a:t>= (</a:t>
            </a:r>
            <a:r>
              <a:rPr lang="en-US" sz="2000" i="1" dirty="0"/>
              <a:t>a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i="1" baseline="-25000" dirty="0"/>
              <a:t>n</a:t>
            </a:r>
            <a:r>
              <a:rPr lang="en-US" sz="2000" baseline="-25000" dirty="0">
                <a:latin typeface="Cambria Math"/>
                <a:ea typeface="Cambria Math"/>
              </a:rPr>
              <a:t>−1 </a:t>
            </a:r>
            <a:r>
              <a:rPr lang="en-US" sz="2000" dirty="0">
                <a:latin typeface="Cambria Math"/>
                <a:ea typeface="Cambria Math"/>
              </a:rPr>
              <a:t>… </a:t>
            </a:r>
            <a:r>
              <a:rPr lang="en-US" sz="2000" i="1" dirty="0">
                <a:ea typeface="Cambria Math"/>
              </a:rPr>
              <a:t>a</a:t>
            </a:r>
            <a:r>
              <a:rPr lang="en-US" sz="2000" i="1" baseline="-25000" dirty="0">
                <a:latin typeface="Cambria Math"/>
                <a:ea typeface="Cambria Math"/>
              </a:rPr>
              <a:t>n</a:t>
            </a:r>
            <a:r>
              <a:rPr lang="en-US" sz="2000" baseline="-25000" dirty="0">
                <a:latin typeface="Cambria Math"/>
                <a:ea typeface="Cambria Math"/>
              </a:rPr>
              <a:t>+1</a:t>
            </a:r>
            <a:r>
              <a:rPr lang="en-US" sz="2000" i="1" dirty="0">
                <a:ea typeface="Cambria Math"/>
              </a:rPr>
              <a:t>a</a:t>
            </a:r>
            <a:r>
              <a:rPr lang="en-US" sz="2000" i="1" baseline="-25000" dirty="0">
                <a:latin typeface="Cambria Math"/>
                <a:ea typeface="Cambria Math"/>
              </a:rPr>
              <a:t>n</a:t>
            </a:r>
            <a:r>
              <a:rPr lang="en-US" sz="2000" dirty="0">
                <a:latin typeface="Cambria Math"/>
                <a:ea typeface="Cambria Math"/>
              </a:rPr>
              <a:t>)</a:t>
            </a:r>
            <a:r>
              <a:rPr lang="en-US" sz="2000" baseline="-25000" dirty="0">
                <a:latin typeface="Cambria Math"/>
                <a:ea typeface="Cambria Math"/>
              </a:rPr>
              <a:t>2</a:t>
            </a:r>
            <a:r>
              <a:rPr lang="en-US" sz="2000" i="1" dirty="0">
                <a:ea typeface="Cambria Math"/>
              </a:rPr>
              <a:t> </a:t>
            </a:r>
            <a:r>
              <a:rPr lang="en-US" sz="2000" dirty="0"/>
              <a:t>, </a:t>
            </a:r>
            <a:r>
              <a:rPr lang="lv-LV" sz="2000" dirty="0" smtClean="0"/>
              <a:t/>
            </a:r>
            <a:br>
              <a:rPr lang="lv-LV" sz="2000" dirty="0" smtClean="0"/>
            </a:br>
            <a:r>
              <a:rPr lang="en-US" sz="2000" i="1" dirty="0" smtClean="0"/>
              <a:t>A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/>
              <a:t>= (</a:t>
            </a:r>
            <a:r>
              <a:rPr lang="en-US" sz="2000" i="1" dirty="0"/>
              <a:t>a</a:t>
            </a:r>
            <a:r>
              <a:rPr lang="en-US" sz="2000" i="1" baseline="-25000" dirty="0"/>
              <a:t>n</a:t>
            </a:r>
            <a:r>
              <a:rPr lang="en-US" sz="2000" baseline="-25000" dirty="0">
                <a:latin typeface="Cambria Math"/>
                <a:ea typeface="Cambria Math"/>
              </a:rPr>
              <a:t>−1 </a:t>
            </a:r>
            <a:r>
              <a:rPr lang="en-US" sz="2000" dirty="0">
                <a:latin typeface="Cambria Math"/>
                <a:ea typeface="Cambria Math"/>
              </a:rPr>
              <a:t>… </a:t>
            </a:r>
            <a:r>
              <a:rPr lang="en-US" sz="2000" i="1" dirty="0">
                <a:ea typeface="Cambria Math"/>
              </a:rPr>
              <a:t>a</a:t>
            </a:r>
            <a:r>
              <a:rPr lang="en-US" sz="2000" baseline="-25000" dirty="0">
                <a:latin typeface="Cambria Math"/>
                <a:ea typeface="Cambria Math"/>
              </a:rPr>
              <a:t>1</a:t>
            </a:r>
            <a:r>
              <a:rPr lang="en-US" sz="2000" i="1" dirty="0">
                <a:ea typeface="Cambria Math"/>
              </a:rPr>
              <a:t>a</a:t>
            </a:r>
            <a:r>
              <a:rPr lang="en-US" sz="2000" baseline="-25000" dirty="0">
                <a:latin typeface="Cambria Math"/>
                <a:ea typeface="Cambria Math"/>
              </a:rPr>
              <a:t>0</a:t>
            </a:r>
            <a:r>
              <a:rPr lang="en-US" sz="2000" dirty="0">
                <a:latin typeface="Cambria Math"/>
                <a:ea typeface="Cambria Math"/>
              </a:rPr>
              <a:t>)</a:t>
            </a:r>
            <a:r>
              <a:rPr lang="en-US" sz="2000" baseline="-25000" dirty="0">
                <a:latin typeface="Cambria Math"/>
                <a:ea typeface="Cambria Math"/>
              </a:rPr>
              <a:t>2</a:t>
            </a:r>
            <a:r>
              <a:rPr lang="en-US" sz="2000" i="1" dirty="0">
                <a:ea typeface="Cambria Math"/>
              </a:rPr>
              <a:t> </a:t>
            </a:r>
            <a:r>
              <a:rPr lang="en-US" sz="2000" i="1" dirty="0" smtClean="0">
                <a:ea typeface="Cambria Math"/>
              </a:rPr>
              <a:t>,</a:t>
            </a:r>
            <a:r>
              <a:rPr lang="lv-LV" sz="2000" i="1" dirty="0" smtClean="0">
                <a:ea typeface="Cambria Math"/>
              </a:rPr>
              <a:t/>
            </a:r>
            <a:br>
              <a:rPr lang="lv-LV" sz="2000" i="1" dirty="0" smtClean="0">
                <a:ea typeface="Cambria Math"/>
              </a:rPr>
            </a:br>
            <a:r>
              <a:rPr lang="en-US" sz="2000" i="1" dirty="0" smtClean="0"/>
              <a:t>B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 </a:t>
            </a:r>
            <a:r>
              <a:rPr lang="en-US" sz="2000" dirty="0"/>
              <a:t>= (</a:t>
            </a:r>
            <a:r>
              <a:rPr lang="en-US" sz="2000" i="1" dirty="0"/>
              <a:t>b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i="1" baseline="-25000" dirty="0"/>
              <a:t>n</a:t>
            </a:r>
            <a:r>
              <a:rPr lang="en-US" sz="2000" baseline="-25000" dirty="0">
                <a:latin typeface="Cambria Math"/>
                <a:ea typeface="Cambria Math"/>
              </a:rPr>
              <a:t>−1 </a:t>
            </a:r>
            <a:r>
              <a:rPr lang="en-US" sz="2000" dirty="0">
                <a:latin typeface="Cambria Math"/>
                <a:ea typeface="Cambria Math"/>
              </a:rPr>
              <a:t>… </a:t>
            </a:r>
            <a:r>
              <a:rPr lang="en-US" sz="2000" i="1" dirty="0">
                <a:ea typeface="Cambria Math"/>
              </a:rPr>
              <a:t>b</a:t>
            </a:r>
            <a:r>
              <a:rPr lang="en-US" sz="2000" i="1" baseline="-25000" dirty="0">
                <a:latin typeface="Cambria Math"/>
                <a:ea typeface="Cambria Math"/>
              </a:rPr>
              <a:t>n</a:t>
            </a:r>
            <a:r>
              <a:rPr lang="en-US" sz="2000" baseline="-25000" dirty="0">
                <a:latin typeface="Cambria Math"/>
                <a:ea typeface="Cambria Math"/>
              </a:rPr>
              <a:t>+1</a:t>
            </a:r>
            <a:r>
              <a:rPr lang="en-US" sz="2000" i="1" dirty="0">
                <a:ea typeface="Cambria Math"/>
              </a:rPr>
              <a:t>b</a:t>
            </a:r>
            <a:r>
              <a:rPr lang="en-US" sz="2000" i="1" baseline="-25000" dirty="0">
                <a:latin typeface="Cambria Math"/>
                <a:ea typeface="Cambria Math"/>
              </a:rPr>
              <a:t>n</a:t>
            </a:r>
            <a:r>
              <a:rPr lang="en-US" sz="2000" dirty="0">
                <a:latin typeface="Cambria Math"/>
                <a:ea typeface="Cambria Math"/>
              </a:rPr>
              <a:t>)</a:t>
            </a:r>
            <a:r>
              <a:rPr lang="en-US" sz="2000" baseline="-25000" dirty="0">
                <a:latin typeface="Cambria Math"/>
                <a:ea typeface="Cambria Math"/>
              </a:rPr>
              <a:t>2</a:t>
            </a:r>
            <a:r>
              <a:rPr lang="en-US" sz="2000" i="1" dirty="0">
                <a:ea typeface="Cambria Math"/>
              </a:rPr>
              <a:t> </a:t>
            </a:r>
            <a:r>
              <a:rPr lang="en-US" sz="2000" dirty="0"/>
              <a:t>, </a:t>
            </a:r>
            <a:r>
              <a:rPr lang="lv-LV" sz="2000" dirty="0" smtClean="0"/>
              <a:t/>
            </a:r>
            <a:br>
              <a:rPr lang="lv-LV" sz="2000" dirty="0" smtClean="0"/>
            </a:br>
            <a:r>
              <a:rPr lang="en-US" sz="2000" i="1" dirty="0" smtClean="0"/>
              <a:t>B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/>
              <a:t>= (</a:t>
            </a:r>
            <a:r>
              <a:rPr lang="en-US" sz="2000" i="1" dirty="0"/>
              <a:t>b</a:t>
            </a:r>
            <a:r>
              <a:rPr lang="en-US" sz="2000" i="1" baseline="-25000" dirty="0"/>
              <a:t>n</a:t>
            </a:r>
            <a:r>
              <a:rPr lang="en-US" sz="2000" baseline="-25000" dirty="0">
                <a:latin typeface="Cambria Math"/>
                <a:ea typeface="Cambria Math"/>
              </a:rPr>
              <a:t>−1 </a:t>
            </a:r>
            <a:r>
              <a:rPr lang="en-US" sz="2000" dirty="0">
                <a:latin typeface="Cambria Math"/>
                <a:ea typeface="Cambria Math"/>
              </a:rPr>
              <a:t>… </a:t>
            </a:r>
            <a:r>
              <a:rPr lang="en-US" sz="2000" i="1" dirty="0">
                <a:ea typeface="Cambria Math"/>
              </a:rPr>
              <a:t>b</a:t>
            </a:r>
            <a:r>
              <a:rPr lang="en-US" sz="2000" baseline="-25000" dirty="0">
                <a:latin typeface="Cambria Math"/>
                <a:ea typeface="Cambria Math"/>
              </a:rPr>
              <a:t>1</a:t>
            </a:r>
            <a:r>
              <a:rPr lang="en-US" sz="2000" i="1" dirty="0">
                <a:ea typeface="Cambria Math"/>
              </a:rPr>
              <a:t>b</a:t>
            </a:r>
            <a:r>
              <a:rPr lang="en-US" sz="2000" baseline="-25000" dirty="0">
                <a:latin typeface="Cambria Math"/>
                <a:ea typeface="Cambria Math"/>
              </a:rPr>
              <a:t>0</a:t>
            </a:r>
            <a:r>
              <a:rPr lang="en-US" sz="2000" dirty="0">
                <a:latin typeface="Cambria Math"/>
                <a:ea typeface="Cambria Math"/>
              </a:rPr>
              <a:t>)</a:t>
            </a:r>
            <a:r>
              <a:rPr lang="en-US" sz="2000" baseline="-25000" dirty="0">
                <a:latin typeface="Cambria Math"/>
                <a:ea typeface="Cambria Math"/>
              </a:rPr>
              <a:t>2</a:t>
            </a:r>
            <a:r>
              <a:rPr lang="en-US" sz="2000" dirty="0" smtClean="0">
                <a:latin typeface="Cambria Math"/>
                <a:ea typeface="Cambria Math"/>
              </a:rPr>
              <a:t>.</a:t>
            </a:r>
            <a:r>
              <a:rPr lang="en-US" sz="2000" dirty="0" smtClean="0"/>
              <a:t>        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The algorithm is based on the fact that </a:t>
            </a:r>
            <a:r>
              <a:rPr lang="en-US" sz="1800" i="1" dirty="0"/>
              <a:t>ab</a:t>
            </a:r>
            <a:r>
              <a:rPr lang="en-US" sz="1800" dirty="0"/>
              <a:t> can be rewritten as:</a:t>
            </a:r>
          </a:p>
          <a:p>
            <a:pPr>
              <a:buNone/>
            </a:pPr>
            <a:r>
              <a:rPr lang="en-US" sz="1600" i="1" dirty="0" smtClean="0"/>
              <a:t>ab </a:t>
            </a:r>
            <a:r>
              <a:rPr lang="en-US" sz="1600" dirty="0"/>
              <a:t>= (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i="1" baseline="30000" dirty="0"/>
              <a:t>n</a:t>
            </a:r>
            <a:r>
              <a:rPr lang="en-US" sz="1600" dirty="0"/>
              <a:t> +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i="1" baseline="30000" dirty="0"/>
              <a:t>n</a:t>
            </a:r>
            <a:r>
              <a:rPr lang="en-US" sz="1600" dirty="0"/>
              <a:t>)</a:t>
            </a:r>
            <a:r>
              <a:rPr lang="en-US" sz="1600" i="1" dirty="0"/>
              <a:t>A</a:t>
            </a:r>
            <a:r>
              <a:rPr lang="en-US" sz="16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600" i="1" dirty="0"/>
              <a:t>B</a:t>
            </a:r>
            <a:r>
              <a:rPr lang="en-US" sz="16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600" dirty="0"/>
              <a:t> +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i="1" baseline="30000" dirty="0"/>
              <a:t>n </a:t>
            </a:r>
            <a:r>
              <a:rPr lang="en-US" sz="1600" dirty="0"/>
              <a:t>(</a:t>
            </a:r>
            <a:r>
              <a:rPr lang="en-US" sz="1600" i="1" dirty="0"/>
              <a:t>A</a:t>
            </a:r>
            <a:r>
              <a:rPr lang="en-US" sz="16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600" dirty="0">
                <a:latin typeface="Cambria Math"/>
                <a:ea typeface="Cambria Math"/>
              </a:rPr>
              <a:t>−</a:t>
            </a:r>
            <a:r>
              <a:rPr lang="en-US" sz="1600" i="1" dirty="0"/>
              <a:t>A</a:t>
            </a:r>
            <a:r>
              <a:rPr lang="en-US" sz="1600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1600" dirty="0"/>
              <a:t>)(</a:t>
            </a:r>
            <a:r>
              <a:rPr lang="en-US" sz="1600" i="1" dirty="0"/>
              <a:t>B</a:t>
            </a:r>
            <a:r>
              <a:rPr lang="en-US" sz="1600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1600" dirty="0">
                <a:latin typeface="Cambria Math"/>
                <a:ea typeface="Cambria Math"/>
              </a:rPr>
              <a:t> − </a:t>
            </a:r>
            <a:r>
              <a:rPr lang="en-US" sz="1600" i="1" dirty="0"/>
              <a:t>B</a:t>
            </a:r>
            <a:r>
              <a:rPr lang="en-US" sz="16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600" dirty="0"/>
              <a:t>) +(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i="1" baseline="30000" dirty="0"/>
              <a:t>n</a:t>
            </a:r>
            <a:r>
              <a:rPr lang="en-US" sz="1600" dirty="0"/>
              <a:t> +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600" dirty="0"/>
              <a:t>)</a:t>
            </a:r>
            <a:r>
              <a:rPr lang="en-US" sz="1600" i="1" dirty="0"/>
              <a:t>A</a:t>
            </a:r>
            <a:r>
              <a:rPr lang="en-US" sz="1600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1600" i="1" dirty="0"/>
              <a:t>B</a:t>
            </a:r>
            <a:r>
              <a:rPr lang="en-US" sz="1600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1600" dirty="0"/>
              <a:t>.</a:t>
            </a:r>
          </a:p>
          <a:p>
            <a:r>
              <a:rPr lang="en-US" sz="1800" dirty="0"/>
              <a:t>This identity shows that the multiplication of two </a:t>
            </a:r>
            <a:r>
              <a:rPr lang="en-US" sz="18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800" i="1" dirty="0"/>
              <a:t>n</a:t>
            </a:r>
            <a:r>
              <a:rPr lang="en-US" sz="1800" dirty="0"/>
              <a:t>-bit integers can be carried out using three multiplications of </a:t>
            </a:r>
            <a:r>
              <a:rPr lang="en-US" sz="1800" i="1" dirty="0"/>
              <a:t>n</a:t>
            </a:r>
            <a:r>
              <a:rPr lang="en-US" sz="1800" dirty="0"/>
              <a:t>-bit integers, together with additions, subtractions, and shifts. </a:t>
            </a:r>
          </a:p>
          <a:p>
            <a:r>
              <a:rPr lang="en-US" sz="1800" dirty="0"/>
              <a:t>Hence, if </a:t>
            </a:r>
            <a:r>
              <a:rPr lang="en-US" sz="1800" i="1" dirty="0"/>
              <a:t>f</a:t>
            </a:r>
            <a:r>
              <a:rPr lang="en-US" sz="1800" dirty="0"/>
              <a:t>(</a:t>
            </a:r>
            <a:r>
              <a:rPr lang="en-US" sz="1800" i="1" dirty="0"/>
              <a:t>n</a:t>
            </a:r>
            <a:r>
              <a:rPr lang="en-US" sz="1800" dirty="0"/>
              <a:t>) is the total number of operations needed to multiply two </a:t>
            </a:r>
            <a:r>
              <a:rPr lang="en-US" sz="1800" i="1" dirty="0"/>
              <a:t>n</a:t>
            </a:r>
            <a:r>
              <a:rPr lang="en-US" sz="1800" dirty="0"/>
              <a:t>-bit integers, </a:t>
            </a:r>
            <a:r>
              <a:rPr lang="en-US" sz="1800" dirty="0" smtClean="0"/>
              <a:t>then</a:t>
            </a:r>
            <a:endParaRPr lang="en-US" sz="1800" dirty="0"/>
          </a:p>
          <a:p>
            <a:pPr>
              <a:buNone/>
            </a:pPr>
            <a:r>
              <a:rPr lang="en-US" sz="1800" i="1" dirty="0"/>
              <a:t>                f</a:t>
            </a:r>
            <a:r>
              <a:rPr lang="en-US" sz="1800" dirty="0"/>
              <a:t>(</a:t>
            </a:r>
            <a:r>
              <a:rPr lang="en-US" sz="18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800" i="1" dirty="0"/>
              <a:t>n</a:t>
            </a:r>
            <a:r>
              <a:rPr lang="en-US" sz="1800" dirty="0"/>
              <a:t>) = </a:t>
            </a:r>
            <a:r>
              <a:rPr lang="en-US" sz="18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1800" i="1" dirty="0"/>
              <a:t>f</a:t>
            </a:r>
            <a:r>
              <a:rPr lang="en-US" sz="1800" dirty="0"/>
              <a:t>(</a:t>
            </a:r>
            <a:r>
              <a:rPr lang="en-US" sz="1800" i="1" dirty="0"/>
              <a:t>n</a:t>
            </a:r>
            <a:r>
              <a:rPr lang="en-US" sz="1800" dirty="0"/>
              <a:t>) + </a:t>
            </a:r>
            <a:r>
              <a:rPr lang="en-US" sz="1800" i="1" dirty="0">
                <a:ea typeface="Cambria Math" pitchFamily="18" charset="0"/>
              </a:rPr>
              <a:t>Cn        </a:t>
            </a:r>
          </a:p>
          <a:p>
            <a:pPr>
              <a:buNone/>
            </a:pPr>
            <a:r>
              <a:rPr lang="en-US" sz="1800" dirty="0" smtClean="0">
                <a:ea typeface="Cambria Math" pitchFamily="18" charset="0"/>
              </a:rPr>
              <a:t>where </a:t>
            </a:r>
            <a:r>
              <a:rPr lang="en-US" sz="1800" i="1" dirty="0">
                <a:ea typeface="Cambria Math" pitchFamily="18" charset="0"/>
              </a:rPr>
              <a:t>Cn  </a:t>
            </a:r>
            <a:r>
              <a:rPr lang="en-US" sz="1800" dirty="0">
                <a:ea typeface="Cambria Math" pitchFamily="18" charset="0"/>
              </a:rPr>
              <a:t>represents the total number of bit operations; the additions, subtractions and shifts that are a constant multiple of </a:t>
            </a:r>
            <a:r>
              <a:rPr lang="en-US" sz="1800" i="1" dirty="0">
                <a:ea typeface="Cambria Math" pitchFamily="18" charset="0"/>
              </a:rPr>
              <a:t>n</a:t>
            </a:r>
            <a:r>
              <a:rPr lang="en-US" sz="1800" dirty="0">
                <a:ea typeface="Cambria Math" pitchFamily="18" charset="0"/>
              </a:rPr>
              <a:t>-bit operations.</a:t>
            </a:r>
          </a:p>
          <a:p>
            <a:endParaRPr lang="lv-LV" sz="1800" dirty="0"/>
          </a:p>
        </p:txBody>
      </p:sp>
    </p:spTree>
    <p:extLst>
      <p:ext uri="{BB962C8B-B14F-4D97-AF65-F5344CB8AC3E}">
        <p14:creationId xmlns:p14="http://schemas.microsoft.com/office/powerpoint/2010/main" val="2591665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Complexity of Fast Integer Multiplication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Integer Multiplication Example</a:t>
            </a:r>
            <a:r>
              <a:rPr lang="en-US" dirty="0" smtClean="0"/>
              <a:t>: Give a big-</a:t>
            </a:r>
            <a:r>
              <a:rPr lang="en-US" i="1" dirty="0" smtClean="0"/>
              <a:t>O</a:t>
            </a:r>
            <a:r>
              <a:rPr lang="en-US" dirty="0" smtClean="0"/>
              <a:t> estimate for the number of bit operations used needed to multiply two </a:t>
            </a:r>
            <a:r>
              <a:rPr lang="en-US" i="1" dirty="0" smtClean="0"/>
              <a:t>n</a:t>
            </a:r>
            <a:r>
              <a:rPr lang="en-US" dirty="0" smtClean="0"/>
              <a:t>-bit integers using the fast multiplication algorithm. 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We have shown that</a:t>
            </a:r>
            <a:r>
              <a:rPr lang="en-US" i="1" dirty="0"/>
              <a:t> 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n/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) + </a:t>
            </a:r>
            <a:r>
              <a:rPr lang="en-US" i="1" dirty="0">
                <a:ea typeface="Cambria Math" pitchFamily="18" charset="0"/>
              </a:rPr>
              <a:t>Cn, </a:t>
            </a:r>
            <a:r>
              <a:rPr lang="en-US" dirty="0">
                <a:ea typeface="Cambria Math" pitchFamily="18" charset="0"/>
              </a:rPr>
              <a:t>when</a:t>
            </a:r>
            <a:r>
              <a:rPr lang="en-US" i="1" dirty="0">
                <a:ea typeface="Cambria Math" pitchFamily="18" charset="0"/>
              </a:rPr>
              <a:t> n</a:t>
            </a:r>
            <a:r>
              <a:rPr lang="en-US" dirty="0">
                <a:ea typeface="Cambria Math" pitchFamily="18" charset="0"/>
              </a:rPr>
              <a:t> is even, where </a:t>
            </a:r>
            <a:r>
              <a:rPr lang="en-US" i="1" dirty="0">
                <a:ea typeface="Cambria Math" pitchFamily="18" charset="0"/>
              </a:rPr>
              <a:t>f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) is the number of bit operations needed to multiply two 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-bit integers. Hence by the master theorem  with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ea typeface="Cambria Math" pitchFamily="18" charset="0"/>
              </a:rPr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</a:rPr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ea typeface="Cambria Math" pitchFamily="18" charset="0"/>
              </a:rPr>
              <a:t>, </a:t>
            </a:r>
            <a:r>
              <a:rPr lang="en-US" i="1" dirty="0">
                <a:ea typeface="Cambria Math" pitchFamily="18" charset="0"/>
              </a:rPr>
              <a:t>c</a:t>
            </a:r>
            <a:r>
              <a:rPr lang="en-US" dirty="0">
                <a:ea typeface="Cambria Math" pitchFamily="18" charset="0"/>
              </a:rPr>
              <a:t> = </a:t>
            </a:r>
            <a:r>
              <a:rPr lang="en-US" i="1" dirty="0">
                <a:ea typeface="Cambria Math" pitchFamily="18" charset="0"/>
              </a:rPr>
              <a:t>C</a:t>
            </a:r>
            <a:r>
              <a:rPr lang="en-US" dirty="0">
                <a:ea typeface="Cambria Math" pitchFamily="18" charset="0"/>
              </a:rPr>
              <a:t>, and </a:t>
            </a:r>
            <a:r>
              <a:rPr lang="en-US" i="1" dirty="0">
                <a:ea typeface="Cambria Math" pitchFamily="18" charset="0"/>
              </a:rPr>
              <a:t>d</a:t>
            </a:r>
            <a:r>
              <a:rPr lang="en-US" dirty="0">
                <a:ea typeface="Cambria Math" pitchFamily="18" charset="0"/>
              </a:rPr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ea typeface="Cambria Math" pitchFamily="18" charset="0"/>
              </a:rPr>
              <a:t> (so that we have the case where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ea typeface="Cambria Math" pitchFamily="18" charset="0"/>
              </a:rPr>
              <a:t> &gt; </a:t>
            </a:r>
            <a:r>
              <a:rPr lang="en-US" i="1" dirty="0" err="1">
                <a:ea typeface="Cambria Math" pitchFamily="18" charset="0"/>
              </a:rPr>
              <a:t>b</a:t>
            </a:r>
            <a:r>
              <a:rPr lang="en-US" i="1" baseline="30000" dirty="0" err="1">
                <a:ea typeface="Cambria Math" pitchFamily="18" charset="0"/>
              </a:rPr>
              <a:t>d</a:t>
            </a:r>
            <a:r>
              <a:rPr lang="en-US" dirty="0">
                <a:ea typeface="Cambria Math" pitchFamily="18" charset="0"/>
              </a:rPr>
              <a:t>), it follows that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 err="1"/>
              <a:t>n</a:t>
            </a:r>
            <a:r>
              <a:rPr lang="en-US" baseline="30000" dirty="0" err="1"/>
              <a:t>log</a:t>
            </a:r>
            <a:r>
              <a:rPr lang="en-US" baseline="30000" dirty="0"/>
              <a:t> 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).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Note that log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≈ 1.6. </a:t>
            </a:r>
            <a:r>
              <a:rPr lang="en-US" dirty="0" smtClean="0">
                <a:ea typeface="Cambria Math"/>
              </a:rPr>
              <a:t>Therefore the fast multiplication algorithm is a substantial improvement over the conventional algorithm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that uses </a:t>
            </a:r>
            <a:r>
              <a:rPr lang="en-US" i="1" dirty="0" smtClean="0">
                <a:ea typeface="Cambria Math"/>
              </a:rPr>
              <a:t>O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ea typeface="Cambria Math"/>
              </a:rPr>
              <a:t>n</a:t>
            </a:r>
            <a:r>
              <a:rPr lang="en-US" baseline="30000" dirty="0" smtClean="0">
                <a:latin typeface="Cambria Math"/>
                <a:ea typeface="Cambria Math"/>
              </a:rPr>
              <a:t>2</a:t>
            </a:r>
            <a:r>
              <a:rPr lang="en-US" dirty="0" smtClean="0">
                <a:latin typeface="Cambria Math"/>
                <a:ea typeface="Cambria Math"/>
              </a:rPr>
              <a:t>) </a:t>
            </a:r>
            <a:r>
              <a:rPr lang="en-US" dirty="0" smtClean="0">
                <a:ea typeface="Cambria Math"/>
              </a:rPr>
              <a:t>bit operations</a:t>
            </a:r>
            <a:r>
              <a:rPr lang="en-US" dirty="0" smtClean="0">
                <a:latin typeface="Cambria Math"/>
                <a:ea typeface="Cambria Math"/>
              </a:rPr>
              <a:t>.</a:t>
            </a:r>
            <a:endParaRPr lang="en-US" sz="2200" dirty="0">
              <a:ea typeface="Cambria Math" pitchFamily="18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sz="2400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53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Graph models are used extensively in many areas of the biological science.  We will describe two such models, one to ecology and the other to molecular biology.</a:t>
            </a:r>
          </a:p>
          <a:p>
            <a:r>
              <a:rPr lang="en-US" i="1" dirty="0"/>
              <a:t>Niche overlap graphs </a:t>
            </a:r>
            <a:r>
              <a:rPr lang="en-US" dirty="0"/>
              <a:t>model competition between species in an </a:t>
            </a:r>
            <a:r>
              <a:rPr lang="en-US" dirty="0" smtClean="0"/>
              <a:t>ecosystem</a:t>
            </a:r>
            <a:endParaRPr lang="lv-LV" dirty="0" smtClean="0"/>
          </a:p>
          <a:p>
            <a:r>
              <a:rPr lang="en-US" dirty="0" smtClean="0"/>
              <a:t>Vertices </a:t>
            </a:r>
            <a:r>
              <a:rPr lang="en-US" dirty="0"/>
              <a:t>represent species </a:t>
            </a:r>
            <a:r>
              <a:rPr lang="en-US" dirty="0" smtClean="0"/>
              <a:t>and an edge connects two vertices when they </a:t>
            </a:r>
            <a:r>
              <a:rPr lang="en-US" dirty="0"/>
              <a:t>represent </a:t>
            </a:r>
            <a:r>
              <a:rPr lang="en-US" dirty="0" smtClean="0"/>
              <a:t>species </a:t>
            </a:r>
            <a:r>
              <a:rPr lang="en-US" dirty="0"/>
              <a:t>who compete for food resources</a:t>
            </a:r>
            <a:r>
              <a:rPr lang="en-US" dirty="0" smtClean="0"/>
              <a:t>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Example</a:t>
            </a:r>
            <a:r>
              <a:rPr lang="en-US" dirty="0"/>
              <a:t>: This is the niche overlap graph for a forest ecosystem with nine species.</a:t>
            </a:r>
          </a:p>
          <a:p>
            <a:endParaRPr lang="lv-LV" dirty="0"/>
          </a:p>
        </p:txBody>
      </p:sp>
      <p:pic>
        <p:nvPicPr>
          <p:cNvPr id="4" name="Picture 3" descr="090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53339" y="3293124"/>
            <a:ext cx="3861037" cy="301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45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Biological Applications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We can model the interaction of proteins in a cell using a </a:t>
            </a:r>
            <a:r>
              <a:rPr lang="en-US" i="1" dirty="0"/>
              <a:t>protein interaction network.</a:t>
            </a:r>
          </a:p>
          <a:p>
            <a:r>
              <a:rPr lang="en-US" dirty="0" smtClean="0"/>
              <a:t>In </a:t>
            </a:r>
            <a:r>
              <a:rPr lang="en-US" dirty="0"/>
              <a:t>a </a:t>
            </a:r>
            <a:r>
              <a:rPr lang="en-US" i="1" dirty="0"/>
              <a:t>protein interaction graph</a:t>
            </a:r>
            <a:r>
              <a:rPr lang="en-US" dirty="0"/>
              <a:t>, vertices represent proteins </a:t>
            </a:r>
            <a:r>
              <a:rPr lang="en-US" dirty="0" smtClean="0"/>
              <a:t> and vertices are </a:t>
            </a:r>
            <a:r>
              <a:rPr lang="en-US" dirty="0"/>
              <a:t>connected by an edge if the proteins they represent </a:t>
            </a:r>
            <a:r>
              <a:rPr lang="en-US" dirty="0" smtClean="0"/>
              <a:t>interact.</a:t>
            </a:r>
            <a:endParaRPr lang="en-US" dirty="0"/>
          </a:p>
          <a:p>
            <a:r>
              <a:rPr lang="en-US" dirty="0" smtClean="0"/>
              <a:t>Protein </a:t>
            </a:r>
            <a:r>
              <a:rPr lang="en-US" dirty="0"/>
              <a:t>interaction graphs can be huge and can contain more than 100,000 vertices, each representing a different protein, and more than 1,000,000 edges, each representing an interaction between </a:t>
            </a:r>
            <a:r>
              <a:rPr lang="en-US" dirty="0" smtClean="0"/>
              <a:t>proteins</a:t>
            </a:r>
            <a:endParaRPr lang="en-US" dirty="0"/>
          </a:p>
          <a:p>
            <a:r>
              <a:rPr lang="en-US" dirty="0"/>
              <a:t>Protein interaction graphs are often split into smaller graphs, called </a:t>
            </a:r>
            <a:r>
              <a:rPr lang="en-US" i="1" dirty="0"/>
              <a:t>modules</a:t>
            </a:r>
            <a:r>
              <a:rPr lang="en-US" dirty="0"/>
              <a:t>,  which represent the interactions between </a:t>
            </a:r>
            <a:r>
              <a:rPr lang="en-US" dirty="0" smtClean="0"/>
              <a:t>proteins </a:t>
            </a:r>
            <a:r>
              <a:rPr lang="en-US" dirty="0"/>
              <a:t>involved in a particular </a:t>
            </a:r>
            <a:r>
              <a:rPr lang="en-US" dirty="0" smtClean="0"/>
              <a:t>function.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Example</a:t>
            </a:r>
            <a:r>
              <a:rPr lang="en-US" dirty="0"/>
              <a:t>:  This is a module of the protein interaction graph of proteins that degrade RNA in a human cell.</a:t>
            </a:r>
          </a:p>
          <a:p>
            <a:endParaRPr lang="lv-LV" dirty="0"/>
          </a:p>
        </p:txBody>
      </p:sp>
      <p:pic>
        <p:nvPicPr>
          <p:cNvPr id="4" name="Picture 3" descr="FIGURE10.1.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46281" y="3014716"/>
            <a:ext cx="2919932" cy="247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24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Algorithms for Graph Isomorphism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best algorithms known for determining whether two graphs are isomorphic have exponential worst-case time complexity (in the number of vertices of the graphs).</a:t>
            </a:r>
          </a:p>
          <a:p>
            <a:r>
              <a:rPr lang="en-US" dirty="0" smtClean="0"/>
              <a:t>However,  there are algorithms with linear average-case time complexity. </a:t>
            </a:r>
          </a:p>
          <a:p>
            <a:r>
              <a:rPr lang="en-US" dirty="0"/>
              <a:t>You can use a public domain program called NAUTY to determine in less than a second whether two graphs with as many as 100 vertices are </a:t>
            </a:r>
            <a:r>
              <a:rPr lang="en-US" dirty="0" err="1"/>
              <a:t>isomoprhic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Graph </a:t>
            </a:r>
            <a:r>
              <a:rPr lang="en-US" dirty="0"/>
              <a:t>i</a:t>
            </a:r>
            <a:r>
              <a:rPr lang="en-US" dirty="0" smtClean="0"/>
              <a:t>somorphism is a problem of special interest because it is one of a few NP problems not known to be either tractable or NP-complete (see 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3.3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84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 of Graph Isomorphism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question whether graphs are isomorphic plays an important role in applications of graph </a:t>
            </a:r>
            <a:r>
              <a:rPr lang="en-US" dirty="0" smtClean="0"/>
              <a:t>theory. For example,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hemists use molecular graphs to model chemical compounds. </a:t>
            </a:r>
            <a:r>
              <a:rPr lang="en-US" dirty="0"/>
              <a:t>V</a:t>
            </a:r>
            <a:r>
              <a:rPr lang="en-US" dirty="0" smtClean="0"/>
              <a:t>ertices represent atoms and edges represent chemical bonds. When a new compound is synthesized, a database of molecular graphs is checked </a:t>
            </a:r>
            <a:r>
              <a:rPr lang="en-US" dirty="0"/>
              <a:t>to </a:t>
            </a:r>
            <a:r>
              <a:rPr lang="en-US" dirty="0" smtClean="0"/>
              <a:t>determine whether </a:t>
            </a:r>
            <a:r>
              <a:rPr lang="en-US" dirty="0"/>
              <a:t>the graph representing the new compound is isomorphic to the graph of a compound that this already </a:t>
            </a:r>
            <a:r>
              <a:rPr lang="en-US" dirty="0" smtClean="0"/>
              <a:t>known. </a:t>
            </a:r>
          </a:p>
          <a:p>
            <a:pPr lvl="1"/>
            <a:r>
              <a:rPr lang="en-US" dirty="0" smtClean="0"/>
              <a:t>Electronic circuits are modeled as graphs in which the vertices represent components and the edges represent connections between them. Graph isomorphism is the basis for </a:t>
            </a:r>
          </a:p>
          <a:p>
            <a:pPr lvl="2"/>
            <a:r>
              <a:rPr lang="en-US" sz="2400" dirty="0"/>
              <a:t>the verification that a particular layout of a circuit corresponds to the design’s original schematics. </a:t>
            </a:r>
          </a:p>
          <a:p>
            <a:pPr lvl="2"/>
            <a:r>
              <a:rPr lang="en-US" sz="2400" dirty="0"/>
              <a:t>determining whether a chip from one vendor includes the intellectual property of another vendor. </a:t>
            </a:r>
          </a:p>
        </p:txBody>
      </p:sp>
    </p:spTree>
    <p:extLst>
      <p:ext uri="{BB962C8B-B14F-4D97-AF65-F5344CB8AC3E}">
        <p14:creationId xmlns:p14="http://schemas.microsoft.com/office/powerpoint/2010/main" val="343563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09600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Electrical System Diagram</a:t>
            </a:r>
            <a:endParaRPr lang="en-US" dirty="0"/>
          </a:p>
        </p:txBody>
      </p:sp>
      <p:sp>
        <p:nvSpPr>
          <p:cNvPr id="5" name="Explosion 1 4"/>
          <p:cNvSpPr/>
          <p:nvPr/>
        </p:nvSpPr>
        <p:spPr>
          <a:xfrm>
            <a:off x="2667000" y="5181600"/>
            <a:ext cx="609600" cy="6096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xplosion 1 7"/>
          <p:cNvSpPr/>
          <p:nvPr/>
        </p:nvSpPr>
        <p:spPr>
          <a:xfrm>
            <a:off x="4038600" y="5257800"/>
            <a:ext cx="609600" cy="6096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81200" y="5410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L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43400" y="6096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L</a:t>
            </a:r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2438400" y="48006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3771900" y="47625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95600" y="43434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267200" y="42672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876800" y="17526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257800" y="1676400"/>
            <a:ext cx="2286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105400" y="1905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cb1</a:t>
            </a:r>
          </a:p>
        </p:txBody>
      </p:sp>
      <p:cxnSp>
        <p:nvCxnSpPr>
          <p:cNvPr id="32" name="Straight Connector 31"/>
          <p:cNvCxnSpPr>
            <a:stCxn id="29" idx="6"/>
          </p:cNvCxnSpPr>
          <p:nvPr/>
        </p:nvCxnSpPr>
        <p:spPr>
          <a:xfrm>
            <a:off x="5486400" y="17526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315200" y="1600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Outside Power</a:t>
            </a: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3543300" y="30861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>
            <a:off x="4648200" y="4267200"/>
            <a:ext cx="228600" cy="15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648200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8006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048000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343400" y="3962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s3</a:t>
            </a:r>
          </a:p>
        </p:txBody>
      </p:sp>
      <p:cxnSp>
        <p:nvCxnSpPr>
          <p:cNvPr id="47" name="Straight Connector 46"/>
          <p:cNvCxnSpPr/>
          <p:nvPr/>
        </p:nvCxnSpPr>
        <p:spPr>
          <a:xfrm rot="5400000" flipH="1" flipV="1">
            <a:off x="3048000" y="2590800"/>
            <a:ext cx="18288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 flipH="1" flipV="1">
            <a:off x="3276600" y="2743200"/>
            <a:ext cx="18288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0800000" flipV="1">
            <a:off x="3276600" y="4191000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0800000" flipV="1">
            <a:off x="3124200" y="4038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 flipH="1" flipV="1">
            <a:off x="3009900" y="4152900"/>
            <a:ext cx="228600" cy="15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667000" y="3886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59" name="Oval 58"/>
          <p:cNvSpPr/>
          <p:nvPr/>
        </p:nvSpPr>
        <p:spPr>
          <a:xfrm>
            <a:off x="3124200" y="4114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6482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6482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267200" y="1828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14800" y="3352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w2</a:t>
            </a:r>
          </a:p>
        </p:txBody>
      </p:sp>
      <p:cxnSp>
        <p:nvCxnSpPr>
          <p:cNvPr id="69" name="Straight Connector 68"/>
          <p:cNvCxnSpPr/>
          <p:nvPr/>
        </p:nvCxnSpPr>
        <p:spPr>
          <a:xfrm rot="10800000">
            <a:off x="4724400" y="22098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4648200" y="228600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76999" y="2590801"/>
            <a:ext cx="49660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Have lights </a:t>
            </a:r>
            <a:r>
              <a:rPr lang="en-US" sz="2800" dirty="0" smtClean="0"/>
              <a:t>(</a:t>
            </a:r>
            <a:r>
              <a:rPr lang="lv-LV" sz="2800" dirty="0" smtClean="0"/>
              <a:t>L</a:t>
            </a:r>
            <a:r>
              <a:rPr lang="en-US" sz="2800" dirty="0" smtClean="0"/>
              <a:t>1</a:t>
            </a:r>
            <a:r>
              <a:rPr lang="en-US" sz="2800" dirty="0"/>
              <a:t>, </a:t>
            </a:r>
            <a:r>
              <a:rPr lang="lv-LV" sz="2800" dirty="0" smtClean="0"/>
              <a:t>L</a:t>
            </a:r>
            <a:r>
              <a:rPr lang="en-US" sz="2800" dirty="0" smtClean="0"/>
              <a:t>2</a:t>
            </a:r>
            <a:r>
              <a:rPr lang="en-US" sz="2800" dirty="0"/>
              <a:t>), </a:t>
            </a:r>
            <a:r>
              <a:rPr lang="en-US" sz="2800" dirty="0" smtClean="0"/>
              <a:t>switches </a:t>
            </a:r>
            <a:r>
              <a:rPr lang="en-US" sz="2800" dirty="0"/>
              <a:t>(s1, s2, s3), and circuit breakers (cb1</a:t>
            </a:r>
            <a:r>
              <a:rPr lang="en-US" sz="2800" dirty="0" smtClean="0"/>
              <a:t>)</a:t>
            </a:r>
            <a:endParaRPr lang="lv-LV" sz="2800" dirty="0" smtClean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lv-LV" sz="2800" dirty="0" smtClean="0"/>
              <a:t>How to do disjunction with electric switches?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lv-LV" sz="2800" dirty="0" smtClean="0"/>
              <a:t>Conjunction with switches?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lv-LV" sz="2800" dirty="0" smtClean="0"/>
              <a:t>Biconditional with switches?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lv-LV" sz="2800" dirty="0" smtClean="0"/>
              <a:t>Negation with switches?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939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pic>
        <p:nvPicPr>
          <p:cNvPr id="4" name="Content Placeholder 3" descr="addin_tmp.pn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352800" y="2209801"/>
            <a:ext cx="5969318" cy="477203"/>
          </a:xfr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429000" y="3276601"/>
            <a:ext cx="5969318" cy="4772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33800" y="44958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Needed for the next example.</a:t>
            </a:r>
          </a:p>
        </p:txBody>
      </p:sp>
    </p:spTree>
    <p:extLst>
      <p:ext uri="{BB962C8B-B14F-4D97-AF65-F5344CB8AC3E}">
        <p14:creationId xmlns:p14="http://schemas.microsoft.com/office/powerpoint/2010/main" val="415682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Sudoku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 Sudoku puzzle </a:t>
            </a:r>
            <a:r>
              <a:rPr lang="en-US" dirty="0" smtClean="0"/>
              <a:t>is represented by a 9</a:t>
            </a:r>
            <a:r>
              <a:rPr lang="en-US" dirty="0" smtClean="0">
                <a:sym typeface="Symbol"/>
              </a:rPr>
              <a:t>9 grid made up of nine 33</a:t>
            </a:r>
            <a:r>
              <a:rPr lang="en-US" dirty="0" smtClean="0"/>
              <a:t> </a:t>
            </a:r>
            <a:r>
              <a:rPr lang="en-US" dirty="0" err="1" smtClean="0"/>
              <a:t>subgrids</a:t>
            </a:r>
            <a:r>
              <a:rPr lang="en-US" dirty="0" smtClean="0"/>
              <a:t>, known as </a:t>
            </a:r>
            <a:r>
              <a:rPr lang="en-US" b="1" dirty="0" smtClean="0"/>
              <a:t>blocks</a:t>
            </a:r>
            <a:r>
              <a:rPr lang="en-US" dirty="0" smtClean="0"/>
              <a:t>. Some of the 81 cells of the puzzle are assigned one of the numbers 1,2, …, 9.</a:t>
            </a:r>
          </a:p>
          <a:p>
            <a:r>
              <a:rPr lang="en-US" dirty="0" smtClean="0"/>
              <a:t>The puzzle is solved by assigning numbers to each blank cell so that every row, column and block contains each of the nine possible numbers.</a:t>
            </a:r>
          </a:p>
        </p:txBody>
      </p:sp>
      <p:pic>
        <p:nvPicPr>
          <p:cNvPr id="4" name="Picture 3" descr="new_figure_3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48764" y="1690688"/>
            <a:ext cx="2960254" cy="296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0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Encoding as a </a:t>
            </a:r>
            <a:r>
              <a:rPr lang="en-US" dirty="0" err="1" smtClean="0"/>
              <a:t>Satisfiability</a:t>
            </a:r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err="1" smtClean="0"/>
              <a:t>,</a:t>
            </a:r>
            <a:r>
              <a:rPr lang="en-US" i="1" dirty="0" err="1" smtClean="0"/>
              <a:t>j</a:t>
            </a:r>
            <a:r>
              <a:rPr lang="en-US" dirty="0" err="1" smtClean="0"/>
              <a:t>,</a:t>
            </a:r>
            <a:r>
              <a:rPr lang="en-US" i="1" dirty="0" err="1" smtClean="0"/>
              <a:t>n</a:t>
            </a:r>
            <a:r>
              <a:rPr lang="en-US" dirty="0" smtClean="0"/>
              <a:t>) denote the proposition that is true when the number </a:t>
            </a:r>
            <a:r>
              <a:rPr lang="en-US" i="1" dirty="0" smtClean="0"/>
              <a:t>n</a:t>
            </a:r>
            <a:r>
              <a:rPr lang="en-US" dirty="0" smtClean="0"/>
              <a:t> is in the cell in the </a:t>
            </a:r>
            <a:r>
              <a:rPr lang="en-US" i="1" dirty="0" err="1" smtClean="0"/>
              <a:t>i</a:t>
            </a:r>
            <a:r>
              <a:rPr lang="en-US" dirty="0" err="1" smtClean="0"/>
              <a:t>th</a:t>
            </a:r>
            <a:r>
              <a:rPr lang="en-US" dirty="0" smtClean="0"/>
              <a:t> row and the </a:t>
            </a:r>
            <a:r>
              <a:rPr lang="en-US" i="1" dirty="0" err="1" smtClean="0"/>
              <a:t>j</a:t>
            </a:r>
            <a:r>
              <a:rPr lang="en-US" dirty="0" err="1" smtClean="0"/>
              <a:t>th</a:t>
            </a:r>
            <a:r>
              <a:rPr lang="en-US" dirty="0" smtClean="0"/>
              <a:t> column.</a:t>
            </a:r>
          </a:p>
          <a:p>
            <a:r>
              <a:rPr lang="en-US" dirty="0" smtClean="0"/>
              <a:t>There 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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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729</a:t>
            </a:r>
            <a:r>
              <a:rPr lang="en-US" dirty="0" smtClean="0"/>
              <a:t> such propositions.</a:t>
            </a:r>
          </a:p>
          <a:p>
            <a:r>
              <a:rPr lang="en-US" dirty="0" smtClean="0"/>
              <a:t>In the sample puzzle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5,1,6</a:t>
            </a:r>
            <a:r>
              <a:rPr lang="en-US" dirty="0" smtClean="0"/>
              <a:t>) is true, but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,</a:t>
            </a:r>
            <a:r>
              <a:rPr lang="en-US" i="1" dirty="0" smtClean="0"/>
              <a:t>j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) is false for </a:t>
            </a:r>
            <a:r>
              <a:rPr lang="en-US" i="1" dirty="0" smtClean="0"/>
              <a:t>j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2,3,…9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5" name="Picture 4" descr="new_figure_3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48764" y="1690688"/>
            <a:ext cx="2960254" cy="296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85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cell with a given value, assert </a:t>
            </a:r>
            <a:r>
              <a:rPr lang="en-US" i="1" dirty="0" err="1" smtClean="0"/>
              <a:t>p</a:t>
            </a:r>
            <a:r>
              <a:rPr lang="en-US" dirty="0" err="1" smtClean="0"/>
              <a:t>(</a:t>
            </a:r>
            <a:r>
              <a:rPr lang="en-US" i="1" dirty="0" err="1" smtClean="0"/>
              <a:t>i</a:t>
            </a:r>
            <a:r>
              <a:rPr lang="en-US" dirty="0" err="1" smtClean="0"/>
              <a:t>,</a:t>
            </a:r>
            <a:r>
              <a:rPr lang="en-US" i="1" dirty="0" err="1" smtClean="0"/>
              <a:t>j</a:t>
            </a:r>
            <a:r>
              <a:rPr lang="en-US" dirty="0" err="1" smtClean="0"/>
              <a:t>,</a:t>
            </a:r>
            <a:r>
              <a:rPr lang="en-US" i="1" dirty="0" err="1" smtClean="0"/>
              <a:t>n</a:t>
            </a:r>
            <a:r>
              <a:rPr lang="en-US" dirty="0" smtClean="0"/>
              <a:t>), when the cell in row </a:t>
            </a:r>
            <a:r>
              <a:rPr lang="en-US" i="1" dirty="0" err="1" smtClean="0"/>
              <a:t>i</a:t>
            </a:r>
            <a:r>
              <a:rPr lang="en-US" dirty="0" smtClean="0"/>
              <a:t> and column </a:t>
            </a:r>
            <a:r>
              <a:rPr lang="en-US" i="1" dirty="0" smtClean="0"/>
              <a:t>j</a:t>
            </a:r>
            <a:r>
              <a:rPr lang="en-US" dirty="0" smtClean="0"/>
              <a:t> has the given value.</a:t>
            </a:r>
          </a:p>
          <a:p>
            <a:r>
              <a:rPr lang="en-US" dirty="0" smtClean="0"/>
              <a:t>Assert that every row contains every number.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Assert that every column contains every number.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800601" y="3352801"/>
            <a:ext cx="2047875" cy="771525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4572001" y="4876801"/>
            <a:ext cx="205549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5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Assert that each of the 3 x 3 blocks contain every number.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</a:t>
            </a:r>
            <a:endParaRPr lang="lv-LV" dirty="0" smtClean="0"/>
          </a:p>
          <a:p>
            <a:pPr>
              <a:buNone/>
            </a:pPr>
            <a:r>
              <a:rPr lang="en-US" dirty="0" smtClean="0"/>
              <a:t>(this is tricky - ideas from chapter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 help)</a:t>
            </a:r>
          </a:p>
          <a:p>
            <a:r>
              <a:rPr lang="en-US" dirty="0" smtClean="0"/>
              <a:t>Assert that no cell contains more than one  number. Take the conjunction over all values of 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/>
              <a:t>, </a:t>
            </a:r>
            <a:r>
              <a:rPr lang="en-US" i="1" dirty="0" smtClean="0"/>
              <a:t>n’</a:t>
            </a:r>
            <a:r>
              <a:rPr lang="en-US" dirty="0" smtClean="0"/>
              <a:t>, </a:t>
            </a:r>
            <a:r>
              <a:rPr lang="en-US" i="1" dirty="0" err="1" smtClean="0"/>
              <a:t>i</a:t>
            </a:r>
            <a:r>
              <a:rPr lang="en-US" dirty="0" smtClean="0"/>
              <a:t>, and j, where each variable ranges from 1 to 9 and             ,</a:t>
            </a:r>
          </a:p>
          <a:p>
            <a:pPr>
              <a:buNone/>
            </a:pPr>
            <a:r>
              <a:rPr lang="en-US" dirty="0" smtClean="0"/>
              <a:t>    of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5181600" y="2514601"/>
            <a:ext cx="3950970" cy="771525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4528458" y="4678046"/>
            <a:ext cx="1034415" cy="368618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267201" y="5181601"/>
            <a:ext cx="3609023" cy="38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4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</a:t>
            </a:r>
            <a:r>
              <a:rPr lang="en-US" dirty="0" err="1" smtClean="0"/>
              <a:t>Satisfiability</a:t>
            </a:r>
            <a:r>
              <a:rPr lang="en-US" dirty="0" smtClean="0"/>
              <a:t>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solve a  Sudoku puzzle, we need to find an assignment of truth values to the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729</a:t>
            </a:r>
            <a:r>
              <a:rPr lang="en-US" dirty="0" smtClean="0"/>
              <a:t> variables of the form  </a:t>
            </a:r>
            <a:r>
              <a:rPr lang="en-US" i="1" dirty="0" smtClean="0"/>
              <a:t>p(</a:t>
            </a:r>
            <a:r>
              <a:rPr lang="en-US" i="1" dirty="0" err="1" smtClean="0"/>
              <a:t>i,j,n</a:t>
            </a:r>
            <a:r>
              <a:rPr lang="en-US" i="1" dirty="0" smtClean="0"/>
              <a:t>) </a:t>
            </a:r>
            <a:r>
              <a:rPr lang="en-US" dirty="0" smtClean="0"/>
              <a:t>that makes the conjunction of the assertions true. Those variables that are assigned T yield a solution to the puzzle.</a:t>
            </a:r>
          </a:p>
          <a:p>
            <a:r>
              <a:rPr lang="en-US" dirty="0" smtClean="0"/>
              <a:t>A truth table can always be used to determine the </a:t>
            </a:r>
            <a:r>
              <a:rPr lang="en-US" dirty="0" err="1" smtClean="0"/>
              <a:t>satisfiability</a:t>
            </a:r>
            <a:r>
              <a:rPr lang="en-US" dirty="0" smtClean="0"/>
              <a:t> of a compound proposition. But this is too complex even for modern computers for large problems. </a:t>
            </a:r>
          </a:p>
          <a:p>
            <a:r>
              <a:rPr lang="en-US" dirty="0" smtClean="0"/>
              <a:t>There has been much work on developing efficient methods for solving </a:t>
            </a:r>
            <a:r>
              <a:rPr lang="en-US" dirty="0" err="1" smtClean="0"/>
              <a:t>satisfiability</a:t>
            </a:r>
            <a:r>
              <a:rPr lang="en-US" dirty="0" smtClean="0"/>
              <a:t> problems as many practical problems can be translated into </a:t>
            </a:r>
            <a:r>
              <a:rPr lang="en-US" dirty="0" err="1" smtClean="0"/>
              <a:t>satisfiability</a:t>
            </a:r>
            <a:r>
              <a:rPr lang="en-US" dirty="0" smtClean="0"/>
              <a:t> problems.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66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Pseudoprimes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 Fermat’s little theorem </a:t>
            </a:r>
            <a:r>
              <a:rPr lang="en-US" i="1" dirty="0" smtClean="0"/>
              <a:t>n</a:t>
            </a:r>
            <a:r>
              <a:rPr lang="en-US" dirty="0" smtClean="0"/>
              <a:t>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is prime, where</a:t>
            </a:r>
          </a:p>
          <a:p>
            <a:pPr>
              <a:buNone/>
            </a:pPr>
            <a:r>
              <a:rPr lang="en-US" i="1" dirty="0" smtClean="0"/>
              <a:t>             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/>
              <a:t>n</a:t>
            </a:r>
            <a:r>
              <a:rPr lang="en-US" baseline="30000" dirty="0" smtClean="0"/>
              <a:t>-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≡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>
                <a:ea typeface="Cambria Math" pitchFamily="18" charset="0"/>
              </a:rPr>
              <a:t>(mod 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>
                <a:ea typeface="Cambria Math" pitchFamily="18" charset="0"/>
              </a:rPr>
              <a:t>).</a:t>
            </a:r>
            <a:endParaRPr lang="en-US" dirty="0" smtClean="0"/>
          </a:p>
          <a:p>
            <a:r>
              <a:rPr lang="en-US" dirty="0" smtClean="0"/>
              <a:t>But if this congruence holds, </a:t>
            </a:r>
            <a:r>
              <a:rPr lang="en-US" i="1" dirty="0" smtClean="0"/>
              <a:t>n</a:t>
            </a:r>
            <a:r>
              <a:rPr lang="en-US" dirty="0" smtClean="0"/>
              <a:t> may not be prime. Composite integers </a:t>
            </a:r>
            <a:r>
              <a:rPr lang="en-US" i="1" dirty="0" smtClean="0"/>
              <a:t>n</a:t>
            </a:r>
            <a:r>
              <a:rPr lang="en-US" dirty="0" smtClean="0"/>
              <a:t> such that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/>
              <a:t>n</a:t>
            </a:r>
            <a:r>
              <a:rPr lang="en-US" baseline="30000" dirty="0" smtClean="0"/>
              <a:t>-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≡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>
                <a:ea typeface="Cambria Math" pitchFamily="18" charset="0"/>
              </a:rPr>
              <a:t>(mod 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>
                <a:ea typeface="Cambria Math" pitchFamily="18" charset="0"/>
              </a:rPr>
              <a:t>) are called </a:t>
            </a:r>
            <a:r>
              <a:rPr lang="en-US" i="1" dirty="0" err="1" smtClean="0">
                <a:ea typeface="Cambria Math" pitchFamily="18" charset="0"/>
              </a:rPr>
              <a:t>pseudoprimes</a:t>
            </a:r>
            <a:r>
              <a:rPr lang="en-US" dirty="0" smtClean="0">
                <a:ea typeface="Cambria Math" pitchFamily="18" charset="0"/>
              </a:rPr>
              <a:t> to the base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ea typeface="Cambria Math" pitchFamily="18" charset="0"/>
              </a:rPr>
              <a:t>.</a:t>
            </a:r>
          </a:p>
          <a:p>
            <a:pPr>
              <a:buNone/>
            </a:pPr>
            <a:r>
              <a:rPr lang="en-US" dirty="0" smtClean="0">
                <a:ea typeface="Cambria Math" pitchFamily="18" charset="0"/>
              </a:rPr>
              <a:t>    </a:t>
            </a:r>
            <a:r>
              <a:rPr lang="en-US" b="1" dirty="0" smtClean="0">
                <a:ea typeface="Cambria Math" pitchFamily="18" charset="0"/>
              </a:rPr>
              <a:t>Example</a:t>
            </a:r>
            <a:r>
              <a:rPr lang="en-US" dirty="0" smtClean="0">
                <a:ea typeface="Cambria Math" pitchFamily="18" charset="0"/>
              </a:rPr>
              <a:t>: The integer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341</a:t>
            </a:r>
            <a:r>
              <a:rPr lang="en-US" dirty="0" smtClean="0">
                <a:ea typeface="Cambria Math" pitchFamily="18" charset="0"/>
              </a:rPr>
              <a:t> is a </a:t>
            </a:r>
            <a:r>
              <a:rPr lang="en-US" dirty="0" err="1" smtClean="0">
                <a:ea typeface="Cambria Math" pitchFamily="18" charset="0"/>
              </a:rPr>
              <a:t>pseudoprime</a:t>
            </a:r>
            <a:r>
              <a:rPr lang="en-US" dirty="0" smtClean="0">
                <a:ea typeface="Cambria Math" pitchFamily="18" charset="0"/>
              </a:rPr>
              <a:t> to the base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ea typeface="Cambria Math" pitchFamily="18" charset="0"/>
              </a:rPr>
              <a:t>.</a:t>
            </a:r>
          </a:p>
          <a:p>
            <a:pPr lvl="1"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341</a:t>
            </a:r>
            <a:r>
              <a:rPr lang="en-US" dirty="0" smtClean="0">
                <a:ea typeface="Cambria Math" pitchFamily="18" charset="0"/>
              </a:rPr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 smtClean="0"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∙ 31</a:t>
            </a:r>
          </a:p>
          <a:p>
            <a:pPr lvl="1"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340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≡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>
                <a:ea typeface="Cambria Math" pitchFamily="18" charset="0"/>
              </a:rPr>
              <a:t>(mod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341</a:t>
            </a:r>
            <a:r>
              <a:rPr lang="en-US" dirty="0" smtClean="0">
                <a:ea typeface="Cambria Math" pitchFamily="18" charset="0"/>
              </a:rPr>
              <a:t>) (</a:t>
            </a:r>
            <a:r>
              <a:rPr lang="en-US" i="1" dirty="0" smtClean="0">
                <a:ea typeface="Cambria Math" pitchFamily="18" charset="0"/>
              </a:rPr>
              <a:t>see in Exercise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37</a:t>
            </a:r>
            <a:r>
              <a:rPr lang="en-US" dirty="0" smtClean="0">
                <a:ea typeface="Cambria Math" pitchFamily="18" charset="0"/>
              </a:rPr>
              <a:t>)</a:t>
            </a:r>
          </a:p>
          <a:p>
            <a:r>
              <a:rPr lang="en-US" dirty="0" smtClean="0"/>
              <a:t>We can replace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by any integer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≥ 2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    Definition</a:t>
            </a:r>
            <a:r>
              <a:rPr lang="en-US" dirty="0" smtClean="0"/>
              <a:t>: Let </a:t>
            </a:r>
            <a:r>
              <a:rPr lang="en-US" i="1" dirty="0" smtClean="0"/>
              <a:t>b</a:t>
            </a:r>
            <a:r>
              <a:rPr lang="en-US" dirty="0" smtClean="0"/>
              <a:t> be a positive integer. If </a:t>
            </a:r>
            <a:r>
              <a:rPr lang="en-US" i="1" dirty="0" smtClean="0"/>
              <a:t>n</a:t>
            </a:r>
            <a:r>
              <a:rPr lang="en-US" dirty="0" smtClean="0"/>
              <a:t> is a composite integer, and </a:t>
            </a:r>
            <a:r>
              <a:rPr lang="en-US" i="1" dirty="0" smtClean="0"/>
              <a:t>b</a:t>
            </a:r>
            <a:r>
              <a:rPr lang="en-US" i="1" baseline="30000" dirty="0" smtClean="0"/>
              <a:t>n</a:t>
            </a:r>
            <a:r>
              <a:rPr lang="en-US" baseline="30000" dirty="0" smtClean="0"/>
              <a:t>-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≡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>
                <a:ea typeface="Cambria Math" pitchFamily="18" charset="0"/>
              </a:rPr>
              <a:t>(mod 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>
                <a:ea typeface="Cambria Math" pitchFamily="18" charset="0"/>
              </a:rPr>
              <a:t>), then </a:t>
            </a:r>
            <a:r>
              <a:rPr lang="en-US" i="1" dirty="0" smtClean="0">
                <a:ea typeface="Cambria Math" pitchFamily="18" charset="0"/>
              </a:rPr>
              <a:t>n </a:t>
            </a:r>
            <a:r>
              <a:rPr lang="en-US" dirty="0" smtClean="0">
                <a:ea typeface="Cambria Math" pitchFamily="18" charset="0"/>
              </a:rPr>
              <a:t>is called a </a:t>
            </a:r>
            <a:r>
              <a:rPr lang="en-US" i="1" dirty="0" err="1" smtClean="0">
                <a:ea typeface="Cambria Math" pitchFamily="18" charset="0"/>
              </a:rPr>
              <a:t>pseudoprime</a:t>
            </a:r>
            <a:r>
              <a:rPr lang="en-US" i="1" dirty="0" smtClean="0">
                <a:ea typeface="Cambria Math" pitchFamily="18" charset="0"/>
              </a:rPr>
              <a:t> to the base b</a:t>
            </a:r>
            <a:r>
              <a:rPr lang="en-US" dirty="0" smtClean="0">
                <a:ea typeface="Cambria Math" pitchFamily="18" charset="0"/>
              </a:rPr>
              <a:t>.</a:t>
            </a:r>
            <a:endParaRPr lang="en-US" dirty="0"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05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\bigvee_{j = 1}^{n} p_j \; \mbox{is used for}\; p_1 \vee p_2 \vee \ldots \vee p_n$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\bigwedge_{j = 1}^{n} p_j \; \mbox{is used for}\; p_1 \wedge p_2 \wedge \ldots \wedge p_n$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\bigwedge_{i = 1}^{9}\bigwedge_{n=1}^{9}\bigvee_{j=1}^{9} p(i,j,n)$$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\bigwedge_{j = 1}^{9}\bigwedge_{n=1}^{9}\bigvee_{i=1}^{9} p(i,j,n)$$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\bigwedge_{r = 0}^{2}\bigwedge_{s=0}^{2}\bigwedge_{n = 1}^{9}\bigwedge_{i=1}^{3}\bigvee_{j=1}^{3} p(3r +i,3s +j,n)$$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n \not= n'$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p(i,j,n) \rightarrow \neg p(i,j,n')$&#10;\end{document}"/>
  <p:tag name="IGUANATEXSIZE" val="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1758</Words>
  <Application>Microsoft Office PowerPoint</Application>
  <PresentationFormat>Widescreen</PresentationFormat>
  <Paragraphs>131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Symbol</vt:lpstr>
      <vt:lpstr>Office Theme</vt:lpstr>
      <vt:lpstr>Logic Circuits  (Studied in depth in Chapter 12)</vt:lpstr>
      <vt:lpstr>Electrical System Diagram</vt:lpstr>
      <vt:lpstr>Notation</vt:lpstr>
      <vt:lpstr>Sudoku</vt:lpstr>
      <vt:lpstr>Encoding as a Satisfiability Problem</vt:lpstr>
      <vt:lpstr>Encoding (cont)</vt:lpstr>
      <vt:lpstr>Encoding (cont)</vt:lpstr>
      <vt:lpstr>Solving Satisfiability Problems</vt:lpstr>
      <vt:lpstr>Pseudoprimes</vt:lpstr>
      <vt:lpstr>Pseudoprimes</vt:lpstr>
      <vt:lpstr>Carmichael Numbers (optional)</vt:lpstr>
      <vt:lpstr>Example: Fast Multiplication of Integers</vt:lpstr>
      <vt:lpstr>Complexity of Fast Integer Multiplication Algorithm</vt:lpstr>
      <vt:lpstr>Biological Applications</vt:lpstr>
      <vt:lpstr>Biological Applications (continued)</vt:lpstr>
      <vt:lpstr>Algorithms for Graph Isomorphism</vt:lpstr>
      <vt:lpstr>Applications of Graph Isomorphism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76</cp:revision>
  <dcterms:created xsi:type="dcterms:W3CDTF">2021-01-03T18:25:44Z</dcterms:created>
  <dcterms:modified xsi:type="dcterms:W3CDTF">2021-03-31T21:32:19Z</dcterms:modified>
</cp:coreProperties>
</file>