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000" r:id="rId2"/>
    <p:sldId id="1001" r:id="rId3"/>
    <p:sldId id="1002" r:id="rId4"/>
    <p:sldId id="1017" r:id="rId5"/>
    <p:sldId id="1015" r:id="rId6"/>
    <p:sldId id="1022" r:id="rId7"/>
    <p:sldId id="1023" r:id="rId8"/>
    <p:sldId id="1014" r:id="rId9"/>
    <p:sldId id="1019" r:id="rId10"/>
    <p:sldId id="1020" r:id="rId11"/>
    <p:sldId id="1005" r:id="rId12"/>
    <p:sldId id="1011" r:id="rId13"/>
    <p:sldId id="1025" r:id="rId14"/>
    <p:sldId id="1024" r:id="rId15"/>
    <p:sldId id="1018" r:id="rId16"/>
    <p:sldId id="1006" r:id="rId17"/>
    <p:sldId id="1021" r:id="rId18"/>
    <p:sldId id="1026" r:id="rId19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F908A72-18F4-4248-86C3-16E3A69435CB}">
          <p14:sldIdLst>
            <p14:sldId id="1000"/>
            <p14:sldId id="1001"/>
          </p14:sldIdLst>
        </p14:section>
        <p14:section name="Describing Relations" id="{633BCA2A-9B3F-4339-9C3B-C23A39B5475D}">
          <p14:sldIdLst>
            <p14:sldId id="1002"/>
            <p14:sldId id="1017"/>
            <p14:sldId id="1015"/>
            <p14:sldId id="1022"/>
            <p14:sldId id="1023"/>
          </p14:sldIdLst>
        </p14:section>
        <p14:section name="Functional and Non-Functional Relations" id="{623A180E-610A-40A6-B163-661EC6AAAC6E}">
          <p14:sldIdLst>
            <p14:sldId id="1014"/>
            <p14:sldId id="1019"/>
            <p14:sldId id="1020"/>
            <p14:sldId id="1005"/>
          </p14:sldIdLst>
        </p14:section>
        <p14:section name="Composition of Relations" id="{AE2D8E89-FD08-4D7F-9D10-0CB529D057F8}">
          <p14:sldIdLst>
            <p14:sldId id="1011"/>
            <p14:sldId id="1025"/>
            <p14:sldId id="1024"/>
            <p14:sldId id="1018"/>
          </p14:sldIdLst>
        </p14:section>
        <p14:section name="Properties of Relations" id="{11E9636B-62D5-41A7-ADCD-42BCD8112DA2}">
          <p14:sldIdLst>
            <p14:sldId id="1006"/>
            <p14:sldId id="1021"/>
          </p14:sldIdLst>
        </p14:section>
        <p14:section name="n-ary Relations" id="{BE9DF8C2-96A2-4994-B1B6-EFDA2BA7FD70}">
          <p14:sldIdLst>
            <p14:sldId id="10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Relations are more general than functions. A function is a relation where exactly one element of </a:t>
            </a:r>
            <a:r>
              <a:rPr lang="en-US" sz="1200" i="1" dirty="0" smtClean="0"/>
              <a:t>B</a:t>
            </a:r>
            <a:r>
              <a:rPr lang="en-US" sz="1200" dirty="0" smtClean="0"/>
              <a:t> is related to each element of </a:t>
            </a:r>
            <a:r>
              <a:rPr lang="en-US" sz="1200" i="1" dirty="0" smtClean="0"/>
              <a:t>A.</a:t>
            </a:r>
            <a:r>
              <a:rPr lang="en-US" sz="1200" dirty="0" smtClean="0"/>
              <a:t> 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3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60980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https://www.math24.net/binary-relations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4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82492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6582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(Functions do not guarantee anything for the codomain.)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61518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https://www.math24.net/composition-relations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4056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19.04.2021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Consultation Week: Day 1</a:t>
            </a:r>
            <a:br>
              <a:rPr lang="en-US" dirty="0" smtClean="0"/>
            </a:br>
            <a:r>
              <a:rPr lang="en-US" dirty="0" smtClean="0"/>
              <a:t>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dirty="0" smtClean="0"/>
              <a:t>Binary Relations</a:t>
            </a:r>
            <a:r>
              <a:rPr lang="en-US" b="1" dirty="0"/>
              <a:t>: </a:t>
            </a:r>
            <a:r>
              <a:rPr lang="en-US" dirty="0" smtClean="0"/>
              <a:t>Functional </a:t>
            </a:r>
            <a:r>
              <a:rPr lang="en-US" dirty="0"/>
              <a:t>relations, equivalence and order</a:t>
            </a:r>
            <a:r>
              <a:rPr lang="en-US" dirty="0" smtClean="0"/>
              <a:t>.</a:t>
            </a:r>
          </a:p>
          <a:p>
            <a:pPr algn="l"/>
            <a:r>
              <a:rPr lang="en-US" b="1" dirty="0"/>
              <a:t>Manipulating Relations:</a:t>
            </a:r>
            <a:r>
              <a:rPr lang="en-US" dirty="0"/>
              <a:t> Closures, n-</a:t>
            </a:r>
            <a:r>
              <a:rPr lang="en-US" dirty="0" err="1"/>
              <a:t>ary</a:t>
            </a:r>
            <a:r>
              <a:rPr lang="en-US" dirty="0"/>
              <a:t> relations and relational algebra.</a:t>
            </a:r>
            <a:endParaRPr lang="en-US" dirty="0" smtClean="0"/>
          </a:p>
          <a:p>
            <a:pPr algn="l"/>
            <a:r>
              <a:rPr lang="en-US" dirty="0" smtClean="0"/>
              <a:t>(We occasionally refer to other topics: Sets, Functions, Images and Preimages, Function Composition, Bipartite Graphs</a:t>
            </a:r>
            <a:r>
              <a:rPr lang="lv-LV" dirty="0" smtClean="0"/>
              <a:t> vs. Directed Graphs</a:t>
            </a:r>
            <a:r>
              <a:rPr lang="en-US" dirty="0" smtClean="0"/>
              <a:t>, Matrix operations</a:t>
            </a:r>
            <a:r>
              <a:rPr lang="lv-LV" dirty="0" smtClean="0"/>
              <a:t> and Warshall algorithm for transitive closure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Functions and Inverses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Definition:</a:t>
                </a:r>
                <a:r>
                  <a:rPr lang="lv-LV" dirty="0"/>
                  <a:t> A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/>
                  <a:t> is </a:t>
                </a:r>
                <a:r>
                  <a:rPr lang="lv-LV" i="1" dirty="0">
                    <a:solidFill>
                      <a:srgbClr val="0070C0"/>
                    </a:solidFill>
                  </a:rPr>
                  <a:t>injective</a:t>
                </a:r>
                <a:r>
                  <a:rPr lang="lv-LV" dirty="0"/>
                  <a:t> iff any element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/>
                  <a:t> has at most one preimage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/>
                  <a:t>.</a:t>
                </a:r>
              </a:p>
              <a:p>
                <a:pPr marL="0" indent="0">
                  <a:buNone/>
                </a:pPr>
                <a:r>
                  <a:rPr lang="lv-LV" b="1" dirty="0"/>
                  <a:t>Definition:</a:t>
                </a:r>
                <a:r>
                  <a:rPr lang="lv-LV" dirty="0"/>
                  <a:t> A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/>
                  <a:t> is </a:t>
                </a:r>
                <a:r>
                  <a:rPr lang="lv-LV" i="1" dirty="0">
                    <a:solidFill>
                      <a:srgbClr val="0070C0"/>
                    </a:solidFill>
                  </a:rPr>
                  <a:t>surjective</a:t>
                </a:r>
                <a:r>
                  <a:rPr lang="lv-LV" dirty="0"/>
                  <a:t> iff any element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/>
                  <a:t> has at least one preimage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/>
                  <a:t>.</a:t>
                </a:r>
              </a:p>
              <a:p>
                <a:pPr marL="0" indent="0">
                  <a:buNone/>
                </a:pPr>
                <a:r>
                  <a:rPr lang="lv-LV" b="1" dirty="0"/>
                  <a:t>Definition:</a:t>
                </a:r>
                <a:r>
                  <a:rPr lang="lv-LV" dirty="0"/>
                  <a:t> A function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/>
                  <a:t> is </a:t>
                </a:r>
                <a:r>
                  <a:rPr lang="lv-LV" i="1" dirty="0">
                    <a:solidFill>
                      <a:srgbClr val="0070C0"/>
                    </a:solidFill>
                  </a:rPr>
                  <a:t>bijective</a:t>
                </a:r>
                <a:r>
                  <a:rPr lang="lv-LV" dirty="0"/>
                  <a:t> iff any element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/>
                  <a:t> has exactly one preimage in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pPr marL="0" indent="0">
                  <a:buNone/>
                </a:pPr>
                <a:endParaRPr lang="lv-LV" dirty="0"/>
              </a:p>
              <a:p>
                <a:pPr marL="0" indent="0">
                  <a:buNone/>
                </a:pPr>
                <a:r>
                  <a:rPr lang="lv-LV" dirty="0" smtClean="0"/>
                  <a:t>Every binary relation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lv-LV"/>
                      <m:t>⊆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 has the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lv-LV"/>
                      <m:t>⊆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. But only bijective functions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 have inverse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lv-LV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4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7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Relations </a:t>
            </a:r>
            <a:r>
              <a:rPr lang="lv-LV" dirty="0" smtClean="0"/>
              <a:t>with Set Builder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Consider these relations on the set of integers: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&gt;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},</a:t>
            </a:r>
            <a:r>
              <a:rPr lang="en-US" i="1" dirty="0" smtClean="0"/>
              <a:t>                           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</a:t>
            </a:r>
            <a:r>
              <a:rPr lang="en-US" dirty="0" smtClean="0">
                <a:latin typeface="Cambria Math"/>
                <a:ea typeface="Cambria Math"/>
              </a:rPr>
              <a:t>+ 1},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latin typeface="Cambria Math"/>
                <a:ea typeface="Cambria Math"/>
              </a:rPr>
              <a:t>b  </a:t>
            </a:r>
            <a:r>
              <a:rPr lang="en-US" dirty="0" smtClean="0">
                <a:latin typeface="Cambria Math"/>
                <a:ea typeface="Cambria Math"/>
              </a:rPr>
              <a:t>or</a:t>
            </a:r>
            <a:r>
              <a:rPr lang="en-US" i="1" dirty="0" smtClean="0">
                <a:latin typeface="Cambria Math"/>
                <a:ea typeface="Cambria Math"/>
              </a:rPr>
              <a:t> a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−b</a:t>
            </a:r>
            <a:r>
              <a:rPr lang="en-US" dirty="0" smtClean="0">
                <a:latin typeface="Cambria Math"/>
                <a:ea typeface="Cambria Math"/>
              </a:rPr>
              <a:t>},        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 </a:t>
            </a:r>
            <a:r>
              <a:rPr lang="en-US" dirty="0" smtClean="0"/>
              <a:t>= {(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dirty="0" err="1" smtClean="0"/>
              <a:t>b</a:t>
            </a:r>
            <a:r>
              <a:rPr lang="en-US" dirty="0" smtClean="0"/>
              <a:t>) | </a:t>
            </a:r>
            <a:r>
              <a:rPr lang="en-US" i="1" dirty="0" smtClean="0"/>
              <a:t>a</a:t>
            </a:r>
            <a:r>
              <a:rPr lang="en-US" dirty="0" smtClean="0"/>
              <a:t> +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 3}.</a:t>
            </a:r>
            <a:endParaRPr lang="lv-LV" dirty="0" smtClean="0">
              <a:latin typeface="Cambria Math"/>
              <a:ea typeface="Cambria Math"/>
            </a:endParaRPr>
          </a:p>
          <a:p>
            <a:pPr lvl="1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These </a:t>
            </a:r>
            <a:r>
              <a:rPr lang="en-US" dirty="0"/>
              <a:t>relations are on an infinite set </a:t>
            </a:r>
            <a:r>
              <a:rPr lang="en-US" dirty="0" smtClean="0"/>
              <a:t>(and they are infinite subsets)</a:t>
            </a:r>
            <a:endParaRPr lang="en-US" dirty="0">
              <a:latin typeface="Cambria Math"/>
              <a:ea typeface="Cambria Math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ambria Math"/>
                <a:ea typeface="Cambria Math"/>
              </a:rPr>
              <a:t>Which relations contain all the pairs (1,1), (1, 2), (2, 1), (1, −1), and (2, 2)?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Checking the conditions that define each relation, we see that the pair </a:t>
            </a:r>
            <a:r>
              <a:rPr lang="en-US" dirty="0" smtClean="0">
                <a:latin typeface="Cambria Math"/>
                <a:ea typeface="Cambria Math"/>
              </a:rPr>
              <a:t>(1,1)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/>
                <a:ea typeface="Cambria Math"/>
              </a:rPr>
              <a:t>, 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(2,1)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: (1, −1)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/>
                <a:ea typeface="Cambria Math"/>
              </a:rPr>
              <a:t> : (2,2) is in</a:t>
            </a:r>
            <a:r>
              <a:rPr lang="en-US" i="1" dirty="0" smtClean="0"/>
              <a:t> 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/>
                <a:ea typeface="Cambria Math"/>
              </a:rPr>
              <a:t>,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and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493964" cy="4351338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 smtClean="0"/>
                  <a:t>Definition:</a:t>
                </a:r>
                <a:r>
                  <a:rPr lang="lv-LV" b="1" dirty="0" smtClean="0"/>
                  <a:t> </a:t>
                </a:r>
                <a:r>
                  <a:rPr lang="lv-LV" dirty="0" smtClean="0"/>
                  <a:t>Let</a:t>
                </a:r>
                <a:r>
                  <a:rPr lang="lv-LV" dirty="0"/>
                  <a:t> </a:t>
                </a:r>
                <a:r>
                  <a:rPr lang="lv-LV" dirty="0" smtClean="0"/>
                  <a:t> </a:t>
                </a:r>
                <a:r>
                  <a:rPr lang="en-US" sz="2800" i="1" dirty="0" smtClean="0"/>
                  <a:t>R</a:t>
                </a:r>
                <a:r>
                  <a:rPr lang="en-US" sz="2800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800" dirty="0" smtClean="0"/>
                  <a:t> </a:t>
                </a:r>
                <a:r>
                  <a:rPr lang="lv-LV" sz="2800" dirty="0" smtClean="0"/>
                  <a:t>be</a:t>
                </a:r>
                <a:r>
                  <a:rPr lang="en-US" sz="2800" dirty="0" smtClean="0"/>
                  <a:t> a relation from a set </a:t>
                </a:r>
                <a:r>
                  <a:rPr lang="en-US" sz="2800" i="1" dirty="0" smtClean="0"/>
                  <a:t>A</a:t>
                </a:r>
                <a:r>
                  <a:rPr lang="en-US" sz="2800" dirty="0" smtClean="0"/>
                  <a:t> to a set </a:t>
                </a:r>
                <a:r>
                  <a:rPr lang="en-US" sz="2800" i="1" dirty="0" smtClean="0"/>
                  <a:t>B</a:t>
                </a:r>
                <a:r>
                  <a:rPr lang="en-US" sz="2800" dirty="0" smtClean="0"/>
                  <a:t>.</a:t>
                </a:r>
                <a:r>
                  <a:rPr lang="lv-LV" sz="2800" dirty="0" smtClean="0"/>
                  <a:t> And </a:t>
                </a:r>
                <a:r>
                  <a:rPr lang="en-US" sz="2800" i="1" dirty="0" smtClean="0"/>
                  <a:t>R</a:t>
                </a:r>
                <a:r>
                  <a:rPr lang="en-US" sz="2800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800" dirty="0" smtClean="0"/>
                  <a:t> is a relation from </a:t>
                </a:r>
                <a:r>
                  <a:rPr lang="en-US" sz="2800" i="1" dirty="0" smtClean="0"/>
                  <a:t>B</a:t>
                </a:r>
                <a:r>
                  <a:rPr lang="en-US" sz="2800" dirty="0" smtClean="0"/>
                  <a:t> to a set </a:t>
                </a:r>
                <a:r>
                  <a:rPr lang="en-US" sz="2800" i="1" dirty="0" smtClean="0"/>
                  <a:t>C</a:t>
                </a:r>
                <a:r>
                  <a:rPr lang="en-US" sz="2800" dirty="0" smtClean="0"/>
                  <a:t>.</a:t>
                </a:r>
              </a:p>
              <a:p>
                <a:pPr>
                  <a:buNone/>
                </a:pPr>
                <a:r>
                  <a:rPr lang="en-US" dirty="0" smtClean="0"/>
                  <a:t>Then the </a:t>
                </a:r>
                <a:r>
                  <a:rPr lang="en-US" i="1" dirty="0" smtClean="0"/>
                  <a:t>composition</a:t>
                </a:r>
                <a:r>
                  <a:rPr lang="en-US" dirty="0" smtClean="0"/>
                  <a:t> of </a:t>
                </a:r>
                <a:r>
                  <a:rPr lang="en-US" i="1" dirty="0" smtClean="0"/>
                  <a:t>R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b="1" baseline="-25000" dirty="0" smtClean="0"/>
                  <a:t>  </a:t>
                </a:r>
                <a:r>
                  <a:rPr lang="en-US" dirty="0" smtClean="0"/>
                  <a:t>with</a:t>
                </a:r>
                <a:r>
                  <a:rPr lang="en-US" b="1" baseline="-25000" dirty="0" smtClean="0"/>
                  <a:t> </a:t>
                </a:r>
                <a:r>
                  <a:rPr lang="en-US" i="1" dirty="0" smtClean="0"/>
                  <a:t>R</a:t>
                </a:r>
                <a:r>
                  <a:rPr lang="en-US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dirty="0" smtClean="0"/>
                  <a:t>,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is a relation from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to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where </a:t>
                </a:r>
                <a:endParaRPr lang="lv-LV" dirty="0" smtClean="0"/>
              </a:p>
              <a:p>
                <a:pPr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/>
                      </a:rPr>
                      <m:t>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 iff  there exists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 such that </a:t>
                </a:r>
                <a:r>
                  <a:rPr lang="en-US" dirty="0"/>
                  <a:t>(</a:t>
                </a:r>
                <a:r>
                  <a:rPr lang="en-US" i="1" dirty="0" err="1"/>
                  <a:t>x,y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lv-LV" dirty="0"/>
                  <a:t>is in</a:t>
                </a:r>
                <a:r>
                  <a:rPr lang="en-US" dirty="0"/>
                  <a:t> </a:t>
                </a:r>
                <a:r>
                  <a:rPr lang="en-US" i="1" dirty="0"/>
                  <a:t>R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b="1" dirty="0"/>
                  <a:t>  </a:t>
                </a:r>
                <a:r>
                  <a:rPr lang="en-US" dirty="0"/>
                  <a:t>and</a:t>
                </a:r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en-US" i="1" dirty="0" err="1"/>
                  <a:t>y,z</a:t>
                </a:r>
                <a:r>
                  <a:rPr lang="en-US" dirty="0"/>
                  <a:t>)</a:t>
                </a:r>
                <a:r>
                  <a:rPr lang="en-US" i="1" dirty="0"/>
                  <a:t> </a:t>
                </a:r>
                <a:r>
                  <a:rPr lang="lv-LV" dirty="0"/>
                  <a:t>is in</a:t>
                </a:r>
                <a:r>
                  <a:rPr lang="en-US" dirty="0"/>
                  <a:t> </a:t>
                </a:r>
                <a:r>
                  <a:rPr lang="en-US" i="1" dirty="0"/>
                  <a:t>R</a:t>
                </a:r>
                <a:r>
                  <a:rPr lang="en-US" baseline="-25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.</a:t>
                </a:r>
                <a:endParaRPr lang="lv-LV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493964" cy="4351338"/>
              </a:xfrm>
              <a:blipFill>
                <a:blip r:embed="rId3"/>
                <a:stretch>
                  <a:fillRect l="-2849" t="-2241" b="-1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8505027" y="1619481"/>
            <a:ext cx="1245769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8736380" y="3469875"/>
            <a:ext cx="84247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Miķelis</a:t>
            </a:r>
            <a:endParaRPr lang="lv-LV" dirty="0"/>
          </a:p>
        </p:txBody>
      </p:sp>
      <p:sp>
        <p:nvSpPr>
          <p:cNvPr id="7" name="TextBox 6"/>
          <p:cNvSpPr txBox="1"/>
          <p:nvPr/>
        </p:nvSpPr>
        <p:spPr>
          <a:xfrm>
            <a:off x="8736380" y="2715926"/>
            <a:ext cx="70243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Jason</a:t>
            </a:r>
            <a:endParaRPr lang="lv-LV" dirty="0"/>
          </a:p>
        </p:txBody>
      </p:sp>
      <p:sp>
        <p:nvSpPr>
          <p:cNvPr id="8" name="Rounded Rectangle 7"/>
          <p:cNvSpPr/>
          <p:nvPr/>
        </p:nvSpPr>
        <p:spPr>
          <a:xfrm>
            <a:off x="10339209" y="1619481"/>
            <a:ext cx="1327653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TextBox 8"/>
          <p:cNvSpPr txBox="1"/>
          <p:nvPr/>
        </p:nvSpPr>
        <p:spPr>
          <a:xfrm>
            <a:off x="10488059" y="2776252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PBM763</a:t>
            </a:r>
            <a:endParaRPr lang="lv-LV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9578855" y="2960918"/>
            <a:ext cx="909204" cy="693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36380" y="2032346"/>
            <a:ext cx="66556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Alma</a:t>
            </a:r>
            <a:endParaRPr lang="lv-LV" dirty="0"/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/>
        </p:nvCxnSpPr>
        <p:spPr>
          <a:xfrm>
            <a:off x="9401947" y="2217012"/>
            <a:ext cx="1086112" cy="743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84526" y="2032346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PBM704</a:t>
            </a:r>
            <a:endParaRPr lang="lv-LV" dirty="0"/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 flipV="1">
            <a:off x="9438816" y="2217012"/>
            <a:ext cx="1045710" cy="683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484526" y="3505593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PBM005</a:t>
            </a:r>
            <a:endParaRPr lang="lv-LV" dirty="0"/>
          </a:p>
        </p:txBody>
      </p:sp>
      <p:sp>
        <p:nvSpPr>
          <p:cNvPr id="16" name="TextBox 15"/>
          <p:cNvSpPr txBox="1"/>
          <p:nvPr/>
        </p:nvSpPr>
        <p:spPr>
          <a:xfrm>
            <a:off x="8622677" y="1258344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Students</a:t>
            </a:r>
            <a:endParaRPr lang="lv-LV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84526" y="1228229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Courses</a:t>
            </a:r>
            <a:endParaRPr lang="lv-LV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815901" y="1725184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901" y="1725184"/>
                <a:ext cx="45820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6571662" y="1619481"/>
            <a:ext cx="1245769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0" name="TextBox 19"/>
          <p:cNvSpPr txBox="1"/>
          <p:nvPr/>
        </p:nvSpPr>
        <p:spPr>
          <a:xfrm>
            <a:off x="6803015" y="3084818"/>
            <a:ext cx="69442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BITL1</a:t>
            </a:r>
            <a:endParaRPr lang="lv-LV" dirty="0"/>
          </a:p>
        </p:txBody>
      </p:sp>
      <p:sp>
        <p:nvSpPr>
          <p:cNvPr id="21" name="TextBox 20"/>
          <p:cNvSpPr txBox="1"/>
          <p:nvPr/>
        </p:nvSpPr>
        <p:spPr>
          <a:xfrm>
            <a:off x="6803015" y="2572705"/>
            <a:ext cx="68255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BBA9</a:t>
            </a:r>
            <a:endParaRPr lang="lv-LV" dirty="0"/>
          </a:p>
        </p:txBody>
      </p:sp>
      <p:sp>
        <p:nvSpPr>
          <p:cNvPr id="22" name="TextBox 21"/>
          <p:cNvSpPr txBox="1"/>
          <p:nvPr/>
        </p:nvSpPr>
        <p:spPr>
          <a:xfrm>
            <a:off x="6803015" y="2032346"/>
            <a:ext cx="68255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BBA8</a:t>
            </a:r>
            <a:endParaRPr lang="lv-LV" dirty="0"/>
          </a:p>
        </p:txBody>
      </p:sp>
      <p:sp>
        <p:nvSpPr>
          <p:cNvPr id="23" name="TextBox 22"/>
          <p:cNvSpPr txBox="1"/>
          <p:nvPr/>
        </p:nvSpPr>
        <p:spPr>
          <a:xfrm>
            <a:off x="6689312" y="1258344"/>
            <a:ext cx="10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Programs</a:t>
            </a:r>
            <a:endParaRPr lang="lv-LV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03015" y="3596931"/>
            <a:ext cx="69442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BITL2</a:t>
            </a:r>
            <a:endParaRPr lang="lv-LV" dirty="0"/>
          </a:p>
        </p:txBody>
      </p:sp>
      <p:cxnSp>
        <p:nvCxnSpPr>
          <p:cNvPr id="25" name="Straight Arrow Connector 24"/>
          <p:cNvCxnSpPr>
            <a:stCxn id="20" idx="3"/>
            <a:endCxn id="7" idx="1"/>
          </p:cNvCxnSpPr>
          <p:nvPr/>
        </p:nvCxnSpPr>
        <p:spPr>
          <a:xfrm flipV="1">
            <a:off x="7497436" y="2900592"/>
            <a:ext cx="1238944" cy="3688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11" idx="1"/>
          </p:cNvCxnSpPr>
          <p:nvPr/>
        </p:nvCxnSpPr>
        <p:spPr>
          <a:xfrm flipV="1">
            <a:off x="7497436" y="2217012"/>
            <a:ext cx="1238944" cy="156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3"/>
            <a:endCxn id="6" idx="1"/>
          </p:cNvCxnSpPr>
          <p:nvPr/>
        </p:nvCxnSpPr>
        <p:spPr>
          <a:xfrm flipV="1">
            <a:off x="7497436" y="3654541"/>
            <a:ext cx="1238944" cy="127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962748" y="1956016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748" y="1956016"/>
                <a:ext cx="45820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7" idx="3"/>
            <a:endCxn id="15" idx="1"/>
          </p:cNvCxnSpPr>
          <p:nvPr/>
        </p:nvCxnSpPr>
        <p:spPr>
          <a:xfrm>
            <a:off x="9438816" y="2900592"/>
            <a:ext cx="1045710" cy="789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0" y="4565738"/>
                <a:ext cx="5841554" cy="187839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lv-LV" b="1" dirty="0" smtClean="0"/>
                  <a:t>Example</a:t>
                </a:r>
                <a:r>
                  <a:rPr lang="en-US" b="1" dirty="0" smtClean="0"/>
                  <a:t>:</a:t>
                </a:r>
                <a:r>
                  <a:rPr lang="lv-LV" b="1" dirty="0" smtClean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0" dirty="0" smtClean="0">
                        <a:latin typeface="Cambria Math" panose="02040503050406030204" pitchFamily="18" charset="0"/>
                      </a:rPr>
                      <m:t>BITL</m:t>
                    </m:r>
                    <m:r>
                      <a:rPr lang="lv-LV" i="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lv-LV" b="1">
                        <a:solidFill>
                          <a:srgbClr val="0000FF"/>
                        </a:solidFill>
                      </a:rPr>
                      <m:t>∘</m:t>
                    </m:r>
                    <m:r>
                      <a:rPr lang="lv-LV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lv-LV" i="0" dirty="0" smtClean="0">
                        <a:latin typeface="Cambria Math" panose="02040503050406030204" pitchFamily="18" charset="0"/>
                      </a:rPr>
                      <m:t>PBM</m:t>
                    </m:r>
                    <m:r>
                      <a:rPr lang="lv-LV" i="0" dirty="0" smtClean="0">
                        <a:latin typeface="Cambria Math" panose="02040503050406030204" pitchFamily="18" charset="0"/>
                      </a:rPr>
                      <m:t>763</m:t>
                    </m:r>
                  </m:oMath>
                </a14:m>
                <a:endParaRPr lang="lv-LV" b="1" dirty="0" smtClean="0"/>
              </a:p>
              <a:p>
                <a:pPr>
                  <a:buNone/>
                </a:pPr>
                <a:r>
                  <a:rPr lang="lv-LV" dirty="0" smtClean="0"/>
                  <a:t>The composition shows that somebody from BITL2 program takes course PBM763.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4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0" y="4565738"/>
                <a:ext cx="5841554" cy="1878394"/>
              </a:xfrm>
              <a:blipFill>
                <a:blip r:embed="rId6"/>
                <a:stretch>
                  <a:fillRect l="-2088" t="-5519" r="-3445" b="-259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3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as Boolean Product of Matrices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find the matrix of the composition relation </a:t>
                </a:r>
                <a14:m>
                  <m:oMath xmlns:m="http://schemas.openxmlformats.org/officeDocument/2006/math">
                    <m:r>
                      <a:rPr lang="lv-LV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lv-LV" b="1">
                        <a:solidFill>
                          <a:srgbClr val="0000FF"/>
                        </a:solidFill>
                      </a:rPr>
                      <m:t>∘</m:t>
                    </m:r>
                    <m:r>
                      <a:rPr lang="lv-LV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compute the Boolean product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2533884" y="2666084"/>
            <a:ext cx="1245769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2765237" y="4516478"/>
            <a:ext cx="84247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Miķelis</a:t>
            </a:r>
            <a:endParaRPr lang="lv-LV" dirty="0"/>
          </a:p>
        </p:txBody>
      </p:sp>
      <p:sp>
        <p:nvSpPr>
          <p:cNvPr id="7" name="TextBox 6"/>
          <p:cNvSpPr txBox="1"/>
          <p:nvPr/>
        </p:nvSpPr>
        <p:spPr>
          <a:xfrm>
            <a:off x="2765237" y="3762529"/>
            <a:ext cx="70243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Jason</a:t>
            </a:r>
            <a:endParaRPr lang="lv-LV" dirty="0"/>
          </a:p>
        </p:txBody>
      </p:sp>
      <p:sp>
        <p:nvSpPr>
          <p:cNvPr id="8" name="Rounded Rectangle 7"/>
          <p:cNvSpPr/>
          <p:nvPr/>
        </p:nvSpPr>
        <p:spPr>
          <a:xfrm>
            <a:off x="4368066" y="2666084"/>
            <a:ext cx="1327653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TextBox 8"/>
          <p:cNvSpPr txBox="1"/>
          <p:nvPr/>
        </p:nvSpPr>
        <p:spPr>
          <a:xfrm>
            <a:off x="4516916" y="3822855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PBM763</a:t>
            </a:r>
            <a:endParaRPr lang="lv-LV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3607712" y="4007521"/>
            <a:ext cx="909204" cy="693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765237" y="3078949"/>
            <a:ext cx="66556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Alma</a:t>
            </a:r>
            <a:endParaRPr lang="lv-LV" dirty="0"/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/>
        </p:nvCxnSpPr>
        <p:spPr>
          <a:xfrm>
            <a:off x="3430804" y="3263615"/>
            <a:ext cx="1086112" cy="74390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13383" y="3078949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PBM704</a:t>
            </a:r>
            <a:endParaRPr lang="lv-LV" dirty="0"/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 flipV="1">
            <a:off x="3467673" y="3263615"/>
            <a:ext cx="1045710" cy="683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3383" y="4552196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PBM005</a:t>
            </a:r>
            <a:endParaRPr lang="lv-LV" dirty="0"/>
          </a:p>
        </p:txBody>
      </p:sp>
      <p:sp>
        <p:nvSpPr>
          <p:cNvPr id="16" name="TextBox 15"/>
          <p:cNvSpPr txBox="1"/>
          <p:nvPr/>
        </p:nvSpPr>
        <p:spPr>
          <a:xfrm>
            <a:off x="2651534" y="2304947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Students</a:t>
            </a:r>
            <a:endParaRPr lang="lv-LV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3383" y="2274832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Courses</a:t>
            </a:r>
            <a:endParaRPr lang="lv-LV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44758" y="2771787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58" y="2771787"/>
                <a:ext cx="45820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/>
          <p:cNvSpPr/>
          <p:nvPr/>
        </p:nvSpPr>
        <p:spPr>
          <a:xfrm>
            <a:off x="600519" y="2666084"/>
            <a:ext cx="1245769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0" name="TextBox 19"/>
          <p:cNvSpPr txBox="1"/>
          <p:nvPr/>
        </p:nvSpPr>
        <p:spPr>
          <a:xfrm>
            <a:off x="831872" y="4131421"/>
            <a:ext cx="69442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BITL1</a:t>
            </a:r>
            <a:endParaRPr lang="lv-LV" dirty="0"/>
          </a:p>
        </p:txBody>
      </p:sp>
      <p:sp>
        <p:nvSpPr>
          <p:cNvPr id="21" name="TextBox 20"/>
          <p:cNvSpPr txBox="1"/>
          <p:nvPr/>
        </p:nvSpPr>
        <p:spPr>
          <a:xfrm>
            <a:off x="831872" y="3619308"/>
            <a:ext cx="68255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BBA9</a:t>
            </a:r>
            <a:endParaRPr lang="lv-LV" dirty="0"/>
          </a:p>
        </p:txBody>
      </p:sp>
      <p:sp>
        <p:nvSpPr>
          <p:cNvPr id="22" name="TextBox 21"/>
          <p:cNvSpPr txBox="1"/>
          <p:nvPr/>
        </p:nvSpPr>
        <p:spPr>
          <a:xfrm>
            <a:off x="831872" y="3078949"/>
            <a:ext cx="68255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BBA8</a:t>
            </a:r>
            <a:endParaRPr lang="lv-LV" dirty="0"/>
          </a:p>
        </p:txBody>
      </p:sp>
      <p:sp>
        <p:nvSpPr>
          <p:cNvPr id="23" name="TextBox 22"/>
          <p:cNvSpPr txBox="1"/>
          <p:nvPr/>
        </p:nvSpPr>
        <p:spPr>
          <a:xfrm>
            <a:off x="718169" y="2304947"/>
            <a:ext cx="1088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Programs</a:t>
            </a:r>
            <a:endParaRPr lang="lv-LV" b="1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1872" y="4643534"/>
            <a:ext cx="694421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BITL2</a:t>
            </a:r>
            <a:endParaRPr lang="lv-LV" dirty="0"/>
          </a:p>
        </p:txBody>
      </p:sp>
      <p:cxnSp>
        <p:nvCxnSpPr>
          <p:cNvPr id="25" name="Straight Arrow Connector 24"/>
          <p:cNvCxnSpPr>
            <a:stCxn id="20" idx="3"/>
            <a:endCxn id="7" idx="1"/>
          </p:cNvCxnSpPr>
          <p:nvPr/>
        </p:nvCxnSpPr>
        <p:spPr>
          <a:xfrm flipV="1">
            <a:off x="1526293" y="3947195"/>
            <a:ext cx="1238944" cy="3688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4" idx="3"/>
            <a:endCxn id="11" idx="1"/>
          </p:cNvCxnSpPr>
          <p:nvPr/>
        </p:nvCxnSpPr>
        <p:spPr>
          <a:xfrm flipV="1">
            <a:off x="1526293" y="3263615"/>
            <a:ext cx="1238944" cy="156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6" idx="1"/>
          </p:cNvCxnSpPr>
          <p:nvPr/>
        </p:nvCxnSpPr>
        <p:spPr>
          <a:xfrm flipV="1">
            <a:off x="1526293" y="4701144"/>
            <a:ext cx="1238944" cy="127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91605" y="3002619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605" y="3002619"/>
                <a:ext cx="45820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>
            <a:stCxn id="7" idx="3"/>
            <a:endCxn id="15" idx="1"/>
          </p:cNvCxnSpPr>
          <p:nvPr/>
        </p:nvCxnSpPr>
        <p:spPr>
          <a:xfrm>
            <a:off x="3467673" y="3947195"/>
            <a:ext cx="1045710" cy="7896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46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Composition with Itself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Definition:</a:t>
            </a:r>
            <a:r>
              <a:rPr lang="en-US" sz="2400" dirty="0"/>
              <a:t>  Let </a:t>
            </a:r>
            <a:r>
              <a:rPr lang="en-US" sz="2400" i="1" dirty="0"/>
              <a:t>R</a:t>
            </a:r>
            <a:r>
              <a:rPr lang="en-US" sz="2400" dirty="0"/>
              <a:t> be a binary relation on </a:t>
            </a:r>
            <a:r>
              <a:rPr lang="en-US" sz="2400" i="1" dirty="0"/>
              <a:t>A</a:t>
            </a:r>
            <a:r>
              <a:rPr lang="en-US" sz="2400" dirty="0"/>
              <a:t>. Then the </a:t>
            </a:r>
            <a:r>
              <a:rPr lang="en-US" sz="2400" i="1" dirty="0">
                <a:solidFill>
                  <a:srgbClr val="0070C0"/>
                </a:solidFill>
              </a:rPr>
              <a:t>powers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i="1" baseline="30000" dirty="0"/>
              <a:t>n</a:t>
            </a:r>
            <a:r>
              <a:rPr lang="en-US" sz="2400" dirty="0"/>
              <a:t> of the relation </a:t>
            </a:r>
            <a:r>
              <a:rPr lang="en-US" sz="2400" i="1" dirty="0"/>
              <a:t>R</a:t>
            </a:r>
            <a:r>
              <a:rPr lang="en-US" sz="2400" dirty="0"/>
              <a:t> can be defined inductively by:</a:t>
            </a:r>
          </a:p>
          <a:p>
            <a:pPr lvl="1"/>
            <a:r>
              <a:rPr lang="en-US" dirty="0"/>
              <a:t>Basis Step: </a:t>
            </a:r>
            <a:r>
              <a:rPr lang="en-US" i="1" dirty="0"/>
              <a:t>R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i="1" dirty="0"/>
              <a:t>R</a:t>
            </a:r>
          </a:p>
          <a:p>
            <a:pPr lvl="1"/>
            <a:r>
              <a:rPr lang="en-US" dirty="0"/>
              <a:t>Inductive Step:  </a:t>
            </a:r>
            <a:r>
              <a:rPr lang="en-US" i="1" dirty="0"/>
              <a:t>R</a:t>
            </a:r>
            <a:r>
              <a:rPr lang="en-US" i="1" baseline="30000" dirty="0"/>
              <a:t>n</a:t>
            </a:r>
            <a:r>
              <a:rPr lang="en-US" baseline="30000" dirty="0"/>
              <a:t>+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i="1" baseline="30000" dirty="0"/>
              <a:t>n</a:t>
            </a:r>
            <a:r>
              <a:rPr lang="en-US" b="1" baseline="30000" dirty="0"/>
              <a:t> </a:t>
            </a:r>
            <a:r>
              <a:rPr lang="en-US" b="1" dirty="0">
                <a:ea typeface="Cambria Math"/>
              </a:rPr>
              <a:t>∘</a:t>
            </a:r>
            <a:r>
              <a:rPr lang="en-US" dirty="0"/>
              <a:t> </a:t>
            </a:r>
            <a:r>
              <a:rPr lang="en-US" i="1" dirty="0" smtClean="0"/>
              <a:t>R</a:t>
            </a:r>
          </a:p>
          <a:p>
            <a:pPr marL="0" indent="0">
              <a:buNone/>
            </a:pPr>
            <a:r>
              <a:rPr lang="en-US" sz="2400" dirty="0" smtClean="0"/>
              <a:t>Also </a:t>
            </a:r>
            <a:r>
              <a:rPr lang="en-US" sz="2400" dirty="0" smtClean="0"/>
              <a:t>the powers can be computed by multiplying matrices.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1628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Representing the  Composition of a Relation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3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3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33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96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6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72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04175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604175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4175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604175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971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9903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66103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66103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66103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0" y="1600200"/>
            <a:ext cx="762000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29500" y="1457980"/>
            <a:ext cx="762000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</p:txBody>
      </p:sp>
      <p:cxnSp>
        <p:nvCxnSpPr>
          <p:cNvPr id="27" name="Straight Arrow Connector 26"/>
          <p:cNvCxnSpPr>
            <a:stCxn id="6" idx="6"/>
            <a:endCxn id="10" idx="2"/>
          </p:cNvCxnSpPr>
          <p:nvPr/>
        </p:nvCxnSpPr>
        <p:spPr>
          <a:xfrm flipV="1">
            <a:off x="4191000" y="2286000"/>
            <a:ext cx="1828800" cy="1066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5"/>
            <a:endCxn id="13" idx="1"/>
          </p:cNvCxnSpPr>
          <p:nvPr/>
        </p:nvCxnSpPr>
        <p:spPr>
          <a:xfrm>
            <a:off x="4124045" y="2600045"/>
            <a:ext cx="2115110" cy="21913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6"/>
            <a:endCxn id="14" idx="2"/>
          </p:cNvCxnSpPr>
          <p:nvPr/>
        </p:nvCxnSpPr>
        <p:spPr>
          <a:xfrm flipV="1">
            <a:off x="6553200" y="1905000"/>
            <a:ext cx="2050975" cy="1219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6"/>
            <a:endCxn id="15" idx="2"/>
          </p:cNvCxnSpPr>
          <p:nvPr/>
        </p:nvCxnSpPr>
        <p:spPr>
          <a:xfrm>
            <a:off x="6477000" y="2286000"/>
            <a:ext cx="2127175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5"/>
            <a:endCxn id="17" idx="1"/>
          </p:cNvCxnSpPr>
          <p:nvPr/>
        </p:nvCxnSpPr>
        <p:spPr>
          <a:xfrm>
            <a:off x="6410045" y="2447645"/>
            <a:ext cx="2261085" cy="234371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05200" y="5638801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3200" i="1" dirty="0"/>
              <a:t>R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b="1" dirty="0">
                <a:latin typeface="Cambria Math"/>
                <a:ea typeface="Cambria Math"/>
              </a:rPr>
              <a:t>∘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200" b="1" baseline="-25000" dirty="0"/>
              <a:t>  </a:t>
            </a:r>
            <a:r>
              <a:rPr lang="en-US" sz="3200" b="1" dirty="0"/>
              <a:t>= </a:t>
            </a:r>
            <a:r>
              <a:rPr lang="en-US" sz="3200" dirty="0"/>
              <a:t>{(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x</a:t>
            </a:r>
            <a:r>
              <a:rPr lang="en-US" sz="3200" dirty="0" smtClean="0"/>
              <a:t>),(</a:t>
            </a:r>
            <a:r>
              <a:rPr lang="en-US" sz="3200" i="1" dirty="0" err="1" smtClean="0"/>
              <a:t>b</a:t>
            </a:r>
            <a:r>
              <a:rPr lang="en-US" sz="3200" dirty="0" err="1" smtClean="0"/>
              <a:t>,</a:t>
            </a:r>
            <a:r>
              <a:rPr lang="en-US" sz="3200" i="1" dirty="0" err="1" smtClean="0"/>
              <a:t>z</a:t>
            </a:r>
            <a:r>
              <a:rPr lang="en-US" sz="3200" dirty="0" smtClean="0"/>
              <a:t>)}</a:t>
            </a:r>
            <a:endParaRPr lang="en-US" sz="3200" dirty="0"/>
          </a:p>
        </p:txBody>
      </p:sp>
      <p:sp>
        <p:nvSpPr>
          <p:cNvPr id="34" name="Right Brace 33"/>
          <p:cNvSpPr/>
          <p:nvPr/>
        </p:nvSpPr>
        <p:spPr>
          <a:xfrm>
            <a:off x="6629400" y="1676400"/>
            <a:ext cx="609600" cy="3733800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2438400" y="1600200"/>
            <a:ext cx="533400" cy="38100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9553463" y="1691547"/>
            <a:ext cx="609600" cy="3657600"/>
          </a:xfrm>
          <a:prstGeom prst="rightBrace">
            <a:avLst/>
          </a:prstGeom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5257800" y="1676400"/>
            <a:ext cx="609600" cy="3733800"/>
          </a:xfrm>
          <a:prstGeom prst="leftBrace">
            <a:avLst/>
          </a:prstGeom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38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38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38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15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7886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Properties of Binary Relations on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b="1" dirty="0" smtClean="0"/>
                  <a:t>Definition: </a:t>
                </a:r>
                <a:r>
                  <a:rPr lang="en-US" sz="2400" i="1" dirty="0" smtClean="0"/>
                  <a:t>R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is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reflexive</a:t>
                </a:r>
                <a:r>
                  <a:rPr lang="en-US" sz="2400" dirty="0" smtClean="0"/>
                  <a:t> </a:t>
                </a:r>
                <a:r>
                  <a:rPr lang="lv-LV" sz="2400" dirty="0" smtClean="0"/>
                  <a:t>iff</a:t>
                </a:r>
                <a:r>
                  <a:rPr lang="en-US" sz="2400" dirty="0" smtClean="0"/>
                  <a:t> (</a:t>
                </a:r>
                <a:r>
                  <a:rPr lang="en-US" sz="2400" i="1" dirty="0" err="1" smtClean="0"/>
                  <a:t>a,a</a:t>
                </a:r>
                <a:r>
                  <a:rPr lang="en-US" sz="2400" dirty="0" smtClean="0"/>
                  <a:t>)</a:t>
                </a:r>
                <a:r>
                  <a:rPr lang="en-US" sz="2400" i="1" dirty="0" smtClean="0"/>
                  <a:t>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∊</a:t>
                </a:r>
                <a:r>
                  <a:rPr lang="en-US" sz="2400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sz="2400" i="1" dirty="0" smtClean="0">
                    <a:ea typeface="Cambria Math"/>
                  </a:rPr>
                  <a:t>R</a:t>
                </a:r>
                <a:r>
                  <a:rPr lang="en-US" sz="2400" i="1" dirty="0" smtClean="0">
                    <a:latin typeface="+mj-lt"/>
                    <a:ea typeface="Cambria Math"/>
                  </a:rPr>
                  <a:t> </a:t>
                </a:r>
                <a:r>
                  <a:rPr lang="en-US" sz="2400" dirty="0" smtClean="0">
                    <a:ea typeface="Cambria Math"/>
                  </a:rPr>
                  <a:t>for every element  </a:t>
                </a:r>
                <a:r>
                  <a:rPr lang="en-US" sz="2400" i="1" dirty="0" smtClean="0">
                    <a:latin typeface="+mj-lt"/>
                    <a:ea typeface="Cambria Math"/>
                  </a:rPr>
                  <a:t>a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∊ </a:t>
                </a:r>
                <a:r>
                  <a:rPr lang="en-US" sz="2400" dirty="0" smtClean="0">
                    <a:ea typeface="Cambria Math"/>
                  </a:rPr>
                  <a:t>A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. </a:t>
                </a:r>
                <a:r>
                  <a:rPr lang="lv-LV" sz="2400" dirty="0" smtClean="0">
                    <a:latin typeface="Cambria Math"/>
                    <a:ea typeface="Cambria Math"/>
                  </a:rPr>
                  <a:t/>
                </a:r>
                <a:br>
                  <a:rPr lang="lv-LV" sz="2400" dirty="0" smtClean="0">
                    <a:latin typeface="Cambria Math"/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/>
                        </a:rPr>
                        <m:t>∀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∊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 [(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lv-LV" sz="2400" dirty="0" smtClean="0">
                  <a:latin typeface="Cambria Math"/>
                  <a:ea typeface="Cambria Math"/>
                </a:endParaRPr>
              </a:p>
              <a:p>
                <a:pPr>
                  <a:buNone/>
                </a:pPr>
                <a:r>
                  <a:rPr lang="en-US" sz="2400" b="1" dirty="0" smtClean="0"/>
                  <a:t>Definition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:r>
                  <a:rPr lang="en-US" sz="2400" i="1" dirty="0"/>
                  <a:t>R</a:t>
                </a:r>
                <a:r>
                  <a:rPr lang="en-US" sz="2400" dirty="0"/>
                  <a:t> is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symmetric</a:t>
                </a:r>
                <a:r>
                  <a:rPr lang="en-US" sz="2400" dirty="0"/>
                  <a:t> </a:t>
                </a:r>
                <a:r>
                  <a:rPr lang="lv-LV" sz="2400" dirty="0" smtClean="0"/>
                  <a:t>iff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∊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lv-LV" sz="2400" dirty="0" smtClean="0">
                    <a:ea typeface="Cambria Math"/>
                  </a:rPr>
                  <a:t>whenever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ea typeface="Cambria Math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) ∊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>
                    <a:ea typeface="Cambria Math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 ∊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</m:oMath>
                </a14:m>
                <a:r>
                  <a:rPr lang="en-US" sz="2400" i="1" dirty="0">
                    <a:ea typeface="Cambria Math"/>
                  </a:rPr>
                  <a:t>.</a:t>
                </a:r>
                <a:r>
                  <a:rPr lang="en-US" sz="2400" dirty="0">
                    <a:ea typeface="Cambria Math"/>
                  </a:rPr>
                  <a:t> </a:t>
                </a:r>
                <a:r>
                  <a:rPr lang="lv-LV" sz="2400" dirty="0" smtClean="0">
                    <a:ea typeface="Cambria Math"/>
                  </a:rPr>
                  <a:t/>
                </a:r>
                <a:br>
                  <a:rPr lang="lv-LV" sz="2400" dirty="0" smtClean="0">
                    <a:ea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∀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∊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∀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∊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 [(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 ⟶(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lv-LV" sz="2400" dirty="0" smtClean="0">
                  <a:latin typeface="Cambria Math"/>
                  <a:ea typeface="Cambria Math"/>
                </a:endParaRPr>
              </a:p>
              <a:p>
                <a:pPr>
                  <a:buNone/>
                </a:pPr>
                <a:r>
                  <a:rPr lang="en-US" sz="2400" b="1" dirty="0"/>
                  <a:t>Definition</a:t>
                </a:r>
                <a:r>
                  <a:rPr lang="en-US" sz="2400" dirty="0" smtClean="0"/>
                  <a:t>:</a:t>
                </a:r>
                <a:r>
                  <a:rPr lang="lv-LV" sz="2400" dirty="0" smtClean="0"/>
                  <a:t> </a:t>
                </a:r>
                <a:r>
                  <a:rPr lang="en-US" sz="2400" i="1" dirty="0" smtClean="0"/>
                  <a:t>R</a:t>
                </a:r>
                <a:r>
                  <a:rPr lang="en-US" sz="2400" dirty="0" smtClean="0"/>
                  <a:t> </a:t>
                </a:r>
                <a:r>
                  <a:rPr lang="lv-LV" sz="2400" dirty="0" smtClean="0"/>
                  <a:t>is </a:t>
                </a:r>
                <a:r>
                  <a:rPr lang="lv-LV" sz="2400" i="1" dirty="0" smtClean="0">
                    <a:solidFill>
                      <a:srgbClr val="0070C0"/>
                    </a:solidFill>
                  </a:rPr>
                  <a:t>antisymmetric</a:t>
                </a:r>
                <a:r>
                  <a:rPr lang="lv-LV" sz="2400" dirty="0" smtClean="0"/>
                  <a:t> iff</a:t>
                </a:r>
                <a:r>
                  <a:rPr lang="en-US" sz="2400" i="1" dirty="0" smtClean="0">
                    <a:ea typeface="Cambria Math"/>
                  </a:rPr>
                  <a:t> </a:t>
                </a:r>
                <a:r>
                  <a:rPr lang="lv-LV" sz="2400" dirty="0" smtClean="0">
                    <a:ea typeface="Cambria Math"/>
                  </a:rPr>
                  <a:t>for any</a:t>
                </a:r>
                <a:r>
                  <a:rPr lang="en-US" sz="2400" i="1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∊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</m:oMath>
                </a14:m>
                <a:r>
                  <a:rPr lang="en-US" sz="2400" b="1" i="1" dirty="0">
                    <a:ea typeface="Cambria Math"/>
                  </a:rPr>
                  <a:t>  </a:t>
                </a:r>
                <a:r>
                  <a:rPr lang="lv-LV" sz="2400" dirty="0" smtClean="0"/>
                  <a:t>such that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∊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</m:oMath>
                </a14:m>
                <a:r>
                  <a:rPr lang="en-US" sz="2400" b="1" i="1" dirty="0">
                    <a:ea typeface="Cambria Math"/>
                  </a:rPr>
                  <a:t> </a:t>
                </a:r>
                <a:r>
                  <a:rPr lang="en-US" sz="2400" dirty="0">
                    <a:ea typeface="Cambria Math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∊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</m:oMath>
                </a14:m>
                <a:r>
                  <a:rPr lang="en-US" sz="2400" b="1" i="1" dirty="0">
                    <a:ea typeface="Cambria Math"/>
                  </a:rPr>
                  <a:t>, </a:t>
                </a:r>
                <a:r>
                  <a:rPr lang="lv-LV" sz="2400" dirty="0" smtClean="0">
                    <a:ea typeface="Cambria Math"/>
                  </a:rPr>
                  <a:t>we must have</a:t>
                </a:r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𝑏</m:t>
                    </m:r>
                  </m:oMath>
                </a14:m>
                <a:r>
                  <a:rPr lang="lv-LV" sz="2400" i="1" dirty="0" smtClean="0">
                    <a:ea typeface="Cambria Math"/>
                  </a:rPr>
                  <a:t>.</a:t>
                </a:r>
                <a:endParaRPr lang="en-US" sz="2400" dirty="0">
                  <a:ea typeface="Cambria Math"/>
                </a:endParaRPr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∀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∊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/>
                        </a:rPr>
                        <m:t>  ∀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∊</m:t>
                      </m:r>
                      <m:r>
                        <a:rPr lang="lv-LV" i="1" dirty="0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[(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i="1" dirty="0" err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)∊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 ∧ (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)∊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 ⟶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/>
                        </a:rPr>
                        <m:t>]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>
                  <a:buNone/>
                </a:pPr>
                <a:r>
                  <a:rPr lang="en-US" sz="2400" b="1" dirty="0" smtClean="0"/>
                  <a:t>Definition: </a:t>
                </a:r>
                <a:r>
                  <a:rPr lang="en-US" sz="2400" i="1" dirty="0" smtClean="0"/>
                  <a:t>R</a:t>
                </a:r>
                <a:r>
                  <a:rPr lang="en-US" sz="2400" dirty="0" smtClean="0"/>
                  <a:t> </a:t>
                </a:r>
                <a:r>
                  <a:rPr lang="lv-LV" sz="2400" dirty="0" smtClean="0"/>
                  <a:t>is</a:t>
                </a:r>
                <a:r>
                  <a:rPr lang="en-US" sz="2400" dirty="0" smtClean="0"/>
                  <a:t>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transitive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if</a:t>
                </a:r>
                <a:r>
                  <a:rPr lang="lv-LV" sz="2400" dirty="0" smtClean="0"/>
                  <a:t>f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whenever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∊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</m:oMath>
                </a14:m>
                <a:r>
                  <a:rPr lang="en-US" sz="2400" b="1" i="1" dirty="0">
                    <a:ea typeface="Cambria Math"/>
                  </a:rPr>
                  <a:t> </a:t>
                </a:r>
                <a:r>
                  <a:rPr lang="en-US" sz="2400" dirty="0">
                    <a:ea typeface="Cambria Math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∊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ea typeface="Cambria Math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∊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/>
                      </a:rPr>
                      <m:t>𝑅</m:t>
                    </m:r>
                  </m:oMath>
                </a14:m>
                <a:r>
                  <a:rPr lang="en-US" sz="2400" dirty="0" smtClean="0">
                    <a:ea typeface="Cambria Math"/>
                  </a:rPr>
                  <a:t>. </a:t>
                </a:r>
                <a:endParaRPr lang="lv-LV" sz="2400" dirty="0" smtClean="0">
                  <a:ea typeface="Cambria Math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∀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∊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∀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∊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∀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∊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/>
                        </a:rPr>
                        <m:t>𝐴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[(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)∊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 ∧ (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𝑏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)∊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 ⟶ (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𝑎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  <a:ea typeface="Cambria Math"/>
                        </a:rPr>
                        <m:t>,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)∊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/>
                        </a:rPr>
                        <m:t> ]</m:t>
                      </m:r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:pPr>
                  <a:buNone/>
                </a:pPr>
                <a:endParaRPr lang="en-US" sz="2400" dirty="0">
                  <a:latin typeface="Cambria Math"/>
                  <a:ea typeface="Cambria Math"/>
                </a:endParaRPr>
              </a:p>
              <a:p>
                <a:pPr>
                  <a:buNone/>
                </a:pPr>
                <a:endParaRPr lang="en-US" sz="24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0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Equivalences and Partial Orders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/>
                  <a:t>Definition:</a:t>
                </a:r>
                <a:r>
                  <a:rPr lang="en-US" dirty="0" smtClean="0"/>
                  <a:t> A binary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on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equivalence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it is reflexive, symmetric and transitive.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Any equivalence relation induces a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partition</a:t>
                </a:r>
                <a:r>
                  <a:rPr lang="en-US" dirty="0" smtClean="0"/>
                  <a:t> on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it splits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into disjoint subsets. (Two elements belong to the same subset in this partition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they are equivalent). </a:t>
                </a:r>
              </a:p>
              <a:p>
                <a:pPr marL="0" indent="0">
                  <a:buNone/>
                </a:pPr>
                <a:r>
                  <a:rPr lang="en-US" b="1" dirty="0" smtClean="0"/>
                  <a:t>Definition: </a:t>
                </a:r>
                <a:r>
                  <a:rPr lang="en-US" dirty="0" smtClean="0"/>
                  <a:t>A binary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on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partial order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it is reflexive, antisymmetric and transitive.</a:t>
                </a:r>
              </a:p>
              <a:p>
                <a:pPr marL="0" indent="0">
                  <a:buNone/>
                </a:pPr>
                <a:r>
                  <a:rPr lang="en-US" dirty="0" smtClean="0"/>
                  <a:t>Every partial order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has a unique </a:t>
                </a:r>
                <a:r>
                  <a:rPr lang="en-US" i="1" dirty="0" err="1" smtClean="0">
                    <a:solidFill>
                      <a:srgbClr val="0070C0"/>
                    </a:solidFill>
                  </a:rPr>
                  <a:t>Hasse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 diagram</a:t>
                </a:r>
                <a:r>
                  <a:rPr lang="en-US" dirty="0" smtClean="0"/>
                  <a:t> (its transitive closure is the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Relational Algebra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 smtClean="0"/>
                  <a:t>Procedural language </a:t>
                </a:r>
                <a:r>
                  <a:rPr lang="lv-LV" sz="2400" dirty="0" smtClean="0"/>
                  <a:t>with </a:t>
                </a:r>
                <a:r>
                  <a:rPr lang="lv-LV" sz="2400" dirty="0"/>
                  <a:t>s</a:t>
                </a:r>
                <a:r>
                  <a:rPr lang="en-US" sz="2400" dirty="0" smtClean="0"/>
                  <a:t>ix </a:t>
                </a:r>
                <a:r>
                  <a:rPr lang="en-US" sz="2400" dirty="0"/>
                  <a:t>basic operators </a:t>
                </a:r>
                <a:endParaRPr lang="lv-LV" sz="2400" dirty="0"/>
              </a:p>
              <a:p>
                <a:pPr lvl="1"/>
                <a:r>
                  <a:rPr lang="en-US" dirty="0" smtClean="0"/>
                  <a:t>select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v-LV" dirty="0"/>
              </a:p>
              <a:p>
                <a:pPr lvl="1"/>
                <a:r>
                  <a:rPr lang="en-US" dirty="0" smtClean="0"/>
                  <a:t>project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lv-LV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union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endParaRPr lang="lv-LV" dirty="0"/>
              </a:p>
              <a:p>
                <a:pPr lvl="1"/>
                <a:r>
                  <a:rPr lang="en-US" dirty="0" smtClean="0"/>
                  <a:t>set </a:t>
                </a:r>
                <a:r>
                  <a:rPr lang="en-US" dirty="0"/>
                  <a:t>difference: – </a:t>
                </a:r>
                <a:endParaRPr lang="lv-LV" dirty="0"/>
              </a:p>
              <a:p>
                <a:pPr lvl="1"/>
                <a:r>
                  <a:rPr lang="en-US" dirty="0" smtClean="0"/>
                  <a:t>Cartesian </a:t>
                </a:r>
                <a:r>
                  <a:rPr lang="en-US" dirty="0"/>
                  <a:t>product: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endParaRPr lang="lv-LV" dirty="0" smtClean="0"/>
              </a:p>
              <a:p>
                <a:pPr lvl="1"/>
                <a:r>
                  <a:rPr lang="en-US" dirty="0"/>
                  <a:t>rename: ρ </a:t>
                </a:r>
                <a:endParaRPr lang="lv-LV" dirty="0"/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operators take one or two </a:t>
                </a:r>
                <a:r>
                  <a:rPr lang="lv-LV" sz="2400" b="1" dirty="0" smtClean="0"/>
                  <a:t>n-ary </a:t>
                </a:r>
                <a:r>
                  <a:rPr lang="en-US" sz="2400" b="1" dirty="0" smtClean="0"/>
                  <a:t>relations</a:t>
                </a:r>
                <a:r>
                  <a:rPr lang="lv-LV" sz="2400" b="1" dirty="0" smtClean="0"/>
                  <a:t> </a:t>
                </a:r>
                <a:r>
                  <a:rPr lang="en-US" sz="2400" dirty="0" smtClean="0"/>
                  <a:t>as </a:t>
                </a:r>
                <a:r>
                  <a:rPr lang="en-US" sz="2400" dirty="0"/>
                  <a:t>inputs and produce a new </a:t>
                </a:r>
                <a:r>
                  <a:rPr lang="en-US" sz="2400" dirty="0" smtClean="0"/>
                  <a:t>n-</a:t>
                </a:r>
                <a:r>
                  <a:rPr lang="en-US" sz="2400" dirty="0" err="1" smtClean="0"/>
                  <a:t>ary</a:t>
                </a:r>
                <a:r>
                  <a:rPr lang="en-US" sz="2400" dirty="0" smtClean="0"/>
                  <a:t> relation (relational table) as a result.</a:t>
                </a:r>
              </a:p>
              <a:p>
                <a:r>
                  <a:rPr lang="en-US" sz="2400" dirty="0" smtClean="0"/>
                  <a:t>Two n-</a:t>
                </a:r>
                <a:r>
                  <a:rPr lang="en-US" sz="2400" dirty="0" err="1" smtClean="0"/>
                  <a:t>ary</a:t>
                </a:r>
                <a:r>
                  <a:rPr lang="en-US" sz="2400" dirty="0" smtClean="0"/>
                  <a:t> relations can also produce inner join, left join, right join and outer join (if they share a column of the same name). It can be expressed with the 6 relational algebra operations, but usually is written using special join notation.</a:t>
                </a:r>
                <a:endParaRPr lang="lv-LV" sz="2400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1064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55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ways to describe relations.</a:t>
            </a:r>
          </a:p>
          <a:p>
            <a:r>
              <a:rPr lang="en-US" dirty="0" smtClean="0"/>
              <a:t>Which relations are functional and which are not.</a:t>
            </a:r>
          </a:p>
          <a:p>
            <a:r>
              <a:rPr lang="en-US" dirty="0" smtClean="0"/>
              <a:t>Composition of relations vs. composition of functions.</a:t>
            </a:r>
          </a:p>
          <a:p>
            <a:r>
              <a:rPr lang="en-US" dirty="0" smtClean="0"/>
              <a:t>Properties of relations and equivalences.</a:t>
            </a:r>
          </a:p>
          <a:p>
            <a:r>
              <a:rPr lang="en-US" dirty="0" smtClean="0"/>
              <a:t>Transitive Closure, </a:t>
            </a:r>
            <a:r>
              <a:rPr lang="en-US" dirty="0" err="1" smtClean="0"/>
              <a:t>Warshall</a:t>
            </a:r>
            <a:r>
              <a:rPr lang="en-US" dirty="0" smtClean="0"/>
              <a:t> Algorithm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4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 – Intro and Notation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32823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b="1" dirty="0" smtClean="0"/>
                  <a:t>Definition:</a:t>
                </a:r>
                <a:r>
                  <a:rPr lang="en-US" dirty="0" smtClean="0"/>
                  <a:t> A </a:t>
                </a:r>
                <a:r>
                  <a:rPr lang="en-US" i="1" dirty="0" smtClean="0"/>
                  <a:t>binary relation R</a:t>
                </a:r>
                <a:r>
                  <a:rPr lang="en-US" dirty="0" smtClean="0"/>
                  <a:t> from a set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to a set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is some subset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 ×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.  </a:t>
                </a:r>
                <a:r>
                  <a:rPr lang="en-US" dirty="0" smtClean="0">
                    <a:latin typeface="Cambria Math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𝐴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is the domain,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>
                    <a:latin typeface="Cambria Math"/>
                    <a:ea typeface="Cambria Math"/>
                  </a:rPr>
                  <a:t> is the codomain of the relation.)</a:t>
                </a:r>
              </a:p>
              <a:p>
                <a:pPr>
                  <a:buNone/>
                </a:pPr>
                <a:r>
                  <a:rPr lang="en-US" b="1" dirty="0" smtClean="0">
                    <a:ea typeface="Cambria Math"/>
                  </a:rPr>
                  <a:t>Example</a:t>
                </a:r>
                <a:r>
                  <a:rPr lang="en-US" dirty="0" smtClean="0">
                    <a:ea typeface="Cambria Math"/>
                  </a:rPr>
                  <a:t>: L</a:t>
                </a:r>
                <a:r>
                  <a:rPr lang="lv-LV" dirty="0" smtClean="0">
                    <a:ea typeface="Cambria Math"/>
                  </a:rPr>
                  <a:t>et the domain be </a:t>
                </a:r>
                <a:r>
                  <a:rPr lang="lv-LV" b="1" dirty="0" smtClean="0">
                    <a:ea typeface="Cambria Math"/>
                  </a:rPr>
                  <a:t>Students</a:t>
                </a:r>
                <a:r>
                  <a:rPr lang="lv-LV" dirty="0" smtClean="0">
                    <a:ea typeface="Cambria Math"/>
                  </a:rPr>
                  <a:t> and the codomain be </a:t>
                </a:r>
                <a:r>
                  <a:rPr lang="lv-LV" b="1" dirty="0" smtClean="0">
                    <a:ea typeface="Cambria Math"/>
                  </a:rPr>
                  <a:t>Courses</a:t>
                </a:r>
                <a:r>
                  <a:rPr lang="lv-LV" dirty="0" smtClean="0">
                    <a:ea typeface="Cambria Math"/>
                  </a:rPr>
                  <a:t>.</a:t>
                </a:r>
                <a:endParaRPr lang="en-US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32823"/>
              </a:xfrm>
              <a:blipFill>
                <a:blip r:embed="rId3"/>
                <a:stretch>
                  <a:fillRect l="-1217" t="-561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1134738" y="3899971"/>
            <a:ext cx="2005070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TextBox 6"/>
          <p:cNvSpPr txBox="1"/>
          <p:nvPr/>
        </p:nvSpPr>
        <p:spPr>
          <a:xfrm>
            <a:off x="1366091" y="5750365"/>
            <a:ext cx="84247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Miķelis</a:t>
            </a:r>
            <a:endParaRPr lang="lv-LV" dirty="0"/>
          </a:p>
        </p:txBody>
      </p:sp>
      <p:sp>
        <p:nvSpPr>
          <p:cNvPr id="8" name="TextBox 7"/>
          <p:cNvSpPr txBox="1"/>
          <p:nvPr/>
        </p:nvSpPr>
        <p:spPr>
          <a:xfrm>
            <a:off x="1366091" y="4996416"/>
            <a:ext cx="70243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Jason</a:t>
            </a:r>
            <a:endParaRPr lang="lv-LV" dirty="0"/>
          </a:p>
        </p:txBody>
      </p:sp>
      <p:sp>
        <p:nvSpPr>
          <p:cNvPr id="9" name="Rounded Rectangle 8"/>
          <p:cNvSpPr/>
          <p:nvPr/>
        </p:nvSpPr>
        <p:spPr>
          <a:xfrm>
            <a:off x="4043190" y="3899971"/>
            <a:ext cx="2181340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0" name="TextBox 9"/>
          <p:cNvSpPr txBox="1"/>
          <p:nvPr/>
        </p:nvSpPr>
        <p:spPr>
          <a:xfrm>
            <a:off x="4649118" y="5056742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PBM763</a:t>
            </a:r>
            <a:endParaRPr lang="lv-LV" dirty="0"/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2208566" y="5241408"/>
            <a:ext cx="2440552" cy="693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66091" y="4312836"/>
            <a:ext cx="66556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Alma</a:t>
            </a:r>
            <a:endParaRPr lang="lv-LV" dirty="0"/>
          </a:p>
        </p:txBody>
      </p:sp>
      <p:cxnSp>
        <p:nvCxnSpPr>
          <p:cNvPr id="15" name="Straight Arrow Connector 14"/>
          <p:cNvCxnSpPr>
            <a:stCxn id="14" idx="3"/>
            <a:endCxn id="10" idx="1"/>
          </p:cNvCxnSpPr>
          <p:nvPr/>
        </p:nvCxnSpPr>
        <p:spPr>
          <a:xfrm>
            <a:off x="2031658" y="4497502"/>
            <a:ext cx="2617460" cy="7439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645585" y="4312836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PBM704</a:t>
            </a:r>
            <a:endParaRPr lang="lv-LV" dirty="0"/>
          </a:p>
        </p:txBody>
      </p:sp>
      <p:cxnSp>
        <p:nvCxnSpPr>
          <p:cNvPr id="20" name="Straight Arrow Connector 19"/>
          <p:cNvCxnSpPr>
            <a:stCxn id="8" idx="3"/>
            <a:endCxn id="19" idx="1"/>
          </p:cNvCxnSpPr>
          <p:nvPr/>
        </p:nvCxnSpPr>
        <p:spPr>
          <a:xfrm flipV="1">
            <a:off x="2068527" y="4497502"/>
            <a:ext cx="2577058" cy="683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645585" y="5786083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PBM005</a:t>
            </a:r>
            <a:endParaRPr lang="lv-LV" dirty="0"/>
          </a:p>
        </p:txBody>
      </p:sp>
      <p:sp>
        <p:nvSpPr>
          <p:cNvPr id="24" name="TextBox 23"/>
          <p:cNvSpPr txBox="1"/>
          <p:nvPr/>
        </p:nvSpPr>
        <p:spPr>
          <a:xfrm>
            <a:off x="1509311" y="3558448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Students</a:t>
            </a:r>
            <a:endParaRPr lang="lv-LV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5585" y="3508719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Courses</a:t>
            </a:r>
            <a:endParaRPr lang="lv-LV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26925" y="3851285"/>
                <a:ext cx="5150769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v-LV" sz="2400" dirty="0" smtClean="0"/>
                  <a:t>A single pair belonging to a relation</a:t>
                </a:r>
              </a:p>
              <a:p>
                <a:r>
                  <a:rPr lang="lv-LV" sz="2400" dirty="0" smtClean="0"/>
                  <a:t>can be written in several ways:</a:t>
                </a:r>
              </a:p>
              <a:p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𝐴𝑙𝑚𝑎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𝑃𝐵𝑀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763)    </m:t>
                    </m:r>
                  </m:oMath>
                </a14:m>
                <a:r>
                  <a:rPr lang="lv-LV" sz="2400" dirty="0" smtClean="0"/>
                  <a:t>"prefix notation"</a:t>
                </a:r>
              </a:p>
              <a:p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𝐴𝑙𝑚𝑎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𝑃𝐵𝑀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763</m:t>
                    </m:r>
                  </m:oMath>
                </a14:m>
                <a:r>
                  <a:rPr lang="lv-LV" sz="2400" dirty="0" smtClean="0"/>
                  <a:t>       "infix notation"</a:t>
                </a:r>
              </a:p>
              <a:p>
                <a14:m>
                  <m:oMath xmlns:m="http://schemas.openxmlformats.org/officeDocument/2006/math">
                    <m:r>
                      <a:rPr lang="lv-LV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𝐴𝑙𝑚𝑎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𝑃𝐵𝑀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763)</m:t>
                    </m:r>
                  </m:oMath>
                </a14:m>
                <a:r>
                  <a:rPr lang="lv-LV" sz="2400" dirty="0" smtClean="0"/>
                  <a:t>    "postfix notation"</a:t>
                </a:r>
                <a:endParaRPr lang="lv-LV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925" y="3851285"/>
                <a:ext cx="5150769" cy="1938992"/>
              </a:xfrm>
              <a:prstGeom prst="rect">
                <a:avLst/>
              </a:prstGeom>
              <a:blipFill>
                <a:blip r:embed="rId4"/>
                <a:stretch>
                  <a:fillRect l="-1893" t="-2516" r="-710" b="-628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403311" y="5934638"/>
                <a:ext cx="49435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Relation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shows that a student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is registered to a course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311" y="5934638"/>
                <a:ext cx="4943533" cy="830997"/>
              </a:xfrm>
              <a:prstGeom prst="rect">
                <a:avLst/>
              </a:prstGeom>
              <a:blipFill>
                <a:blip r:embed="rId5"/>
                <a:stretch>
                  <a:fillRect l="-1850" t="-5882" b="-1617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357056" y="3851285"/>
                <a:ext cx="458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lv-LV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056" y="3851285"/>
                <a:ext cx="45820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smtClean="0"/>
              <a:t>Relations</a:t>
            </a:r>
            <a:r>
              <a:rPr lang="lv-LV" dirty="0" smtClean="0"/>
              <a:t>:</a:t>
            </a:r>
            <a:r>
              <a:rPr lang="en-US" dirty="0" smtClean="0"/>
              <a:t> </a:t>
            </a:r>
            <a:r>
              <a:rPr lang="lv-LV" dirty="0" smtClean="0"/>
              <a:t>Various Descriptions</a:t>
            </a:r>
            <a:endParaRPr lang="lv-LV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8607" y="3472023"/>
            <a:ext cx="3396675" cy="3239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475" y="3829050"/>
            <a:ext cx="2543175" cy="302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994052"/>
                <a:ext cx="1059007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lv-LV" sz="2400" dirty="0" smtClean="0"/>
                  <a:t>; 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rPr lang="lv-LV" sz="2400" dirty="0" smtClean="0"/>
                  <a:t>.</a:t>
                </a:r>
              </a:p>
              <a:p>
                <a:r>
                  <a:rPr lang="lv-LV" sz="2400" b="1" dirty="0" smtClean="0"/>
                  <a:t>Roster/Set description:</a:t>
                </a:r>
                <a:r>
                  <a:rPr lang="lv-LV" sz="2400" dirty="0" smtClean="0"/>
                  <a:t>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,3),(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,5),(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,1),(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,6),(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,1),(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,2),(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,5),(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sz="2400" i="1" dirty="0">
                        <a:latin typeface="Cambria Math" panose="02040503050406030204" pitchFamily="18" charset="0"/>
                      </a:rPr>
                      <m:t>,6)}</m:t>
                    </m:r>
                  </m:oMath>
                </a14:m>
                <a:r>
                  <a:rPr lang="lv-LV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4052"/>
                <a:ext cx="10590079" cy="830997"/>
              </a:xfrm>
              <a:prstGeom prst="rect">
                <a:avLst/>
              </a:prstGeom>
              <a:blipFill>
                <a:blip r:embed="rId5"/>
                <a:stretch>
                  <a:fillRect l="-921" t="-5882" r="-691" b="-1617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15194" y="3093916"/>
            <a:ext cx="2321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b="1" dirty="0" smtClean="0"/>
              <a:t>Arrow Diagram/ </a:t>
            </a:r>
            <a:br>
              <a:rPr lang="lv-LV" sz="2400" b="1" dirty="0" smtClean="0"/>
            </a:br>
            <a:r>
              <a:rPr lang="lv-LV" sz="2400" b="1" dirty="0" smtClean="0"/>
              <a:t>Bipartite Graph:</a:t>
            </a:r>
            <a:endParaRPr lang="lv-LV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429619" y="3029968"/>
            <a:ext cx="23189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b="1" dirty="0" smtClean="0"/>
              <a:t>Plane</a:t>
            </a:r>
            <a:r>
              <a:rPr lang="en-US" sz="2400" b="1" dirty="0" smtClean="0"/>
              <a:t> Graph</a:t>
            </a:r>
            <a:r>
              <a:rPr lang="lv-LV" sz="2400" b="1" dirty="0" smtClean="0"/>
              <a:t>/</a:t>
            </a:r>
            <a:endParaRPr lang="en-US" sz="2400" b="1" dirty="0" smtClean="0"/>
          </a:p>
          <a:p>
            <a:r>
              <a:rPr lang="lv-LV" sz="2400" b="1" dirty="0" smtClean="0"/>
              <a:t>Cartesian Graph</a:t>
            </a:r>
            <a:r>
              <a:rPr lang="en-US" sz="2400" b="1" dirty="0" smtClean="0"/>
              <a:t>:</a:t>
            </a:r>
            <a:endParaRPr lang="lv-LV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46404" y="3039520"/>
            <a:ext cx="314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b="1" dirty="0" smtClean="0"/>
              <a:t>Matrix Representation</a:t>
            </a:r>
            <a:r>
              <a:rPr lang="en-US" sz="2400" b="1" dirty="0" smtClean="0"/>
              <a:t>:</a:t>
            </a:r>
            <a:endParaRPr lang="lv-LV" sz="24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15786"/>
              </p:ext>
            </p:extLst>
          </p:nvPr>
        </p:nvGraphicFramePr>
        <p:xfrm>
          <a:off x="8905016" y="4164591"/>
          <a:ext cx="2312604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434">
                  <a:extLst>
                    <a:ext uri="{9D8B030D-6E8A-4147-A177-3AD203B41FA5}">
                      <a16:colId xmlns:a16="http://schemas.microsoft.com/office/drawing/2014/main" val="159663110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3632192241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2872605340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2518030720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3121385077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3968728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46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0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7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678900"/>
                  </a:ext>
                </a:extLst>
              </a:tr>
            </a:tbl>
          </a:graphicData>
        </a:graphic>
      </p:graphicFrame>
      <p:sp>
        <p:nvSpPr>
          <p:cNvPr id="13" name="Left Bracket 12"/>
          <p:cNvSpPr/>
          <p:nvPr/>
        </p:nvSpPr>
        <p:spPr>
          <a:xfrm>
            <a:off x="8725359" y="4164591"/>
            <a:ext cx="234742" cy="185420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4" name="Right Bracket 13"/>
          <p:cNvSpPr/>
          <p:nvPr/>
        </p:nvSpPr>
        <p:spPr>
          <a:xfrm>
            <a:off x="11054817" y="4164591"/>
            <a:ext cx="236973" cy="194977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7897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Binary Relation o</a:t>
            </a:r>
            <a:r>
              <a:rPr lang="en-US" dirty="0" smtClean="0"/>
              <a:t>n the Same Set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sz="2400" dirty="0" smtClean="0"/>
                  <a:t>Domain and subdomain </a:t>
                </a:r>
                <a:r>
                  <a:rPr lang="en-US" sz="2400" dirty="0" smtClean="0"/>
                  <a:t>coincide</a:t>
                </a:r>
                <a:r>
                  <a:rPr lang="lv-LV" sz="2400" dirty="0" smtClean="0"/>
                  <a:t> (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sz="2400" dirty="0" smtClean="0"/>
                  <a:t>)</a:t>
                </a:r>
                <a:r>
                  <a:rPr lang="en-US" sz="2400" dirty="0" smtClean="0"/>
                  <a:t>. </a:t>
                </a:r>
              </a:p>
              <a:p>
                <a:pPr marL="0" indent="0">
                  <a:buNone/>
                </a:pPr>
                <a:r>
                  <a:rPr lang="pt-BR" b="1" dirty="0" smtClean="0"/>
                  <a:t>Example:</a:t>
                </a:r>
                <a:r>
                  <a:rPr lang="pt-BR" dirty="0" smtClean="0"/>
                  <a:t> A</a:t>
                </a:r>
                <a:r>
                  <a:rPr lang="pt-BR" dirty="0"/>
                  <a:t>={1,2,3,4,5},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dirty="0" smtClean="0"/>
                  <a:t>R</a:t>
                </a:r>
                <a:r>
                  <a:rPr lang="pt-BR" dirty="0"/>
                  <a:t>={(1,1),(1,2),(1,3),(3,3),(3,5),(4,1),(4,5),(5,4</a:t>
                </a:r>
                <a:r>
                  <a:rPr lang="pt-BR" dirty="0" smtClean="0"/>
                  <a:t>)} a subset of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pt-B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pt-BR" dirty="0"/>
                  <a:t/>
                </a:r>
                <a:br>
                  <a:rPr lang="pt-BR" dirty="0"/>
                </a:br>
                <a:endParaRPr lang="lv-LV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872" y="4001294"/>
            <a:ext cx="3048000" cy="2724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7565" y="3369338"/>
            <a:ext cx="23215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Directed Graph</a:t>
            </a:r>
            <a:r>
              <a:rPr lang="lv-LV" sz="2400" b="1" dirty="0" smtClean="0"/>
              <a:t>/ </a:t>
            </a:r>
            <a:br>
              <a:rPr lang="lv-LV" sz="2400" b="1" dirty="0" smtClean="0"/>
            </a:br>
            <a:r>
              <a:rPr lang="en-US" sz="2400" b="1" dirty="0" smtClean="0"/>
              <a:t>Digraph</a:t>
            </a:r>
            <a:r>
              <a:rPr lang="lv-LV" sz="2400" b="1" dirty="0" smtClean="0"/>
              <a:t>:</a:t>
            </a:r>
            <a:endParaRPr lang="lv-LV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70873" y="3738670"/>
            <a:ext cx="3148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b="1" dirty="0" smtClean="0"/>
              <a:t>Matrix Representation</a:t>
            </a:r>
            <a:r>
              <a:rPr lang="en-US" sz="2400" b="1" dirty="0" smtClean="0"/>
              <a:t>:</a:t>
            </a:r>
            <a:endParaRPr lang="lv-LV" sz="2400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67630"/>
              </p:ext>
            </p:extLst>
          </p:nvPr>
        </p:nvGraphicFramePr>
        <p:xfrm>
          <a:off x="8905016" y="4164591"/>
          <a:ext cx="1927170" cy="185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434">
                  <a:extLst>
                    <a:ext uri="{9D8B030D-6E8A-4147-A177-3AD203B41FA5}">
                      <a16:colId xmlns:a16="http://schemas.microsoft.com/office/drawing/2014/main" val="159663110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3632192241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2872605340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2518030720"/>
                    </a:ext>
                  </a:extLst>
                </a:gridCol>
                <a:gridCol w="385434">
                  <a:extLst>
                    <a:ext uri="{9D8B030D-6E8A-4147-A177-3AD203B41FA5}">
                      <a16:colId xmlns:a16="http://schemas.microsoft.com/office/drawing/2014/main" val="312138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9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464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00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67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678900"/>
                  </a:ext>
                </a:extLst>
              </a:tr>
            </a:tbl>
          </a:graphicData>
        </a:graphic>
      </p:graphicFrame>
      <p:sp>
        <p:nvSpPr>
          <p:cNvPr id="8" name="Left Bracket 7"/>
          <p:cNvSpPr/>
          <p:nvPr/>
        </p:nvSpPr>
        <p:spPr>
          <a:xfrm>
            <a:off x="8725359" y="4164591"/>
            <a:ext cx="234742" cy="185420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Right Bracket 8"/>
          <p:cNvSpPr/>
          <p:nvPr/>
        </p:nvSpPr>
        <p:spPr>
          <a:xfrm>
            <a:off x="10715000" y="4164591"/>
            <a:ext cx="236973" cy="1949770"/>
          </a:xfrm>
          <a:prstGeom prst="righ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498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Image under a Relation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5254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For any subset </a:t>
                </a:r>
                <a14:m>
                  <m:oMath xmlns:m="http://schemas.openxmlformats.org/officeDocument/2006/math"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 of the domain, we define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the image under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 smtClean="0"/>
                  <a:t> – all elements </a:t>
                </a:r>
                <a14:m>
                  <m:oMath xmlns:m="http://schemas.openxmlformats.org/officeDocument/2006/math"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that are related to some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𝐽𝑎𝑠𝑜𝑛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ķ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𝑒𝑙𝑖𝑠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}) = {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𝑃𝐵𝑀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704, 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𝑃𝐵𝑀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763, 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𝑃𝐵𝑀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005}</m:t>
                    </m:r>
                  </m:oMath>
                </a14:m>
                <a:r>
                  <a:rPr lang="lv-LV" sz="2400" dirty="0" smtClean="0"/>
                  <a:t>.</a:t>
                </a:r>
                <a:r>
                  <a:rPr lang="en-US" sz="2400" dirty="0" smtClean="0"/>
                  <a:t> </a:t>
                </a:r>
                <a:endParaRPr lang="lv-LV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52540"/>
              </a:xfrm>
              <a:blipFill>
                <a:blip r:embed="rId2"/>
                <a:stretch>
                  <a:fillRect l="-812" t="-63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134738" y="3646584"/>
            <a:ext cx="2005070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1366091" y="5331723"/>
            <a:ext cx="84247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Miķelis</a:t>
            </a:r>
            <a:endParaRPr lang="lv-LV" dirty="0"/>
          </a:p>
        </p:txBody>
      </p:sp>
      <p:sp>
        <p:nvSpPr>
          <p:cNvPr id="7" name="TextBox 6"/>
          <p:cNvSpPr txBox="1"/>
          <p:nvPr/>
        </p:nvSpPr>
        <p:spPr>
          <a:xfrm>
            <a:off x="1366091" y="4743029"/>
            <a:ext cx="70243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Jason</a:t>
            </a:r>
            <a:endParaRPr lang="lv-LV" dirty="0"/>
          </a:p>
        </p:txBody>
      </p:sp>
      <p:sp>
        <p:nvSpPr>
          <p:cNvPr id="8" name="Rounded Rectangle 7"/>
          <p:cNvSpPr/>
          <p:nvPr/>
        </p:nvSpPr>
        <p:spPr>
          <a:xfrm>
            <a:off x="4043190" y="3646584"/>
            <a:ext cx="2181340" cy="272868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TextBox 8"/>
          <p:cNvSpPr txBox="1"/>
          <p:nvPr/>
        </p:nvSpPr>
        <p:spPr>
          <a:xfrm>
            <a:off x="4649118" y="4494883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PBM763</a:t>
            </a:r>
            <a:endParaRPr lang="lv-LV" dirty="0"/>
          </a:p>
        </p:txBody>
      </p:sp>
      <p:cxnSp>
        <p:nvCxnSpPr>
          <p:cNvPr id="10" name="Straight Arrow Connector 9"/>
          <p:cNvCxnSpPr>
            <a:stCxn id="6" idx="3"/>
            <a:endCxn id="9" idx="1"/>
          </p:cNvCxnSpPr>
          <p:nvPr/>
        </p:nvCxnSpPr>
        <p:spPr>
          <a:xfrm flipV="1">
            <a:off x="2208566" y="4679549"/>
            <a:ext cx="2440552" cy="83684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6091" y="4059449"/>
            <a:ext cx="66556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Alma</a:t>
            </a:r>
            <a:endParaRPr lang="lv-LV" dirty="0"/>
          </a:p>
        </p:txBody>
      </p:sp>
      <p:cxnSp>
        <p:nvCxnSpPr>
          <p:cNvPr id="12" name="Straight Arrow Connector 11"/>
          <p:cNvCxnSpPr>
            <a:stCxn id="11" idx="3"/>
            <a:endCxn id="9" idx="1"/>
          </p:cNvCxnSpPr>
          <p:nvPr/>
        </p:nvCxnSpPr>
        <p:spPr>
          <a:xfrm>
            <a:off x="2031658" y="4244115"/>
            <a:ext cx="2617460" cy="435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5585" y="3750977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PBM704</a:t>
            </a:r>
            <a:endParaRPr lang="lv-LV" dirty="0"/>
          </a:p>
        </p:txBody>
      </p:sp>
      <p:cxnSp>
        <p:nvCxnSpPr>
          <p:cNvPr id="14" name="Straight Arrow Connector 13"/>
          <p:cNvCxnSpPr>
            <a:stCxn id="7" idx="3"/>
            <a:endCxn id="13" idx="1"/>
          </p:cNvCxnSpPr>
          <p:nvPr/>
        </p:nvCxnSpPr>
        <p:spPr>
          <a:xfrm flipV="1">
            <a:off x="2068527" y="3935643"/>
            <a:ext cx="2577058" cy="992052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45585" y="5224224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PBM005</a:t>
            </a:r>
            <a:endParaRPr lang="lv-LV" dirty="0"/>
          </a:p>
        </p:txBody>
      </p:sp>
      <p:sp>
        <p:nvSpPr>
          <p:cNvPr id="16" name="TextBox 15"/>
          <p:cNvSpPr txBox="1"/>
          <p:nvPr/>
        </p:nvSpPr>
        <p:spPr>
          <a:xfrm>
            <a:off x="1509311" y="3305061"/>
            <a:ext cx="10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Students</a:t>
            </a:r>
            <a:endParaRPr lang="lv-LV" b="1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5585" y="3255332"/>
            <a:ext cx="93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b="1" dirty="0" smtClean="0">
                <a:solidFill>
                  <a:srgbClr val="0070C0"/>
                </a:solidFill>
              </a:rPr>
              <a:t>Courses</a:t>
            </a:r>
            <a:endParaRPr lang="lv-LV" b="1" dirty="0">
              <a:solidFill>
                <a:srgbClr val="0070C0"/>
              </a:solidFill>
            </a:endParaRPr>
          </a:p>
        </p:txBody>
      </p:sp>
      <p:cxnSp>
        <p:nvCxnSpPr>
          <p:cNvPr id="18" name="Straight Arrow Connector 17"/>
          <p:cNvCxnSpPr>
            <a:stCxn id="7" idx="3"/>
            <a:endCxn id="15" idx="1"/>
          </p:cNvCxnSpPr>
          <p:nvPr/>
        </p:nvCxnSpPr>
        <p:spPr>
          <a:xfrm>
            <a:off x="2068527" y="4927695"/>
            <a:ext cx="2577058" cy="481195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66091" y="5917188"/>
            <a:ext cx="925253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Nobody</a:t>
            </a:r>
            <a:endParaRPr lang="lv-LV" dirty="0"/>
          </a:p>
        </p:txBody>
      </p:sp>
      <p:sp>
        <p:nvSpPr>
          <p:cNvPr id="22" name="TextBox 21"/>
          <p:cNvSpPr txBox="1"/>
          <p:nvPr/>
        </p:nvSpPr>
        <p:spPr>
          <a:xfrm>
            <a:off x="4645585" y="5903920"/>
            <a:ext cx="976549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PBM00</a:t>
            </a:r>
            <a:r>
              <a:rPr lang="en-US" dirty="0" smtClean="0"/>
              <a:t>6</a:t>
            </a:r>
            <a:endParaRPr lang="lv-LV" dirty="0"/>
          </a:p>
        </p:txBody>
      </p:sp>
      <p:cxnSp>
        <p:nvCxnSpPr>
          <p:cNvPr id="23" name="Straight Arrow Connector 22"/>
          <p:cNvCxnSpPr>
            <a:stCxn id="21" idx="3"/>
            <a:endCxn id="22" idx="1"/>
          </p:cNvCxnSpPr>
          <p:nvPr/>
        </p:nvCxnSpPr>
        <p:spPr>
          <a:xfrm flipV="1">
            <a:off x="2291344" y="6088586"/>
            <a:ext cx="2354241" cy="1326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896559" y="3547431"/>
                <a:ext cx="486945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v-LV" sz="2400" dirty="0" smtClean="0"/>
                  <a:t>Let R be a binary relation on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sz="2400" dirty="0" smtClean="0"/>
                  <a:t>.</a:t>
                </a:r>
              </a:p>
              <a:p>
                <a:r>
                  <a:rPr lang="lv-LV" sz="2400" dirty="0" smtClean="0"/>
                  <a:t>For any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sz="2400" dirty="0" smtClean="0"/>
                  <a:t> we have</a:t>
                </a:r>
                <a:br>
                  <a:rPr lang="lv-LV" sz="2400" dirty="0" smtClean="0"/>
                </a:b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∃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lv-LV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𝑎𝑅𝑏</m:t>
                            </m:r>
                          </m:e>
                        </m:d>
                      </m:e>
                    </m:d>
                  </m:oMath>
                </a14:m>
                <a:r>
                  <a:rPr lang="lv-LV" sz="2400" dirty="0" smtClean="0"/>
                  <a:t>.</a:t>
                </a:r>
              </a:p>
              <a:p>
                <a:endParaRPr lang="lv-LV" sz="2400" dirty="0" smtClean="0"/>
              </a:p>
              <a:p>
                <a:r>
                  <a:rPr lang="lv-LV" sz="2400" dirty="0" smtClean="0"/>
                  <a:t>Informally, all those elements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sz="2400" dirty="0" smtClean="0"/>
                  <a:t> where some element from </a:t>
                </a:r>
                <a14:m>
                  <m:oMath xmlns:m="http://schemas.openxmlformats.org/officeDocument/2006/math"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lv-LV" sz="2400" dirty="0" smtClean="0"/>
                  <a:t> "sticks an arrow into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6559" y="3547431"/>
                <a:ext cx="4869455" cy="2677656"/>
              </a:xfrm>
              <a:prstGeom prst="rect">
                <a:avLst/>
              </a:prstGeom>
              <a:blipFill>
                <a:blip r:embed="rId3"/>
                <a:stretch>
                  <a:fillRect l="-1877" t="-1822" b="-432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22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smtClean="0"/>
              <a:t>Inverse Image </a:t>
            </a:r>
            <a:r>
              <a:rPr lang="en-US" dirty="0"/>
              <a:t>under a Relation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Definition:</a:t>
                </a:r>
                <a:r>
                  <a:rPr lang="en-US" dirty="0"/>
                  <a:t> For any subset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 of the </a:t>
                </a:r>
                <a:r>
                  <a:rPr lang="en-US" dirty="0" smtClean="0"/>
                  <a:t>codomain</a:t>
                </a:r>
                <a:r>
                  <a:rPr lang="en-US" dirty="0"/>
                  <a:t>, we define </a:t>
                </a:r>
                <a:r>
                  <a:rPr lang="en-US" i="1" dirty="0">
                    <a:solidFill>
                      <a:srgbClr val="0070C0"/>
                    </a:solidFill>
                  </a:rPr>
                  <a:t>the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inverse image </a:t>
                </a:r>
                <a:r>
                  <a:rPr lang="en-US" i="1" dirty="0">
                    <a:solidFill>
                      <a:srgbClr val="0070C0"/>
                    </a:solidFill>
                  </a:rPr>
                  <a:t>under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– all elements in the </a:t>
                </a:r>
                <a:r>
                  <a:rPr lang="en-US" dirty="0" smtClean="0"/>
                  <a:t>domain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are related to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({</m:t>
                    </m:r>
                    <m:r>
                      <m:rPr>
                        <m:sty m:val="p"/>
                      </m:rPr>
                      <a:rPr lang="lv-LV" i="0" dirty="0">
                        <a:latin typeface="Cambria Math" panose="02040503050406030204" pitchFamily="18" charset="0"/>
                      </a:rPr>
                      <m:t>PBM</m:t>
                    </m:r>
                    <m:r>
                      <a:rPr lang="lv-LV" i="0" dirty="0">
                        <a:latin typeface="Cambria Math" panose="02040503050406030204" pitchFamily="18" charset="0"/>
                      </a:rPr>
                      <m:t>763, </m:t>
                    </m:r>
                    <m:r>
                      <m:rPr>
                        <m:sty m:val="p"/>
                      </m:rPr>
                      <a:rPr lang="lv-LV" i="0" dirty="0">
                        <a:latin typeface="Cambria Math" panose="02040503050406030204" pitchFamily="18" charset="0"/>
                      </a:rPr>
                      <m:t>PBM</m:t>
                    </m:r>
                    <m:r>
                      <a:rPr lang="lv-LV" i="0" dirty="0">
                        <a:latin typeface="Cambria Math" panose="02040503050406030204" pitchFamily="18" charset="0"/>
                      </a:rPr>
                      <m:t>005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}) = {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Alma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Jason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Mi</m:t>
                    </m:r>
                    <m:r>
                      <a:rPr lang="lv-LV" b="0" i="0" dirty="0" smtClean="0">
                        <a:latin typeface="Cambria Math" panose="02040503050406030204" pitchFamily="18" charset="0"/>
                      </a:rPr>
                      <m:t>ķ</m:t>
                    </m:r>
                    <m:r>
                      <m:rPr>
                        <m:sty m:val="p"/>
                      </m:rPr>
                      <a:rPr lang="lv-LV" b="0" i="0" dirty="0" smtClean="0">
                        <a:latin typeface="Cambria Math" panose="02040503050406030204" pitchFamily="18" charset="0"/>
                      </a:rPr>
                      <m:t>elis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lv-LV" dirty="0"/>
                  <a:t>.</a:t>
                </a:r>
                <a:r>
                  <a:rPr lang="en-US" dirty="0"/>
                  <a:t> </a:t>
                </a:r>
                <a:endParaRPr lang="lv-LV" dirty="0"/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Let </a:t>
                </a:r>
                <a:r>
                  <a:rPr lang="lv-LV" dirty="0"/>
                  <a:t>R be a binary relation on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. For </a:t>
                </a:r>
                <a:r>
                  <a:rPr lang="lv-LV" dirty="0"/>
                  <a:t>any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we have</a:t>
                </a:r>
                <a:r>
                  <a:rPr lang="lv-LV" dirty="0"/>
                  <a:t/>
                </a:r>
                <a:br>
                  <a:rPr lang="lv-LV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lv-LV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∃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𝑎𝑅</m:t>
                            </m:r>
                            <m:r>
                              <a:rPr lang="lv-LV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lv-LV" dirty="0"/>
                  <a:t>.</a:t>
                </a:r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 smtClean="0"/>
                  <a:t>Question: </a:t>
                </a:r>
                <a:r>
                  <a:rPr lang="lv-LV" dirty="0" smtClean="0"/>
                  <a:t>What does the notation </a:t>
                </a:r>
                <a14:m>
                  <m:oMath xmlns:m="http://schemas.openxmlformats.org/officeDocument/2006/math"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𝐒𝐭𝐮𝐝𝐞𝐧𝐭𝐬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𝐂𝐨𝐮𝐫𝐬𝐞𝐬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mean?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 b="-1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306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and Functions </a:t>
            </a:r>
            <a:r>
              <a:rPr lang="lv-LV" dirty="0" smtClean="0"/>
              <a:t>on Infinite Sets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381260" cy="531985"/>
              </a:xfrm>
            </p:spPr>
            <p:txBody>
              <a:bodyPr/>
              <a:lstStyle/>
              <a:p>
                <a:r>
                  <a:rPr lang="en-US" dirty="0" smtClean="0"/>
                  <a:t>Floor: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381260" cy="531985"/>
              </a:xfrm>
              <a:blipFill>
                <a:blip r:embed="rId3"/>
                <a:stretch>
                  <a:fillRect l="-3249" t="-18182" b="-2159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Floor and ceiling functions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764" y="2357610"/>
            <a:ext cx="3007604" cy="300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Graph a Circle - dummi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665" y="2535716"/>
            <a:ext cx="3763232" cy="282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583651" y="1825625"/>
                <a:ext cx="3381260" cy="5319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Circle: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651" y="1825625"/>
                <a:ext cx="3381260" cy="531985"/>
              </a:xfrm>
              <a:prstGeom prst="rect">
                <a:avLst/>
              </a:prstGeom>
              <a:blipFill>
                <a:blip r:embed="rId6"/>
                <a:stretch>
                  <a:fillRect l="-2883" t="-15909" b="-1477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2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Function as Relations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Definition: </a:t>
                </a:r>
                <a:r>
                  <a:rPr lang="en-US" dirty="0" smtClean="0"/>
                  <a:t>A </a:t>
                </a:r>
                <a:r>
                  <a:rPr lang="en-US" i="1" dirty="0">
                    <a:solidFill>
                      <a:srgbClr val="0070C0"/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a relation </a:t>
                </a:r>
                <a:r>
                  <a:rPr lang="lv-LV" dirty="0" smtClean="0"/>
                  <a:t>on pairs from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en-US" dirty="0" smtClean="0"/>
                  <a:t>where </a:t>
                </a:r>
                <a:r>
                  <a:rPr lang="en-US" dirty="0"/>
                  <a:t>exactly one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related to each element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/>
                  <a:t>.</a:t>
                </a:r>
                <a:r>
                  <a:rPr lang="en-US" dirty="0"/>
                  <a:t> </a:t>
                </a:r>
                <a:endParaRPr lang="lv-LV" dirty="0" smtClean="0"/>
              </a:p>
              <a:p>
                <a:pPr marL="0" indent="0">
                  <a:buNone/>
                </a:pPr>
                <a:r>
                  <a:rPr lang="lv-LV" b="1" dirty="0" smtClean="0"/>
                  <a:t>Statement: </a:t>
                </a:r>
                <a:r>
                  <a:rPr lang="lv-LV" dirty="0" smtClean="0"/>
                  <a:t>Functions can be computed by algorithms (every argument maps to a value). </a:t>
                </a:r>
                <a:br>
                  <a:rPr lang="lv-LV" dirty="0" smtClean="0"/>
                </a:br>
                <a:r>
                  <a:rPr lang="lv-LV" dirty="0" smtClean="0"/>
                  <a:t>(Cantor's theorem tells that not every function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 smtClean="0"/>
                  <a:t> has an algorithm – as there are uncountably many functions, but algorithms are written as finite strings – so they are countable.)</a:t>
                </a:r>
              </a:p>
              <a:p>
                <a:pPr marL="0" indent="0">
                  <a:buNone/>
                </a:pPr>
                <a:endParaRPr lang="lv-LV" dirty="0"/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90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1329</Words>
  <Application>Microsoft Office PowerPoint</Application>
  <PresentationFormat>Widescreen</PresentationFormat>
  <Paragraphs>231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Consultation Week: Day 1 Relations</vt:lpstr>
      <vt:lpstr>Section Summary</vt:lpstr>
      <vt:lpstr>Binary Relations – Intro and Notation </vt:lpstr>
      <vt:lpstr>Binary Relations: Various Descriptions</vt:lpstr>
      <vt:lpstr>Binary Relation on the Same Set</vt:lpstr>
      <vt:lpstr>An Image under a Relation</vt:lpstr>
      <vt:lpstr>An Inverse Image under a Relation</vt:lpstr>
      <vt:lpstr>Relations and Functions on Infinite Sets</vt:lpstr>
      <vt:lpstr>Function as Relations</vt:lpstr>
      <vt:lpstr>Functions and Inverses </vt:lpstr>
      <vt:lpstr>Binary Relations with Set Builder Notation</vt:lpstr>
      <vt:lpstr>Composition</vt:lpstr>
      <vt:lpstr>Composition as Boolean Product of Matrices</vt:lpstr>
      <vt:lpstr>Composition with Itself</vt:lpstr>
      <vt:lpstr>Representing the  Composition of a Relation</vt:lpstr>
      <vt:lpstr>Properties of Binary Relations on A×A</vt:lpstr>
      <vt:lpstr>Equivalences and Partial Orders</vt:lpstr>
      <vt:lpstr>Relational Algebra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126</cp:revision>
  <dcterms:created xsi:type="dcterms:W3CDTF">2021-01-03T18:25:44Z</dcterms:created>
  <dcterms:modified xsi:type="dcterms:W3CDTF">2021-04-19T05:54:28Z</dcterms:modified>
</cp:coreProperties>
</file>