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770" r:id="rId2"/>
    <p:sldMasterId id="2147483768" r:id="rId3"/>
  </p:sldMasterIdLst>
  <p:notesMasterIdLst>
    <p:notesMasterId r:id="rId38"/>
  </p:notesMasterIdLst>
  <p:handoutMasterIdLst>
    <p:handoutMasterId r:id="rId39"/>
  </p:handoutMasterIdLst>
  <p:sldIdLst>
    <p:sldId id="272" r:id="rId4"/>
    <p:sldId id="627" r:id="rId5"/>
    <p:sldId id="628" r:id="rId6"/>
    <p:sldId id="645" r:id="rId7"/>
    <p:sldId id="629" r:id="rId8"/>
    <p:sldId id="647" r:id="rId9"/>
    <p:sldId id="630" r:id="rId10"/>
    <p:sldId id="646" r:id="rId11"/>
    <p:sldId id="631" r:id="rId12"/>
    <p:sldId id="648" r:id="rId13"/>
    <p:sldId id="632" r:id="rId14"/>
    <p:sldId id="649" r:id="rId15"/>
    <p:sldId id="633" r:id="rId16"/>
    <p:sldId id="650" r:id="rId17"/>
    <p:sldId id="634" r:id="rId18"/>
    <p:sldId id="651" r:id="rId19"/>
    <p:sldId id="635" r:id="rId20"/>
    <p:sldId id="652" r:id="rId21"/>
    <p:sldId id="636" r:id="rId22"/>
    <p:sldId id="654" r:id="rId23"/>
    <p:sldId id="637" r:id="rId24"/>
    <p:sldId id="653" r:id="rId25"/>
    <p:sldId id="620" r:id="rId26"/>
    <p:sldId id="621" r:id="rId27"/>
    <p:sldId id="623" r:id="rId28"/>
    <p:sldId id="622" r:id="rId29"/>
    <p:sldId id="638" r:id="rId30"/>
    <p:sldId id="639" r:id="rId31"/>
    <p:sldId id="643" r:id="rId32"/>
    <p:sldId id="644" r:id="rId33"/>
    <p:sldId id="641" r:id="rId34"/>
    <p:sldId id="624" r:id="rId35"/>
    <p:sldId id="625" r:id="rId36"/>
    <p:sldId id="626" r:id="rId37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E49C0-C4C8-4478-99D6-2E5493B833C7}">
          <p14:sldIdLst>
            <p14:sldId id="272"/>
          </p14:sldIdLst>
        </p14:section>
        <p14:section name="Untitled Section" id="{38258594-9053-47A8-9720-592FDEA20686}">
          <p14:sldIdLst>
            <p14:sldId id="627"/>
            <p14:sldId id="628"/>
            <p14:sldId id="645"/>
            <p14:sldId id="629"/>
            <p14:sldId id="647"/>
            <p14:sldId id="630"/>
            <p14:sldId id="646"/>
            <p14:sldId id="631"/>
            <p14:sldId id="648"/>
            <p14:sldId id="632"/>
            <p14:sldId id="649"/>
            <p14:sldId id="633"/>
            <p14:sldId id="650"/>
            <p14:sldId id="634"/>
            <p14:sldId id="651"/>
            <p14:sldId id="635"/>
            <p14:sldId id="652"/>
            <p14:sldId id="636"/>
            <p14:sldId id="654"/>
            <p14:sldId id="637"/>
            <p14:sldId id="653"/>
          </p14:sldIdLst>
        </p14:section>
        <p14:section name="Untitled Section" id="{0D634564-40EC-4F4C-BE56-76B5E207A6EE}">
          <p14:sldIdLst>
            <p14:sldId id="620"/>
            <p14:sldId id="621"/>
            <p14:sldId id="623"/>
            <p14:sldId id="622"/>
            <p14:sldId id="638"/>
            <p14:sldId id="639"/>
            <p14:sldId id="643"/>
            <p14:sldId id="644"/>
            <p14:sldId id="641"/>
            <p14:sldId id="624"/>
            <p14:sldId id="625"/>
            <p14:sldId id="6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  <a:srgbClr val="FF9999"/>
    <a:srgbClr val="CC99FF"/>
    <a:srgbClr val="9CBDD8"/>
    <a:srgbClr val="00395E"/>
    <a:srgbClr val="FF6C0C"/>
    <a:srgbClr val="299D37"/>
    <a:srgbClr val="8080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65175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968" y="96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3E62D330-A21E-4CA8-B066-FB950CEE6323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6D4765DB-18AC-3F42-8A01-45EA04C553EE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aseline="0" dirty="0"/>
          </a:p>
        </p:txBody>
      </p:sp>
    </p:spTree>
    <p:extLst>
      <p:ext uri="{BB962C8B-B14F-4D97-AF65-F5344CB8AC3E}">
        <p14:creationId xmlns:p14="http://schemas.microsoft.com/office/powerpoint/2010/main" val="337352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1,2,4,5,6,10,</a:t>
            </a:r>
            <a:r>
              <a:rPr lang="lv-LV" baseline="0" dirty="0" smtClean="0"/>
              <a:t> 1</a:t>
            </a:r>
            <a:r>
              <a:rPr lang="lv-LV" dirty="0" smtClean="0"/>
              <a:t>1,12,14,15,16,20,</a:t>
            </a:r>
            <a:r>
              <a:rPr lang="lv-LV" baseline="0" dirty="0" smtClean="0"/>
              <a:t> 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91588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Valsts4Posms-1979.10.2</a:t>
            </a:r>
            <a:endParaRPr lang="lv-LV" b="0" dirty="0"/>
          </a:p>
        </p:txBody>
      </p:sp>
    </p:spTree>
    <p:extLst>
      <p:ext uri="{BB962C8B-B14F-4D97-AF65-F5344CB8AC3E}">
        <p14:creationId xmlns:p14="http://schemas.microsoft.com/office/powerpoint/2010/main" val="347854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Attiecībā uz pirmskaitļu indeksiem, kvadrātfunkcija ir krietni sarežģītāka nekā</a:t>
            </a:r>
            <a:r>
              <a:rPr lang="lv-LV" baseline="0" dirty="0" smtClean="0"/>
              <a:t> eksponentfunkcija.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3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* Kas ir vienkārša polinoma sakne? </a:t>
            </a:r>
          </a:p>
          <a:p>
            <a:r>
              <a:rPr lang="lv-LV" dirty="0" smtClean="0"/>
              <a:t>* Kādēļ Henzela lemmā polinoma saknei jābūt vienkāršai?</a:t>
            </a:r>
            <a:r>
              <a:rPr lang="lv-LV" baseline="0" dirty="0" smtClean="0"/>
              <a:t> Vai eksistē pretpiemērs (lemmu nevar lietot, ja sakne nav vienkārša).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1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Jāmin arī piemēri, kādēļ Henzela lemma</a:t>
            </a:r>
            <a:r>
              <a:rPr lang="lv-LV" baseline="0" dirty="0"/>
              <a:t> vairākkārtīgām saknēm var nebūt spēkā.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5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5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7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5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0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0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8043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68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686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5</a:t>
            </a:r>
            <a:r>
              <a:rPr lang="en-US" sz="1000" baseline="0" dirty="0" smtClean="0">
                <a:solidFill>
                  <a:schemeClr val="tx2"/>
                </a:solidFill>
              </a:rPr>
              <a:t>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2" r:id="rId2"/>
    <p:sldLayoutId id="2147483766" r:id="rId3"/>
    <p:sldLayoutId id="2147483767" r:id="rId4"/>
    <p:sldLayoutId id="2147483773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5-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50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1.png"/><Relationship Id="rId4" Type="http://schemas.openxmlformats.org/officeDocument/2006/relationships/image" Target="../media/image2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945640"/>
            <a:ext cx="3609975" cy="872034"/>
          </a:xfrm>
        </p:spPr>
        <p:txBody>
          <a:bodyPr/>
          <a:lstStyle/>
          <a:p>
            <a:r>
              <a:rPr lang="en-US" dirty="0" err="1" smtClean="0"/>
              <a:t>Indukcija</a:t>
            </a:r>
            <a:r>
              <a:rPr lang="en-US" dirty="0" smtClean="0"/>
              <a:t> </a:t>
            </a:r>
            <a:r>
              <a:rPr lang="en-US" dirty="0" err="1" smtClean="0"/>
              <a:t>skait</a:t>
            </a:r>
            <a:r>
              <a:rPr lang="lv-LV" dirty="0" smtClean="0"/>
              <a:t>ļu teorijas uzdevumos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en-US" dirty="0" err="1" smtClean="0">
                <a:solidFill>
                  <a:schemeClr val="tx2"/>
                </a:solidFill>
              </a:rPr>
              <a:t>Risin</a:t>
            </a:r>
            <a:r>
              <a:rPr lang="lv-LV" dirty="0" smtClean="0">
                <a:solidFill>
                  <a:schemeClr val="tx2"/>
                </a:solidFill>
              </a:rPr>
              <a:t>ājumi Tiešsaistes Sacensībām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Dažādi uzdevumi, kuros izmanto indukciju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Izteikt a ar kubisku vienādojumu, minēt saknes.</a:t>
            </a:r>
          </a:p>
          <a:p>
            <a:r>
              <a:rPr lang="lv-LV" b="1" dirty="0" smtClean="0"/>
              <a:t>Ieteikums:</a:t>
            </a:r>
            <a:r>
              <a:rPr lang="lv-LV" dirty="0" smtClean="0"/>
              <a:t> Kāpināt zelta attiecību kvadrātā.</a:t>
            </a:r>
          </a:p>
          <a:p>
            <a:r>
              <a:rPr lang="lv-LV" b="1" dirty="0" smtClean="0"/>
              <a:t>Ieteikums:</a:t>
            </a:r>
            <a:r>
              <a:rPr lang="lv-LV" dirty="0" smtClean="0"/>
              <a:t> Vienkāršot izteiksmi ar Ņūtona binoma formulu.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632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Atrast mazāko naturālo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dirty="0"/>
                  <a:t>, pie kura vienādojumam </a:t>
                </a:r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2021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nav </a:t>
                </a:r>
                <a:r>
                  <a:rPr lang="lv-LV" dirty="0"/>
                  <a:t>atrisinājuma veselos skaitļos.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Quiz2021#4.5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152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Ieteikums: </a:t>
                </a:r>
                <a:r>
                  <a:rPr lang="lv-LV" dirty="0" smtClean="0"/>
                  <a:t>Risinām nevienādību: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2021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2021</m:t>
                          </m:r>
                        </m:num>
                        <m:den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199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Dots, ka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lv-LV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lv-LV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lv-LV" dirty="0" smtClean="0"/>
                  <a:t>, kur </a:t>
                </a:r>
                <a:r>
                  <a:rPr lang="lv-LV" dirty="0"/>
                  <a:t>naturāli skaitļi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/>
                  <a:t> veido augošu ģeometrisku progresiju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/>
                  <a:t> ir vesela skaitļa kvadrāts. </a:t>
                </a:r>
                <a:r>
                  <a:rPr lang="lv-LV" dirty="0" smtClean="0"/>
                  <a:t>Atrast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223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Quiz2021#4.6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9707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Ģeometriskai progresijai logaritmi aug aritmētiskā progresijā.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944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Attēlā </a:t>
                </a:r>
                <a:r>
                  <a:rPr lang="lv-LV" dirty="0"/>
                  <a:t>redzami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lv-LV" dirty="0"/>
                  <a:t> kongruenti aplīši trīs rindās, kuriem no ārpuses pieskaras taisnstūris. Taisnstūra garākās malas attiecība pret īsāko ir uzdota ar formulu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kur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/>
                  <a:t> ir naturāli skaitļi. </a:t>
                </a:r>
              </a:p>
              <a:p>
                <a:r>
                  <a:rPr lang="lv-LV" dirty="0"/>
                  <a:t>Atrast skaitļus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/>
                  <a:t>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4606" t="-2318" r="-4458" b="-86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Quiz2021#4.7</a:t>
            </a:r>
            <a:endParaRPr lang="lv-LV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1" y="933651"/>
            <a:ext cx="3572924" cy="14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Var ieviest apzīmējumu rādiusam un izteikt garumu un platumu.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194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Uzrakstīt attēlā redzamās izteiksmes vērtību kā racionālu skaitli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lv-LV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lv-LV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2000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func>
                            <m:func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2000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Quiz2021#4.8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016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Gan daļas skaitītājā, gan saucējā var panākt vienādas bāzes logaritmus un lietot logaritma bāzes maiņas formulu.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183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Virknē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1000, 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, 1000−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pirmie divi locekļi 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, bet katru nākamo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/>
                  <a:t> iegūst atņemot iepriekšējo no tam </a:t>
                </a:r>
                <a:r>
                  <a:rPr lang="lv-LV" dirty="0" smtClean="0"/>
                  <a:t>iepriekšējā: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  <a:p>
                <a:r>
                  <a:rPr lang="lv-LV" dirty="0"/>
                  <a:t>Virknes pēdējais loceklis ir pirmais negatīvais skaitlis, kas parādās šajā procesā. Kura naturāla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vērtība rada visgarāko virkni?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0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Quiz2021#4.9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9988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Liela iesildīšanās sadaļa...</a:t>
            </a:r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Tests par racionāliem, iracionāliem skaitļiem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4506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89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Reāls skaitlis r apmierina attēlā doto vienādību.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</m:num>
                            <m:den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=546.</m:t>
                      </m:r>
                    </m:oMath>
                  </m:oMathPara>
                </a14:m>
                <a:endParaRPr lang="lv-LV" dirty="0"/>
              </a:p>
              <a:p>
                <a:endParaRPr lang="lv-LV" dirty="0" smtClean="0"/>
              </a:p>
              <a:p>
                <a:r>
                  <a:rPr lang="lv-LV" dirty="0"/>
                  <a:t>Atrast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  (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dirty="0"/>
                  <a:t> veselo daļu</a:t>
                </a:r>
                <a:r>
                  <a:rPr lang="lv-LV" dirty="0" smtClean="0"/>
                  <a:t>).</a:t>
                </a:r>
                <a:endParaRPr lang="lv-LV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Quiz2021#4.10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9431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982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Pamatot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Kopsavilkums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5698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Pierādiet, ka skaitlis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p>
                          <m:sSup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</m:oMath>
                </a14:m>
                <a:r>
                  <a:rPr lang="lv-LV" dirty="0" smtClean="0"/>
                  <a:t>, </a:t>
                </a:r>
                <a:r>
                  <a:rPr lang="lv-LV" dirty="0"/>
                  <a:t>ja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dirty="0"/>
                  <a:t> ir nepāra skaitlis, bet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 ir naturāls skaitlis.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49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951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lv-LV" dirty="0" smtClean="0"/>
                  <a:t>Pierādiet, ka katram naturālam skaitlim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eksistē bezgalīgi daudz tādu naturālu skaitļu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, kuriem skaitlis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215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151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Pierādīt, ka eksistē tāds naturāls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, 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1979</m:t>
                        </m:r>
                      </m:sup>
                    </m:sSup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 r="-10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7069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Uzdevums 2.5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2313" y="1652270"/>
              <a:ext cx="8570753" cy="1143826"/>
            </p:xfrm>
            <a:graphic>
              <a:graphicData uri="http://schemas.openxmlformats.org/drawingml/2006/table">
                <a:tbl>
                  <a:tblPr firstCol="1" bandCol="1">
                    <a:tableStyleId>{5C22544A-7EE6-4342-B048-85BDC9FD1C3A}</a:tableStyleId>
                  </a:tblPr>
                  <a:tblGrid>
                    <a:gridCol w="14192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6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09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32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881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6275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4590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230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182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2057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14557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45807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3312</a:t>
                          </a:r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4231250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211906250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2098281250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lv-LV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327236"/>
                  </p:ext>
                </p:extLst>
              </p:nvPr>
            </p:nvGraphicFramePr>
            <p:xfrm>
              <a:off x="302313" y="1652270"/>
              <a:ext cx="8570753" cy="1143826"/>
            </p:xfrm>
            <a:graphic>
              <a:graphicData uri="http://schemas.openxmlformats.org/drawingml/2006/table">
                <a:tbl>
                  <a:tblPr firstCol="1" bandCol="1">
                    <a:tableStyleId>{5C22544A-7EE6-4342-B048-85BDC9FD1C3A}</a:tableStyleId>
                  </a:tblPr>
                  <a:tblGrid>
                    <a:gridCol w="1419245"/>
                    <a:gridCol w="556784"/>
                    <a:gridCol w="630903"/>
                    <a:gridCol w="833269"/>
                    <a:gridCol w="998819"/>
                    <a:gridCol w="1162756"/>
                    <a:gridCol w="1345906"/>
                    <a:gridCol w="162307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9" t="-8197" r="-504721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182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2057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 14557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45807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9" t="-108197" r="-504721" b="-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3312</a:t>
                          </a:r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4231250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211906250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2098281250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29" t="-192424" r="-504721" b="-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2314" y="3204492"/>
              <a:ext cx="8570751" cy="1143826"/>
            </p:xfrm>
            <a:graphic>
              <a:graphicData uri="http://schemas.openxmlformats.org/drawingml/2006/table">
                <a:tbl>
                  <a:tblPr firstCol="1" bandCol="1">
                    <a:tableStyleId>{00A15C55-8517-42AA-B614-E9B94910E393}</a:tableStyleId>
                  </a:tblPr>
                  <a:tblGrid>
                    <a:gridCol w="14192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29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6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136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268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288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6143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443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32318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lv-LV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lv-LV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lv-LV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lv-LV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4625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196250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1140625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1140625</a:t>
                          </a:r>
                          <a:endParaRPr lang="en-US" dirty="0" smtClean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1044453125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v-LV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lv-LV" b="1" i="0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lv-LV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lv-LV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lv-LV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lv-LV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134822"/>
                  </p:ext>
                </p:extLst>
              </p:nvPr>
            </p:nvGraphicFramePr>
            <p:xfrm>
              <a:off x="302314" y="3204492"/>
              <a:ext cx="8570751" cy="1143826"/>
            </p:xfrm>
            <a:graphic>
              <a:graphicData uri="http://schemas.openxmlformats.org/drawingml/2006/table">
                <a:tbl>
                  <a:tblPr firstCol="1" bandCol="1">
                    <a:tableStyleId>{00A15C55-8517-42AA-B614-E9B94910E393}</a:tableStyleId>
                  </a:tblPr>
                  <a:tblGrid>
                    <a:gridCol w="1419246"/>
                    <a:gridCol w="532978"/>
                    <a:gridCol w="666611"/>
                    <a:gridCol w="821365"/>
                    <a:gridCol w="1032686"/>
                    <a:gridCol w="1128889"/>
                    <a:gridCol w="1354667"/>
                    <a:gridCol w="161430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29" t="-6557" r="-504721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443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1068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32318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29" t="-104839" r="-504721" b="-1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4625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196250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1140625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1140625</a:t>
                          </a:r>
                          <a:endParaRPr lang="en-US" dirty="0" smtClean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2"/>
                              </a:solidFill>
                            </a:rPr>
                            <a:t>1044453125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429" t="-192424" r="-504721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06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b="1" dirty="0" smtClean="0"/>
                  <a:t>Lemma [Hensel]: </a:t>
                </a:r>
                <a:r>
                  <a:rPr lang="lv-LV" dirty="0" smtClean="0"/>
                  <a:t>Ja polinomam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ir vienkārša sakne pēc kāda pirmskaitļa moduļa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/>
                  <a:t>, tad polinomam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būs arī</a:t>
                </a:r>
              </a:p>
              <a:p>
                <a:r>
                  <a:rPr lang="lv-LV" dirty="0"/>
                  <a:t>vienkārša sakne pēc jebkuras šī pirmskaitļa pakāpes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lv-LV" dirty="0" smtClean="0"/>
                  <a:t>, </a:t>
                </a:r>
                <a:r>
                  <a:rPr lang="lv-LV" dirty="0"/>
                  <a:t>kuru var iegūt pakāpeniski "paceļot </a:t>
                </a:r>
                <a:r>
                  <a:rPr lang="lv-LV" dirty="0" smtClean="0"/>
                  <a:t>pakāpi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dirty="0" smtClean="0"/>
                  <a:t>" </a:t>
                </a:r>
                <a:r>
                  <a:rPr lang="lv-LV" dirty="0"/>
                  <a:t>kongruencē pēc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3" t="-2318" r="-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Henzela lemma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sz="2000" b="1" dirty="0" smtClean="0"/>
                  <a:t>1.definīcija: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000" dirty="0"/>
                  <a:t> ir vienkārša sakne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sz="2000" dirty="0"/>
                  <a:t>, ja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000" dirty="0"/>
                  <a:t> dalās 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lv-LV" sz="2000" dirty="0"/>
                  <a:t>, bet nedalās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lv-LV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v-LV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v-LV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sz="2000" dirty="0"/>
                  <a:t>.</a:t>
                </a:r>
              </a:p>
              <a:p>
                <a:r>
                  <a:rPr lang="lv-LV" sz="2000" b="1" dirty="0"/>
                  <a:t>2.definīcija:</a:t>
                </a:r>
                <a:r>
                  <a:rPr lang="lv-LV" sz="2000" dirty="0"/>
                  <a:t>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000" dirty="0"/>
                  <a:t> ir vienkārša sakne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sz="2000" dirty="0"/>
                  <a:t>, ja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lv-LV" sz="2000" dirty="0"/>
                  <a:t>, bet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lv-LV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lv-LV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sz="20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lv-LV" sz="2000" i="1" dirty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lv-LV" sz="2000" dirty="0"/>
                  <a:t> (Atkārtojam atvasinājuma definīciju...)</a:t>
                </a:r>
              </a:p>
              <a:p>
                <a:r>
                  <a:rPr lang="lv-LV" sz="2000" dirty="0"/>
                  <a:t>Abas definīcijas ir ekvivalentas: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r>
                  <a:rPr lang="lv-LV" sz="2000" dirty="0"/>
                  <a:t>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lv-LV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000" dirty="0"/>
                  <a:t>, tad atvasinājumam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sz="2000" dirty="0" smtClean="0"/>
                  <a:t> ir </a:t>
                </a:r>
                <a:r>
                  <a:rPr lang="lv-LV" sz="2000" dirty="0"/>
                  <a:t>sakne:</a:t>
                </a:r>
                <a:r>
                  <a:rPr lang="lv-LV" sz="2000" i="1" dirty="0">
                    <a:latin typeface="Cambria Math" panose="02040503050406030204" pitchFamily="18" charset="0"/>
                  </a:rPr>
                  <a:t/>
                </a:r>
                <a:br>
                  <a:rPr lang="lv-LV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)=2</m:t>
                        </m:r>
                        <m:d>
                          <m:d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lv-LV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lv-LV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v-LV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lv-LV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"vienkārša sakne"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Sauksim naturālu skaitli </a:t>
                </a:r>
                <a:r>
                  <a:rPr lang="lv-LV" i="1" dirty="0"/>
                  <a:t>n</a:t>
                </a:r>
                <a:r>
                  <a:rPr lang="lv-LV" dirty="0"/>
                  <a:t> par </a:t>
                </a:r>
                <a:r>
                  <a:rPr lang="lv-LV" i="1" dirty="0"/>
                  <a:t>derīgu</a:t>
                </a:r>
                <a:r>
                  <a:rPr lang="lv-LV" dirty="0"/>
                  <a:t>, ja attēlā dotās izteiksmes vērtība arī ir naturāls skaitlis. </a:t>
                </a:r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+85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+2021</m:t>
                          </m:r>
                        </m:e>
                      </m:rad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Atrast </a:t>
                </a:r>
                <a:r>
                  <a:rPr lang="lv-LV" dirty="0"/>
                  <a:t>visu derīgo skaitļu summu.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Quiz2021#4.1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1759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Daži 3. un 4. pakāpes polinomi ar 2. un 3.kārtīgām saknēm. Redzams bildītē, vai grafika pieskare krusto x asi vai pieskaras tai (pieskarties var arī 3., 4. un augstākās pakāpēs). </a:t>
            </a:r>
          </a:p>
          <a:p>
            <a:endParaRPr lang="lv-LV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Piemēri par vairākkārtīgām saknēm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 smtClean="0"/>
                  <a:t>Vienādojumam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dirty="0" smtClean="0"/>
                  <a:t> eksistē atrisinājums (mod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lv-LV" dirty="0" smtClean="0"/>
                  <a:t>):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lv-LV" dirty="0" smtClean="0"/>
                  <a:t> un arī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mod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 smtClean="0"/>
                  <a:t>). Bet </a:t>
                </a:r>
                <a:r>
                  <a:rPr lang="lv-LV" dirty="0" smtClean="0"/>
                  <a:t>šie atrisinājumi precīzi neatbilst jau pie (mod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lv-LV" dirty="0" smtClean="0"/>
                  <a:t>). </a:t>
                </a:r>
              </a:p>
              <a:p>
                <a:pPr marL="672274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∙5</m:t>
                              </m:r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 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lv-LV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72274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∙5+2∙</m:t>
                              </m:r>
                              <m:sSup>
                                <m:sSup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 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lv-LV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72274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∙5+2∙</m:t>
                              </m:r>
                              <m:sSup>
                                <m:sSup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+1∙</m:t>
                              </m:r>
                              <m:sSup>
                                <m:sSup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≡0 (</m:t>
                      </m:r>
                      <m:r>
                        <m:rPr>
                          <m:sty m:val="p"/>
                        </m:rPr>
                        <a:rPr lang="lv-LV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Pakāpeniska atrisinājuma precizēšana līdzinās mēģinājumam tuvināti atrast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lv-LV" dirty="0" smtClean="0"/>
                  <a:t>, soli pa solim uzlabojot dalāmību ar 5.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 r="-165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«Kvadrātvienādojumi» kongruencēm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/>
                  <a:t>Pierādiet, ka katrai augošai aritmētiskai progresijai, kas sastāv no naturāliem skaitļiem, eksistē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lv-LV" dirty="0"/>
                  <a:t> pēc kārtas sekojoši locekļi, kas visi ir salikti skaitļi.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259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28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 smtClean="0"/>
                  <a:t>Pierādiet, ka no skaitļiem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1,2,3,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var izvēlēties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 skaitļus tā, ka nekādi trīs no tiem neveido aritmētisko progresiju.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7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814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Atrodiet </a:t>
                </a:r>
                <a:r>
                  <a:rPr lang="lv-LV" dirty="0"/>
                  <a:t>visus tādus naturālus skaitļus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lv-LV" dirty="0"/>
                  <a:t>, kuriem </a:t>
                </a:r>
                <a:r>
                  <a:rPr lang="lv-LV" dirty="0" smtClean="0"/>
                  <a:t>vienādojumam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lv-LV" dirty="0"/>
                  <a:t>ir vismaz viens atrisinājums naturālos </a:t>
                </a:r>
                <a:r>
                  <a:rPr lang="lv-LV" dirty="0" smtClean="0"/>
                  <a:t>skaitļos.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38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Ieteikums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Vajag</a:t>
            </a:r>
            <a:r>
              <a:rPr lang="en-US" dirty="0" smtClean="0"/>
              <a:t> </a:t>
            </a:r>
            <a:r>
              <a:rPr lang="en-US" dirty="0" err="1" smtClean="0"/>
              <a:t>reizin</a:t>
            </a:r>
            <a:r>
              <a:rPr lang="lv-LV" dirty="0" smtClean="0"/>
              <a:t>āt ar 4 zem saknes un atdalīt pilno kvadrātu.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99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Atrast naturālu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, kuram izpildās attēlā dotā vienādība.</a:t>
                </a:r>
              </a:p>
              <a:p>
                <a:r>
                  <a:rPr lang="lv-LV" dirty="0"/>
                  <a:t>(Formulā ar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lv-LV" dirty="0"/>
                  <a:t> apzīmēta skaitļa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veselā daļa.)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=1898</m:t>
                      </m:r>
                    </m:oMath>
                  </m:oMathPara>
                </a14:m>
                <a:r>
                  <a:rPr lang="lv-LV" dirty="0"/>
                  <a:t/>
                </a:r>
                <a:br>
                  <a:rPr lang="lv-LV" dirty="0"/>
                </a:br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Quiz2021#4.2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087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Vajag sasummēt līdz pilnām divnieka pakāpēm. Pēc tam atrast, cik saskaitāmo pietrūkst līdz 1898.</a:t>
            </a:r>
          </a:p>
          <a:p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214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Cik daudzi no pirmajiem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lv-LV" dirty="0"/>
                  <a:t> naturālajiem skaitļiem (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,100</m:t>
                    </m:r>
                  </m:oMath>
                </a14:m>
                <a:r>
                  <a:rPr lang="lv-LV" dirty="0"/>
                  <a:t>) ir izsakāmi ar attēlā redzamo izteiksmi, kur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ir reāls skaitlis</a:t>
                </a:r>
                <a:r>
                  <a:rPr lang="lv-LV" dirty="0" smtClean="0"/>
                  <a:t>.</a:t>
                </a:r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[1;10] ir 6 vērtības.</a:t>
                </a:r>
              </a:p>
              <a:p>
                <a:r>
                  <a:rPr lang="lv-LV" dirty="0" smtClean="0"/>
                  <a:t>Simetrijas dēļ – citur ir tāpat. </a:t>
                </a:r>
              </a:p>
              <a:p>
                <a:r>
                  <a:rPr lang="lv-LV" dirty="0" smtClean="0"/>
                  <a:t>60 vērtības, kuras var dabūt.</a:t>
                </a:r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201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Quiz2021#4.3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588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Ieteikums 1:</a:t>
                </a:r>
                <a:r>
                  <a:rPr lang="lv-LV" dirty="0" smtClean="0"/>
                  <a:t> Funkcijas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grafiks simetrisks pret paralēlajām pārnesēm.</a:t>
                </a:r>
              </a:p>
              <a:p>
                <a:r>
                  <a:rPr lang="lv-LV" b="1" dirty="0"/>
                  <a:t>Ieteikums </a:t>
                </a:r>
                <a:r>
                  <a:rPr lang="lv-LV" b="1" dirty="0" smtClean="0"/>
                  <a:t>2: </a:t>
                </a:r>
                <a:r>
                  <a:rPr lang="lv-LV" dirty="0" smtClean="0"/>
                  <a:t>Pietiek aplūkot tās vērtības, kurām saucējā ir LKD(2,4,6,8).</a:t>
                </a:r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228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Dots pozitīvs skaitlis 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, kam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2&lt;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lv-LV" dirty="0"/>
                  <a:t>. </a:t>
                </a:r>
              </a:p>
              <a:p>
                <a:r>
                  <a:rPr lang="lv-LV" dirty="0"/>
                  <a:t>Atrast </a:t>
                </a:r>
                <a:r>
                  <a:rPr lang="lv-LV" dirty="0" smtClean="0"/>
                  <a:t>izteiksmes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−144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lv-LV" dirty="0"/>
                  <a:t> vērtību.</a:t>
                </a:r>
              </a:p>
              <a:p>
                <a:r>
                  <a:rPr lang="lv-LV" dirty="0"/>
                  <a:t/>
                </a:r>
                <a:br>
                  <a:rPr lang="lv-LV" dirty="0"/>
                </a:br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Quiz2021#4.4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09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1_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21015</TotalTime>
  <Words>573</Words>
  <Application>Microsoft Office PowerPoint</Application>
  <PresentationFormat>On-screen Show (16:9)</PresentationFormat>
  <Paragraphs>149</Paragraphs>
  <Slides>34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Webdings</vt:lpstr>
      <vt:lpstr>Wingdings</vt:lpstr>
      <vt:lpstr>Forcepoint PPTX Template - 2016-01-22a</vt:lpstr>
      <vt:lpstr>1_Forcepoint PPTX Template - 2016-01-22a</vt:lpstr>
      <vt:lpstr>1_Title Slide</vt:lpstr>
      <vt:lpstr>Indukcija skaitļu teorijas uzdevumos</vt:lpstr>
      <vt:lpstr>Tests par racionāliem, iracionāliem skaitļiem</vt:lpstr>
      <vt:lpstr>Quiz2021#4.1</vt:lpstr>
      <vt:lpstr>PowerPoint Presentation</vt:lpstr>
      <vt:lpstr>Quiz2021#4.2</vt:lpstr>
      <vt:lpstr>PowerPoint Presentation</vt:lpstr>
      <vt:lpstr>Quiz2021#4.3</vt:lpstr>
      <vt:lpstr>PowerPoint Presentation</vt:lpstr>
      <vt:lpstr>Quiz2021#4.4</vt:lpstr>
      <vt:lpstr>PowerPoint Presentation</vt:lpstr>
      <vt:lpstr>Quiz2021#4.5</vt:lpstr>
      <vt:lpstr>PowerPoint Presentation</vt:lpstr>
      <vt:lpstr>Quiz2021#4.6</vt:lpstr>
      <vt:lpstr>PowerPoint Presentation</vt:lpstr>
      <vt:lpstr>Quiz2021#4.7</vt:lpstr>
      <vt:lpstr>PowerPoint Presentation</vt:lpstr>
      <vt:lpstr>Quiz2021#4.8</vt:lpstr>
      <vt:lpstr>PowerPoint Presentation</vt:lpstr>
      <vt:lpstr>Quiz2021#4.9</vt:lpstr>
      <vt:lpstr>PowerPoint Presentation</vt:lpstr>
      <vt:lpstr>Quiz2021#4.10</vt:lpstr>
      <vt:lpstr>PowerPoint Presentation</vt:lpstr>
      <vt:lpstr>Kopsavilkums</vt:lpstr>
      <vt:lpstr>PowerPoint Presentation</vt:lpstr>
      <vt:lpstr>PowerPoint Presentation</vt:lpstr>
      <vt:lpstr>PowerPoint Presentation</vt:lpstr>
      <vt:lpstr>Uzdevums 2.5</vt:lpstr>
      <vt:lpstr>Henzela lemma</vt:lpstr>
      <vt:lpstr>Kas ir "vienkārša sakne"</vt:lpstr>
      <vt:lpstr>Piemēri par vairākkārtīgām saknēm</vt:lpstr>
      <vt:lpstr>«Kvadrātvienādojumi» kongruencēm</vt:lpstr>
      <vt:lpstr>PowerPoint Presentation</vt:lpstr>
      <vt:lpstr>PowerPoint Presentation</vt:lpstr>
      <vt:lpstr>PowerPoint Presentation</vt:lpstr>
    </vt:vector>
  </TitlesOfParts>
  <Company>Websense,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Kalvis Apsītis</cp:lastModifiedBy>
  <cp:revision>703</cp:revision>
  <cp:lastPrinted>2016-11-05T06:20:46Z</cp:lastPrinted>
  <dcterms:created xsi:type="dcterms:W3CDTF">2016-04-09T20:26:42Z</dcterms:created>
  <dcterms:modified xsi:type="dcterms:W3CDTF">2021-04-21T21:00:02Z</dcterms:modified>
</cp:coreProperties>
</file>