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96" r:id="rId2"/>
    <p:sldId id="284" r:id="rId3"/>
    <p:sldId id="286" r:id="rId4"/>
    <p:sldId id="278" r:id="rId5"/>
    <p:sldId id="272" r:id="rId6"/>
    <p:sldId id="266" r:id="rId7"/>
    <p:sldId id="267" r:id="rId8"/>
    <p:sldId id="268" r:id="rId9"/>
    <p:sldId id="269" r:id="rId10"/>
    <p:sldId id="270" r:id="rId11"/>
    <p:sldId id="273" r:id="rId12"/>
    <p:sldId id="281" r:id="rId13"/>
    <p:sldId id="287" r:id="rId14"/>
    <p:sldId id="290" r:id="rId15"/>
    <p:sldId id="289" r:id="rId16"/>
    <p:sldId id="291" r:id="rId17"/>
    <p:sldId id="295" r:id="rId18"/>
    <p:sldId id="298" r:id="rId19"/>
    <p:sldId id="299" r:id="rId20"/>
    <p:sldId id="301" r:id="rId21"/>
    <p:sldId id="303" r:id="rId22"/>
    <p:sldId id="305" r:id="rId23"/>
  </p:sldIdLst>
  <p:sldSz cx="9144000" cy="6858000" type="screen4x3"/>
  <p:notesSz cx="6797675" cy="9926638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5pPr>
    <a:lvl6pPr marL="2286000" algn="l" defTabSz="914400" rtl="0" eaLnBrk="1" latinLnBrk="0" hangingPunct="1"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6pPr>
    <a:lvl7pPr marL="2743200" algn="l" defTabSz="914400" rtl="0" eaLnBrk="1" latinLnBrk="0" hangingPunct="1"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7pPr>
    <a:lvl8pPr marL="3200400" algn="l" defTabSz="914400" rtl="0" eaLnBrk="1" latinLnBrk="0" hangingPunct="1"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8pPr>
    <a:lvl9pPr marL="3657600" algn="l" defTabSz="914400" rtl="0" eaLnBrk="1" latinLnBrk="0" hangingPunct="1">
      <a:defRPr i="1" kern="1200">
        <a:solidFill>
          <a:schemeClr val="bg1"/>
        </a:solidFill>
        <a:latin typeface="Arial" panose="020B0604020202020204" pitchFamily="34" charset="0"/>
        <a:ea typeface="+mn-ea"/>
        <a:cs typeface="AR PL KaitiM GB" charset="0"/>
      </a:defRPr>
    </a:lvl9pPr>
  </p:defaultTextStyle>
  <p:extLst>
    <p:ext uri="{521415D9-36F7-43E2-AB2F-B90AF26B5E84}">
      <p14:sectionLst xmlns:p14="http://schemas.microsoft.com/office/powerpoint/2010/main">
        <p14:section name="Introduction" id="{1CD0FB9C-D426-41D8-9177-86CA281156B7}">
          <p14:sldIdLst>
            <p14:sldId id="296"/>
          </p14:sldIdLst>
        </p14:section>
        <p14:section name="CMM" id="{F0B1DF1C-0F51-40FE-8248-AB95F04D4D4B}">
          <p14:sldIdLst>
            <p14:sldId id="284"/>
            <p14:sldId id="286"/>
            <p14:sldId id="278"/>
            <p14:sldId id="272"/>
            <p14:sldId id="266"/>
            <p14:sldId id="267"/>
            <p14:sldId id="268"/>
            <p14:sldId id="269"/>
            <p14:sldId id="270"/>
            <p14:sldId id="273"/>
            <p14:sldId id="281"/>
          </p14:sldIdLst>
        </p14:section>
        <p14:section name="Creating Content" id="{941E2751-A589-427F-8442-F21F265F2829}">
          <p14:sldIdLst>
            <p14:sldId id="287"/>
            <p14:sldId id="290"/>
            <p14:sldId id="289"/>
          </p14:sldIdLst>
        </p14:section>
        <p14:section name="Google Analytics" id="{D9A0E79B-1B30-46C7-9979-65A7D4B8C020}">
          <p14:sldIdLst>
            <p14:sldId id="291"/>
            <p14:sldId id="295"/>
            <p14:sldId id="298"/>
            <p14:sldId id="299"/>
            <p14:sldId id="301"/>
            <p14:sldId id="303"/>
            <p14:sldId id="3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A00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59" autoAdjust="0"/>
    <p:restoredTop sz="73666" autoAdjust="0"/>
  </p:normalViewPr>
  <p:slideViewPr>
    <p:cSldViewPr>
      <p:cViewPr varScale="1">
        <p:scale>
          <a:sx n="85" d="100"/>
          <a:sy n="85" d="100"/>
        </p:scale>
        <p:origin x="1452" y="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E1C4426-D0DA-49FA-B99A-4637A88DF6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31DF8C-C093-4B04-9F0F-4B11A4F276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fld id="{FE9873BA-6E22-4AE3-8B51-DED7B880E3FE}" type="datetimeFigureOut">
              <a:rPr lang="lv-LV"/>
              <a:pPr>
                <a:defRPr/>
              </a:pPr>
              <a:t>29.11.2019</a:t>
            </a:fld>
            <a:endParaRPr lang="lv-LV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EC7AE-0F9F-4E8C-9BBC-D22FF4C5D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pitchFamily="16" charset="0"/>
              <a:buNone/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6119B-5DFD-42FE-980D-4E64156100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200"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67E6518-A1C4-4F2F-B252-D9A3FC99DF55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/>
          <p:cNvSpPr>
            <a:spLocks noChangeArrowheads="1"/>
          </p:cNvSpPr>
          <p:nvPr/>
        </p:nvSpPr>
        <p:spPr bwMode="auto">
          <a:xfrm>
            <a:off x="0" y="0"/>
            <a:ext cx="6797675" cy="992663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v-LV" altLang="lv-LV">
              <a:cs typeface="Arial" panose="020B0604020202020204" pitchFamily="34" charset="0"/>
            </a:endParaRPr>
          </a:p>
        </p:txBody>
      </p:sp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v-LV" altLang="lv-LV">
              <a:cs typeface="Arial" panose="020B0604020202020204" pitchFamily="34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788417C-365E-4FD5-997F-CC8579389620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3849688" y="0"/>
            <a:ext cx="2944812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205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7575" y="744538"/>
            <a:ext cx="4960938" cy="3721100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953D358-4D8A-4697-BD7A-4604CBE965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4875"/>
            <a:ext cx="5437188" cy="44656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lv-LV" noProof="0"/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6FD33174-1D2A-4DC8-BC9A-EE1FFCF97407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9428163"/>
            <a:ext cx="2944813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itchFamily="32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r>
              <a:rPr lang="lv-LV"/>
              <a:t>Fulfilment </a:t>
            </a:r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487691B1-E5F1-4AC3-9234-DA8182D577A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3849688" y="9428163"/>
            <a:ext cx="2944812" cy="495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E640E17F-005E-4850-8ABB-36D896568E8D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/>
          <p:cNvSpPr>
            <a:spLocks noGrp="1" noChangeArrowheads="1"/>
          </p:cNvSpPr>
          <p:nvPr>
            <p:ph type="ft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lv-LV" altLang="lv-LV" smtClean="0">
                <a:latin typeface="Calibri" panose="020F0502020204030204" pitchFamily="34" charset="0"/>
                <a:cs typeface="AR PL KaitiM GB" charset="0"/>
              </a:rPr>
              <a:t>Fulfilment </a:t>
            </a:r>
          </a:p>
        </p:txBody>
      </p:sp>
      <p:sp>
        <p:nvSpPr>
          <p:cNvPr id="5123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CAB7A3C-EE8D-482D-A68E-3E0570ACF51C}" type="slidenum">
              <a:rPr lang="lv-LV" altLang="lv-LV" smtClean="0">
                <a:latin typeface="Calibri" panose="020F0502020204030204" pitchFamily="34" charset="0"/>
                <a:cs typeface="AR PL KaitiM GB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lv-LV" altLang="lv-LV" smtClean="0">
              <a:latin typeface="Calibri" panose="020F0502020204030204" pitchFamily="34" charset="0"/>
              <a:cs typeface="AR PL KaitiM GB" charset="0"/>
            </a:endParaRPr>
          </a:p>
        </p:txBody>
      </p:sp>
      <p:sp>
        <p:nvSpPr>
          <p:cNvPr id="51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2525" cy="3722687"/>
          </a:xfrm>
          <a:solidFill>
            <a:srgbClr val="FFFFFF"/>
          </a:solidFill>
          <a:ln/>
        </p:spPr>
      </p:sp>
      <p:sp>
        <p:nvSpPr>
          <p:cNvPr id="5125" name="Text Box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227013" indent="-227013">
              <a:spcBef>
                <a:spcPts val="450"/>
              </a:spcBef>
              <a:buClrTx/>
              <a:buFontTx/>
              <a:buNone/>
              <a:tabLst>
                <a:tab pos="227013" algn="l"/>
                <a:tab pos="1141413" algn="l"/>
                <a:tab pos="2055813" algn="l"/>
                <a:tab pos="2970213" algn="l"/>
                <a:tab pos="3884613" algn="l"/>
                <a:tab pos="4799013" algn="l"/>
                <a:tab pos="5713413" algn="l"/>
                <a:tab pos="6627813" algn="l"/>
                <a:tab pos="7542213" algn="l"/>
                <a:tab pos="8456613" algn="l"/>
                <a:tab pos="9371013" algn="l"/>
                <a:tab pos="10285413" algn="l"/>
              </a:tabLst>
            </a:pPr>
            <a:endParaRPr lang="en-US" altLang="lv-LV" dirty="0" smtClean="0">
              <a:latin typeface="Arial" panose="020B0604020202020204" pitchFamily="34" charset="0"/>
              <a:cs typeface="AR PL KaitiM GB" charset="0"/>
            </a:endParaRP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lv-LV" altLang="lv-LV">
                <a:solidFill>
                  <a:srgbClr val="FFFFFF"/>
                </a:solidFill>
                <a:latin typeface="Calibri" panose="020F0502020204030204" pitchFamily="34" charset="0"/>
              </a:rPr>
              <a:t>Fulfilment </a:t>
            </a:r>
          </a:p>
        </p:txBody>
      </p:sp>
    </p:spTree>
    <p:extLst>
      <p:ext uri="{BB962C8B-B14F-4D97-AF65-F5344CB8AC3E}">
        <p14:creationId xmlns:p14="http://schemas.microsoft.com/office/powerpoint/2010/main" val="1385391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4425" y="715963"/>
            <a:ext cx="4679950" cy="3509962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4467225"/>
            <a:ext cx="5067300" cy="4237038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  <p:txBody>
          <a:bodyPr/>
          <a:lstStyle/>
          <a:p>
            <a:endParaRPr lang="de-DE" altLang="lv-LV" smtClean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lv-L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D409F1-0624-4EE9-A0BA-0AB64CBD0A3E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088259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878800-F6CC-45CA-9273-2664B8A657FD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062664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6762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762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1E8CAD-E811-4D1D-B4E3-9E5A5E1E47C7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714288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11457-ADDF-4BD5-BF01-BA6CBE2F054A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363952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E77AB-3299-4403-A0DB-8263B5EEE26E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93659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5291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06892-7946-4767-8C06-8A8DC3AB6AE7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516581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EE8377-9246-44F9-AD9A-6CE46FFAF30F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353143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A24F6-F338-4740-8E08-82B19A9D474A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233410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0C6E9-CDEE-4639-AC09-EBBA13450623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46765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055DE-7529-49F2-9734-E771BA071EE7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112217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lv-LV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B6FBC6-4515-43AA-BD45-D15077337B90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  <p:extLst>
      <p:ext uri="{BB962C8B-B14F-4D97-AF65-F5344CB8AC3E}">
        <p14:creationId xmlns:p14="http://schemas.microsoft.com/office/powerpoint/2010/main" val="27123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v-LV" smtClean="0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5291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lv-LV" smtClean="0"/>
              <a:t>Click to edit the outline text format</a:t>
            </a:r>
          </a:p>
          <a:p>
            <a:pPr lvl="1"/>
            <a:r>
              <a:rPr lang="en-GB" altLang="lv-LV" smtClean="0"/>
              <a:t>Second Outline Level</a:t>
            </a:r>
          </a:p>
          <a:p>
            <a:pPr lvl="2"/>
            <a:r>
              <a:rPr lang="en-GB" altLang="lv-LV" smtClean="0"/>
              <a:t>Third Outline Level</a:t>
            </a:r>
          </a:p>
          <a:p>
            <a:pPr lvl="3"/>
            <a:r>
              <a:rPr lang="en-GB" altLang="lv-LV" smtClean="0"/>
              <a:t>Fourth Outline Level</a:t>
            </a:r>
          </a:p>
          <a:p>
            <a:pPr lvl="4"/>
            <a:r>
              <a:rPr lang="en-GB" altLang="lv-LV" smtClean="0"/>
              <a:t>Fifth Outline Level</a:t>
            </a:r>
          </a:p>
          <a:p>
            <a:pPr lvl="4"/>
            <a:r>
              <a:rPr lang="en-GB" altLang="lv-LV" smtClean="0"/>
              <a:t>Sixth Outline Level</a:t>
            </a:r>
          </a:p>
          <a:p>
            <a:pPr lvl="4"/>
            <a:r>
              <a:rPr lang="en-GB" altLang="lv-LV" smtClean="0"/>
              <a:t>Seventh Outline Level</a:t>
            </a:r>
          </a:p>
          <a:p>
            <a:pPr lvl="4"/>
            <a:r>
              <a:rPr lang="en-GB" altLang="lv-LV" smtClean="0"/>
              <a:t>Eighth Outline Level</a:t>
            </a:r>
          </a:p>
          <a:p>
            <a:pPr lvl="4"/>
            <a:r>
              <a:rPr lang="en-GB" altLang="lv-LV" smtClean="0"/>
              <a:t>Ninth Outline Level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40816D3-C71F-4975-BE6F-4DCA522D366E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57200" y="6354763"/>
            <a:ext cx="2132013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0">
                <a:solidFill>
                  <a:srgbClr val="000000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lv-LV"/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3124200" y="6354763"/>
            <a:ext cx="2895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lv-LV" altLang="lv-LV">
              <a:cs typeface="Arial" panose="020B0604020202020204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9C591D8-AE98-412B-9728-BDA8E088BCB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354763"/>
            <a:ext cx="2132013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i="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2A55D713-E6D3-4E88-B7A6-6C2DFAB05127}" type="slidenum">
              <a:rPr lang="lv-LV" altLang="lv-LV"/>
              <a:pPr>
                <a:defRPr/>
              </a:pPr>
              <a:t>‹#›</a:t>
            </a:fld>
            <a:endParaRPr lang="lv-LV" altLang="lv-LV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FFFFFF"/>
          </a:solidFill>
          <a:latin typeface="Calibri" pitchFamily="32" charset="0"/>
          <a:ea typeface="AR PL KaitiM GB" charset="0"/>
          <a:cs typeface="AR PL KaitiM GB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FFFFFF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FFFFFF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FFFFFF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ChangeArrowheads="1"/>
          </p:cNvSpPr>
          <p:nvPr/>
        </p:nvSpPr>
        <p:spPr bwMode="auto">
          <a:xfrm>
            <a:off x="611188" y="4921222"/>
            <a:ext cx="7705725" cy="1325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8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2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1pPr>
            <a:lvl2pPr>
              <a:spcBef>
                <a:spcPts val="7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2pPr>
            <a:lvl3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5pPr>
            <a:lvl6pPr marL="25146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6pPr>
            <a:lvl7pPr marL="29718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7pPr>
            <a:lvl8pPr marL="34290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8pPr>
            <a:lvl9pPr marL="3886200" indent="-228600" defTabSz="45720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FFFFFF"/>
                </a:solidFill>
                <a:latin typeface="Calibri" panose="020F0502020204030204" pitchFamily="34" charset="0"/>
                <a:cs typeface="AR PL KaitiM GB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lv-LV" sz="4000" b="1" i="0" dirty="0" smtClean="0">
                <a:solidFill>
                  <a:srgbClr val="4E5B6F"/>
                </a:solidFill>
                <a:latin typeface="Arial" panose="020B0604020202020204" pitchFamily="34" charset="0"/>
              </a:rPr>
              <a:t>Tests, Trainings and Validations</a:t>
            </a:r>
            <a:endParaRPr lang="en-GB" altLang="lv-LV" sz="4000" b="1" i="0" dirty="0">
              <a:solidFill>
                <a:srgbClr val="4E5B6F"/>
              </a:solidFill>
              <a:latin typeface="Arial" panose="020B0604020202020204" pitchFamily="34" charset="0"/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2721" r="10658" b="10962"/>
          <a:stretch>
            <a:fillRect/>
          </a:stretch>
        </p:blipFill>
        <p:spPr bwMode="auto">
          <a:xfrm>
            <a:off x="3059113" y="0"/>
            <a:ext cx="21336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2" name="AutoShape 2" descr="Dynamic Test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lv-LV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7664" y="1238899"/>
            <a:ext cx="60007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8787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L5: Optimizing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3038475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5:</a:t>
            </a: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Software process optimizing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Able to identify weaknesses and strengths proactively in processes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Continually improving range of processes capabilities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Continually improving processes performance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20484" name="Group 7"/>
          <p:cNvGrpSpPr>
            <a:grpSpLocks/>
          </p:cNvGrpSpPr>
          <p:nvPr/>
        </p:nvGrpSpPr>
        <p:grpSpPr bwMode="auto">
          <a:xfrm>
            <a:off x="611188" y="5013325"/>
            <a:ext cx="8115300" cy="838200"/>
            <a:chOff x="514350" y="4724400"/>
            <a:chExt cx="8115300" cy="838200"/>
          </a:xfrm>
        </p:grpSpPr>
        <p:pic>
          <p:nvPicPr>
            <p:cNvPr id="20485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4724400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748DD8F-8796-45F5-921D-E1E02160C244}"/>
                </a:ext>
              </a:extLst>
            </p:cNvPr>
            <p:cNvSpPr/>
            <p:nvPr/>
          </p:nvSpPr>
          <p:spPr>
            <a:xfrm>
              <a:off x="514350" y="5400675"/>
              <a:ext cx="8115300" cy="1619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pic>
          <p:nvPicPr>
            <p:cNvPr id="20487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9200" y="4724400"/>
              <a:ext cx="5715000" cy="838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CMM: Summary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pic>
        <p:nvPicPr>
          <p:cNvPr id="21507" name="Picture 2" descr="Capability Maturity Model (CMM) &amp; CMM Levels: A Fool’s Guid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763" y="1844675"/>
            <a:ext cx="8626475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ChangeArrowheads="1"/>
          </p:cNvSpPr>
          <p:nvPr/>
        </p:nvSpPr>
        <p:spPr bwMode="auto">
          <a:xfrm>
            <a:off x="1154113" y="1393825"/>
            <a:ext cx="6515100" cy="5456238"/>
          </a:xfrm>
          <a:prstGeom prst="rect">
            <a:avLst/>
          </a:prstGeom>
          <a:solidFill>
            <a:srgbClr val="CCE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altLang="lv-LV" sz="2400">
              <a:solidFill>
                <a:schemeClr val="accent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3555" name="Rectangle 5"/>
          <p:cNvSpPr>
            <a:spLocks noChangeArrowheads="1"/>
          </p:cNvSpPr>
          <p:nvPr/>
        </p:nvSpPr>
        <p:spPr bwMode="auto">
          <a:xfrm>
            <a:off x="3895725" y="1649413"/>
            <a:ext cx="35210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400">
                <a:solidFill>
                  <a:schemeClr val="tx1"/>
                </a:solidFill>
              </a:rPr>
              <a:t>Organizational Innovation and Deployment</a:t>
            </a:r>
          </a:p>
          <a:p>
            <a:r>
              <a:rPr lang="en-US" altLang="lv-LV" sz="1400">
                <a:solidFill>
                  <a:schemeClr val="tx1"/>
                </a:solidFill>
              </a:rPr>
              <a:t>Causal Analysis and Resolution</a:t>
            </a:r>
          </a:p>
        </p:txBody>
      </p:sp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208088" y="1822450"/>
            <a:ext cx="10890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chemeClr val="tx1"/>
                </a:solidFill>
              </a:rPr>
              <a:t>5 Optimizing</a:t>
            </a:r>
          </a:p>
        </p:txBody>
      </p:sp>
      <p:sp>
        <p:nvSpPr>
          <p:cNvPr id="23557" name="Rectangle 7"/>
          <p:cNvSpPr>
            <a:spLocks noChangeArrowheads="1"/>
          </p:cNvSpPr>
          <p:nvPr/>
        </p:nvSpPr>
        <p:spPr bwMode="auto">
          <a:xfrm>
            <a:off x="1174750" y="2374900"/>
            <a:ext cx="13573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lv-LV" sz="1300">
                <a:solidFill>
                  <a:schemeClr val="tx1"/>
                </a:solidFill>
              </a:rPr>
              <a:t>4 Quantitatively </a:t>
            </a:r>
          </a:p>
          <a:p>
            <a:pPr algn="ctr">
              <a:lnSpc>
                <a:spcPct val="85000"/>
              </a:lnSpc>
            </a:pPr>
            <a:r>
              <a:rPr lang="en-US" altLang="lv-LV" sz="1300">
                <a:solidFill>
                  <a:schemeClr val="tx1"/>
                </a:solidFill>
              </a:rPr>
              <a:t>Managed</a:t>
            </a:r>
          </a:p>
        </p:txBody>
      </p:sp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1254125" y="3584575"/>
            <a:ext cx="92392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algn="ctr"/>
            <a:r>
              <a:rPr lang="en-US" altLang="lv-LV" sz="1300" dirty="0">
                <a:solidFill>
                  <a:schemeClr val="tx1"/>
                </a:solidFill>
              </a:rPr>
              <a:t>3 Defined</a:t>
            </a:r>
          </a:p>
        </p:txBody>
      </p:sp>
      <p:grpSp>
        <p:nvGrpSpPr>
          <p:cNvPr id="23559" name="Group 9"/>
          <p:cNvGrpSpPr>
            <a:grpSpLocks/>
          </p:cNvGrpSpPr>
          <p:nvPr/>
        </p:nvGrpSpPr>
        <p:grpSpPr bwMode="auto">
          <a:xfrm>
            <a:off x="1285875" y="5165725"/>
            <a:ext cx="996950" cy="446088"/>
            <a:chOff x="775" y="3253"/>
            <a:chExt cx="644" cy="290"/>
          </a:xfrm>
        </p:grpSpPr>
        <p:sp>
          <p:nvSpPr>
            <p:cNvPr id="23581" name="Rectangle 10"/>
            <p:cNvSpPr>
              <a:spLocks noChangeArrowheads="1"/>
            </p:cNvSpPr>
            <p:nvPr/>
          </p:nvSpPr>
          <p:spPr bwMode="auto">
            <a:xfrm>
              <a:off x="996" y="3253"/>
              <a:ext cx="103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356" tIns="39678" rIns="79356" bIns="39678">
              <a:spAutoFit/>
            </a:bodyPr>
            <a:lstStyle>
              <a:lvl1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1pPr>
              <a:lvl2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2pPr>
              <a:lvl3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3pPr>
              <a:lvl4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4pPr>
              <a:lvl5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5pPr>
              <a:lvl6pPr marL="25146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6pPr>
              <a:lvl7pPr marL="29718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7pPr>
              <a:lvl8pPr marL="34290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8pPr>
              <a:lvl9pPr marL="38862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9pPr>
            </a:lstStyle>
            <a:p>
              <a:endParaRPr lang="en-US" altLang="lv-LV" sz="1300">
                <a:solidFill>
                  <a:schemeClr val="accent1"/>
                </a:solidFill>
              </a:endParaRPr>
            </a:p>
            <a:p>
              <a:pPr eaLnBrk="1" hangingPunct="1"/>
              <a:endParaRPr lang="en-US" altLang="lv-LV" sz="1300">
                <a:solidFill>
                  <a:schemeClr val="accent1"/>
                </a:solidFill>
              </a:endParaRPr>
            </a:p>
          </p:txBody>
        </p:sp>
        <p:sp>
          <p:nvSpPr>
            <p:cNvPr id="23582" name="Rectangle 11"/>
            <p:cNvSpPr>
              <a:spLocks noChangeArrowheads="1"/>
            </p:cNvSpPr>
            <p:nvPr/>
          </p:nvSpPr>
          <p:spPr bwMode="auto">
            <a:xfrm>
              <a:off x="775" y="3361"/>
              <a:ext cx="644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9356" tIns="39678" rIns="79356" bIns="39678">
              <a:spAutoFit/>
            </a:bodyPr>
            <a:lstStyle>
              <a:lvl1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1pPr>
              <a:lvl2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2pPr>
              <a:lvl3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3pPr>
              <a:lvl4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4pPr>
              <a:lvl5pPr defTabSz="790575"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5pPr>
              <a:lvl6pPr marL="25146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6pPr>
              <a:lvl7pPr marL="29718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7pPr>
              <a:lvl8pPr marL="34290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8pPr>
              <a:lvl9pPr marL="3886200" indent="-228600" defTabSz="790575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bg1"/>
                  </a:solidFill>
                  <a:latin typeface="Arial" panose="020B0604020202020204" pitchFamily="34" charset="0"/>
                  <a:cs typeface="AR PL KaitiM GB" charset="0"/>
                </a:defRPr>
              </a:lvl9pPr>
            </a:lstStyle>
            <a:p>
              <a:r>
                <a:rPr lang="en-US" altLang="lv-LV" sz="1300">
                  <a:solidFill>
                    <a:schemeClr val="tx1"/>
                  </a:solidFill>
                </a:rPr>
                <a:t>2 Managed</a:t>
              </a:r>
            </a:p>
          </p:txBody>
        </p:sp>
      </p:grpSp>
      <p:sp>
        <p:nvSpPr>
          <p:cNvPr id="23560" name="Rectangle 13"/>
          <p:cNvSpPr>
            <a:spLocks noChangeArrowheads="1"/>
          </p:cNvSpPr>
          <p:nvPr/>
        </p:nvSpPr>
        <p:spPr bwMode="auto">
          <a:xfrm>
            <a:off x="2625725" y="1649413"/>
            <a:ext cx="1176338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46" tIns="39673" rIns="79346" bIns="3967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chemeClr val="tx1"/>
                </a:solidFill>
              </a:rPr>
              <a:t>Continuous process improvement </a:t>
            </a:r>
          </a:p>
        </p:txBody>
      </p:sp>
      <p:sp>
        <p:nvSpPr>
          <p:cNvPr id="23561" name="Rectangle 16"/>
          <p:cNvSpPr>
            <a:spLocks noChangeArrowheads="1"/>
          </p:cNvSpPr>
          <p:nvPr/>
        </p:nvSpPr>
        <p:spPr bwMode="auto">
          <a:xfrm>
            <a:off x="2611438" y="2354263"/>
            <a:ext cx="1136650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chemeClr val="tx1"/>
                </a:solidFill>
              </a:rPr>
              <a:t>Quantitative</a:t>
            </a:r>
          </a:p>
          <a:p>
            <a:r>
              <a:rPr lang="en-US" altLang="lv-LV" sz="130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3562" name="Rectangle 17"/>
          <p:cNvSpPr>
            <a:spLocks noChangeArrowheads="1"/>
          </p:cNvSpPr>
          <p:nvPr/>
        </p:nvSpPr>
        <p:spPr bwMode="auto">
          <a:xfrm>
            <a:off x="2482850" y="3478213"/>
            <a:ext cx="1293813" cy="481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chemeClr val="tx1"/>
                </a:solidFill>
              </a:rPr>
              <a:t>Process</a:t>
            </a:r>
          </a:p>
          <a:p>
            <a:r>
              <a:rPr lang="en-US" altLang="lv-LV" sz="1300">
                <a:solidFill>
                  <a:schemeClr val="tx1"/>
                </a:solidFill>
              </a:rPr>
              <a:t>standardization</a:t>
            </a:r>
          </a:p>
        </p:txBody>
      </p:sp>
      <p:sp>
        <p:nvSpPr>
          <p:cNvPr id="23563" name="Rectangle 18"/>
          <p:cNvSpPr>
            <a:spLocks noChangeArrowheads="1"/>
          </p:cNvSpPr>
          <p:nvPr/>
        </p:nvSpPr>
        <p:spPr bwMode="auto">
          <a:xfrm>
            <a:off x="2571750" y="5167313"/>
            <a:ext cx="11366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chemeClr val="tx1"/>
                </a:solidFill>
              </a:rPr>
              <a:t>Basic</a:t>
            </a:r>
          </a:p>
          <a:p>
            <a:r>
              <a:rPr lang="en-US" altLang="lv-LV" sz="1300">
                <a:solidFill>
                  <a:schemeClr val="tx1"/>
                </a:solidFill>
              </a:rPr>
              <a:t>project</a:t>
            </a:r>
          </a:p>
          <a:p>
            <a:r>
              <a:rPr lang="en-US" altLang="lv-LV" sz="130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23564" name="Rectangle 19"/>
          <p:cNvSpPr>
            <a:spLocks noChangeArrowheads="1"/>
          </p:cNvSpPr>
          <p:nvPr/>
        </p:nvSpPr>
        <p:spPr bwMode="auto">
          <a:xfrm>
            <a:off x="3913188" y="2286000"/>
            <a:ext cx="3735387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400">
                <a:solidFill>
                  <a:schemeClr val="tx1"/>
                </a:solidFill>
              </a:rPr>
              <a:t>Organizational Process Performance</a:t>
            </a:r>
          </a:p>
          <a:p>
            <a:r>
              <a:rPr lang="en-US" altLang="lv-LV" sz="1400">
                <a:solidFill>
                  <a:schemeClr val="tx1"/>
                </a:solidFill>
              </a:rPr>
              <a:t>Quantitative Project Management</a:t>
            </a:r>
          </a:p>
        </p:txBody>
      </p:sp>
      <p:sp>
        <p:nvSpPr>
          <p:cNvPr id="23565" name="Rectangle 20"/>
          <p:cNvSpPr>
            <a:spLocks noChangeArrowheads="1"/>
          </p:cNvSpPr>
          <p:nvPr/>
        </p:nvSpPr>
        <p:spPr bwMode="auto">
          <a:xfrm>
            <a:off x="3895725" y="2798763"/>
            <a:ext cx="3521075" cy="223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400" dirty="0">
                <a:solidFill>
                  <a:schemeClr val="tx1"/>
                </a:solidFill>
              </a:rPr>
              <a:t>Requirements Development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Technical Solution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Product Integration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Verification and Validation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Organizational Process Definition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Organizational Training </a:t>
            </a:r>
            <a:br>
              <a:rPr lang="en-US" altLang="lv-LV" sz="1400" dirty="0">
                <a:solidFill>
                  <a:schemeClr val="tx1"/>
                </a:solidFill>
              </a:rPr>
            </a:br>
            <a:r>
              <a:rPr lang="en-US" altLang="lv-LV" sz="1400" dirty="0">
                <a:solidFill>
                  <a:schemeClr val="tx1"/>
                </a:solidFill>
              </a:rPr>
              <a:t>Risk Management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Decision Analysis and Resolution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Organizational Environment for Integration</a:t>
            </a:r>
          </a:p>
          <a:p>
            <a:r>
              <a:rPr lang="en-US" altLang="lv-LV" sz="1400" dirty="0">
                <a:solidFill>
                  <a:schemeClr val="tx1"/>
                </a:solidFill>
              </a:rPr>
              <a:t>Integrated Teaming</a:t>
            </a:r>
          </a:p>
        </p:txBody>
      </p:sp>
      <p:sp>
        <p:nvSpPr>
          <p:cNvPr id="23566" name="Rectangle 21"/>
          <p:cNvSpPr>
            <a:spLocks noChangeArrowheads="1"/>
          </p:cNvSpPr>
          <p:nvPr/>
        </p:nvSpPr>
        <p:spPr bwMode="auto">
          <a:xfrm>
            <a:off x="3902075" y="5170488"/>
            <a:ext cx="3762375" cy="941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400">
                <a:solidFill>
                  <a:schemeClr val="tx1"/>
                </a:solidFill>
              </a:rPr>
              <a:t>Requirements Management </a:t>
            </a:r>
          </a:p>
          <a:p>
            <a:r>
              <a:rPr lang="en-US" altLang="lv-LV" sz="1400">
                <a:solidFill>
                  <a:schemeClr val="tx1"/>
                </a:solidFill>
              </a:rPr>
              <a:t>Project Planning, Monitoring and Control</a:t>
            </a:r>
          </a:p>
          <a:p>
            <a:r>
              <a:rPr lang="en-US" altLang="lv-LV" sz="1400">
                <a:solidFill>
                  <a:schemeClr val="tx1"/>
                </a:solidFill>
              </a:rPr>
              <a:t>Process and Product Quality Assurance</a:t>
            </a:r>
          </a:p>
          <a:p>
            <a:r>
              <a:rPr lang="en-US" altLang="lv-LV" sz="1400">
                <a:solidFill>
                  <a:schemeClr val="tx1"/>
                </a:solidFill>
              </a:rPr>
              <a:t>Configuration Management</a:t>
            </a:r>
          </a:p>
        </p:txBody>
      </p:sp>
      <p:sp>
        <p:nvSpPr>
          <p:cNvPr id="23567" name="Rectangle 22"/>
          <p:cNvSpPr>
            <a:spLocks noChangeArrowheads="1"/>
          </p:cNvSpPr>
          <p:nvPr/>
        </p:nvSpPr>
        <p:spPr bwMode="auto">
          <a:xfrm>
            <a:off x="7104063" y="6061075"/>
            <a:ext cx="735012" cy="60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lv-LV"/>
          </a:p>
        </p:txBody>
      </p:sp>
      <p:sp>
        <p:nvSpPr>
          <p:cNvPr id="23568" name="Rectangle 23"/>
          <p:cNvSpPr>
            <a:spLocks noChangeArrowheads="1"/>
          </p:cNvSpPr>
          <p:nvPr/>
        </p:nvSpPr>
        <p:spPr bwMode="auto">
          <a:xfrm>
            <a:off x="1157288" y="2479675"/>
            <a:ext cx="5713412" cy="380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lv-LV"/>
          </a:p>
        </p:txBody>
      </p:sp>
      <p:sp>
        <p:nvSpPr>
          <p:cNvPr id="23569" name="Line 24"/>
          <p:cNvSpPr>
            <a:spLocks noChangeShapeType="1"/>
          </p:cNvSpPr>
          <p:nvPr/>
        </p:nvSpPr>
        <p:spPr bwMode="auto">
          <a:xfrm>
            <a:off x="2479675" y="1635125"/>
            <a:ext cx="0" cy="52228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570" name="Line 25"/>
          <p:cNvSpPr>
            <a:spLocks noChangeShapeType="1"/>
          </p:cNvSpPr>
          <p:nvPr/>
        </p:nvSpPr>
        <p:spPr bwMode="auto">
          <a:xfrm>
            <a:off x="3852863" y="1635125"/>
            <a:ext cx="0" cy="520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571" name="Line 26"/>
          <p:cNvSpPr>
            <a:spLocks noChangeShapeType="1"/>
          </p:cNvSpPr>
          <p:nvPr/>
        </p:nvSpPr>
        <p:spPr bwMode="auto">
          <a:xfrm flipV="1">
            <a:off x="1154113" y="2278063"/>
            <a:ext cx="6519862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572" name="Line 27"/>
          <p:cNvSpPr>
            <a:spLocks noChangeShapeType="1"/>
          </p:cNvSpPr>
          <p:nvPr/>
        </p:nvSpPr>
        <p:spPr bwMode="auto">
          <a:xfrm>
            <a:off x="1173163" y="2828925"/>
            <a:ext cx="649605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573" name="Line 28"/>
          <p:cNvSpPr>
            <a:spLocks noChangeShapeType="1"/>
          </p:cNvSpPr>
          <p:nvPr/>
        </p:nvSpPr>
        <p:spPr bwMode="auto">
          <a:xfrm>
            <a:off x="1154113" y="6413500"/>
            <a:ext cx="650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23574" name="Rectangle 29"/>
          <p:cNvSpPr>
            <a:spLocks noChangeArrowheads="1"/>
          </p:cNvSpPr>
          <p:nvPr/>
        </p:nvSpPr>
        <p:spPr bwMode="auto">
          <a:xfrm>
            <a:off x="1512888" y="6508750"/>
            <a:ext cx="688975" cy="28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algn="ctr"/>
            <a:r>
              <a:rPr lang="en-US" altLang="lv-LV" sz="1300">
                <a:solidFill>
                  <a:schemeClr val="tx1"/>
                </a:solidFill>
              </a:rPr>
              <a:t>1 Initial</a:t>
            </a:r>
          </a:p>
        </p:txBody>
      </p:sp>
      <p:sp>
        <p:nvSpPr>
          <p:cNvPr id="23575" name="Rectangle 30"/>
          <p:cNvSpPr>
            <a:spLocks noChangeArrowheads="1"/>
          </p:cNvSpPr>
          <p:nvPr/>
        </p:nvSpPr>
        <p:spPr bwMode="auto">
          <a:xfrm>
            <a:off x="1154113" y="1377950"/>
            <a:ext cx="6513512" cy="244475"/>
          </a:xfrm>
          <a:prstGeom prst="rect">
            <a:avLst/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altLang="lv-LV"/>
          </a:p>
        </p:txBody>
      </p:sp>
      <p:sp>
        <p:nvSpPr>
          <p:cNvPr id="23576" name="Rectangle 31"/>
          <p:cNvSpPr>
            <a:spLocks noChangeArrowheads="1"/>
          </p:cNvSpPr>
          <p:nvPr/>
        </p:nvSpPr>
        <p:spPr bwMode="auto">
          <a:xfrm>
            <a:off x="3895725" y="1382713"/>
            <a:ext cx="1306513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rgbClr val="000000"/>
                </a:solidFill>
              </a:rPr>
              <a:t>Process Areas</a:t>
            </a:r>
          </a:p>
        </p:txBody>
      </p:sp>
      <p:sp>
        <p:nvSpPr>
          <p:cNvPr id="23577" name="Rectangle 32"/>
          <p:cNvSpPr>
            <a:spLocks noChangeArrowheads="1"/>
          </p:cNvSpPr>
          <p:nvPr/>
        </p:nvSpPr>
        <p:spPr bwMode="auto">
          <a:xfrm>
            <a:off x="1227138" y="1382713"/>
            <a:ext cx="582612" cy="258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rgbClr val="000000"/>
                </a:solidFill>
              </a:rPr>
              <a:t>Level</a:t>
            </a:r>
          </a:p>
        </p:txBody>
      </p:sp>
      <p:sp>
        <p:nvSpPr>
          <p:cNvPr id="23578" name="Rectangle 33"/>
          <p:cNvSpPr>
            <a:spLocks noChangeArrowheads="1"/>
          </p:cNvSpPr>
          <p:nvPr/>
        </p:nvSpPr>
        <p:spPr bwMode="auto">
          <a:xfrm>
            <a:off x="2524125" y="1377950"/>
            <a:ext cx="647700" cy="25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9365" tIns="39683" rIns="79365" bIns="39683">
            <a:spAutoFit/>
          </a:bodyPr>
          <a:lstStyle>
            <a:lvl1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790575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r>
              <a:rPr lang="en-US" altLang="lv-LV" sz="1300">
                <a:solidFill>
                  <a:srgbClr val="000000"/>
                </a:solidFill>
              </a:rPr>
              <a:t>Focus</a:t>
            </a:r>
          </a:p>
        </p:txBody>
      </p:sp>
      <p:sp>
        <p:nvSpPr>
          <p:cNvPr id="23579" name="Line 34"/>
          <p:cNvSpPr>
            <a:spLocks noChangeShapeType="1"/>
          </p:cNvSpPr>
          <p:nvPr/>
        </p:nvSpPr>
        <p:spPr bwMode="auto">
          <a:xfrm>
            <a:off x="1163638" y="5160963"/>
            <a:ext cx="6500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lv-LV"/>
          </a:p>
        </p:txBody>
      </p:sp>
      <p:sp>
        <p:nvSpPr>
          <p:cNvPr id="35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Process Areas by Maturity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Clickable Content: Sample Titles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2339752" y="1844824"/>
            <a:ext cx="4752528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lv-LV" sz="2400" i="0" dirty="0" smtClean="0">
                <a:solidFill>
                  <a:srgbClr val="002060"/>
                </a:solidFill>
              </a:rPr>
              <a:t>Banks HATE him. </a:t>
            </a:r>
            <a:br>
              <a:rPr lang="lv-LV" sz="2400" i="0" dirty="0" smtClean="0">
                <a:solidFill>
                  <a:srgbClr val="002060"/>
                </a:solidFill>
              </a:rPr>
            </a:br>
            <a:r>
              <a:rPr lang="lv-LV" sz="2400" i="0" dirty="0" smtClean="0">
                <a:solidFill>
                  <a:srgbClr val="002060"/>
                </a:solidFill>
              </a:rPr>
              <a:t>See how he made $10,000 in </a:t>
            </a:r>
            <a:r>
              <a:rPr lang="lv-LV" sz="2400" i="0" dirty="0">
                <a:solidFill>
                  <a:srgbClr val="002060"/>
                </a:solidFill>
              </a:rPr>
              <a:t>an </a:t>
            </a:r>
            <a:r>
              <a:rPr lang="lv-LV" sz="2400" i="0" dirty="0" smtClean="0">
                <a:solidFill>
                  <a:srgbClr val="002060"/>
                </a:solidFill>
              </a:rPr>
              <a:t>afternoon with one simple trick.</a:t>
            </a:r>
            <a:endParaRPr lang="lv-LV" sz="2400" i="0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2339752" y="3568154"/>
            <a:ext cx="4752528" cy="720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lv-LV" sz="2400" i="0" dirty="0" smtClean="0">
                <a:solidFill>
                  <a:srgbClr val="002060"/>
                </a:solidFill>
              </a:rPr>
              <a:t>10 tips to improve your CV.</a:t>
            </a:r>
            <a:endParaRPr lang="lv-LV" sz="2400" i="0" dirty="0">
              <a:solidFill>
                <a:srgbClr val="00206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2339752" y="4653136"/>
            <a:ext cx="4752528" cy="13681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2400" i="0" dirty="0" smtClean="0">
                <a:solidFill>
                  <a:schemeClr val="tx1"/>
                </a:solidFill>
              </a:rPr>
              <a:t>Things </a:t>
            </a:r>
            <a:r>
              <a:rPr lang="en-US" sz="2400" i="0" dirty="0">
                <a:solidFill>
                  <a:schemeClr val="tx1"/>
                </a:solidFill>
              </a:rPr>
              <a:t>that only People who Work from Home </a:t>
            </a:r>
            <a:r>
              <a:rPr lang="lv-LV" sz="2400" i="0" dirty="0" smtClean="0">
                <a:solidFill>
                  <a:schemeClr val="tx1"/>
                </a:solidFill>
              </a:rPr>
              <a:t>will Find Funny.</a:t>
            </a:r>
            <a:endParaRPr lang="lv-LV" sz="2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43060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Addressing 3 essential questions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457200" y="1524000"/>
            <a:ext cx="8229600" cy="4495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b="1" i="0" dirty="0" smtClean="0">
                <a:solidFill>
                  <a:srgbClr val="002060"/>
                </a:solidFill>
              </a:rPr>
              <a:t>Why:</a:t>
            </a:r>
            <a:r>
              <a:rPr lang="lv-LV" sz="2400" i="0" dirty="0" smtClean="0">
                <a:solidFill>
                  <a:srgbClr val="002060"/>
                </a:solidFill>
              </a:rPr>
              <a:t> Why do you do something?</a:t>
            </a:r>
            <a:br>
              <a:rPr lang="lv-LV" sz="2400" i="0" dirty="0" smtClean="0">
                <a:solidFill>
                  <a:srgbClr val="002060"/>
                </a:solidFill>
              </a:rPr>
            </a:br>
            <a:r>
              <a:rPr lang="lv-LV" sz="2400" i="0" dirty="0" smtClean="0">
                <a:solidFill>
                  <a:srgbClr val="002060"/>
                </a:solidFill>
              </a:rPr>
              <a:t>Why others should care about your product/service?</a:t>
            </a:r>
            <a:br>
              <a:rPr lang="lv-LV" sz="2400" i="0" dirty="0" smtClean="0">
                <a:solidFill>
                  <a:srgbClr val="002060"/>
                </a:solidFill>
              </a:rPr>
            </a:br>
            <a:r>
              <a:rPr lang="lv-LV" sz="2400" b="1" i="0" dirty="0" smtClean="0">
                <a:solidFill>
                  <a:srgbClr val="00B050"/>
                </a:solidFill>
              </a:rPr>
              <a:t>Simon Sinek: Start with WHY (TED talk, 6 minutes)</a:t>
            </a:r>
            <a:r>
              <a:rPr lang="lv-LV" sz="2400" i="0" dirty="0" smtClean="0">
                <a:solidFill>
                  <a:srgbClr val="002060"/>
                </a:solidFill>
              </a:rPr>
              <a:t/>
            </a:r>
            <a:br>
              <a:rPr lang="lv-LV" sz="2400" i="0" dirty="0" smtClean="0">
                <a:solidFill>
                  <a:srgbClr val="002060"/>
                </a:solidFill>
              </a:rPr>
            </a:br>
            <a:r>
              <a:rPr lang="lv-LV" sz="2400" dirty="0">
                <a:solidFill>
                  <a:schemeClr val="tx1"/>
                </a:solidFill>
              </a:rPr>
              <a:t>https://www.youtube.com/watch?v=_I-_0cnj_xQ</a:t>
            </a:r>
            <a:r>
              <a:rPr lang="lv-LV" sz="2400" i="0" dirty="0" smtClean="0">
                <a:solidFill>
                  <a:srgbClr val="002060"/>
                </a:solidFill>
              </a:rPr>
              <a:t/>
            </a:r>
            <a:br>
              <a:rPr lang="lv-LV" sz="2400" i="0" dirty="0" smtClean="0">
                <a:solidFill>
                  <a:srgbClr val="002060"/>
                </a:solidFill>
              </a:rPr>
            </a:br>
            <a:endParaRPr lang="lv-LV" sz="2400" i="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b="1" i="0" dirty="0" smtClean="0">
                <a:solidFill>
                  <a:srgbClr val="002060"/>
                </a:solidFill>
              </a:rPr>
              <a:t>How:</a:t>
            </a:r>
            <a:r>
              <a:rPr lang="lv-LV" sz="2400" i="0" dirty="0" smtClean="0">
                <a:solidFill>
                  <a:srgbClr val="002060"/>
                </a:solidFill>
              </a:rPr>
              <a:t> How you can respond to a problem? How is your value proposition different from the competitor?</a:t>
            </a:r>
            <a:br>
              <a:rPr lang="lv-LV" sz="2400" i="0" dirty="0" smtClean="0">
                <a:solidFill>
                  <a:srgbClr val="002060"/>
                </a:solidFill>
              </a:rPr>
            </a:br>
            <a:endParaRPr lang="lv-LV" sz="2400" i="0" dirty="0" smtClean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b="1" i="0" dirty="0" smtClean="0">
                <a:solidFill>
                  <a:srgbClr val="002060"/>
                </a:solidFill>
              </a:rPr>
              <a:t>What:</a:t>
            </a:r>
            <a:r>
              <a:rPr lang="lv-LV" sz="2400" i="0" dirty="0" smtClean="0">
                <a:solidFill>
                  <a:srgbClr val="002060"/>
                </a:solidFill>
              </a:rPr>
              <a:t> What your product actually does.</a:t>
            </a:r>
          </a:p>
        </p:txBody>
      </p:sp>
    </p:spTree>
    <p:extLst>
      <p:ext uri="{BB962C8B-B14F-4D97-AF65-F5344CB8AC3E}">
        <p14:creationId xmlns:p14="http://schemas.microsoft.com/office/powerpoint/2010/main" val="38261532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Lead Paragraph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457200" y="1524000"/>
            <a:ext cx="4762872" cy="1616968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What is a Lead Paragraph </a:t>
            </a:r>
            <a:b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</a:b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in a news article?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Why is it important? </a:t>
            </a:r>
            <a:endParaRPr lang="lv-LV" sz="2400" i="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What items should be present?</a:t>
            </a:r>
          </a:p>
        </p:txBody>
      </p:sp>
      <p:sp>
        <p:nvSpPr>
          <p:cNvPr id="4" name="TextShape 2"/>
          <p:cNvSpPr txBox="1"/>
          <p:nvPr/>
        </p:nvSpPr>
        <p:spPr>
          <a:xfrm>
            <a:off x="5714073" y="1524000"/>
            <a:ext cx="3399792" cy="1616968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Attention Hook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Author/Source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lv-LV" sz="2400" i="0" spc="-1" dirty="0" smtClean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Theme</a:t>
            </a:r>
          </a:p>
          <a:p>
            <a:endParaRPr lang="lv-LV" sz="2400" i="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lv-LV" sz="2400" i="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endParaRPr lang="lv-LV" sz="2400" i="0" spc="-1" dirty="0" smtClean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2050" name="Picture 2" descr="Image result for lead paragrap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759" y="3140968"/>
            <a:ext cx="5007898" cy="3581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90965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i="0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Using Google Analytics</a:t>
            </a:r>
            <a:endParaRPr lang="en-US" i="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457200" y="1524000"/>
            <a:ext cx="8229600" cy="4495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r>
              <a:rPr lang="en-US" sz="2400" i="0" dirty="0">
                <a:solidFill>
                  <a:schemeClr val="tx1"/>
                </a:solidFill>
              </a:rPr>
              <a:t>Google Analytics is primarily </a:t>
            </a:r>
            <a:r>
              <a:rPr lang="lv-LV" sz="2400" i="0" dirty="0" smtClean="0">
                <a:solidFill>
                  <a:schemeClr val="tx1"/>
                </a:solidFill>
              </a:rPr>
              <a:t>aimed at</a:t>
            </a:r>
            <a:r>
              <a:rPr lang="en-US" sz="2400" i="0" dirty="0" smtClean="0">
                <a:solidFill>
                  <a:schemeClr val="tx1"/>
                </a:solidFill>
              </a:rPr>
              <a:t> </a:t>
            </a:r>
            <a:r>
              <a:rPr lang="en-US" sz="2400" i="0" dirty="0">
                <a:solidFill>
                  <a:schemeClr val="tx1"/>
                </a:solidFill>
              </a:rPr>
              <a:t>for-profit websites that are selling something. </a:t>
            </a:r>
            <a:r>
              <a:rPr lang="en-US" sz="2400" i="0" dirty="0" smtClean="0">
                <a:solidFill>
                  <a:schemeClr val="tx1"/>
                </a:solidFill>
              </a:rPr>
              <a:t>Conversions</a:t>
            </a:r>
            <a:r>
              <a:rPr lang="en-US" sz="2400" i="0" dirty="0">
                <a:solidFill>
                  <a:schemeClr val="tx1"/>
                </a:solidFill>
              </a:rPr>
              <a:t>, Goals, </a:t>
            </a:r>
            <a:r>
              <a:rPr lang="lv-LV" sz="2400" i="0" dirty="0" smtClean="0">
                <a:solidFill>
                  <a:schemeClr val="tx1"/>
                </a:solidFill>
              </a:rPr>
              <a:t>Ad T</a:t>
            </a:r>
            <a:r>
              <a:rPr lang="en-US" sz="2400" i="0" dirty="0" err="1" smtClean="0">
                <a:solidFill>
                  <a:schemeClr val="tx1"/>
                </a:solidFill>
              </a:rPr>
              <a:t>raffic</a:t>
            </a:r>
            <a:r>
              <a:rPr lang="en-US" sz="2400" i="0" dirty="0" smtClean="0">
                <a:solidFill>
                  <a:schemeClr val="tx1"/>
                </a:solidFill>
              </a:rPr>
              <a:t> </a:t>
            </a:r>
            <a:r>
              <a:rPr lang="en-US" sz="2400" i="0" dirty="0">
                <a:solidFill>
                  <a:schemeClr val="tx1"/>
                </a:solidFill>
              </a:rPr>
              <a:t>analysis are </a:t>
            </a:r>
            <a:r>
              <a:rPr lang="en-US" sz="2400" i="0" dirty="0" smtClean="0">
                <a:solidFill>
                  <a:schemeClr val="tx1"/>
                </a:solidFill>
              </a:rPr>
              <a:t>designed </a:t>
            </a:r>
            <a:r>
              <a:rPr lang="en-US" sz="2400" i="0" dirty="0">
                <a:solidFill>
                  <a:schemeClr val="tx1"/>
                </a:solidFill>
              </a:rPr>
              <a:t>to help sites sell something.</a:t>
            </a:r>
          </a:p>
          <a:p>
            <a:endParaRPr lang="en-US" sz="2400" i="0" dirty="0">
              <a:solidFill>
                <a:schemeClr val="tx1"/>
              </a:solidFill>
            </a:endParaRPr>
          </a:p>
          <a:p>
            <a:r>
              <a:rPr lang="en-US" sz="2400" i="0" dirty="0" smtClean="0">
                <a:solidFill>
                  <a:schemeClr val="tx1"/>
                </a:solidFill>
              </a:rPr>
              <a:t>The </a:t>
            </a:r>
            <a:r>
              <a:rPr lang="en-US" sz="2400" i="0" dirty="0">
                <a:solidFill>
                  <a:schemeClr val="tx1"/>
                </a:solidFill>
              </a:rPr>
              <a:t>trick is to ask yourself “what am I selling?”  What on your website translates to </a:t>
            </a:r>
            <a:r>
              <a:rPr lang="lv-LV" sz="2400" i="0" dirty="0" smtClean="0">
                <a:solidFill>
                  <a:schemeClr val="tx1"/>
                </a:solidFill>
              </a:rPr>
              <a:t>a </a:t>
            </a:r>
            <a:r>
              <a:rPr lang="lv-LV" sz="2400" dirty="0" smtClean="0">
                <a:solidFill>
                  <a:schemeClr val="tx1"/>
                </a:solidFill>
              </a:rPr>
              <a:t>successful sale</a:t>
            </a:r>
            <a:r>
              <a:rPr lang="lv-LV" sz="2400" i="0" dirty="0" smtClean="0">
                <a:solidFill>
                  <a:schemeClr val="tx1"/>
                </a:solidFill>
              </a:rPr>
              <a:t>?</a:t>
            </a:r>
            <a:endParaRPr lang="lv-LV" sz="2400" i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0070C0"/>
                </a:solidFill>
              </a:rPr>
              <a:t>Downloading </a:t>
            </a:r>
            <a:r>
              <a:rPr lang="en-US" sz="2400" i="0" dirty="0">
                <a:solidFill>
                  <a:srgbClr val="0070C0"/>
                </a:solidFill>
              </a:rPr>
              <a:t>a </a:t>
            </a:r>
            <a:r>
              <a:rPr lang="lv-LV" sz="2400" i="0" dirty="0" smtClean="0">
                <a:solidFill>
                  <a:srgbClr val="0070C0"/>
                </a:solidFill>
              </a:rPr>
              <a:t>manual</a:t>
            </a:r>
            <a:r>
              <a:rPr lang="en-US" sz="2400" i="0" dirty="0" smtClean="0">
                <a:solidFill>
                  <a:srgbClr val="0070C0"/>
                </a:solidFill>
              </a:rPr>
              <a:t>?  </a:t>
            </a:r>
            <a:endParaRPr lang="lv-LV" sz="2400" i="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0070C0"/>
                </a:solidFill>
              </a:rPr>
              <a:t>Having </a:t>
            </a:r>
            <a:r>
              <a:rPr lang="en-US" sz="2400" i="0" dirty="0">
                <a:solidFill>
                  <a:srgbClr val="0070C0"/>
                </a:solidFill>
              </a:rPr>
              <a:t>a </a:t>
            </a:r>
            <a:r>
              <a:rPr lang="lv-LV" sz="2400" i="0" dirty="0" smtClean="0">
                <a:solidFill>
                  <a:srgbClr val="0070C0"/>
                </a:solidFill>
              </a:rPr>
              <a:t>career</a:t>
            </a:r>
            <a:r>
              <a:rPr lang="en-US" sz="2400" i="0" dirty="0" smtClean="0">
                <a:solidFill>
                  <a:srgbClr val="0070C0"/>
                </a:solidFill>
              </a:rPr>
              <a:t> </a:t>
            </a:r>
            <a:r>
              <a:rPr lang="en-US" sz="2400" i="0" dirty="0">
                <a:solidFill>
                  <a:srgbClr val="0070C0"/>
                </a:solidFill>
              </a:rPr>
              <a:t>question answered?  </a:t>
            </a:r>
            <a:endParaRPr lang="lv-LV" sz="2400" i="0" dirty="0" smtClean="0">
              <a:solidFill>
                <a:srgbClr val="0070C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 smtClean="0">
                <a:solidFill>
                  <a:srgbClr val="0070C0"/>
                </a:solidFill>
              </a:rPr>
              <a:t>Clicking </a:t>
            </a:r>
            <a:r>
              <a:rPr lang="en-US" sz="2400" i="0" dirty="0">
                <a:solidFill>
                  <a:srgbClr val="0070C0"/>
                </a:solidFill>
              </a:rPr>
              <a:t>a link </a:t>
            </a:r>
            <a:r>
              <a:rPr lang="lv-LV" sz="2400" i="0" dirty="0" smtClean="0">
                <a:solidFill>
                  <a:srgbClr val="0070C0"/>
                </a:solidFill>
              </a:rPr>
              <a:t>on a map</a:t>
            </a:r>
            <a:r>
              <a:rPr lang="en-US" sz="2400" i="0" dirty="0" smtClean="0">
                <a:solidFill>
                  <a:srgbClr val="0070C0"/>
                </a:solidFill>
              </a:rPr>
              <a:t>?  </a:t>
            </a:r>
            <a:endParaRPr lang="lv-LV" sz="2400" i="0" dirty="0" smtClean="0">
              <a:solidFill>
                <a:srgbClr val="0070C0"/>
              </a:solidFill>
            </a:endParaRPr>
          </a:p>
          <a:p>
            <a:r>
              <a:rPr lang="en-US" sz="2400" i="0" dirty="0" smtClean="0">
                <a:solidFill>
                  <a:schemeClr val="tx1"/>
                </a:solidFill>
              </a:rPr>
              <a:t>What </a:t>
            </a:r>
            <a:r>
              <a:rPr lang="en-US" sz="2400" i="0" dirty="0">
                <a:solidFill>
                  <a:schemeClr val="tx1"/>
                </a:solidFill>
              </a:rPr>
              <a:t>is the ultimate goal of your </a:t>
            </a:r>
            <a:r>
              <a:rPr lang="en-US" sz="2400" i="0" dirty="0" smtClean="0">
                <a:solidFill>
                  <a:schemeClr val="tx1"/>
                </a:solidFill>
              </a:rPr>
              <a:t>website</a:t>
            </a:r>
            <a:r>
              <a:rPr lang="lv-LV" sz="2400" i="0" dirty="0" smtClean="0">
                <a:solidFill>
                  <a:schemeClr val="tx1"/>
                </a:solidFill>
              </a:rPr>
              <a:t>? W</a:t>
            </a:r>
            <a:r>
              <a:rPr lang="en-US" sz="2400" i="0" dirty="0" smtClean="0">
                <a:solidFill>
                  <a:schemeClr val="tx1"/>
                </a:solidFill>
              </a:rPr>
              <a:t>hat </a:t>
            </a:r>
            <a:r>
              <a:rPr lang="en-US" sz="2400" i="0" dirty="0">
                <a:solidFill>
                  <a:schemeClr val="tx1"/>
                </a:solidFill>
              </a:rPr>
              <a:t>specific, measurable Visitor interaction means success</a:t>
            </a:r>
            <a:r>
              <a:rPr lang="en-US" sz="2400" i="0" dirty="0" smtClean="0">
                <a:solidFill>
                  <a:schemeClr val="tx1"/>
                </a:solidFill>
              </a:rPr>
              <a:t>?</a:t>
            </a:r>
            <a:endParaRPr lang="en-US" sz="2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671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to set up an account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5110768" y="1556792"/>
            <a:ext cx="3861413" cy="4495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Need a Google account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solidFill>
                  <a:schemeClr val="tx1"/>
                </a:solidFill>
              </a:rPr>
              <a:t>If you have not used </a:t>
            </a:r>
            <a:r>
              <a:rPr lang="en-GB" sz="2200" dirty="0" smtClean="0">
                <a:solidFill>
                  <a:schemeClr val="tx1"/>
                </a:solidFill>
              </a:rPr>
              <a:t>Google Analytics before </a:t>
            </a:r>
            <a:r>
              <a:rPr lang="en-GB" sz="2200" dirty="0">
                <a:solidFill>
                  <a:schemeClr val="tx1"/>
                </a:solidFill>
              </a:rPr>
              <a:t>visit </a:t>
            </a:r>
            <a:r>
              <a:rPr lang="en-GB" sz="2000" b="1" dirty="0">
                <a:solidFill>
                  <a:schemeClr val="tx1"/>
                </a:solidFill>
              </a:rPr>
              <a:t>www.google.com/analytics/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Register your domain (no actual check that you own this domain, but you need to insert a JavaScript snippet into all HTML files.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You are given a “Tracking ID”.</a:t>
            </a:r>
            <a:endParaRPr lang="en-US" sz="2200" i="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340768"/>
            <a:ext cx="5003264" cy="3435077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8285566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457200" y="4875212"/>
            <a:ext cx="8514981" cy="1177379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Add or select existing domain </a:t>
            </a:r>
            <a:endParaRPr lang="en-US" sz="2200" i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Under “Property” click Tracking Info &gt; Tracking Code.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Copy-paste as the first child under &lt;HEAD&gt; of every page you want to track (also PHP, Python templates, and other server side stuff that creates client-side HTML).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endParaRPr lang="en-US" sz="2200" i="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409006"/>
            <a:ext cx="6820520" cy="3304224"/>
          </a:xfrm>
          <a:prstGeom prst="rect">
            <a:avLst/>
          </a:prstGeom>
          <a:ln>
            <a:solidFill>
              <a:srgbClr val="0070C0"/>
            </a:solidFill>
          </a:ln>
        </p:spPr>
      </p:pic>
      <p:sp>
        <p:nvSpPr>
          <p:cNvPr id="7" name="TextShape 1"/>
          <p:cNvSpPr txBox="1"/>
          <p:nvPr/>
        </p:nvSpPr>
        <p:spPr>
          <a:xfrm>
            <a:off x="609600" y="4270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 Code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23548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Tracking Content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395536" y="3717032"/>
            <a:ext cx="8576645" cy="233556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err="1" smtClean="0">
                <a:solidFill>
                  <a:schemeClr val="tx1"/>
                </a:solidFill>
              </a:rPr>
              <a:t>Pageviews</a:t>
            </a:r>
            <a:r>
              <a:rPr lang="en-US" sz="2200" b="1" i="0" dirty="0" smtClean="0">
                <a:solidFill>
                  <a:schemeClr val="tx1"/>
                </a:solidFill>
              </a:rPr>
              <a:t>:</a:t>
            </a:r>
            <a:r>
              <a:rPr lang="en-US" sz="2200" i="0" dirty="0" smtClean="0">
                <a:solidFill>
                  <a:schemeClr val="tx1"/>
                </a:solidFill>
              </a:rPr>
              <a:t> # of requests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tx1"/>
                </a:solidFill>
              </a:rPr>
              <a:t>Unique </a:t>
            </a:r>
            <a:r>
              <a:rPr lang="en-US" sz="2200" b="1" i="0" dirty="0" err="1" smtClean="0">
                <a:solidFill>
                  <a:schemeClr val="tx1"/>
                </a:solidFill>
              </a:rPr>
              <a:t>Pageviews</a:t>
            </a:r>
            <a:r>
              <a:rPr lang="en-US" sz="2200" b="1" i="0" dirty="0" smtClean="0">
                <a:solidFill>
                  <a:schemeClr val="tx1"/>
                </a:solidFill>
              </a:rPr>
              <a:t>:</a:t>
            </a:r>
            <a:r>
              <a:rPr lang="en-US" sz="2200" i="0" dirty="0" smtClean="0">
                <a:solidFill>
                  <a:schemeClr val="tx1"/>
                </a:solidFill>
              </a:rPr>
              <a:t> How many users visited this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tx1"/>
                </a:solidFill>
              </a:rPr>
              <a:t>Avg. Time on Page:</a:t>
            </a:r>
            <a:r>
              <a:rPr lang="en-US" sz="2200" i="0" dirty="0" smtClean="0">
                <a:solidFill>
                  <a:schemeClr val="tx1"/>
                </a:solidFill>
              </a:rPr>
              <a:t> </a:t>
            </a:r>
            <a:r>
              <a:rPr lang="en-US" sz="2200" i="0" dirty="0" err="1" smtClean="0">
                <a:solidFill>
                  <a:schemeClr val="tx1"/>
                </a:solidFill>
              </a:rPr>
              <a:t>Hearbeats</a:t>
            </a:r>
            <a:r>
              <a:rPr lang="en-US" sz="2200" i="0" dirty="0" smtClean="0">
                <a:solidFill>
                  <a:schemeClr val="tx1"/>
                </a:solidFill>
              </a:rPr>
              <a:t> from the Web page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tx1"/>
                </a:solidFill>
              </a:rPr>
              <a:t>Entrances:</a:t>
            </a:r>
            <a:r>
              <a:rPr lang="en-US" sz="2200" i="0" dirty="0" smtClean="0">
                <a:solidFill>
                  <a:schemeClr val="tx1"/>
                </a:solidFill>
              </a:rPr>
              <a:t> How many times this was the 1</a:t>
            </a:r>
            <a:r>
              <a:rPr lang="en-US" sz="2200" i="0" baseline="30000" dirty="0" smtClean="0">
                <a:solidFill>
                  <a:schemeClr val="tx1"/>
                </a:solidFill>
              </a:rPr>
              <a:t>st</a:t>
            </a:r>
            <a:r>
              <a:rPr lang="en-US" sz="2200" i="0" dirty="0" smtClean="0">
                <a:solidFill>
                  <a:schemeClr val="tx1"/>
                </a:solidFill>
              </a:rPr>
              <a:t> page visited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tx1"/>
                </a:solidFill>
              </a:rPr>
              <a:t>Bounce Rate:</a:t>
            </a:r>
            <a:r>
              <a:rPr lang="en-US" sz="2200" i="0" dirty="0" smtClean="0">
                <a:solidFill>
                  <a:schemeClr val="tx1"/>
                </a:solidFill>
              </a:rPr>
              <a:t> How often this was the only page visited</a:t>
            </a:r>
            <a:br>
              <a:rPr lang="en-US" sz="2200" i="0" dirty="0" smtClean="0">
                <a:solidFill>
                  <a:schemeClr val="tx1"/>
                </a:solidFill>
              </a:rPr>
            </a:br>
            <a:r>
              <a:rPr lang="en-US" sz="2200" i="0" dirty="0" smtClean="0">
                <a:solidFill>
                  <a:schemeClr val="tx1"/>
                </a:solidFill>
              </a:rPr>
              <a:t>(Bounce = Closed browsers + Clicked links + Session expires)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i="0" dirty="0" smtClean="0">
                <a:solidFill>
                  <a:schemeClr val="tx1"/>
                </a:solidFill>
              </a:rPr>
              <a:t>Exit:</a:t>
            </a:r>
            <a:r>
              <a:rPr lang="en-US" sz="2200" i="0" dirty="0" smtClean="0">
                <a:solidFill>
                  <a:schemeClr val="tx1"/>
                </a:solidFill>
              </a:rPr>
              <a:t> How many times this was the last page visited</a:t>
            </a:r>
            <a:endParaRPr lang="en-US" sz="2200" i="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570030"/>
            <a:ext cx="8720661" cy="1708505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6581051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is CMM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599113" y="3508375"/>
            <a:ext cx="33655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476" tIns="44444" rIns="90476" bIns="44444"/>
          <a:lstStyle>
            <a:lvl1pPr marL="342900" indent="-34290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8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4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sz="2000" i="0" kern="0" dirty="0" smtClean="0">
                <a:solidFill>
                  <a:schemeClr val="tx1"/>
                </a:solidFill>
              </a:rPr>
              <a:t>Even the finest people cannot perform well when the process is not understood or not operating “at its best.”</a:t>
            </a:r>
            <a:endParaRPr lang="en-US" sz="2000" i="0" kern="0" dirty="0">
              <a:solidFill>
                <a:schemeClr val="tx1"/>
              </a:solidFill>
            </a:endParaRPr>
          </a:p>
        </p:txBody>
      </p:sp>
      <p:sp>
        <p:nvSpPr>
          <p:cNvPr id="7173" name="Rectangle 4"/>
          <p:cNvSpPr>
            <a:spLocks noChangeArrowheads="1"/>
          </p:cNvSpPr>
          <p:nvPr/>
        </p:nvSpPr>
        <p:spPr bwMode="auto">
          <a:xfrm>
            <a:off x="1350963" y="2317750"/>
            <a:ext cx="4173537" cy="2727325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grpSp>
        <p:nvGrpSpPr>
          <p:cNvPr id="7174" name="Group 5"/>
          <p:cNvGrpSpPr>
            <a:grpSpLocks/>
          </p:cNvGrpSpPr>
          <p:nvPr/>
        </p:nvGrpSpPr>
        <p:grpSpPr bwMode="auto">
          <a:xfrm>
            <a:off x="242888" y="3082925"/>
            <a:ext cx="3478212" cy="3332163"/>
            <a:chOff x="627" y="2029"/>
            <a:chExt cx="1041" cy="1033"/>
          </a:xfrm>
        </p:grpSpPr>
        <p:sp>
          <p:nvSpPr>
            <p:cNvPr id="7190" name="Oval 6"/>
            <p:cNvSpPr>
              <a:spLocks noChangeArrowheads="1"/>
            </p:cNvSpPr>
            <p:nvPr/>
          </p:nvSpPr>
          <p:spPr bwMode="auto">
            <a:xfrm>
              <a:off x="1112" y="2029"/>
              <a:ext cx="524" cy="537"/>
            </a:xfrm>
            <a:prstGeom prst="ellips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lv-LV">
                <a:solidFill>
                  <a:schemeClr val="tx1"/>
                </a:solidFill>
              </a:endParaRPr>
            </a:p>
          </p:txBody>
        </p:sp>
        <p:sp>
          <p:nvSpPr>
            <p:cNvPr id="7191" name="Oval 7"/>
            <p:cNvSpPr>
              <a:spLocks noChangeArrowheads="1"/>
            </p:cNvSpPr>
            <p:nvPr/>
          </p:nvSpPr>
          <p:spPr bwMode="auto">
            <a:xfrm>
              <a:off x="1145" y="2062"/>
              <a:ext cx="523" cy="537"/>
            </a:xfrm>
            <a:prstGeom prst="ellipse">
              <a:avLst/>
            </a:prstGeom>
            <a:noFill/>
            <a:ln w="412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altLang="lv-LV">
                <a:solidFill>
                  <a:schemeClr val="tx1"/>
                </a:solidFill>
              </a:endParaRPr>
            </a:p>
          </p:txBody>
        </p:sp>
        <p:sp>
          <p:nvSpPr>
            <p:cNvPr id="7192" name="Freeform 8"/>
            <p:cNvSpPr>
              <a:spLocks/>
            </p:cNvSpPr>
            <p:nvPr/>
          </p:nvSpPr>
          <p:spPr bwMode="auto">
            <a:xfrm>
              <a:off x="647" y="2446"/>
              <a:ext cx="582" cy="596"/>
            </a:xfrm>
            <a:custGeom>
              <a:avLst/>
              <a:gdLst>
                <a:gd name="T0" fmla="*/ 523 w 582"/>
                <a:gd name="T1" fmla="*/ 0 h 596"/>
                <a:gd name="T2" fmla="*/ 0 w 582"/>
                <a:gd name="T3" fmla="*/ 537 h 596"/>
                <a:gd name="T4" fmla="*/ 58 w 582"/>
                <a:gd name="T5" fmla="*/ 596 h 596"/>
                <a:gd name="T6" fmla="*/ 582 w 582"/>
                <a:gd name="T7" fmla="*/ 60 h 596"/>
                <a:gd name="T8" fmla="*/ 523 w 582"/>
                <a:gd name="T9" fmla="*/ 0 h 5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596">
                  <a:moveTo>
                    <a:pt x="523" y="0"/>
                  </a:moveTo>
                  <a:lnTo>
                    <a:pt x="0" y="537"/>
                  </a:lnTo>
                  <a:lnTo>
                    <a:pt x="58" y="596"/>
                  </a:lnTo>
                  <a:lnTo>
                    <a:pt x="582" y="60"/>
                  </a:lnTo>
                  <a:lnTo>
                    <a:pt x="5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3" name="Freeform 9"/>
            <p:cNvSpPr>
              <a:spLocks/>
            </p:cNvSpPr>
            <p:nvPr/>
          </p:nvSpPr>
          <p:spPr bwMode="auto">
            <a:xfrm>
              <a:off x="647" y="2446"/>
              <a:ext cx="582" cy="596"/>
            </a:xfrm>
            <a:custGeom>
              <a:avLst/>
              <a:gdLst>
                <a:gd name="T0" fmla="*/ 523 w 582"/>
                <a:gd name="T1" fmla="*/ 0 h 596"/>
                <a:gd name="T2" fmla="*/ 0 w 582"/>
                <a:gd name="T3" fmla="*/ 537 h 596"/>
                <a:gd name="T4" fmla="*/ 58 w 582"/>
                <a:gd name="T5" fmla="*/ 596 h 596"/>
                <a:gd name="T6" fmla="*/ 582 w 582"/>
                <a:gd name="T7" fmla="*/ 60 h 59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82" h="596">
                  <a:moveTo>
                    <a:pt x="523" y="0"/>
                  </a:moveTo>
                  <a:lnTo>
                    <a:pt x="0" y="537"/>
                  </a:lnTo>
                  <a:lnTo>
                    <a:pt x="58" y="596"/>
                  </a:lnTo>
                  <a:lnTo>
                    <a:pt x="582" y="6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4" name="Arc 10"/>
            <p:cNvSpPr>
              <a:spLocks/>
            </p:cNvSpPr>
            <p:nvPr/>
          </p:nvSpPr>
          <p:spPr bwMode="auto">
            <a:xfrm>
              <a:off x="1278" y="2125"/>
              <a:ext cx="116" cy="60"/>
            </a:xfrm>
            <a:custGeom>
              <a:avLst/>
              <a:gdLst>
                <a:gd name="T0" fmla="*/ 0 w 21599"/>
                <a:gd name="T1" fmla="*/ 59 h 21600"/>
                <a:gd name="T2" fmla="*/ 115 w 21599"/>
                <a:gd name="T3" fmla="*/ 0 h 21600"/>
                <a:gd name="T4" fmla="*/ 116 w 21599"/>
                <a:gd name="T5" fmla="*/ 60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9" h="21600" fill="none" extrusionOk="0">
                  <a:moveTo>
                    <a:pt x="-1" y="21404"/>
                  </a:moveTo>
                  <a:cubicBezTo>
                    <a:pt x="106" y="9604"/>
                    <a:pt x="9664" y="73"/>
                    <a:pt x="21466" y="0"/>
                  </a:cubicBezTo>
                </a:path>
                <a:path w="21599" h="21600" stroke="0" extrusionOk="0">
                  <a:moveTo>
                    <a:pt x="-1" y="21404"/>
                  </a:moveTo>
                  <a:cubicBezTo>
                    <a:pt x="106" y="9604"/>
                    <a:pt x="9664" y="73"/>
                    <a:pt x="21466" y="0"/>
                  </a:cubicBezTo>
                  <a:lnTo>
                    <a:pt x="21599" y="21600"/>
                  </a:lnTo>
                  <a:lnTo>
                    <a:pt x="-1" y="21404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5" name="Arc 11"/>
            <p:cNvSpPr>
              <a:spLocks/>
            </p:cNvSpPr>
            <p:nvPr/>
          </p:nvSpPr>
          <p:spPr bwMode="auto">
            <a:xfrm>
              <a:off x="1296" y="2158"/>
              <a:ext cx="65" cy="34"/>
            </a:xfrm>
            <a:custGeom>
              <a:avLst/>
              <a:gdLst>
                <a:gd name="T0" fmla="*/ 0 w 21598"/>
                <a:gd name="T1" fmla="*/ 34 h 21600"/>
                <a:gd name="T2" fmla="*/ 65 w 21598"/>
                <a:gd name="T3" fmla="*/ 0 h 21600"/>
                <a:gd name="T4" fmla="*/ 65 w 21598"/>
                <a:gd name="T5" fmla="*/ 34 h 216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598" h="21600" fill="none" extrusionOk="0">
                  <a:moveTo>
                    <a:pt x="-1" y="21338"/>
                  </a:moveTo>
                  <a:cubicBezTo>
                    <a:pt x="142" y="9550"/>
                    <a:pt x="9710" y="53"/>
                    <a:pt x="21500" y="0"/>
                  </a:cubicBezTo>
                </a:path>
                <a:path w="21598" h="21600" stroke="0" extrusionOk="0">
                  <a:moveTo>
                    <a:pt x="-1" y="21338"/>
                  </a:moveTo>
                  <a:cubicBezTo>
                    <a:pt x="142" y="9550"/>
                    <a:pt x="9710" y="53"/>
                    <a:pt x="21500" y="0"/>
                  </a:cubicBezTo>
                  <a:lnTo>
                    <a:pt x="21598" y="21600"/>
                  </a:lnTo>
                  <a:lnTo>
                    <a:pt x="-1" y="21338"/>
                  </a:lnTo>
                  <a:close/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lv-LV"/>
            </a:p>
          </p:txBody>
        </p:sp>
        <p:sp>
          <p:nvSpPr>
            <p:cNvPr id="7196" name="Freeform 12"/>
            <p:cNvSpPr>
              <a:spLocks/>
            </p:cNvSpPr>
            <p:nvPr/>
          </p:nvSpPr>
          <p:spPr bwMode="auto">
            <a:xfrm>
              <a:off x="627" y="2671"/>
              <a:ext cx="382" cy="391"/>
            </a:xfrm>
            <a:custGeom>
              <a:avLst/>
              <a:gdLst>
                <a:gd name="T0" fmla="*/ 291 w 382"/>
                <a:gd name="T1" fmla="*/ 0 h 391"/>
                <a:gd name="T2" fmla="*/ 382 w 382"/>
                <a:gd name="T3" fmla="*/ 93 h 391"/>
                <a:gd name="T4" fmla="*/ 91 w 382"/>
                <a:gd name="T5" fmla="*/ 391 h 391"/>
                <a:gd name="T6" fmla="*/ 0 w 382"/>
                <a:gd name="T7" fmla="*/ 298 h 391"/>
                <a:gd name="T8" fmla="*/ 291 w 382"/>
                <a:gd name="T9" fmla="*/ 0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391">
                  <a:moveTo>
                    <a:pt x="291" y="0"/>
                  </a:moveTo>
                  <a:lnTo>
                    <a:pt x="382" y="93"/>
                  </a:lnTo>
                  <a:lnTo>
                    <a:pt x="91" y="391"/>
                  </a:lnTo>
                  <a:lnTo>
                    <a:pt x="0" y="298"/>
                  </a:lnTo>
                  <a:lnTo>
                    <a:pt x="291" y="0"/>
                  </a:lnTo>
                  <a:close/>
                </a:path>
              </a:pathLst>
            </a:cu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lv-LV"/>
            </a:p>
          </p:txBody>
        </p:sp>
      </p:grpSp>
      <p:sp>
        <p:nvSpPr>
          <p:cNvPr id="7175" name="Rectangle 13"/>
          <p:cNvSpPr>
            <a:spLocks noChangeArrowheads="1"/>
          </p:cNvSpPr>
          <p:nvPr/>
        </p:nvSpPr>
        <p:spPr bwMode="auto">
          <a:xfrm>
            <a:off x="3417888" y="2390775"/>
            <a:ext cx="5683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100">
                <a:solidFill>
                  <a:schemeClr val="tx1"/>
                </a:solidFill>
                <a:latin typeface="Helvetica" panose="020B0604020202020204" pitchFamily="34" charset="0"/>
              </a:rPr>
              <a:t>PEOPLE</a:t>
            </a:r>
            <a:endParaRPr lang="en-US" altLang="lv-LV" sz="2200">
              <a:solidFill>
                <a:schemeClr val="tx1"/>
              </a:solidFill>
            </a:endParaRPr>
          </a:p>
        </p:txBody>
      </p:sp>
      <p:sp>
        <p:nvSpPr>
          <p:cNvPr id="7176" name="Rectangle 14"/>
          <p:cNvSpPr>
            <a:spLocks noChangeArrowheads="1"/>
          </p:cNvSpPr>
          <p:nvPr/>
        </p:nvSpPr>
        <p:spPr bwMode="auto">
          <a:xfrm>
            <a:off x="2241550" y="4024313"/>
            <a:ext cx="1128713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700">
                <a:solidFill>
                  <a:schemeClr val="tx1"/>
                </a:solidFill>
                <a:latin typeface="Helvetica" panose="020B0604020202020204" pitchFamily="34" charset="0"/>
              </a:rPr>
              <a:t> PROCESS</a:t>
            </a:r>
          </a:p>
        </p:txBody>
      </p:sp>
      <p:sp>
        <p:nvSpPr>
          <p:cNvPr id="7177" name="Line 15"/>
          <p:cNvSpPr>
            <a:spLocks noChangeShapeType="1"/>
          </p:cNvSpPr>
          <p:nvPr/>
        </p:nvSpPr>
        <p:spPr bwMode="auto">
          <a:xfrm>
            <a:off x="3302000" y="3698875"/>
            <a:ext cx="1292225" cy="1588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78" name="Rectangle 16"/>
          <p:cNvSpPr>
            <a:spLocks noChangeArrowheads="1"/>
          </p:cNvSpPr>
          <p:nvPr/>
        </p:nvSpPr>
        <p:spPr bwMode="auto">
          <a:xfrm>
            <a:off x="4214813" y="3829050"/>
            <a:ext cx="9874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1100">
                <a:solidFill>
                  <a:schemeClr val="tx1"/>
                </a:solidFill>
                <a:latin typeface="Helvetica" panose="020B0604020202020204" pitchFamily="34" charset="0"/>
              </a:rPr>
              <a:t>TECHNOLOGY</a:t>
            </a:r>
            <a:endParaRPr lang="en-US" altLang="lv-LV" sz="2200">
              <a:solidFill>
                <a:schemeClr val="tx1"/>
              </a:solidFill>
            </a:endParaRPr>
          </a:p>
        </p:txBody>
      </p:sp>
      <p:sp>
        <p:nvSpPr>
          <p:cNvPr id="7179" name="Line 17"/>
          <p:cNvSpPr>
            <a:spLocks noChangeShapeType="1"/>
          </p:cNvSpPr>
          <p:nvPr/>
        </p:nvSpPr>
        <p:spPr bwMode="auto">
          <a:xfrm>
            <a:off x="3775075" y="2744788"/>
            <a:ext cx="855663" cy="86042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0" name="Oval 18"/>
          <p:cNvSpPr>
            <a:spLocks noChangeArrowheads="1"/>
          </p:cNvSpPr>
          <p:nvPr/>
        </p:nvSpPr>
        <p:spPr bwMode="auto">
          <a:xfrm>
            <a:off x="4606925" y="3581400"/>
            <a:ext cx="196850" cy="201613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1" name="Oval 19"/>
          <p:cNvSpPr>
            <a:spLocks noChangeArrowheads="1"/>
          </p:cNvSpPr>
          <p:nvPr/>
        </p:nvSpPr>
        <p:spPr bwMode="auto">
          <a:xfrm>
            <a:off x="4605338" y="3579813"/>
            <a:ext cx="198437" cy="203200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2" name="Line 20"/>
          <p:cNvSpPr>
            <a:spLocks noChangeShapeType="1"/>
          </p:cNvSpPr>
          <p:nvPr/>
        </p:nvSpPr>
        <p:spPr bwMode="auto">
          <a:xfrm flipV="1">
            <a:off x="3024188" y="2744788"/>
            <a:ext cx="600075" cy="612775"/>
          </a:xfrm>
          <a:prstGeom prst="lin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3" name="Oval 21"/>
          <p:cNvSpPr>
            <a:spLocks noChangeArrowheads="1"/>
          </p:cNvSpPr>
          <p:nvPr/>
        </p:nvSpPr>
        <p:spPr bwMode="auto">
          <a:xfrm>
            <a:off x="3602038" y="2592388"/>
            <a:ext cx="195262" cy="198437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4" name="Oval 22"/>
          <p:cNvSpPr>
            <a:spLocks noChangeArrowheads="1"/>
          </p:cNvSpPr>
          <p:nvPr/>
        </p:nvSpPr>
        <p:spPr bwMode="auto">
          <a:xfrm>
            <a:off x="3602038" y="2590800"/>
            <a:ext cx="198437" cy="201613"/>
          </a:xfrm>
          <a:prstGeom prst="ellipse">
            <a:avLst/>
          </a:prstGeom>
          <a:noFill/>
          <a:ln w="206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5" name="Oval 23"/>
          <p:cNvSpPr>
            <a:spLocks noChangeArrowheads="1"/>
          </p:cNvSpPr>
          <p:nvPr/>
        </p:nvSpPr>
        <p:spPr bwMode="auto">
          <a:xfrm>
            <a:off x="2505075" y="3509963"/>
            <a:ext cx="404813" cy="400050"/>
          </a:xfrm>
          <a:prstGeom prst="ellipse">
            <a:avLst/>
          </a:prstGeom>
          <a:solidFill>
            <a:srgbClr val="EAEC5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6" name="Oval 24"/>
          <p:cNvSpPr>
            <a:spLocks noChangeArrowheads="1"/>
          </p:cNvSpPr>
          <p:nvPr/>
        </p:nvSpPr>
        <p:spPr bwMode="auto">
          <a:xfrm>
            <a:off x="2505075" y="3508375"/>
            <a:ext cx="404813" cy="404813"/>
          </a:xfrm>
          <a:prstGeom prst="ellipse">
            <a:avLst/>
          </a:prstGeom>
          <a:noFill/>
          <a:ln w="619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altLang="lv-LV">
              <a:solidFill>
                <a:schemeClr val="tx1"/>
              </a:solidFill>
            </a:endParaRPr>
          </a:p>
        </p:txBody>
      </p:sp>
      <p:sp>
        <p:nvSpPr>
          <p:cNvPr id="7187" name="Line 25"/>
          <p:cNvSpPr>
            <a:spLocks noChangeShapeType="1"/>
          </p:cNvSpPr>
          <p:nvPr/>
        </p:nvSpPr>
        <p:spPr bwMode="auto">
          <a:xfrm>
            <a:off x="2967038" y="3711575"/>
            <a:ext cx="615950" cy="1588"/>
          </a:xfrm>
          <a:prstGeom prst="line">
            <a:avLst/>
          </a:prstGeom>
          <a:noFill/>
          <a:ln w="619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8" name="Line 26"/>
          <p:cNvSpPr>
            <a:spLocks noChangeShapeType="1"/>
          </p:cNvSpPr>
          <p:nvPr/>
        </p:nvSpPr>
        <p:spPr bwMode="auto">
          <a:xfrm flipV="1">
            <a:off x="2841625" y="3271838"/>
            <a:ext cx="282575" cy="263525"/>
          </a:xfrm>
          <a:prstGeom prst="line">
            <a:avLst/>
          </a:prstGeom>
          <a:noFill/>
          <a:ln w="825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lv-LV"/>
          </a:p>
        </p:txBody>
      </p:sp>
      <p:sp>
        <p:nvSpPr>
          <p:cNvPr id="7189" name="Text Box 28"/>
          <p:cNvSpPr txBox="1">
            <a:spLocks noChangeArrowheads="1"/>
          </p:cNvSpPr>
          <p:nvPr/>
        </p:nvSpPr>
        <p:spPr bwMode="auto">
          <a:xfrm>
            <a:off x="1676400" y="5257800"/>
            <a:ext cx="4141788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1pPr>
            <a:lvl2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2pPr>
            <a:lvl3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3pPr>
            <a:lvl4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4pPr>
            <a:lvl5pPr defTabSz="1027113"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5pPr>
            <a:lvl6pPr marL="25146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6pPr>
            <a:lvl7pPr marL="29718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7pPr>
            <a:lvl8pPr marL="34290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8pPr>
            <a:lvl9pPr marL="3886200" indent="-228600" defTabSz="1027113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bg1"/>
                </a:solidFill>
                <a:latin typeface="Arial" panose="020B0604020202020204" pitchFamily="34" charset="0"/>
                <a:cs typeface="AR PL KaitiM GB" charset="0"/>
              </a:defRPr>
            </a:lvl9pPr>
          </a:lstStyle>
          <a:p>
            <a:pPr eaLnBrk="1" hangingPunct="1"/>
            <a:r>
              <a:rPr lang="en-US" altLang="lv-LV" sz="2000">
                <a:solidFill>
                  <a:schemeClr val="tx1"/>
                </a:solidFill>
              </a:rPr>
              <a:t>Major determinants of product cost, schedule, and quality</a:t>
            </a:r>
          </a:p>
        </p:txBody>
      </p:sp>
      <p:sp>
        <p:nvSpPr>
          <p:cNvPr id="29" name="TextShape 2"/>
          <p:cNvSpPr txBox="1"/>
          <p:nvPr/>
        </p:nvSpPr>
        <p:spPr>
          <a:xfrm>
            <a:off x="5818187" y="463489"/>
            <a:ext cx="3365323" cy="2121024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lv-LV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CMM (Capability and Maturity Model) is developed by Carnegie Mellon </a:t>
            </a:r>
            <a:r>
              <a:rPr lang="lv-LV" sz="2000" spc="-1" dirty="0" smtClean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University. It </a:t>
            </a:r>
            <a:r>
              <a:rPr lang="lv-LV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is meant to improve </a:t>
            </a:r>
            <a:r>
              <a:rPr lang="en-US" sz="2000" spc="-1" dirty="0">
                <a:solidFill>
                  <a:srgbClr val="0070C0"/>
                </a:solidFill>
                <a:uFill>
                  <a:solidFill>
                    <a:srgbClr val="FFFFFF"/>
                  </a:solidFill>
                </a:uFill>
              </a:rPr>
              <a:t>the software creation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What Does the Tracker See?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395536" y="1268760"/>
            <a:ext cx="8576645" cy="4783832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User’s IP address and approximate location (unless they use VPNs or SSH tunnels)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Can estimate user’s age/gender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Can distinguish user sessions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Can measure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Can learn, where the users came from (traffic sources)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If you assign goals or money values, can add it up.</a:t>
            </a:r>
            <a:endParaRPr lang="en-US" sz="2200" i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 smtClean="0">
              <a:solidFill>
                <a:schemeClr val="tx1"/>
              </a:solidFill>
            </a:endParaRPr>
          </a:p>
          <a:p>
            <a:r>
              <a:rPr lang="en-US" sz="2200" b="1" i="0" dirty="0" smtClean="0">
                <a:solidFill>
                  <a:srgbClr val="C00000"/>
                </a:solidFill>
              </a:rPr>
              <a:t>What the Tracker Cannot See?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Any meaningful actions the user did on your site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Did they actuall</a:t>
            </a:r>
            <a:r>
              <a:rPr lang="en-US" sz="2200" i="0" dirty="0" smtClean="0">
                <a:solidFill>
                  <a:schemeClr val="tx1"/>
                </a:solidFill>
              </a:rPr>
              <a:t>y look at your page during that time (or was it in another tab or minimized)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How did they leave? (Clicked a link, closed browser window/tab…)</a:t>
            </a:r>
            <a:endParaRPr lang="en-US" sz="2200" i="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4116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Limitations and Notes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395536" y="1268760"/>
            <a:ext cx="8576645" cy="4783832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Users should have JavaScrip</a:t>
            </a:r>
            <a:r>
              <a:rPr lang="en-US" sz="2200" i="0" dirty="0" smtClean="0">
                <a:solidFill>
                  <a:schemeClr val="tx1"/>
                </a:solidFill>
              </a:rPr>
              <a:t>t enabled (almost always true)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Users should have cookies enabled (if they play with Incognito pages or clear their history, you get another “unique visitor”)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Google Analytics track even content that is reloaded and served from a cache.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i="0" dirty="0">
              <a:solidFill>
                <a:schemeClr val="tx1"/>
              </a:solidFill>
            </a:endParaRPr>
          </a:p>
          <a:p>
            <a:r>
              <a:rPr lang="en-US" sz="2200" b="1" i="0" dirty="0" smtClean="0">
                <a:solidFill>
                  <a:srgbClr val="C00000"/>
                </a:solidFill>
              </a:rPr>
              <a:t>Real-time reports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Check, if your tracking code works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Check response from recent social media posts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i="0" dirty="0" smtClean="0">
                <a:solidFill>
                  <a:schemeClr val="tx1"/>
                </a:solidFill>
              </a:rPr>
              <a:t>Check  </a:t>
            </a:r>
            <a:endParaRPr lang="en-US" sz="2200" i="0" dirty="0">
              <a:solidFill>
                <a:schemeClr val="tx1"/>
              </a:solidFill>
            </a:endParaRPr>
          </a:p>
          <a:p>
            <a:endParaRPr lang="en-US" sz="2200" i="0" dirty="0" smtClean="0">
              <a:solidFill>
                <a:schemeClr val="tx1"/>
              </a:solidFill>
            </a:endParaRPr>
          </a:p>
          <a:p>
            <a:r>
              <a:rPr lang="en-US" sz="2200" b="1" i="0" dirty="0" smtClean="0">
                <a:solidFill>
                  <a:srgbClr val="C00000"/>
                </a:solidFill>
              </a:rPr>
              <a:t>Normally you would use </a:t>
            </a:r>
            <a:r>
              <a:rPr lang="en-US" sz="2200" b="1" i="0" dirty="0">
                <a:solidFill>
                  <a:srgbClr val="C00000"/>
                </a:solidFill>
              </a:rPr>
              <a:t>Summary Reports</a:t>
            </a:r>
            <a:endParaRPr lang="en-US" sz="22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75152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How is Google Analytics Implemented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" name="TextShape 2"/>
          <p:cNvSpPr txBox="1"/>
          <p:nvPr/>
        </p:nvSpPr>
        <p:spPr>
          <a:xfrm>
            <a:off x="395536" y="1268760"/>
            <a:ext cx="8576645" cy="4783832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r>
              <a:rPr lang="en-US" sz="2400" i="0" dirty="0">
                <a:solidFill>
                  <a:schemeClr val="tx1"/>
                </a:solidFill>
              </a:rPr>
              <a:t>The data that Google Analytics uses to provide all the information in your reports comes from these sources: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The HTTP request of the </a:t>
            </a:r>
            <a:r>
              <a:rPr lang="en-US" sz="2400" i="0" dirty="0" smtClean="0">
                <a:solidFill>
                  <a:schemeClr val="tx1"/>
                </a:solidFill>
              </a:rPr>
              <a:t>user</a:t>
            </a:r>
            <a:r>
              <a:rPr lang="lv-LV" sz="2400" i="0" dirty="0" smtClean="0">
                <a:solidFill>
                  <a:schemeClr val="tx1"/>
                </a:solidFill>
              </a:rPr>
              <a:t> </a:t>
            </a:r>
            <a:br>
              <a:rPr lang="lv-LV" sz="2400" i="0" dirty="0" smtClean="0">
                <a:solidFill>
                  <a:schemeClr val="tx1"/>
                </a:solidFill>
              </a:rPr>
            </a:br>
            <a:r>
              <a:rPr lang="lv-LV" sz="2400" i="0" dirty="0" smtClean="0">
                <a:solidFill>
                  <a:schemeClr val="tx1"/>
                </a:solidFill>
              </a:rPr>
              <a:t>(also HTTP REFERER)</a:t>
            </a:r>
            <a:endParaRPr lang="en-US" sz="2400" i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Browser/system 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chemeClr val="tx1"/>
                </a:solidFill>
              </a:rPr>
              <a:t>First-party </a:t>
            </a:r>
            <a:r>
              <a:rPr lang="en-US" sz="2400" i="0" dirty="0" smtClean="0">
                <a:solidFill>
                  <a:schemeClr val="tx1"/>
                </a:solidFill>
              </a:rPr>
              <a:t>cookies</a:t>
            </a:r>
            <a:r>
              <a:rPr lang="lv-LV" sz="2400" i="0" dirty="0" smtClean="0">
                <a:solidFill>
                  <a:schemeClr val="tx1"/>
                </a:solidFill>
              </a:rPr>
              <a:t> (=same domain as Google Analytics)</a:t>
            </a:r>
            <a:endParaRPr lang="en-US" sz="2400" i="0" dirty="0" smtClean="0">
              <a:solidFill>
                <a:schemeClr val="tx1"/>
              </a:solidFill>
            </a:endParaRPr>
          </a:p>
          <a:p>
            <a:endParaRPr lang="en-US" sz="2400" i="0" dirty="0">
              <a:solidFill>
                <a:schemeClr val="tx1"/>
              </a:solidFill>
            </a:endParaRPr>
          </a:p>
          <a:p>
            <a:r>
              <a:rPr lang="en-US" sz="2400" i="0" dirty="0" smtClean="0">
                <a:solidFill>
                  <a:schemeClr val="tx1"/>
                </a:solidFill>
              </a:rPr>
              <a:t>All that is submitted as parameters to a single pixel GIF image request.</a:t>
            </a:r>
            <a:endParaRPr lang="en-US" sz="2400" i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79879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85800"/>
            <a:ext cx="7102475" cy="474663"/>
          </a:xfrm>
        </p:spPr>
        <p:txBody>
          <a:bodyPr/>
          <a:lstStyle/>
          <a:p>
            <a:r>
              <a:rPr lang="en-US" altLang="lv-LV" smtClean="0"/>
              <a:t>Capability Levels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6088" y="1428750"/>
            <a:ext cx="8145462" cy="49609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 smtClean="0">
                <a:solidFill>
                  <a:schemeClr val="tx1"/>
                </a:solidFill>
              </a:rPr>
              <a:t>A capability level is a well-defined evolutionary plateau describing the organization’s capability in a process area.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 smtClean="0">
                <a:solidFill>
                  <a:schemeClr val="tx1"/>
                </a:solidFill>
              </a:rPr>
              <a:t>There are 5 capability levels.</a:t>
            </a:r>
            <a:r>
              <a:rPr lang="lv-LV" altLang="lv-LV" sz="2400" dirty="0" smtClean="0">
                <a:solidFill>
                  <a:schemeClr val="tx1"/>
                </a:solidFill>
              </a:rPr>
              <a:t> The</a:t>
            </a:r>
            <a:r>
              <a:rPr lang="en-US" altLang="lv-LV" sz="2400" dirty="0" smtClean="0">
                <a:solidFill>
                  <a:schemeClr val="tx1"/>
                </a:solidFill>
              </a:rPr>
              <a:t> capability levels are cumulative, i.e., a higher capability level includes the attributes of the lower levels.</a:t>
            </a:r>
            <a:endParaRPr lang="lv-LV" altLang="lv-LV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Maturity Levels Cannot be </a:t>
            </a:r>
            <a:r>
              <a:rPr lang="en-US" sz="24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</a:rPr>
              <a:t>Skipped</a:t>
            </a:r>
            <a:endParaRPr lang="lv-LV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 smtClean="0">
                <a:solidFill>
                  <a:schemeClr val="tx1"/>
                </a:solidFill>
              </a:rPr>
              <a:t>Higher </a:t>
            </a:r>
            <a:r>
              <a:rPr lang="en-US" altLang="lv-LV" sz="2400" dirty="0">
                <a:solidFill>
                  <a:schemeClr val="tx1"/>
                </a:solidFill>
              </a:rPr>
              <a:t>level processes have less chance of success without the discipline provided by lower </a:t>
            </a:r>
            <a:r>
              <a:rPr lang="en-US" altLang="lv-LV" sz="2400" dirty="0" smtClean="0">
                <a:solidFill>
                  <a:schemeClr val="tx1"/>
                </a:solidFill>
              </a:rPr>
              <a:t>levels.</a:t>
            </a:r>
            <a:endParaRPr lang="lv-LV" altLang="lv-LV" sz="2400" dirty="0" smtClean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lv-LV" sz="2400" dirty="0" smtClean="0">
                <a:solidFill>
                  <a:schemeClr val="tx1"/>
                </a:solidFill>
              </a:rPr>
              <a:t>The </a:t>
            </a:r>
            <a:r>
              <a:rPr lang="en-US" altLang="lv-LV" sz="2400" dirty="0">
                <a:solidFill>
                  <a:schemeClr val="tx1"/>
                </a:solidFill>
              </a:rPr>
              <a:t>effect of innovation can be obscured in a </a:t>
            </a:r>
            <a:br>
              <a:rPr lang="en-US" altLang="lv-LV" sz="2400" dirty="0">
                <a:solidFill>
                  <a:schemeClr val="tx1"/>
                </a:solidFill>
              </a:rPr>
            </a:br>
            <a:r>
              <a:rPr lang="en-US" altLang="lv-LV" sz="2400" dirty="0">
                <a:solidFill>
                  <a:schemeClr val="tx1"/>
                </a:solidFill>
              </a:rPr>
              <a:t>noisy process.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5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en-US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Levels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Soccer </a:t>
            </a:r>
            <a:r>
              <a:rPr lang="lv-LV" sz="4000" b="1" spc="-1" dirty="0" smtClean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Teams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75775"/>
              </p:ext>
            </p:extLst>
          </p:nvPr>
        </p:nvGraphicFramePr>
        <p:xfrm>
          <a:off x="457200" y="1124744"/>
          <a:ext cx="8229600" cy="4859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79260397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4166758904"/>
                    </a:ext>
                  </a:extLst>
                </a:gridCol>
              </a:tblGrid>
              <a:tr h="442586">
                <a:tc>
                  <a:txBody>
                    <a:bodyPr/>
                    <a:lstStyle/>
                    <a:p>
                      <a:r>
                        <a:rPr lang="lv-LV" sz="2200" dirty="0" smtClean="0"/>
                        <a:t>Amateur Team</a:t>
                      </a:r>
                      <a:endParaRPr lang="lv-LV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200" dirty="0" smtClean="0"/>
                        <a:t>Professional Team</a:t>
                      </a:r>
                      <a:endParaRPr lang="lv-LV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733884"/>
                  </a:ext>
                </a:extLst>
              </a:tr>
              <a:tr h="1106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Everyone runs around at random. They might</a:t>
                      </a:r>
                      <a:r>
                        <a:rPr lang="lv-LV" altLang="lv-LV" sz="2200" baseline="0" dirty="0" smtClean="0">
                          <a:solidFill>
                            <a:schemeClr val="tx1"/>
                          </a:solidFill>
                        </a:rPr>
                        <a:t> do right and wrong things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Everyone moves in a coordinated fashion, based on practicing their tactics many times.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8620389"/>
                  </a:ext>
                </a:extLst>
              </a:tr>
              <a:tr h="1106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The next time the ball is hit in the same place, they may do something</a:t>
                      </a:r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 entirely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 different.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Sometimes they fail to make the right play, but they almost always try to do the right thing.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23788"/>
                  </a:ext>
                </a:extLst>
              </a:tr>
              <a:tr h="774525">
                <a:tc>
                  <a:txBody>
                    <a:bodyPr/>
                    <a:lstStyle/>
                    <a:p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When losing a top player, an amateur 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team </a:t>
                      </a:r>
                      <a:r>
                        <a:rPr lang="lv-LV" altLang="lv-LV" sz="2200" dirty="0" smtClean="0">
                          <a:solidFill>
                            <a:schemeClr val="tx1"/>
                          </a:solidFill>
                        </a:rPr>
                        <a:t>is likely to get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 much worse.</a:t>
                      </a:r>
                      <a:endParaRPr lang="lv-LV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Professional team often has someone waiting to fill in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lv-LV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613561"/>
                  </a:ext>
                </a:extLst>
              </a:tr>
              <a:tr h="110646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v-LV" sz="2200" dirty="0" smtClean="0"/>
                        <a:t>When results are</a:t>
                      </a:r>
                      <a:r>
                        <a:rPr lang="lv-LV" sz="2200" baseline="0" dirty="0" smtClean="0"/>
                        <a:t> bad </a:t>
                      </a:r>
                      <a:r>
                        <a:rPr lang="en-US" altLang="lv-LV" sz="2200" dirty="0" smtClean="0">
                          <a:solidFill>
                            <a:schemeClr val="tx1"/>
                          </a:solidFill>
                        </a:rPr>
                        <a:t>Amateur players don’t know what went wrong, or they blame each other.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Professional teams </a:t>
                      </a:r>
                      <a:r>
                        <a:rPr lang="lv-LV" sz="2200" dirty="0" smtClean="0">
                          <a:solidFill>
                            <a:schemeClr val="tx1"/>
                          </a:solidFill>
                        </a:rPr>
                        <a:t>try to </a:t>
                      </a:r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discuss their play and look for ways to improve.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71965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Levels (Carnegie Mellon Univ.)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4495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88" y="1268413"/>
            <a:ext cx="7366000" cy="527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L1: Initial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4495800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>
              <a:spcBef>
                <a:spcPts val="561"/>
              </a:spcBef>
              <a:buClr>
                <a:srgbClr val="002060"/>
              </a:buClr>
              <a:defRPr/>
            </a:pPr>
            <a:r>
              <a:rPr lang="en-US" sz="28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1: Chaos and Hero Mentality</a:t>
            </a:r>
            <a:endParaRPr lang="lv-LV" sz="28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Software processes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defined</a:t>
            </a:r>
            <a:endParaRPr lang="en-US" sz="28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Planning and controls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used at all times</a:t>
            </a:r>
            <a:endParaRPr lang="en-US" sz="28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Success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depends on some people only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(personal motivation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and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sacrifice)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Success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does not depend on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proven </a:t>
            </a:r>
            <a:r>
              <a:rPr lang="en-US" sz="2800" spc="-1" dirty="0" err="1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s; it is not repeatable.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16388" name="Group 4"/>
          <p:cNvGrpSpPr>
            <a:grpSpLocks/>
          </p:cNvGrpSpPr>
          <p:nvPr/>
        </p:nvGrpSpPr>
        <p:grpSpPr bwMode="auto">
          <a:xfrm>
            <a:off x="565150" y="4953000"/>
            <a:ext cx="8121650" cy="693738"/>
            <a:chOff x="565864" y="5103354"/>
            <a:chExt cx="8120576" cy="694160"/>
          </a:xfrm>
        </p:grpSpPr>
        <p:pic>
          <p:nvPicPr>
            <p:cNvPr id="16389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864" y="5103354"/>
              <a:ext cx="8120576" cy="6767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390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5103354"/>
              <a:ext cx="5181600" cy="694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L2: Managed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3560763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2: </a:t>
            </a: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Repeatable </a:t>
            </a: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and </a:t>
            </a: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uses milestones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Basic project management controls implemented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Planning, monitor and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quality 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control, cost and functionality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still 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not transparent («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black boxes</a:t>
            </a:r>
            <a:r>
              <a:rPr lang="lv-LV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»)</a:t>
            </a: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, but with milestones and reviews</a:t>
            </a:r>
            <a:r>
              <a:rPr lang="lv-LV" sz="32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.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pic>
        <p:nvPicPr>
          <p:cNvPr id="1741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11800"/>
            <a:ext cx="81153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L3: Defined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3057525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3:</a:t>
            </a: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</a:t>
            </a: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Defined software process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documented and used across the entire organization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The boxes are now internally visible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Staff understands their roles and responsibilities of processes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18436" name="Group 3"/>
          <p:cNvGrpSpPr>
            <a:grpSpLocks/>
          </p:cNvGrpSpPr>
          <p:nvPr/>
        </p:nvGrpSpPr>
        <p:grpSpPr bwMode="auto">
          <a:xfrm>
            <a:off x="514350" y="4724400"/>
            <a:ext cx="8115300" cy="676275"/>
            <a:chOff x="514350" y="4953000"/>
            <a:chExt cx="8115300" cy="676275"/>
          </a:xfrm>
        </p:grpSpPr>
        <p:pic>
          <p:nvPicPr>
            <p:cNvPr id="18437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50" y="4953000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Picture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991099"/>
              <a:ext cx="5520729" cy="638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360">
            <a:noFill/>
          </a:ln>
        </p:spPr>
        <p:txBody>
          <a:bodyPr anchor="ctr"/>
          <a:lstStyle/>
          <a:p>
            <a:pPr>
              <a:defRPr/>
            </a:pPr>
            <a:r>
              <a:rPr lang="lv-LV" sz="4000" b="1" spc="-1" dirty="0">
                <a:solidFill>
                  <a:srgbClr val="C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CMM L4: Quantitatively Managed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457200" y="1524000"/>
            <a:ext cx="8229600" cy="3057525"/>
          </a:xfrm>
          <a:prstGeom prst="rect">
            <a:avLst/>
          </a:prstGeom>
          <a:noFill/>
          <a:ln w="9360">
            <a:noFill/>
          </a:ln>
        </p:spPr>
        <p:txBody>
          <a:bodyPr/>
          <a:lstStyle/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Level 4:</a:t>
            </a: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Measurable</a:t>
            </a:r>
            <a:r>
              <a:rPr lang="en-US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 process</a:t>
            </a:r>
            <a:r>
              <a:rPr lang="lv-LV" sz="3200" b="1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es</a:t>
            </a:r>
            <a:endParaRPr lang="en-US" sz="3200" b="1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Quantitative quality goals set for software processes and products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Processes are predictable, measured</a:t>
            </a:r>
          </a:p>
          <a:p>
            <a:pPr marL="743040" lvl="1" indent="-285480">
              <a:spcBef>
                <a:spcPts val="561"/>
              </a:spcBef>
              <a:buClr>
                <a:srgbClr val="002060"/>
              </a:buClr>
              <a:buFont typeface="Arial"/>
              <a:buChar char="–"/>
              <a:defRPr/>
            </a:pPr>
            <a:r>
              <a:rPr lang="en-US" sz="2800" spc="-1" dirty="0">
                <a:solidFill>
                  <a:srgbClr val="002060"/>
                </a:solidFill>
                <a:uFill>
                  <a:solidFill>
                    <a:srgbClr val="FFFFFF"/>
                  </a:solidFill>
                </a:uFill>
              </a:rPr>
              <a:t>Management makes informed, objective decisions</a:t>
            </a: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360">
              <a:spcBef>
                <a:spcPts val="641"/>
              </a:spcBef>
              <a:buClr>
                <a:srgbClr val="002060"/>
              </a:buClr>
              <a:defRPr/>
            </a:pPr>
            <a:endParaRPr lang="en-US" sz="32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  <a:p>
            <a:pPr marL="457560" lvl="1">
              <a:spcBef>
                <a:spcPts val="561"/>
              </a:spcBef>
              <a:buClr>
                <a:srgbClr val="002060"/>
              </a:buClr>
              <a:defRPr/>
            </a:pPr>
            <a:endParaRPr lang="en-US" sz="2400" spc="-1" dirty="0">
              <a:solidFill>
                <a:srgbClr val="002060"/>
              </a:solidFill>
              <a:uFill>
                <a:solidFill>
                  <a:srgbClr val="FFFFFF"/>
                </a:solidFill>
              </a:uFill>
            </a:endParaRPr>
          </a:p>
        </p:txBody>
      </p:sp>
      <p:grpSp>
        <p:nvGrpSpPr>
          <p:cNvPr id="19460" name="Group 5"/>
          <p:cNvGrpSpPr>
            <a:grpSpLocks/>
          </p:cNvGrpSpPr>
          <p:nvPr/>
        </p:nvGrpSpPr>
        <p:grpSpPr bwMode="auto">
          <a:xfrm>
            <a:off x="514350" y="5157788"/>
            <a:ext cx="8115300" cy="792162"/>
            <a:chOff x="514170" y="4837187"/>
            <a:chExt cx="8115300" cy="792088"/>
          </a:xfrm>
        </p:grpSpPr>
        <p:pic>
          <p:nvPicPr>
            <p:cNvPr id="19461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170" y="4837187"/>
              <a:ext cx="81153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462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28800" y="4953000"/>
              <a:ext cx="5143500" cy="6762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AR PL KaitiM GB"/>
        <a:cs typeface="AR PL KaitiM GB"/>
      </a:majorFont>
      <a:minorFont>
        <a:latin typeface="Calibri"/>
        <a:ea typeface="AR PL KaitiM GB"/>
        <a:cs typeface="AR PL KaitiM GB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1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4156</TotalTime>
  <Words>1051</Words>
  <Application>Microsoft Office PowerPoint</Application>
  <PresentationFormat>On-screen Show (4:3)</PresentationFormat>
  <Paragraphs>163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 PL KaitiM GB</vt:lpstr>
      <vt:lpstr>Arial</vt:lpstr>
      <vt:lpstr>Calibri</vt:lpstr>
      <vt:lpstr>Helvetica</vt:lpstr>
      <vt:lpstr>Times New Roman</vt:lpstr>
      <vt:lpstr>Office Theme</vt:lpstr>
      <vt:lpstr>PowerPoint Presentation</vt:lpstr>
      <vt:lpstr>PowerPoint Presentation</vt:lpstr>
      <vt:lpstr>Capability Levels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Katrina Osleja</dc:creator>
  <cp:lastModifiedBy>Kalvis Apsītis</cp:lastModifiedBy>
  <cp:revision>359</cp:revision>
  <cp:lastPrinted>1601-01-01T00:00:00Z</cp:lastPrinted>
  <dcterms:created xsi:type="dcterms:W3CDTF">2010-04-19T09:30:32Z</dcterms:created>
  <dcterms:modified xsi:type="dcterms:W3CDTF">2019-11-29T09:05:35Z</dcterms:modified>
</cp:coreProperties>
</file>