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80" r:id="rId2"/>
    <p:sldId id="303" r:id="rId3"/>
    <p:sldId id="306" r:id="rId4"/>
    <p:sldId id="307" r:id="rId5"/>
    <p:sldId id="310" r:id="rId6"/>
    <p:sldId id="311" r:id="rId7"/>
    <p:sldId id="309" r:id="rId8"/>
    <p:sldId id="314" r:id="rId9"/>
    <p:sldId id="315" r:id="rId10"/>
    <p:sldId id="312" r:id="rId11"/>
    <p:sldId id="317" r:id="rId12"/>
    <p:sldId id="316" r:id="rId13"/>
    <p:sldId id="321" r:id="rId14"/>
    <p:sldId id="322" r:id="rId15"/>
    <p:sldId id="323" r:id="rId16"/>
    <p:sldId id="324" r:id="rId17"/>
    <p:sldId id="325" r:id="rId18"/>
    <p:sldId id="318" r:id="rId19"/>
    <p:sldId id="319" r:id="rId2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1 Introduction" id="{02BB7856-BF30-437E-817C-33DCE9BC3D06}">
          <p14:sldIdLst>
            <p14:sldId id="280"/>
            <p14:sldId id="303"/>
            <p14:sldId id="306"/>
            <p14:sldId id="307"/>
          </p14:sldIdLst>
        </p14:section>
        <p14:section name="Arrays" id="{5A788220-7C0F-40B2-9CBF-8F17F0DEE273}">
          <p14:sldIdLst>
            <p14:sldId id="310"/>
            <p14:sldId id="311"/>
            <p14:sldId id="309"/>
            <p14:sldId id="314"/>
            <p14:sldId id="315"/>
            <p14:sldId id="312"/>
            <p14:sldId id="317"/>
            <p14:sldId id="316"/>
            <p14:sldId id="321"/>
            <p14:sldId id="322"/>
            <p14:sldId id="323"/>
          </p14:sldIdLst>
        </p14:section>
        <p14:section name="Object Oriented Design" id="{00187AED-BA79-4374-B5DE-10E9E77C4B2C}">
          <p14:sldIdLst>
            <p14:sldId id="324"/>
            <p14:sldId id="325"/>
          </p14:sldIdLst>
        </p14:section>
        <p14:section name="Inheritance" id="{8669CBAE-C040-44C7-8349-21E7D561B0CD}">
          <p14:sldIdLst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50"/>
    <a:srgbClr val="FF33CC"/>
    <a:srgbClr val="43B02A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1" d="100"/>
          <a:sy n="91" d="100"/>
        </p:scale>
        <p:origin x="90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# Every module has the following content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Title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Table of Contents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</a:t>
            </a:r>
            <a:r>
              <a:rPr lang="en-US" altLang="lv-LV" baseline="0" dirty="0" smtClean="0">
                <a:latin typeface="Arial" panose="020B0604020202020204" pitchFamily="34" charset="0"/>
              </a:rPr>
              <a:t> where are we in the material?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Motivation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 why</a:t>
            </a:r>
            <a:r>
              <a:rPr lang="en-US" altLang="lv-LV" baseline="0" dirty="0" smtClean="0">
                <a:latin typeface="Arial" panose="020B0604020202020204" pitchFamily="34" charset="0"/>
              </a:rPr>
              <a:t> do we need this module?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Anchor Task (1x) – introduce the key problem</a:t>
            </a:r>
            <a:r>
              <a:rPr lang="en-US" altLang="lv-LV" baseline="0" dirty="0" smtClean="0">
                <a:latin typeface="Arial" panose="020B0604020202020204" pitchFamily="34" charset="0"/>
              </a:rPr>
              <a:t> handled by this</a:t>
            </a:r>
            <a:r>
              <a:rPr lang="en-US" altLang="lv-LV" dirty="0" smtClean="0">
                <a:latin typeface="Arial" panose="020B0604020202020204" pitchFamily="34" charset="0"/>
              </a:rPr>
              <a:t> module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Objectives (1x)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Theory Section (1 subtitle + more slides) or Demo Section (1 subtitle + more slides)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Summary (1x)</a:t>
            </a:r>
            <a:br>
              <a:rPr lang="en-US" altLang="lv-LV" dirty="0" smtClean="0">
                <a:latin typeface="Arial" panose="020B0604020202020204" pitchFamily="34" charset="0"/>
              </a:rPr>
            </a:br>
            <a:r>
              <a:rPr lang="en-US" altLang="lv-LV" dirty="0" smtClean="0">
                <a:latin typeface="Arial" panose="020B0604020202020204" pitchFamily="34" charset="0"/>
              </a:rPr>
              <a:t>* References (1x)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smtClean="0">
              <a:latin typeface="Arial" panose="020B0604020202020204" pitchFamily="34" charset="0"/>
            </a:endParaRPr>
          </a:p>
        </p:txBody>
      </p:sp>
      <p:sp>
        <p:nvSpPr>
          <p:cNvPr id="9220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Algoritmu testēšana un atkļūdošana mācību programmēšanas uzdevumiem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Guntis Arnicāns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1DB7BB-F0AC-4EB2-BBC0-DD4C3463AA75}" type="slidenum">
              <a:rPr lang="lv-LV" altLang="lv-LV" sz="1200" smtClean="0">
                <a:latin typeface="Arial" panose="020B0604020202020204" pitchFamily="34" charset="0"/>
              </a:rPr>
              <a:pPr/>
              <a:t>2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want to become professionals = can create systems that others will use</a:t>
            </a:r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like to challenge themselves with difficult problems.</a:t>
            </a:r>
            <a:endParaRPr lang="en-US" altLang="lv-LV" sz="2000" dirty="0" smtClean="0"/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highly motivated people who also want to sleep; who take normal course-load, but typically do not work full-time yet.</a:t>
            </a:r>
          </a:p>
          <a:p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3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https://stackoverflow.com/questions/7784758/c-c-multidimensional-array-internals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75791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  <p:pic>
        <p:nvPicPr>
          <p:cNvPr id="12" name="Picture 4" descr="minispir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en-tracer-682.appspot.com/data-structur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-design-patterns.com/principles/#separation-of-concerns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21943621/how-to-create-a-contiguous-2d-array-in-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1.4. More on Object Orientation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  <a:p>
            <a:pPr eaLnBrk="1" hangingPunct="1"/>
            <a:r>
              <a:rPr lang="lv-LV" altLang="lv-LV" dirty="0" smtClean="0">
                <a:hlinkClick r:id="rId3"/>
              </a:rPr>
              <a:t>http://linen-tracer-682.appspot.com/data-structures/index.html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Pointer Arithmetic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22400" y="3276599"/>
            <a:ext cx="10160000" cy="2590801"/>
          </a:xfrm>
        </p:spPr>
        <p:txBody>
          <a:bodyPr/>
          <a:lstStyle/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foo[3][4] = {{0,1,2,3}, {4,5,6,7}, {8,9,10,11}};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*((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int*)foo + 1)=15;  </a:t>
            </a:r>
            <a:r>
              <a:rPr lang="lv-LV" sz="2000" dirty="0" smtClean="0">
                <a:solidFill>
                  <a:srgbClr val="43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adds 4 bytes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**(foo + 1) = 17;  </a:t>
            </a:r>
            <a:r>
              <a:rPr lang="lv-LV" sz="2000" dirty="0" smtClean="0">
                <a:solidFill>
                  <a:srgbClr val="43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adds 16 bytes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*(*(foo+2)+2) = 19;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dirty="0" smtClean="0"/>
              <a:t>For dynamically allocated arrays – too confusing (as rows are no longer contiguous).</a:t>
            </a:r>
            <a:endParaRPr lang="lv-LV" dirty="0"/>
          </a:p>
        </p:txBody>
      </p:sp>
      <p:pic>
        <p:nvPicPr>
          <p:cNvPr id="4098" name="Picture 2" descr="enter image description he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1714498"/>
            <a:ext cx="9284238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79596"/>
              </p:ext>
            </p:extLst>
          </p:nvPr>
        </p:nvGraphicFramePr>
        <p:xfrm>
          <a:off x="7823200" y="3810000"/>
          <a:ext cx="37592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56064059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264619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55002277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968459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b="1" dirty="0" smtClean="0">
                          <a:solidFill>
                            <a:srgbClr val="FF33CC"/>
                          </a:solidFill>
                        </a:rPr>
                        <a:t>15</a:t>
                      </a:r>
                      <a:endParaRPr lang="lv-LV" b="1" dirty="0">
                        <a:solidFill>
                          <a:srgbClr val="FF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2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3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b="1" dirty="0" smtClean="0">
                          <a:solidFill>
                            <a:srgbClr val="FF33CC"/>
                          </a:solidFill>
                        </a:rPr>
                        <a:t>17</a:t>
                      </a:r>
                      <a:endParaRPr lang="lv-LV" b="1" dirty="0">
                        <a:solidFill>
                          <a:srgbClr val="FF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5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6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7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42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8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9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b="1" dirty="0" smtClean="0">
                          <a:solidFill>
                            <a:srgbClr val="FF33CC"/>
                          </a:solidFill>
                        </a:rPr>
                        <a:t>19</a:t>
                      </a:r>
                      <a:endParaRPr lang="lv-LV" b="1" dirty="0">
                        <a:solidFill>
                          <a:srgbClr val="FF33CC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11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61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520569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Uninitialized Arrays?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a[3][4] = {{0,1,2,3},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{4,5,6,7},{8,9,10,11}};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 b[3][4];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 (int i=0; i&lt; 3; i++) {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for (int j=0; j &lt; 4; j++) 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cout &lt;&lt; b[i][j] &lt;&lt; "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";</a:t>
            </a:r>
            <a:b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</a:t>
            </a:r>
            <a:r>
              <a:rPr lang="lv-LV" sz="2000" b="1" dirty="0" smtClean="0">
                <a:solidFill>
                  <a:srgbClr val="FF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2000" b="1" dirty="0">
                <a:solidFill>
                  <a:srgbClr val="FF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endl;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2000" dirty="0" smtClean="0"/>
          </a:p>
          <a:p>
            <a:pPr marL="0" indent="0">
              <a:buNone/>
            </a:pPr>
            <a:r>
              <a:rPr lang="lv-LV" sz="2000" dirty="0" smtClean="0"/>
              <a:t>Avoid confusing indentations. </a:t>
            </a:r>
            <a:br>
              <a:rPr lang="lv-LV" sz="2000" dirty="0" smtClean="0"/>
            </a:br>
            <a:r>
              <a:rPr lang="lv-LV" sz="2000" dirty="0" smtClean="0"/>
              <a:t>Try to use brackets {}, if unsure.</a:t>
            </a:r>
            <a:endParaRPr lang="lv-LV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This program prints whatever is in the memory allocated for "b".</a:t>
            </a:r>
            <a:br>
              <a:rPr lang="lv-LV" dirty="0" smtClean="0"/>
            </a:br>
            <a:r>
              <a:rPr lang="lv-LV" dirty="0" smtClean="0"/>
              <a:t>(Do not use uninitialized arrays; this is not Java/Scala!)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20315064 20315056 20315068 20315084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20315088 2 2 -63465308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20315092 12929577 13227780 13096005</a:t>
            </a:r>
          </a:p>
        </p:txBody>
      </p:sp>
    </p:spTree>
    <p:extLst>
      <p:ext uri="{BB962C8B-B14F-4D97-AF65-F5344CB8AC3E}">
        <p14:creationId xmlns:p14="http://schemas.microsoft.com/office/powerpoint/2010/main" val="158421151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Pointer assignments do not copy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aa[] = {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10,20,30,40,50,60,70};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int* bb = new int[7];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Not as useful as it seems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"bb" is an alias to "aa"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FF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bb=aa;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 (int i=0;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i&lt;7;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i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++)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bb[i] &lt;&lt;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"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endl;</a:t>
            </a:r>
          </a:p>
          <a:p>
            <a:pPr marL="0" indent="0">
              <a:buNone/>
            </a:pP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bb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[3] = -17;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 &lt;&lt; </a:t>
            </a: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aa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[3] &lt;&lt; </a:t>
            </a: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Copy the content: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aa[] = {10,20,30,40,50,60,70};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int* bb = new int[7];</a:t>
            </a:r>
          </a:p>
          <a:p>
            <a:pPr marL="0" indent="0">
              <a:buNone/>
            </a:pPr>
            <a:endParaRPr lang="lv-LV" sz="20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nn-NO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for (int i =0; i&lt; 7; i</a:t>
            </a:r>
            <a:r>
              <a:rPr lang="nn-NO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++)</a:t>
            </a:r>
            <a:r>
              <a:rPr lang="nn-NO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   </a:t>
            </a:r>
            <a:endParaRPr lang="lv-LV" sz="2000" b="1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</a:t>
            </a:r>
            <a:r>
              <a:rPr lang="nn-NO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bb[i</a:t>
            </a:r>
            <a:r>
              <a:rPr lang="nn-NO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] = aa[i];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43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OR</a:t>
            </a:r>
          </a:p>
          <a:p>
            <a:pPr marL="0" indent="0">
              <a:buNone/>
            </a:pPr>
            <a:r>
              <a:rPr lang="lv-LV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std</a:t>
            </a:r>
            <a:r>
              <a:rPr lang="lv-LV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::copy(std::begin(aa), </a:t>
            </a:r>
            <a:endParaRPr lang="lv-LV" sz="2000" b="1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std</a:t>
            </a:r>
            <a:r>
              <a:rPr lang="lv-LV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::end(aa), bb);</a:t>
            </a:r>
          </a:p>
          <a:p>
            <a:pPr marL="0" indent="0">
              <a:buNone/>
            </a:pPr>
            <a:endParaRPr lang="nn-NO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bb</a:t>
            </a:r>
            <a:r>
              <a:rPr lang="fr-FR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[3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 = -17;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 &lt;&lt; </a:t>
            </a: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aa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[3] &lt;&lt; </a:t>
            </a: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endParaRPr lang="lv-LV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6019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Functions with Array args/vals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5435600" cy="4114800"/>
          </a:xfrm>
        </p:spPr>
        <p:txBody>
          <a:bodyPr/>
          <a:lstStyle/>
          <a:p>
            <a:pPr marL="0" indent="0">
              <a:buNone/>
            </a:pPr>
            <a:r>
              <a:rPr lang="lv-LV" sz="1800" dirty="0" smtClean="0">
                <a:solidFill>
                  <a:srgbClr val="00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Useless; returns 0</a:t>
            </a:r>
          </a:p>
          <a:p>
            <a:pPr marL="0" indent="0">
              <a:buNone/>
            </a:pP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getLen (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int* aa) {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 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len = sizeof(aa)/sizeof(aa[0]);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 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return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len;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18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int 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stuff(int*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aa, int n)</a:t>
            </a: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{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 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for (int i = 0; i &lt; n; i++) {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// Process aa[i]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}</a:t>
            </a:r>
            <a:endParaRPr lang="lv-LV" sz="18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20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int a[] = {1,2,3};  </a:t>
            </a:r>
            <a:r>
              <a:rPr lang="lv-LV" sz="2000" b="1" dirty="0" smtClean="0">
                <a:solidFill>
                  <a:srgbClr val="FF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getLen(a);</a:t>
            </a:r>
          </a:p>
          <a:p>
            <a:pPr marL="0" indent="0">
              <a:buNone/>
            </a:pPr>
            <a:r>
              <a:rPr lang="lv-LV" sz="20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stuff(a); </a:t>
            </a:r>
            <a:r>
              <a:rPr lang="lv-LV" sz="2000" dirty="0" smtClean="0">
                <a:solidFill>
                  <a:srgbClr val="00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this is OK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7162800" y="1752600"/>
            <a:ext cx="4419600" cy="4114800"/>
          </a:xfrm>
        </p:spPr>
        <p:txBody>
          <a:bodyPr/>
          <a:lstStyle/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compilation error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something(int[] a) {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... }</a:t>
            </a:r>
          </a:p>
          <a:p>
            <a:pPr marL="0" indent="0">
              <a:buNone/>
            </a:pP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int* oddNums(int N) {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int* res = new int[N];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for (i=0; i&lt;N; i++) {...}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return res;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int* aa = oddNums(100);</a:t>
            </a:r>
          </a:p>
          <a:p>
            <a:pPr marL="0" indent="0">
              <a:buNone/>
            </a:pPr>
            <a:r>
              <a:rPr lang="lv-LV" sz="20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delete aa;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705702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Functions with Array Arguments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Prototype (Header file)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findSum(int a[], </a:t>
            </a:r>
            <a:r>
              <a:rPr lang="lv-LV" sz="20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n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Specify length separately!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Implementation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findSum(int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a[], int n) { 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int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sum = 0; 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for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(int i = 0; i &lt; n; i++)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sum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+= a[i]; 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return sum;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main() { 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int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list[] = 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{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4, 2, 7, 8, 5, 1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bool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result = 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findSum(list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, </a:t>
            </a:r>
            <a:r>
              <a:rPr lang="lv-LV" sz="20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6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if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result % 2 == 0)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	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cout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&lt;&lt;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"even\n";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else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cout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&lt;&lt;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"odd\n";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return 0;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29659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Type Casts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23069135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Class Design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521200" cy="4114800"/>
          </a:xfrm>
        </p:spPr>
        <p:txBody>
          <a:bodyPr/>
          <a:lstStyle/>
          <a:p>
            <a:pPr marL="0" indent="0">
              <a:buNone/>
            </a:pPr>
            <a:r>
              <a:rPr lang="lv-LV" sz="1800" dirty="0">
                <a:hlinkClick r:id="rId2"/>
              </a:rPr>
              <a:t>https://java-design-patterns.com/principles/#</a:t>
            </a:r>
            <a:r>
              <a:rPr lang="lv-LV" sz="1800" dirty="0" smtClean="0">
                <a:hlinkClick r:id="rId2"/>
              </a:rPr>
              <a:t>separation-of-concerns</a:t>
            </a:r>
            <a:r>
              <a:rPr lang="lv-LV" sz="1800" dirty="0" smtClean="0"/>
              <a:t> 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is what I sometimes have called "the separation of concerns", which, even if not perfectly possible, is yet the only available technique for effective ordering of one's thoughts, that I know of. This is what I mean by "focusing one's attention upon some aspect": it does not mean ignoring the other aspects, it is just doing justice to the fact that from this aspect's point of view, the other is irrelevant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lv-LV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lv-LV" sz="18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lv-LV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(Dijkstra)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lv-LV" sz="1800" dirty="0" smtClean="0"/>
          </a:p>
          <a:p>
            <a:pPr marL="0" indent="0">
              <a:buNone/>
            </a:pPr>
            <a:endParaRPr lang="lv-LV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7000" y="1752600"/>
            <a:ext cx="5105400" cy="32004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Why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Simplify development and maintenance of software applications.</a:t>
            </a:r>
          </a:p>
          <a:p>
            <a:pPr marL="0" indent="0">
              <a:buNone/>
            </a:pPr>
            <a:r>
              <a:rPr lang="en-US" sz="2000" dirty="0"/>
              <a:t>When concerns are well-separated, individual sections can be reused, as well as developed and updated independently.</a:t>
            </a:r>
          </a:p>
          <a:p>
            <a:pPr marL="0" indent="0">
              <a:buNone/>
            </a:pPr>
            <a:r>
              <a:rPr lang="en-US" sz="2000" b="1" dirty="0" smtClean="0"/>
              <a:t>How</a:t>
            </a: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Break program functionality into separate modules that overlap as little as possible.</a:t>
            </a:r>
            <a:endParaRPr lang="lv-LV" sz="2000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6324600" y="5105400"/>
            <a:ext cx="4038600" cy="1143000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One C++ class</a:t>
            </a:r>
            <a:r>
              <a:rPr kumimoji="0" lang="lv-LV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stands for one concern in your program.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94198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LSP is all about expected behavior of objects:</a:t>
            </a:r>
          </a:p>
          <a:p>
            <a:endParaRPr lang="en-US" dirty="0"/>
          </a:p>
          <a:p>
            <a:r>
              <a:rPr lang="en-US" dirty="0"/>
              <a:t>Objects in a program should be replaceable with instances of their subtypes without altering the correctness of that program.</a:t>
            </a:r>
            <a:endParaRPr lang="lv-LV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583" y="1752600"/>
            <a:ext cx="3711233" cy="4114800"/>
          </a:xfrm>
        </p:spPr>
      </p:pic>
    </p:spTree>
    <p:extLst>
      <p:ext uri="{BB962C8B-B14F-4D97-AF65-F5344CB8AC3E}">
        <p14:creationId xmlns:p14="http://schemas.microsoft.com/office/powerpoint/2010/main" val="2826394276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class Shape {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public: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void setWidth(int w) {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 width = w;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void setHeight(int h) {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   height = h;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}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protected: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int width;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     int height;</a:t>
            </a:r>
          </a:p>
          <a:p>
            <a:pPr marL="0" indent="0">
              <a:buNone/>
            </a:pPr>
            <a:r>
              <a:rPr lang="lv-LV" sz="18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45412364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Function Overloading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Overloading – functions with same name, but different lists of formal parameters 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lass Square {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public:</a:t>
            </a:r>
            <a:endParaRPr lang="lv-LV" sz="18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int square(int a) {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cout </a:t>
            </a: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&lt;&lt; "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square(int)" </a:t>
            </a: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&lt;&lt; endl; 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return (a*a); 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int square(double b) { 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cout &lt;&lt; "square(double)" &lt;&lt; endl;  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return b*b; </a:t>
            </a:r>
          </a:p>
          <a:p>
            <a:pPr marL="0" indent="0">
              <a:buNone/>
            </a:pPr>
            <a:r>
              <a:rPr lang="lv-LV" sz="18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lv-LV" sz="18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97984400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Table of Contents</a:t>
            </a:r>
            <a:endParaRPr lang="lv-LV" altLang="lv-LV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en-US" altLang="lv-LV" sz="2400" b="1" dirty="0"/>
              <a:t>Part 1: </a:t>
            </a:r>
            <a:r>
              <a:rPr lang="en-US" altLang="lv-LV" sz="2400" dirty="0"/>
              <a:t>Use C++ and Object Orientation (6 modules, 3W)</a:t>
            </a:r>
          </a:p>
          <a:p>
            <a:pPr marL="457200" indent="-914400">
              <a:buNone/>
            </a:pPr>
            <a:r>
              <a:rPr lang="en-US" altLang="lv-LV" sz="2400" b="1" dirty="0"/>
              <a:t>Part 2: </a:t>
            </a:r>
            <a:r>
              <a:rPr lang="en-US" altLang="lv-LV" sz="2400" dirty="0"/>
              <a:t>Express algorithms with Abstract Data Types (ADTs) and libraries (5 modules, 2W)</a:t>
            </a:r>
          </a:p>
          <a:p>
            <a:pPr marL="457200" indent="-914400">
              <a:buNone/>
            </a:pPr>
            <a:r>
              <a:rPr lang="en-US" altLang="lv-LV" sz="2400" b="1" dirty="0"/>
              <a:t>Part 3:</a:t>
            </a:r>
            <a:r>
              <a:rPr lang="en-US" altLang="lv-LV" sz="2400" dirty="0"/>
              <a:t> Analyze the implementations of some data structures (10 modules, 5W)</a:t>
            </a:r>
          </a:p>
          <a:p>
            <a:pPr marL="457200" indent="-914400">
              <a:buNone/>
            </a:pPr>
            <a:r>
              <a:rPr lang="en-US" altLang="lv-LV" sz="2400" b="1" dirty="0"/>
              <a:t>Part 4:</a:t>
            </a:r>
            <a:r>
              <a:rPr lang="en-US" altLang="lv-LV" sz="2400" dirty="0"/>
              <a:t> </a:t>
            </a:r>
            <a:r>
              <a:rPr lang="lv-LV" altLang="lv-LV" sz="2400" dirty="0"/>
              <a:t>Introduce general paradigms for algorithms</a:t>
            </a:r>
            <a:r>
              <a:rPr lang="en-US" altLang="lv-LV" sz="2400" dirty="0"/>
              <a:t> (</a:t>
            </a:r>
            <a:r>
              <a:rPr lang="lv-LV" altLang="lv-LV" sz="2400" dirty="0"/>
              <a:t>7</a:t>
            </a:r>
            <a:r>
              <a:rPr lang="en-US" altLang="lv-LV" sz="2400" dirty="0"/>
              <a:t> modules, 3W)</a:t>
            </a:r>
          </a:p>
          <a:p>
            <a:pPr marL="457200" indent="-914400">
              <a:buNone/>
            </a:pPr>
            <a:endParaRPr lang="en-US" altLang="lv-LV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lv-LV" altLang="lv-LV" dirty="0"/>
              <a:t>1.1. HelloWorld Programs</a:t>
            </a:r>
          </a:p>
          <a:p>
            <a:pPr marL="457200" indent="-914400">
              <a:buNone/>
            </a:pPr>
            <a:r>
              <a:rPr lang="lv-LV" altLang="lv-LV" dirty="0"/>
              <a:t>1.2. Expressions, </a:t>
            </a:r>
            <a:r>
              <a:rPr lang="lv-LV" altLang="lv-LV"/>
              <a:t>control </a:t>
            </a:r>
            <a:r>
              <a:rPr lang="lv-LV" altLang="lv-LV" smtClean="0"/>
              <a:t>statements, </a:t>
            </a:r>
            <a:r>
              <a:rPr lang="lv-LV" altLang="lv-LV" dirty="0"/>
              <a:t>functions.</a:t>
            </a:r>
          </a:p>
          <a:p>
            <a:pPr marL="457200" indent="-914400">
              <a:buNone/>
            </a:pPr>
            <a:r>
              <a:rPr lang="lv-LV" altLang="lv-LV" dirty="0"/>
              <a:t>1.3. C++ classes.</a:t>
            </a:r>
          </a:p>
          <a:p>
            <a:pPr marL="457200" indent="-914400">
              <a:buNone/>
            </a:pPr>
            <a:r>
              <a:rPr lang="lv-LV" altLang="lv-LV" dirty="0"/>
              <a:t>1.4. Multi-file programs.</a:t>
            </a:r>
          </a:p>
          <a:p>
            <a:pPr marL="457200" indent="-914400">
              <a:buNone/>
            </a:pPr>
            <a:r>
              <a:rPr lang="lv-LV" altLang="lv-LV" dirty="0"/>
              <a:t>1.5. Object orientation.</a:t>
            </a:r>
          </a:p>
          <a:p>
            <a:pPr marL="457200" indent="-914400">
              <a:buNone/>
            </a:pPr>
            <a:r>
              <a:rPr lang="lv-LV" altLang="lv-LV" dirty="0"/>
              <a:t>1.6. C++ memory model. </a:t>
            </a:r>
            <a:endParaRPr lang="en-US" altLang="lv-LV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25880" y="1767840"/>
            <a:ext cx="4846320" cy="8229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  <p:sp>
        <p:nvSpPr>
          <p:cNvPr id="6" name="Rectangle 5"/>
          <p:cNvSpPr/>
          <p:nvPr/>
        </p:nvSpPr>
        <p:spPr bwMode="auto">
          <a:xfrm>
            <a:off x="6528851" y="4219903"/>
            <a:ext cx="4848772" cy="5806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What makes algorithms special among other types of software?</a:t>
            </a:r>
          </a:p>
          <a:p>
            <a:r>
              <a:rPr lang="lv-LV" dirty="0" smtClean="0"/>
              <a:t>What algorithmic characeristics can we learn from "Hello, World" and similar examples?</a:t>
            </a:r>
          </a:p>
          <a:p>
            <a:r>
              <a:rPr lang="lv-LV" dirty="0" smtClean="0"/>
              <a:t>Why </a:t>
            </a:r>
            <a:r>
              <a:rPr lang="en-US" dirty="0" smtClean="0"/>
              <a:t>learn</a:t>
            </a:r>
            <a:r>
              <a:rPr lang="lv-LV" dirty="0" smtClean="0"/>
              <a:t> C++ language?</a:t>
            </a:r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care about code on text-based input/output?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Objectives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1899459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Arrays: How to Declare and Initialize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2000" dirty="0" smtClean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lv-LV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declare and initialize 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  array on the same line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arrA[] = {1,3,5,7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  <a:p>
            <a:pPr marL="0" indent="0">
              <a:buNone/>
            </a:pP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declare and then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  initialize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 </a:t>
            </a: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20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]; </a:t>
            </a: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(int i = 0; i &lt; 20; i++)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 = 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2*i+1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 </a:t>
            </a:r>
          </a:p>
          <a:p>
            <a:pPr marL="0" indent="0">
              <a:buNone/>
            </a:pP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</a:t>
            </a:r>
            <a:r>
              <a:rPr lang="fr-FR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cin &gt;&gt; n;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fr-FR" sz="2000" dirty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</a:t>
            </a:r>
            <a:r>
              <a:rPr lang="fr-FR" sz="2000" dirty="0" err="1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fr-FR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lv-LV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</a:t>
            </a:r>
            <a:r>
              <a:rPr lang="fr-FR" sz="20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];</a:t>
            </a:r>
            <a:r>
              <a:rPr lang="fr-FR" sz="2000" dirty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</a:t>
            </a:r>
            <a:endParaRPr lang="lv-LV" sz="2000" dirty="0" smtClean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(int i = 0; i &lt; n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i++)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 =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sqrt(2*i+1)</a:t>
            </a:r>
            <a:r>
              <a:rPr lang="fr-FR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C2131: expression did not evaluate to a constant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failure was caused by a read of a variable outside its lifetime</a:t>
            </a:r>
            <a:endParaRPr lang="fr-F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412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Array Size: If Unknown in Compile Time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n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cin &gt;&gt; n;</a:t>
            </a:r>
          </a:p>
          <a:p>
            <a:pPr marL="0" indent="0">
              <a:buNone/>
            </a:pPr>
            <a:r>
              <a:rPr lang="lv-LV" sz="20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double* arr = new double[n];</a:t>
            </a:r>
            <a:endParaRPr lang="lv-LV" sz="20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(int i = 0; i &lt; n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i++)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 =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sqrt(2*i+1)</a:t>
            </a:r>
            <a:r>
              <a:rPr lang="fr-FR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solidFill>
                  <a:srgbClr val="43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do things with arr</a:t>
            </a:r>
            <a:endParaRPr lang="lv-LV" sz="2000" dirty="0">
              <a:solidFill>
                <a:srgbClr val="43B05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delete arr;</a:t>
            </a:r>
            <a:endParaRPr lang="lv-LV" sz="20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2000" dirty="0" smtClean="0"/>
          </a:p>
          <a:p>
            <a:pPr marL="0" indent="0">
              <a:buNone/>
            </a:pPr>
            <a:endParaRPr lang="lv-LV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053895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Arrays are Allocated with Length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5664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iostream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 namespace 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std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main() 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[] = 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10,20,30,40,50,60};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sz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= 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sizeof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)/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sizeof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[0]);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Size=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sz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  <a:endParaRPr lang="en-US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return 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7239000" y="1752600"/>
            <a:ext cx="4343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cs typeface="Liberation Mono" panose="02070409020205020404" pitchFamily="49" charset="0"/>
              </a:rPr>
              <a:t>sizeof</a:t>
            </a:r>
            <a:r>
              <a:rPr lang="en-US" sz="2000" dirty="0">
                <a:cs typeface="Liberation Mono" panose="02070409020205020404" pitchFamily="49" charset="0"/>
              </a:rPr>
              <a:t>(</a:t>
            </a:r>
            <a:r>
              <a:rPr lang="en-US" sz="2000" dirty="0" err="1">
                <a:cs typeface="Liberation Mono" panose="02070409020205020404" pitchFamily="49" charset="0"/>
              </a:rPr>
              <a:t>arr</a:t>
            </a:r>
            <a:r>
              <a:rPr lang="en-US" sz="2000" dirty="0" smtClean="0">
                <a:cs typeface="Liberation Mono" panose="02070409020205020404" pitchFamily="49" charset="0"/>
              </a:rPr>
              <a:t>)</a:t>
            </a:r>
            <a:r>
              <a:rPr lang="lv-LV" sz="2000" dirty="0" smtClean="0">
                <a:cs typeface="Liberation Mono" panose="02070409020205020404" pitchFamily="49" charset="0"/>
              </a:rPr>
              <a:t> is 24</a:t>
            </a:r>
          </a:p>
          <a:p>
            <a:pPr marL="0" indent="0">
              <a:buNone/>
            </a:pPr>
            <a:r>
              <a:rPr lang="lv-LV" sz="2000" dirty="0" smtClean="0">
                <a:cs typeface="Liberation Mono" panose="02070409020205020404" pitchFamily="49" charset="0"/>
              </a:rPr>
              <a:t>sizeof(arr[0]) is 4</a:t>
            </a:r>
          </a:p>
          <a:p>
            <a:pPr marL="0" indent="0">
              <a:buNone/>
            </a:pPr>
            <a:endParaRPr lang="lv-LV" sz="2000" dirty="0" smtClean="0"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b="1" dirty="0" smtClean="0">
                <a:cs typeface="Liberation Mono" panose="02070409020205020404" pitchFamily="49" charset="0"/>
              </a:rPr>
              <a:t>BUT</a:t>
            </a:r>
            <a:endParaRPr lang="lv-LV" sz="2000" b="1" dirty="0"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fr-FR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n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cin &gt;&gt; n;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double* arr = new double[n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];</a:t>
            </a:r>
          </a:p>
          <a:p>
            <a:pPr marL="0" indent="0">
              <a:buNone/>
            </a:pPr>
            <a:endParaRPr lang="lv-LV" sz="2000" b="1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lv-LV" sz="2000" dirty="0" smtClean="0">
                <a:cs typeface="Liberation Mono" panose="02070409020205020404" pitchFamily="49" charset="0"/>
              </a:rPr>
              <a:t>sizeof(arr) now is 0</a:t>
            </a:r>
          </a:p>
          <a:p>
            <a:r>
              <a:rPr lang="lv-LV" sz="2000" dirty="0" smtClean="0">
                <a:cs typeface="Liberation Mono" panose="02070409020205020404" pitchFamily="49" charset="0"/>
              </a:rPr>
              <a:t>Pointers do not have length. </a:t>
            </a:r>
            <a:endParaRPr lang="lv-LV" sz="2000" dirty="0"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40912943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90580" y="1743194"/>
            <a:ext cx="10160000" cy="4114800"/>
          </a:xfrm>
        </p:spPr>
        <p:txBody>
          <a:bodyPr/>
          <a:lstStyle/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arr[3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][4] = {0, 1 ,2 ,3 ,4 , 5 , 6 , 7 , 8 , 9 , 10 , 11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arr[3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][4] = {{0,1,2,3}, {4,5,6,7}, {8,9,10,11}};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lv-LV" dirty="0"/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bb[2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][3][4] = 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 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{ {0,1,2,3}, {4,5,6,7}, {8,9,10,11} },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{ {12,13,14,15}, {16,17,18,19}, {20,21,22,23} }</a:t>
            </a:r>
          </a:p>
          <a:p>
            <a:pPr marL="0" indent="0">
              <a:buNone/>
            </a:pP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814755"/>
              </p:ext>
            </p:extLst>
          </p:nvPr>
        </p:nvGraphicFramePr>
        <p:xfrm>
          <a:off x="2356897" y="2688074"/>
          <a:ext cx="37592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3560640592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626461907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55002277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968459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2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3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14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4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5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6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7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542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lv-LV" dirty="0" smtClean="0"/>
                        <a:t>8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9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10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11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61021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553200" y="3048000"/>
            <a:ext cx="46765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000" dirty="0" smtClean="0"/>
              <a:t>How most people imagine this.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000" dirty="0" smtClean="0"/>
              <a:t>Linear algebra: 1st index is row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000" dirty="0" smtClean="0"/>
              <a:t>2nd index is column number</a:t>
            </a:r>
            <a:br>
              <a:rPr lang="lv-LV" sz="2000" dirty="0" smtClean="0"/>
            </a:br>
            <a:r>
              <a:rPr lang="lv-LV" sz="2000" dirty="0" smtClean="0"/>
              <a:t>(1st coordinate is vertical!)</a:t>
            </a:r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83025776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Dynamic 2D Array – very different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1"/>
            <a:ext cx="6172507" cy="4114800"/>
          </a:xfrm>
        </p:spPr>
        <p:txBody>
          <a:bodyPr/>
          <a:lstStyle/>
          <a:p>
            <a:pPr marL="0" indent="0">
              <a:buNone/>
            </a:pPr>
            <a:r>
              <a:rPr lang="lv-LV" sz="2000" dirty="0" smtClean="0">
                <a:solidFill>
                  <a:srgbClr val="43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// </a:t>
            </a:r>
            <a:r>
              <a:rPr lang="lv-LV" sz="2000" dirty="0">
                <a:solidFill>
                  <a:srgbClr val="43B05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Same stuff as dynamic array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 rows, cols; 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cin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&gt;&gt; rows; cin &gt;&gt; 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cols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** a = new 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*[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rows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];</a:t>
            </a:r>
            <a:endParaRPr lang="en-US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for(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=0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 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rows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++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{</a:t>
            </a:r>
            <a:endParaRPr lang="en-US" sz="2000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a[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 = new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[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cols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];</a:t>
            </a:r>
            <a:endParaRPr lang="lv-LV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20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lv-LV" sz="2000" i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for (int j=0; j &lt; cols; j++)</a:t>
            </a:r>
          </a:p>
          <a:p>
            <a:pPr marL="0" indent="0">
              <a:buNone/>
            </a:pPr>
            <a:r>
              <a:rPr lang="lv-LV" sz="2000" i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        a[i][j] = cols*i + j;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lv-LV" sz="2000" dirty="0" smtClean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lv-LV" sz="2000" dirty="0" smtClean="0">
                <a:cs typeface="Liberation Mono" panose="02070409020205020404" pitchFamily="49" charset="0"/>
              </a:rPr>
              <a:t>2-Dimensional arrays do not exist in the dynamic case. </a:t>
            </a:r>
          </a:p>
          <a:p>
            <a:r>
              <a:rPr lang="lv-LV" sz="2000" dirty="0" smtClean="0">
                <a:cs typeface="Liberation Mono" panose="02070409020205020404" pitchFamily="49" charset="0"/>
              </a:rPr>
              <a:t>They are just arrays to pointers to arrays. </a:t>
            </a:r>
          </a:p>
          <a:p>
            <a:pPr marL="0" indent="0">
              <a:buNone/>
            </a:pPr>
            <a:r>
              <a:rPr lang="lv-LV" sz="2000" dirty="0">
                <a:cs typeface="Liberation Mono" panose="02070409020205020404" pitchFamily="49" charset="0"/>
                <a:hlinkClick r:id="rId2"/>
              </a:rPr>
              <a:t>https://</a:t>
            </a:r>
            <a:r>
              <a:rPr lang="lv-LV" sz="2000" dirty="0" smtClean="0">
                <a:cs typeface="Liberation Mono" panose="02070409020205020404" pitchFamily="49" charset="0"/>
                <a:hlinkClick r:id="rId2"/>
              </a:rPr>
              <a:t>stackoverflow.com/questions/21943621/how-to-create-a-contiguous-2d-array-in-c</a:t>
            </a:r>
            <a:r>
              <a:rPr lang="lv-LV" sz="2000" dirty="0" smtClean="0">
                <a:cs typeface="Liberation Mono" panose="02070409020205020404" pitchFamily="49" charset="0"/>
              </a:rPr>
              <a:t> </a:t>
            </a:r>
            <a:endParaRPr lang="lv-LV" sz="2000" dirty="0">
              <a:cs typeface="Liberation Mono" panose="020704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760800"/>
              </p:ext>
            </p:extLst>
          </p:nvPr>
        </p:nvGraphicFramePr>
        <p:xfrm>
          <a:off x="7594907" y="2659380"/>
          <a:ext cx="533400" cy="1264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4161816672"/>
                    </a:ext>
                  </a:extLst>
                </a:gridCol>
              </a:tblGrid>
              <a:tr h="421640"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823475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830689"/>
                  </a:ext>
                </a:extLst>
              </a:tr>
              <a:tr h="421640">
                <a:tc>
                  <a:txBody>
                    <a:bodyPr/>
                    <a:lstStyle/>
                    <a:p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39209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971670"/>
              </p:ext>
            </p:extLst>
          </p:nvPr>
        </p:nvGraphicFramePr>
        <p:xfrm>
          <a:off x="8534400" y="2532815"/>
          <a:ext cx="27940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19278260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8839051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6002295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26664935"/>
                    </a:ext>
                  </a:extLst>
                </a:gridCol>
              </a:tblGrid>
              <a:tr h="319595">
                <a:tc>
                  <a:txBody>
                    <a:bodyPr/>
                    <a:lstStyle/>
                    <a:p>
                      <a:r>
                        <a:rPr lang="lv-LV" dirty="0" smtClean="0"/>
                        <a:t>0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2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3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8138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830861"/>
              </p:ext>
            </p:extLst>
          </p:nvPr>
        </p:nvGraphicFramePr>
        <p:xfrm>
          <a:off x="9105900" y="3246205"/>
          <a:ext cx="27940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19278260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8839051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6002295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26664935"/>
                    </a:ext>
                  </a:extLst>
                </a:gridCol>
              </a:tblGrid>
              <a:tr h="319595">
                <a:tc>
                  <a:txBody>
                    <a:bodyPr/>
                    <a:lstStyle/>
                    <a:p>
                      <a:r>
                        <a:rPr lang="lv-LV" dirty="0" smtClean="0"/>
                        <a:t>4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5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6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7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8138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519745"/>
              </p:ext>
            </p:extLst>
          </p:nvPr>
        </p:nvGraphicFramePr>
        <p:xfrm>
          <a:off x="8686800" y="3794929"/>
          <a:ext cx="279400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19278260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8839051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6002295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726664935"/>
                    </a:ext>
                  </a:extLst>
                </a:gridCol>
              </a:tblGrid>
              <a:tr h="319595">
                <a:tc>
                  <a:txBody>
                    <a:bodyPr/>
                    <a:lstStyle/>
                    <a:p>
                      <a:r>
                        <a:rPr lang="lv-LV" dirty="0" smtClean="0"/>
                        <a:t>8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9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10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dirty="0" smtClean="0"/>
                        <a:t>11</a:t>
                      </a:r>
                      <a:endParaRPr lang="lv-LV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08138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 bwMode="auto">
          <a:xfrm>
            <a:off x="7783830" y="2788921"/>
            <a:ext cx="137160" cy="1371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783830" y="3223260"/>
            <a:ext cx="137160" cy="1371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783830" y="3657600"/>
            <a:ext cx="137160" cy="137160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9" idx="6"/>
            <a:endCxn id="6" idx="1"/>
          </p:cNvCxnSpPr>
          <p:nvPr/>
        </p:nvCxnSpPr>
        <p:spPr bwMode="auto">
          <a:xfrm flipV="1">
            <a:off x="7920990" y="2715695"/>
            <a:ext cx="613410" cy="14180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/>
          <p:cNvCxnSpPr>
            <a:stCxn id="10" idx="6"/>
            <a:endCxn id="7" idx="1"/>
          </p:cNvCxnSpPr>
          <p:nvPr/>
        </p:nvCxnSpPr>
        <p:spPr bwMode="auto">
          <a:xfrm>
            <a:off x="7920990" y="3291840"/>
            <a:ext cx="1184910" cy="13724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/>
          <p:cNvCxnSpPr>
            <a:stCxn id="11" idx="6"/>
            <a:endCxn id="8" idx="1"/>
          </p:cNvCxnSpPr>
          <p:nvPr/>
        </p:nvCxnSpPr>
        <p:spPr bwMode="auto">
          <a:xfrm>
            <a:off x="7920990" y="3726180"/>
            <a:ext cx="765810" cy="25162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71605475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2392</TotalTime>
  <Words>1152</Words>
  <Application>Microsoft Office PowerPoint</Application>
  <PresentationFormat>Widescreen</PresentationFormat>
  <Paragraphs>285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MS PGothic</vt:lpstr>
      <vt:lpstr>Arial</vt:lpstr>
      <vt:lpstr>Liberation Mono</vt:lpstr>
      <vt:lpstr>Times New Roman</vt:lpstr>
      <vt:lpstr>Notebook</vt:lpstr>
      <vt:lpstr>Data Structures 1.4. More on Object Orientation</vt:lpstr>
      <vt:lpstr>Table of Contents</vt:lpstr>
      <vt:lpstr>PowerPoint Presentation</vt:lpstr>
      <vt:lpstr>Objectives</vt:lpstr>
      <vt:lpstr>Arrays: How to Declare and Initialize</vt:lpstr>
      <vt:lpstr>Array Size: If Unknown in Compile Time</vt:lpstr>
      <vt:lpstr>Arrays are Allocated with Length</vt:lpstr>
      <vt:lpstr>PowerPoint Presentation</vt:lpstr>
      <vt:lpstr>Dynamic 2D Array – very different</vt:lpstr>
      <vt:lpstr>Pointer Arithmetic</vt:lpstr>
      <vt:lpstr>Uninitialized Arrays?</vt:lpstr>
      <vt:lpstr>Pointer assignments do not copy</vt:lpstr>
      <vt:lpstr>Functions with Array args/vals</vt:lpstr>
      <vt:lpstr>Functions with Array Arguments</vt:lpstr>
      <vt:lpstr>Type Casts</vt:lpstr>
      <vt:lpstr>Class Design</vt:lpstr>
      <vt:lpstr>Liskov Substitution Principle</vt:lpstr>
      <vt:lpstr>PowerPoint Presentation</vt:lpstr>
      <vt:lpstr>Function Overloading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135</cp:revision>
  <cp:lastPrinted>1601-01-01T00:00:00Z</cp:lastPrinted>
  <dcterms:created xsi:type="dcterms:W3CDTF">1601-01-01T00:00:00Z</dcterms:created>
  <dcterms:modified xsi:type="dcterms:W3CDTF">2020-09-16T08:04:43Z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