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80" r:id="rId2"/>
    <p:sldId id="303" r:id="rId3"/>
    <p:sldId id="306" r:id="rId4"/>
    <p:sldId id="307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70" r:id="rId5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3"/>
            <p14:sldId id="306"/>
            <p14:sldId id="307"/>
          </p14:sldIdLst>
        </p14:section>
        <p14:section name="File Input and Output" id="{A48DBAAA-CEA9-4763-A9CD-7ED82018A989}">
          <p14:sldIdLst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Untitled Section" id="{FB23112A-E4D2-4903-8FB1-B31BB02790AA}">
          <p14:sldIdLst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D3FB08-EC8D-496B-B1B5-4AD4C9074E9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1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8974D7-A9AD-414E-BF84-A0C6D1892E5B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87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F05A5A-6E17-4A6F-8B91-6828B70D83D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3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2AEA46-E893-44C7-90BA-9BD859D9BB25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75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EF8746-1CF4-48B3-94BB-E34ED7A18D44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8F3BC8-2C91-44FE-836D-0FF850BFBB19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4C71ED-17B8-4029-ADD6-40533C7C97E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8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69F8D9-99E4-4671-A102-B880B85FAD3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74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954C4A-D44F-41B4-9702-1C642633C04A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05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A4DE11-ADA6-4062-B02E-E82AB7D7A43C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2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89B7C5-275B-45C7-AEF9-5F066542EA1A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64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73EEDF-644D-4AA3-B38F-83627E789B5E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4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A0BB1D-1607-4566-A287-E40BE922747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63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0DF3B2-3DFE-4D9E-95E9-AE2FCBF6F828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2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134BF0-B513-4C08-950E-94EFAD54CA9E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7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E7F5E4-0448-4302-8028-2AE30A2E5E54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5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9E1A75-7B18-4970-A34A-4BD41FE075C0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66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4485D5-20C2-4AD2-B266-D169B7198A92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687466-04DC-4FEE-8EB7-98C1CD9CF16F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25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DADE23-7CF6-4BD5-8512-4BE01A481D44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3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D515DF-B7B3-4F18-AA6C-EBBD3E93D7A6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94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B2DCD0-D1F9-4C56-B212-D163EE044C2A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86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F3E2E7-15D2-40EC-9B04-726D297DD24C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04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A6D752-163C-4C35-A692-005F396B284F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514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A96CCD-EC9A-42E0-8E86-C51249F210CD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08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C40143-483A-4A79-A201-B093CDADAABC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60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30698E-2626-41CF-B5B9-3F9308CA3068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07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73589D-407E-460D-8002-BDAB620E0FC2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5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211939-8B70-4AE8-A8B7-D034F7DDC322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02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5840E9-537B-4F70-A724-4151760351E1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9BDA18-9FBA-4D07-B254-441300C4EB11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745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9FBE6B-DCD8-4857-9883-CC462F1CAEC6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57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99DA63-A95C-4071-95C9-A2B4BC4F1F8B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46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7B5CC9-CE52-46EC-B762-B4467062B61A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162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57160E-7C88-4B02-B471-E9297A94B8DA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6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300DD4-3990-4B2A-813F-B90CEECB609F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102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4CC9FE-23B1-497C-B45F-7656C88CACC3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602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4862E1-1FEC-4ADA-B6BF-872E5B47B59E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843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C6394C-98B3-42B9-9D5A-D47450AFC2A1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942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ADF872-187E-483A-BB57-B21FACDDB2BB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87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04A2C3-85A5-4779-B208-D1B130EF9616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6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AAB1CC-8644-48F6-AEAF-06180699B818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630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6E74C-776F-4941-8490-9F385EA6E94B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99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BE3E50-BCDF-4AE6-B439-7F5EB165A681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580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8A1D33-0589-4D72-963D-EB1716CE4020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054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6C377C-8437-48D2-94FE-258AB911D511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674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EA4AD7-32B3-4F5D-A344-3CE977A99DE3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2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F570B9-66C2-45EC-8CE9-476C751B1CBC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1442D0-364B-4455-984B-0E54067B60EF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7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423217-FEB3-481A-B66E-9114C42F669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3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A9444D-8494-4027-A9B3-B9755764C18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8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1.4. </a:t>
            </a:r>
            <a:r>
              <a:rPr lang="lv-LV" altLang="lv-LV" smtClean="0">
                <a:ea typeface="ＭＳ Ｐゴシック" panose="020B0600070205080204" pitchFamily="34" charset="-128"/>
              </a:rPr>
              <a:t>Multi-file programs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We turn our computers on and off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 contents of our main memory is transient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We like to keep our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So we keep what we want to preserve on disks and similar permanent storage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 file is a sequence of bytes stored in permanent storage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A file has a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 data on a file has a format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We can read/write a file if we know its name and format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44935E6-2579-4C9E-B8DA-74AB1D952AAD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0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file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3276599"/>
            <a:ext cx="10160000" cy="2590801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At the fundamental level, a file is a sequence of bytes numbered from 0 upwards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Other notions can be supplied by programs that interpret a “file format”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For example, the 6 bytes "123.45" might be interpreted as the floating-point number 123.45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F1344FE-06BE-4BE4-BF95-D0EFB7E4B88C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20485" name="Group 4"/>
          <p:cNvGrpSpPr>
            <a:grpSpLocks noChangeAspect="1"/>
          </p:cNvGrpSpPr>
          <p:nvPr/>
        </p:nvGrpSpPr>
        <p:grpSpPr bwMode="auto">
          <a:xfrm>
            <a:off x="3048000" y="838201"/>
            <a:ext cx="6781800" cy="1654175"/>
            <a:chOff x="2643" y="4799"/>
            <a:chExt cx="5100" cy="1280"/>
          </a:xfrm>
        </p:grpSpPr>
        <p:sp>
          <p:nvSpPr>
            <p:cNvPr id="20487" name="AutoShape 5"/>
            <p:cNvSpPr>
              <a:spLocks noChangeAspect="1" noChangeArrowheads="1"/>
            </p:cNvSpPr>
            <p:nvPr/>
          </p:nvSpPr>
          <p:spPr bwMode="auto">
            <a:xfrm>
              <a:off x="2643" y="4799"/>
              <a:ext cx="5100" cy="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28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34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3728" y="5768"/>
              <a:ext cx="24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31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92" name="Rectangle 10"/>
            <p:cNvSpPr>
              <a:spLocks noChangeArrowheads="1"/>
            </p:cNvSpPr>
            <p:nvPr/>
          </p:nvSpPr>
          <p:spPr bwMode="auto">
            <a:xfrm>
              <a:off x="6128" y="5768"/>
              <a:ext cx="300" cy="31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67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70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64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2828" y="5425"/>
              <a:ext cx="45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cs typeface="Arial" panose="020B0604020202020204" pitchFamily="34" charset="0"/>
                </a:rPr>
                <a:t>0:</a:t>
              </a: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3128" y="5425"/>
              <a:ext cx="45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cs typeface="Arial" panose="020B0604020202020204" pitchFamily="34" charset="0"/>
                </a:rPr>
                <a:t>1:</a:t>
              </a: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3428" y="5425"/>
              <a:ext cx="45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cs typeface="Arial" panose="020B0604020202020204" pitchFamily="34" charset="0"/>
                </a:rPr>
                <a:t>2:</a:t>
              </a:r>
              <a:endParaRPr lang="en-US" altLang="en-US" sz="24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375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General model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8807232-09FA-4EC5-8A84-0E27CABDFC74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2133600" y="2590800"/>
            <a:ext cx="1828800" cy="1676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disk</a:t>
            </a: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4267200" y="3124200"/>
            <a:ext cx="2895600" cy="533400"/>
          </a:xfrm>
          <a:prstGeom prst="leftRightArrow">
            <a:avLst>
              <a:gd name="adj1" fmla="val 50000"/>
              <a:gd name="adj2" fmla="val 10857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I/O system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7620000" y="2819400"/>
            <a:ext cx="1828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057400" y="4648201"/>
            <a:ext cx="2254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Files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(sequences of bytes)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105401" y="434340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iostreams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543800" y="4495801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Objects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(of various types)</a:t>
            </a:r>
          </a:p>
        </p:txBody>
      </p:sp>
    </p:spTree>
    <p:extLst>
      <p:ext uri="{BB962C8B-B14F-4D97-AF65-F5344CB8AC3E}">
        <p14:creationId xmlns:p14="http://schemas.microsoft.com/office/powerpoint/2010/main" val="534117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To read a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know its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open it (for reading)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Then we can 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Then we must close 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That is typically done implicitly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To write a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name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open it (for writing)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Or create a new file of that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Then we can write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close it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That is typically done implicitly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A7C796C-D0AB-4DE0-82FB-039E5023A8F7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56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Opening a file for reading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&lt;&lt; "Please enter input file name: 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string 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iname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cin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&gt;&gt; 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iname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ifstream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iname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r>
              <a:rPr lang="lv-LV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ifstream</a:t>
            </a:r>
            <a:r>
              <a:rPr lang="en-US" sz="18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 </a:t>
            </a:r>
            <a:r>
              <a:rPr 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</a:t>
            </a:r>
            <a:r>
              <a:rPr lang="lv-LV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“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input stream from a file”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defining an </a:t>
            </a:r>
            <a:r>
              <a:rPr lang="en-US" sz="18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ifstream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with a name string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opens the file of that name for reading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if (!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 error("can’t open input file ", 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iname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71C2515-4933-4463-BB32-4CACB1C2599E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41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Opening a file for writing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&lt;&lt; "Please enter name of output file: ";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</a:t>
            </a: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oname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cin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&gt;&gt; </a:t>
            </a: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oname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ofstream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ofs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oname</a:t>
            </a:r>
            <a:r>
              <a:rPr 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r>
              <a:rPr lang="lv-LV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lv-LV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</a:t>
            </a:r>
            <a:r>
              <a:rPr 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20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ofstream</a:t>
            </a:r>
            <a:r>
              <a:rPr 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 an “output stream from a file”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defining an </a:t>
            </a:r>
            <a:r>
              <a:rPr lang="en-US" sz="20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ofstream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with a name string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opens the file with that name for writing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if (!</a:t>
            </a: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ofs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 error("can’t open output file ", </a:t>
            </a: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oname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4E97A5D-BC58-4269-BFEE-81A7706E682D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63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Reading from a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Suppose a file contains a sequence of pairs representing hours and temperature readings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0 60.7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1 60.6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2 60.3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3 59.22</a:t>
            </a: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hours are numbered </a:t>
            </a:r>
            <a:r>
              <a:rPr lang="en-US" sz="2000" b="1" dirty="0"/>
              <a:t>0..23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No further format is assumed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Maybe we can do better than that (but not just now)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Termination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Reaching the end of file terminates the read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Anything unexpected in the file terminates the read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i="1" dirty="0"/>
              <a:t>E.g.</a:t>
            </a:r>
            <a:r>
              <a:rPr lang="en-US" sz="2000" dirty="0"/>
              <a:t>, </a:t>
            </a:r>
            <a:r>
              <a:rPr lang="en-US" sz="2000" b="1" dirty="0"/>
              <a:t>q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53FE8E3-627B-460A-A615-23CD38F24FBB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05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Reading a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Reading {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temperature reading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hour;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hour after midnight [0:23]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double temperature;</a:t>
            </a:r>
            <a:endParaRPr lang="en-US" sz="1800" i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vector&lt;Reading&gt; temps;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create a vector to store the readings</a:t>
            </a:r>
          </a:p>
          <a:p>
            <a:pPr eaLnBrk="1" hangingPunct="1">
              <a:buFontTx/>
              <a:buNone/>
              <a:defRPr/>
            </a:pPr>
            <a:endParaRPr lang="en-US" sz="1800" i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hour;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double temperature;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while (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&gt;&gt; hour &gt;&gt; temperature) {			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if (hour &lt; 0 || 23 &lt;hour) error("hour out of range");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temps.push_back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 Reading{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hour,temperature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 );	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sz="18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store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47107F7-0B31-49E9-986A-334A6C75A3CA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1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I/O error handling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Sources of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Human mistakes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Files that fail to meet specifications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Specifications that fail to match reality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Programmer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Etc.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/>
              <a:t>iostream</a:t>
            </a:r>
            <a:r>
              <a:rPr lang="en-US" dirty="0"/>
              <a:t> reduces all errors to one of four states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	</a:t>
            </a:r>
            <a:r>
              <a:rPr lang="en-US" sz="2000" b="1" dirty="0"/>
              <a:t>good()	// </a:t>
            </a:r>
            <a:r>
              <a:rPr lang="en-US" sz="2000" i="1" dirty="0"/>
              <a:t>the operation succeeded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eof</a:t>
            </a:r>
            <a:r>
              <a:rPr lang="en-US" sz="2000" b="1" dirty="0"/>
              <a:t>()	// </a:t>
            </a:r>
            <a:r>
              <a:rPr lang="en-US" sz="2000" i="1" dirty="0"/>
              <a:t>we hit the end of input (“end of file”)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	fail()	// </a:t>
            </a:r>
            <a:r>
              <a:rPr lang="en-US" sz="2000" i="1" dirty="0"/>
              <a:t>something unexpected happened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	bad()	// </a:t>
            </a:r>
            <a:r>
              <a:rPr lang="en-US" sz="2000" i="1" dirty="0"/>
              <a:t>something unexpected and serious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4592B17-5CCC-447D-962D-BE071A2E5315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17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Sample integer read “failure”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/>
              <a:t>Ended by “terminator character”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 *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State is </a:t>
            </a:r>
            <a:r>
              <a:rPr lang="en-US" sz="2000" b="1"/>
              <a:t>fail()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Ended by format error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1 2 3 4 5.6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State is </a:t>
            </a:r>
            <a:r>
              <a:rPr lang="en-US" sz="2000" b="1"/>
              <a:t>fail()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Ended by “end of file”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 end of file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 Control-Z (Windows)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1 2 3 4 5 Control-D (Unix)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State is </a:t>
            </a:r>
            <a:r>
              <a:rPr lang="en-US" sz="2000" b="1"/>
              <a:t>eof()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/>
              <a:t>Something really bad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Disk format error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State is </a:t>
            </a:r>
            <a:r>
              <a:rPr lang="en-US" sz="2000" b="1"/>
              <a:t>bad()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74C0C09-FEB9-45BC-8A25-04C6F3E37744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41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control structures, functions.</a:t>
            </a:r>
          </a:p>
          <a:p>
            <a:pPr marL="457200" indent="-914400">
              <a:buNone/>
            </a:pPr>
            <a:r>
              <a:rPr lang="lv-LV" altLang="lv-LV" dirty="0"/>
              <a:t>1.3. C++ classes.</a:t>
            </a:r>
          </a:p>
          <a:p>
            <a:pPr marL="457200" indent="-914400">
              <a:buNone/>
            </a:pPr>
            <a:r>
              <a:rPr lang="lv-LV" altLang="lv-LV" dirty="0"/>
              <a:t>1.4. Multi-file programs.</a:t>
            </a:r>
          </a:p>
          <a:p>
            <a:pPr marL="457200" indent="-914400">
              <a:buNone/>
            </a:pPr>
            <a:r>
              <a:rPr lang="lv-LV" altLang="lv-LV" dirty="0"/>
              <a:t>1.5. Object orientation.</a:t>
            </a:r>
          </a:p>
          <a:p>
            <a:pPr marL="457200" indent="-914400">
              <a:buNone/>
            </a:pPr>
            <a:r>
              <a:rPr lang="lv-LV" altLang="lv-LV" dirty="0"/>
              <a:t>1.6. C++ memory model. </a:t>
            </a:r>
            <a:endParaRPr lang="en-US" alt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8851" y="37338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I/O error handling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fill_vector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istream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&amp; 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vector&lt;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&gt;&amp; v, char terminator)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{ 		</a:t>
            </a:r>
            <a:r>
              <a:rPr lang="en-US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 integers from</a:t>
            </a:r>
            <a:r>
              <a:rPr lang="en-US" sz="16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6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into</a:t>
            </a:r>
            <a:r>
              <a:rPr lang="en-US" sz="16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v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until we reach</a:t>
            </a:r>
            <a:r>
              <a:rPr lang="en-US" sz="16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6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eof</a:t>
            </a:r>
            <a:r>
              <a:rPr lang="en-US" sz="16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</a:t>
            </a:r>
            <a:r>
              <a:rPr lang="en-US" sz="16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terminator</a:t>
            </a:r>
            <a:endParaRPr lang="en-US" sz="1600" b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for (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&gt;&gt; 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 )	</a:t>
            </a:r>
            <a:r>
              <a:rPr lang="en-US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 until “some failure”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v.push_back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  </a:t>
            </a:r>
            <a:r>
              <a:rPr lang="en-US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store in </a:t>
            </a:r>
            <a:r>
              <a:rPr lang="en-US" sz="16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</a:t>
            </a:r>
            <a:endParaRPr lang="en-US" sz="16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if (ist.eof()) return;		     </a:t>
            </a:r>
            <a:r>
              <a:rPr lang="en-US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fine:</a:t>
            </a:r>
            <a:r>
              <a:rPr lang="en-US" sz="16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 found the end of file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if (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ist.bad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()) error("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is bad");   </a:t>
            </a:r>
            <a:r>
              <a:rPr lang="en-US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stream corrupted; </a:t>
            </a:r>
            <a:r>
              <a:rPr lang="en-US" sz="16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out of here!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if (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ist.fail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()) {      </a:t>
            </a:r>
            <a:r>
              <a:rPr lang="lv-LV" sz="16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6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clean up the mess </a:t>
            </a:r>
            <a:r>
              <a:rPr lang="en-US" sz="16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and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report the problem</a:t>
            </a:r>
            <a:endParaRPr lang="en-US" sz="16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ist.clear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       </a:t>
            </a:r>
            <a:r>
              <a:rPr lang="en-US" sz="16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clear stream </a:t>
            </a:r>
            <a:r>
              <a:rPr lang="en-US" sz="16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state </a:t>
            </a:r>
            <a:r>
              <a:rPr lang="lv-LV" sz="16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to </a:t>
            </a:r>
            <a:r>
              <a:rPr lang="en-US" sz="16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look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terminator</a:t>
            </a:r>
            <a:endParaRPr lang="en-US" sz="16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i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char c;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&gt;&gt; c;	          </a:t>
            </a:r>
            <a:r>
              <a:rPr lang="en-US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 a character, hopefully </a:t>
            </a:r>
            <a:r>
              <a:rPr lang="en-US" sz="16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if (c != terminator)</a:t>
            </a:r>
            <a:r>
              <a:rPr lang="en-US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{			</a:t>
            </a:r>
            <a:r>
              <a:rPr lang="en-US" sz="16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unexpected character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ist.unget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  <a:r>
              <a:rPr lang="en-US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sz="16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put that character back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ist.clear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ios_base</a:t>
            </a: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sz="16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failbit</a:t>
            </a:r>
            <a:r>
              <a:rPr lang="en-US" sz="16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  <a:r>
              <a:rPr lang="lv-LV" sz="16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6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6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 the state back to 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}</a:t>
            </a:r>
            <a:r>
              <a:rPr lang="en-US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	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B607726-3C89-4D15-8A2C-F28220278872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5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Throw an exception for bad()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How to</a:t>
            </a:r>
            <a:r>
              <a:rPr 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make</a:t>
            </a:r>
            <a:r>
              <a:rPr 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throw if it goes </a:t>
            </a:r>
            <a:r>
              <a:rPr 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bad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  <a:endParaRPr lang="en-US" sz="20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ist.exceptions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ist.exceptions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()|</a:t>
            </a: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ios_base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badbit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eaLnBrk="1" hangingPunct="1">
              <a:buFontTx/>
              <a:buNone/>
              <a:defRPr/>
            </a:pPr>
            <a:endParaRPr lang="en-US" sz="2000" b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can be read as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	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“set </a:t>
            </a:r>
            <a:r>
              <a:rPr lang="en-US" sz="20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ist</a:t>
            </a:r>
            <a:r>
              <a:rPr lang="en-US" sz="20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’s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exception mask to whatever it was plus </a:t>
            </a:r>
            <a:r>
              <a:rPr lang="en-US" sz="20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badbit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”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	</a:t>
            </a:r>
            <a:r>
              <a:rPr 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 as “throw an exception if the stream goes bad”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eaLnBrk="1" hangingPunct="1">
              <a:buFontTx/>
              <a:buNone/>
              <a:defRPr/>
            </a:pPr>
            <a:r>
              <a:rPr lang="en-US" dirty="0"/>
              <a:t>Given that, we can simplify our input loops by no longer checking for </a:t>
            </a:r>
            <a:r>
              <a:rPr lang="en-US" b="1" dirty="0"/>
              <a:t>bad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10AFC7B-F676-4D3C-9F04-D01C8AB64CC6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52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Simplified input loop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fill_vector</a:t>
            </a:r>
            <a:r>
              <a:rPr lang="en-US" sz="2000" b="1" dirty="0"/>
              <a:t>(</a:t>
            </a:r>
            <a:r>
              <a:rPr lang="en-US" sz="2000" b="1" dirty="0" err="1"/>
              <a:t>istream</a:t>
            </a:r>
            <a:r>
              <a:rPr lang="en-US" sz="2000" b="1" dirty="0"/>
              <a:t>&amp; </a:t>
            </a:r>
            <a:r>
              <a:rPr lang="en-US" sz="2000" b="1" dirty="0" err="1"/>
              <a:t>ist</a:t>
            </a:r>
            <a:r>
              <a:rPr lang="en-US" sz="2000" b="1" dirty="0"/>
              <a:t>, vector&lt;</a:t>
            </a:r>
            <a:r>
              <a:rPr lang="en-US" sz="2000" b="1" dirty="0" err="1"/>
              <a:t>int</a:t>
            </a:r>
            <a:r>
              <a:rPr lang="en-US" sz="2000" b="1" dirty="0"/>
              <a:t>&gt;&amp; v, char terminator)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 		// </a:t>
            </a:r>
            <a:r>
              <a:rPr lang="en-US" sz="2000" i="1" dirty="0"/>
              <a:t>read integers from</a:t>
            </a:r>
            <a:r>
              <a:rPr lang="en-US" sz="2000" b="1" i="1" dirty="0"/>
              <a:t> </a:t>
            </a:r>
            <a:r>
              <a:rPr lang="en-US" sz="2000" b="1" i="1" dirty="0" err="1"/>
              <a:t>ist</a:t>
            </a:r>
            <a:r>
              <a:rPr lang="en-US" sz="2000" i="1" dirty="0"/>
              <a:t> into</a:t>
            </a:r>
            <a:r>
              <a:rPr lang="en-US" sz="2000" b="1" i="1" dirty="0"/>
              <a:t> v </a:t>
            </a:r>
            <a:r>
              <a:rPr lang="en-US" sz="2000" i="1" dirty="0"/>
              <a:t>until we reach</a:t>
            </a:r>
            <a:r>
              <a:rPr lang="en-US" sz="2000" b="1" i="1" dirty="0"/>
              <a:t> </a:t>
            </a:r>
            <a:r>
              <a:rPr lang="en-US" sz="2000" b="1" i="1" dirty="0" err="1"/>
              <a:t>eof</a:t>
            </a:r>
            <a:r>
              <a:rPr lang="en-US" sz="2000" b="1" i="1" dirty="0"/>
              <a:t>() </a:t>
            </a:r>
            <a:r>
              <a:rPr lang="en-US" sz="2000" i="1" dirty="0"/>
              <a:t>or</a:t>
            </a:r>
            <a:r>
              <a:rPr lang="en-US" sz="2000" b="1" i="1" dirty="0"/>
              <a:t> 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for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; </a:t>
            </a:r>
            <a:r>
              <a:rPr lang="en-US" sz="2000" b="1" dirty="0" err="1"/>
              <a:t>ist</a:t>
            </a:r>
            <a:r>
              <a:rPr lang="en-US" sz="2000" b="1" dirty="0"/>
              <a:t> &gt;&gt; </a:t>
            </a:r>
            <a:r>
              <a:rPr lang="en-US" sz="2000" b="1" dirty="0" err="1"/>
              <a:t>i</a:t>
            </a:r>
            <a:r>
              <a:rPr lang="en-US" sz="2000" b="1" dirty="0"/>
              <a:t>;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v.push_back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);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	</a:t>
            </a:r>
            <a:r>
              <a:rPr lang="en-US" sz="2000" b="1" dirty="0"/>
              <a:t>if (ist.eof()) return;	// </a:t>
            </a:r>
            <a:r>
              <a:rPr lang="en-US" sz="2000" i="1" dirty="0"/>
              <a:t>fine:</a:t>
            </a:r>
            <a:r>
              <a:rPr lang="en-US" sz="2000" b="1" i="1" dirty="0"/>
              <a:t> </a:t>
            </a:r>
            <a:r>
              <a:rPr lang="en-US" sz="2000" i="1" dirty="0"/>
              <a:t>we found the end of file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// </a:t>
            </a:r>
            <a:r>
              <a:rPr lang="en-US" sz="2000" i="1" dirty="0"/>
              <a:t>not </a:t>
            </a:r>
            <a:r>
              <a:rPr lang="en-US" sz="2000" b="1" i="1" dirty="0"/>
              <a:t>good()</a:t>
            </a:r>
            <a:r>
              <a:rPr lang="en-US" sz="2000" i="1" dirty="0"/>
              <a:t> and not </a:t>
            </a:r>
            <a:r>
              <a:rPr lang="en-US" sz="2000" b="1" i="1" dirty="0"/>
              <a:t>bad()</a:t>
            </a:r>
            <a:r>
              <a:rPr lang="en-US" sz="2000" i="1" dirty="0"/>
              <a:t> and not </a:t>
            </a:r>
            <a:r>
              <a:rPr lang="en-US" sz="2000" b="1" i="1" dirty="0" err="1"/>
              <a:t>eof</a:t>
            </a:r>
            <a:r>
              <a:rPr lang="en-US" sz="2000" b="1" i="1" dirty="0"/>
              <a:t>()</a:t>
            </a:r>
            <a:r>
              <a:rPr lang="en-US" sz="2000" i="1" dirty="0"/>
              <a:t>, </a:t>
            </a:r>
            <a:r>
              <a:rPr lang="en-US" sz="2000" b="1" i="1" dirty="0" err="1"/>
              <a:t>ist</a:t>
            </a:r>
            <a:r>
              <a:rPr lang="en-US" sz="2000" i="1" dirty="0"/>
              <a:t> must be </a:t>
            </a:r>
            <a:r>
              <a:rPr lang="en-US" sz="2000" b="1" i="1" dirty="0"/>
              <a:t>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ist.clear</a:t>
            </a:r>
            <a:r>
              <a:rPr lang="en-US" sz="2000" b="1" dirty="0"/>
              <a:t>();		// </a:t>
            </a:r>
            <a:r>
              <a:rPr lang="en-US" sz="2000" i="1" dirty="0"/>
              <a:t>clear stream state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char c;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ist</a:t>
            </a:r>
            <a:r>
              <a:rPr lang="en-US" sz="2000" b="1" dirty="0"/>
              <a:t> &gt;&gt; c;		// </a:t>
            </a:r>
            <a:r>
              <a:rPr lang="en-US" sz="2000" i="1" dirty="0"/>
              <a:t>read a character, hopefully </a:t>
            </a:r>
            <a:r>
              <a:rPr lang="en-US" sz="2000" b="1" i="1" dirty="0"/>
              <a:t>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(c != terminator) {	// </a:t>
            </a:r>
            <a:r>
              <a:rPr lang="en-US" sz="2000" i="1" dirty="0"/>
              <a:t>ouch: not the terminator, so we must fail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		</a:t>
            </a:r>
            <a:r>
              <a:rPr lang="en-US" sz="2000" b="1" dirty="0" err="1"/>
              <a:t>ist.unget</a:t>
            </a:r>
            <a:r>
              <a:rPr lang="en-US" sz="2000" b="1" dirty="0"/>
              <a:t>();	// </a:t>
            </a:r>
            <a:r>
              <a:rPr lang="en-US" sz="2000" i="1" dirty="0"/>
              <a:t>maybe my caller can use that character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ist.clear</a:t>
            </a:r>
            <a:r>
              <a:rPr lang="en-US" sz="2000" b="1" dirty="0"/>
              <a:t>(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failbit</a:t>
            </a:r>
            <a:r>
              <a:rPr lang="en-US" sz="2000" b="1" dirty="0"/>
              <a:t>);	// </a:t>
            </a:r>
            <a:r>
              <a:rPr lang="en-US" sz="2000" i="1" dirty="0"/>
              <a:t>set the state back to 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5D9C86D-8557-4528-B2B1-B2A76DD38586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53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Reading a single value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first simple and flawed attempt:</a:t>
            </a:r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endParaRPr lang="en-US" sz="2000" i="1" dirty="0"/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"Please enter an integer in the range 1 to 10 (inclusive):\n";</a:t>
            </a:r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n = 0;</a:t>
            </a:r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/>
              <a:t>while (</a:t>
            </a:r>
            <a:r>
              <a:rPr lang="en-US" sz="2000" b="1" dirty="0" err="1"/>
              <a:t>cin</a:t>
            </a:r>
            <a:r>
              <a:rPr lang="en-US" sz="2000" b="1" dirty="0"/>
              <a:t>&gt;&gt;n) {			// </a:t>
            </a:r>
            <a:r>
              <a:rPr lang="en-US" sz="2000" i="1" dirty="0"/>
              <a:t>read</a:t>
            </a:r>
            <a:endParaRPr lang="en-US" sz="2000" b="1" i="1" dirty="0"/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/>
              <a:t>	if   (1&lt;=n &amp;&amp; n&lt;=10) break;	//</a:t>
            </a:r>
            <a:r>
              <a:rPr lang="en-US" sz="2000" dirty="0"/>
              <a:t> </a:t>
            </a:r>
            <a:r>
              <a:rPr lang="en-US" sz="2000" i="1" dirty="0"/>
              <a:t>check range</a:t>
            </a:r>
            <a:endParaRPr lang="en-US" sz="2000" b="1" i="1" dirty="0"/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"Sorry, "</a:t>
            </a:r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/>
              <a:t>		  &lt;&lt; n</a:t>
            </a:r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/>
              <a:t>		  &lt;&lt; " is not in the [1:10] range; please try again\n";</a:t>
            </a:r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/>
              <a:t>}</a:t>
            </a:r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endParaRPr lang="en-US" sz="1000" b="1" dirty="0"/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use n here</a:t>
            </a:r>
          </a:p>
          <a:p>
            <a:pPr marL="533400" indent="-533400" eaLnBrk="1" hangingPunct="1">
              <a:lnSpc>
                <a:spcPct val="80000"/>
              </a:lnSpc>
              <a:buNone/>
              <a:defRPr/>
            </a:pPr>
            <a:endParaRPr lang="en-US" sz="2000" b="1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dirty="0"/>
              <a:t>Three kinds of problems are possible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dirty="0"/>
              <a:t>the user types an out-of-range value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dirty="0"/>
              <a:t>getting no value (end of file)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 dirty="0"/>
              <a:t>the user types something of the wrong type (here, not an integer)</a:t>
            </a:r>
            <a:endParaRPr lang="en-US" sz="1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B5C94D2-D5C4-4356-BF9E-091D4BA8327C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7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Reading a single value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What do we want to do in those three cases? </a:t>
            </a:r>
          </a:p>
          <a:p>
            <a:pPr lvl="1" eaLnBrk="1" hangingPunct="1">
              <a:defRPr/>
            </a:pPr>
            <a:r>
              <a:rPr lang="en-US"/>
              <a:t>handle the problem in the code doing the read?</a:t>
            </a:r>
          </a:p>
          <a:p>
            <a:pPr lvl="1" eaLnBrk="1" hangingPunct="1">
              <a:defRPr/>
            </a:pPr>
            <a:r>
              <a:rPr lang="en-US"/>
              <a:t>throw an exception to let someone else handle the problem (potentially terminating the program)?</a:t>
            </a:r>
          </a:p>
          <a:p>
            <a:pPr lvl="1" eaLnBrk="1" hangingPunct="1">
              <a:defRPr/>
            </a:pPr>
            <a:r>
              <a:rPr lang="en-US"/>
              <a:t>ignore the problem?</a:t>
            </a:r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r>
              <a:rPr lang="en-US"/>
              <a:t>Reading a single value</a:t>
            </a:r>
          </a:p>
          <a:p>
            <a:pPr lvl="2" eaLnBrk="1" hangingPunct="1">
              <a:defRPr/>
            </a:pPr>
            <a:r>
              <a:rPr lang="en-US" sz="2000"/>
              <a:t>Is something we often do many times</a:t>
            </a:r>
          </a:p>
          <a:p>
            <a:pPr lvl="2" eaLnBrk="1" hangingPunct="1">
              <a:defRPr/>
            </a:pPr>
            <a:r>
              <a:rPr lang="en-US" sz="2000"/>
              <a:t>We want a solution that’s very simple to use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3CB90CB-681C-4E83-B9AA-C735603E524B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59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Handle everything: </a:t>
            </a:r>
            <a:r>
              <a:rPr lang="en-US" dirty="0">
                <a:solidFill>
                  <a:srgbClr val="FF0000"/>
                </a:solidFill>
              </a:rPr>
              <a:t>What a mess!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err="1"/>
              <a:t>cout</a:t>
            </a:r>
            <a:r>
              <a:rPr lang="en-US" sz="1800" b="1" dirty="0"/>
              <a:t> &lt;&lt; "Please enter an integer in the range 1 to 10 (inclusive):\n";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b="1" dirty="0"/>
              <a:t>int n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b="1" dirty="0"/>
              <a:t>while (cin &gt;&gt; n)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b="1" dirty="0"/>
              <a:t>	</a:t>
            </a:r>
            <a:r>
              <a:rPr lang="en-US" sz="1800" b="1" dirty="0"/>
              <a:t>if (</a:t>
            </a:r>
            <a:r>
              <a:rPr lang="en-US" sz="1800" b="1" dirty="0" err="1"/>
              <a:t>cin</a:t>
            </a:r>
            <a:r>
              <a:rPr lang="en-US" sz="1800" b="1" dirty="0"/>
              <a:t>) {	// </a:t>
            </a:r>
            <a:r>
              <a:rPr lang="en-US" sz="1800" i="1" dirty="0"/>
              <a:t>we got an integer; now check it: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if (1&lt;=n &amp;&amp; n&lt;=10) break;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cout</a:t>
            </a:r>
            <a:r>
              <a:rPr lang="en-US" sz="1800" b="1" dirty="0"/>
              <a:t> &lt;&lt; "Sorry, " &lt;&lt; n &lt;&lt; " is not in the [1:10] range; please try again\n";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else if (</a:t>
            </a:r>
            <a:r>
              <a:rPr lang="en-US" sz="1800" b="1" dirty="0" err="1"/>
              <a:t>cin.fail</a:t>
            </a:r>
            <a:r>
              <a:rPr lang="en-US" sz="1800" b="1" dirty="0"/>
              <a:t>()) {	// </a:t>
            </a:r>
            <a:r>
              <a:rPr lang="en-US" sz="1800" i="1" dirty="0"/>
              <a:t>we found something that wasn’t an integer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cin.clear</a:t>
            </a:r>
            <a:r>
              <a:rPr lang="en-US" sz="1800" b="1" dirty="0"/>
              <a:t>();	// </a:t>
            </a:r>
            <a:r>
              <a:rPr lang="en-US" sz="1800" i="1" dirty="0"/>
              <a:t>we’d like to look at the characters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cout</a:t>
            </a:r>
            <a:r>
              <a:rPr lang="en-US" sz="1800" b="1" dirty="0"/>
              <a:t> &lt;&lt; "Sorry, that was not a number; please try again\n";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for (char </a:t>
            </a:r>
            <a:r>
              <a:rPr lang="en-US" sz="1800" b="1" dirty="0" err="1"/>
              <a:t>ch</a:t>
            </a:r>
            <a:r>
              <a:rPr lang="en-US" sz="1800" b="1" dirty="0"/>
              <a:t>; </a:t>
            </a:r>
            <a:r>
              <a:rPr lang="en-US" sz="1800" b="1" dirty="0" err="1"/>
              <a:t>cin</a:t>
            </a:r>
            <a:r>
              <a:rPr lang="en-US" sz="1800" b="1" dirty="0"/>
              <a:t>&gt;&gt;</a:t>
            </a:r>
            <a:r>
              <a:rPr lang="en-US" sz="1800" b="1" dirty="0" err="1"/>
              <a:t>ch</a:t>
            </a:r>
            <a:r>
              <a:rPr lang="en-US" sz="1800" b="1" dirty="0"/>
              <a:t> &amp;&amp; !</a:t>
            </a:r>
            <a:r>
              <a:rPr lang="en-US" sz="1800" b="1" dirty="0" err="1"/>
              <a:t>isdigit</a:t>
            </a:r>
            <a:r>
              <a:rPr lang="en-US" sz="1800" b="1" dirty="0"/>
              <a:t>(</a:t>
            </a:r>
            <a:r>
              <a:rPr lang="en-US" sz="1800" b="1" dirty="0" err="1"/>
              <a:t>ch</a:t>
            </a:r>
            <a:r>
              <a:rPr lang="en-US" sz="1800" b="1" dirty="0"/>
              <a:t>); ) 	// </a:t>
            </a:r>
            <a:r>
              <a:rPr lang="en-US" sz="1800" i="1" dirty="0"/>
              <a:t>throw away non-digits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i="1" dirty="0"/>
              <a:t>			/* </a:t>
            </a:r>
            <a:r>
              <a:rPr lang="en-US" sz="1800" i="1" dirty="0"/>
              <a:t>nothing</a:t>
            </a:r>
            <a:r>
              <a:rPr lang="en-US" sz="1800" b="1" i="1" dirty="0"/>
              <a:t> */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if (!</a:t>
            </a:r>
            <a:r>
              <a:rPr lang="en-US" sz="1800" b="1" dirty="0" err="1"/>
              <a:t>cin</a:t>
            </a:r>
            <a:r>
              <a:rPr lang="en-US" sz="1800" b="1" dirty="0"/>
              <a:t>) error("no input"); 	// </a:t>
            </a:r>
            <a:r>
              <a:rPr lang="en-US" sz="1800" i="1" dirty="0"/>
              <a:t>we didn’t find a digit: give up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cin.unget</a:t>
            </a:r>
            <a:r>
              <a:rPr lang="en-US" sz="1800" b="1" dirty="0"/>
              <a:t>();	</a:t>
            </a:r>
            <a:r>
              <a:rPr lang="en-US" sz="1800" dirty="0"/>
              <a:t>// </a:t>
            </a:r>
            <a:r>
              <a:rPr lang="en-US" sz="1800" i="1" dirty="0"/>
              <a:t>put the digit back, so that we can read the number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error("no input");	// </a:t>
            </a:r>
            <a:r>
              <a:rPr lang="en-US" sz="1800" i="1" dirty="0" err="1"/>
              <a:t>eof</a:t>
            </a:r>
            <a:r>
              <a:rPr lang="en-US" sz="1800" i="1" dirty="0"/>
              <a:t> or bad: give up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//</a:t>
            </a:r>
            <a:r>
              <a:rPr lang="en-US" sz="1800" b="1" dirty="0"/>
              <a:t> </a:t>
            </a:r>
            <a:r>
              <a:rPr lang="en-US" sz="1800" i="1" dirty="0"/>
              <a:t>if we get here n is in [1:10]</a:t>
            </a:r>
            <a:endParaRPr lang="en-US" sz="1800" b="1" i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F8C7F90-EEB0-45CD-BCD5-507384E6AD3F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The mess: </a:t>
            </a:r>
            <a:r>
              <a:rPr lang="en-US" sz="3600" dirty="0"/>
              <a:t>trying to do everything at once</a:t>
            </a:r>
            <a:endParaRPr lang="en-US" sz="40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Problem: We have all mixed together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reading values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prompting the user for input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writing error messages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skipping past “bad” input characters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testing the input against a range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Solution: Split it up into logically separate parts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987E0C2-358F-4B05-B14D-D3B10A2BCD09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63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</a:t>
            </a:r>
            <a:r>
              <a:rPr lang="en-US" dirty="0" smtClean="0"/>
              <a:t>do </a:t>
            </a:r>
            <a:r>
              <a:rPr lang="en-US" dirty="0"/>
              <a:t>we want?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What logical parts do we what?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get_int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low, </a:t>
            </a:r>
            <a:r>
              <a:rPr lang="en-US" sz="2000" b="1" dirty="0" err="1"/>
              <a:t>int</a:t>
            </a:r>
            <a:r>
              <a:rPr lang="en-US" sz="2000" b="1" dirty="0"/>
              <a:t> high);   // </a:t>
            </a:r>
            <a:r>
              <a:rPr lang="en-US" sz="2000" i="1" dirty="0"/>
              <a:t>read an </a:t>
            </a:r>
            <a:r>
              <a:rPr lang="en-US" sz="2000" i="1" dirty="0" err="1"/>
              <a:t>int</a:t>
            </a:r>
            <a:r>
              <a:rPr lang="en-US" sz="2000" i="1" dirty="0"/>
              <a:t> in [</a:t>
            </a:r>
            <a:r>
              <a:rPr lang="en-US" sz="2000" b="1" i="1" dirty="0"/>
              <a:t>low</a:t>
            </a:r>
            <a:r>
              <a:rPr lang="en-US" sz="2000" i="1" dirty="0"/>
              <a:t>..</a:t>
            </a:r>
            <a:r>
              <a:rPr lang="en-US" sz="2000" b="1" i="1" dirty="0"/>
              <a:t>high</a:t>
            </a:r>
            <a:r>
              <a:rPr lang="en-US" sz="2000" i="1" dirty="0"/>
              <a:t>] from </a:t>
            </a:r>
            <a:r>
              <a:rPr lang="en-US" sz="2000" b="1" i="1" dirty="0" err="1"/>
              <a:t>cin</a:t>
            </a:r>
            <a:endParaRPr lang="en-US" sz="2000" b="1" i="1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b="1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get_int</a:t>
            </a:r>
            <a:r>
              <a:rPr lang="en-US" sz="2000" b="1" dirty="0"/>
              <a:t>();		// </a:t>
            </a:r>
            <a:r>
              <a:rPr lang="en-US" sz="2000" i="1" dirty="0"/>
              <a:t>read an </a:t>
            </a:r>
            <a:r>
              <a:rPr lang="en-US" sz="2000" i="1" dirty="0" err="1"/>
              <a:t>int</a:t>
            </a:r>
            <a:r>
              <a:rPr lang="en-US" sz="2000" i="1" dirty="0"/>
              <a:t> from </a:t>
            </a:r>
            <a:r>
              <a:rPr lang="en-US" sz="2000" b="1" i="1" dirty="0" err="1"/>
              <a:t>cin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		</a:t>
            </a:r>
            <a:r>
              <a:rPr lang="en-US" sz="2000" b="1" dirty="0"/>
              <a:t>//</a:t>
            </a:r>
            <a:r>
              <a:rPr lang="en-US" sz="2000" i="1" dirty="0"/>
              <a:t> so that we can check the range</a:t>
            </a:r>
            <a:r>
              <a:rPr lang="en-US" sz="2000" b="1" i="1" dirty="0"/>
              <a:t> </a:t>
            </a: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b="1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skip_to_int</a:t>
            </a:r>
            <a:r>
              <a:rPr lang="en-US" sz="2000" b="1" dirty="0"/>
              <a:t>()</a:t>
            </a:r>
            <a:r>
              <a:rPr lang="en-US" sz="2000" dirty="0"/>
              <a:t>;	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we found some “garbage” character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	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so skip until we find an </a:t>
            </a:r>
            <a:r>
              <a:rPr lang="en-US" sz="2000" i="1" dirty="0" err="1"/>
              <a:t>int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Separate functions that do the logically separate actions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5AC8CD8-D7CB-4567-BA87-BBE114513CE9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54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Skip “garbage”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skip_to_int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if (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cin.fail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()) {	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 found something that wasn’t an integer</a:t>
            </a:r>
            <a:endParaRPr 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cin.clear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	</a:t>
            </a:r>
            <a:r>
              <a:rPr lang="lv-LV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</a:t>
            </a:r>
            <a:r>
              <a:rPr 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we’d like to look at the characters</a:t>
            </a:r>
            <a:endParaRPr 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for(char 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ch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cin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&gt;&gt;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ch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 ) {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throw away non-digits</a:t>
            </a:r>
            <a:endParaRPr 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if (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isdigit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ch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 || 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ch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=='-')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cin.unget</a:t>
            </a: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put the digit back,</a:t>
            </a:r>
            <a:endParaRPr 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	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 that we can read the number</a:t>
            </a:r>
            <a:endParaRPr 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return;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error("no input");	</a:t>
            </a: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eof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or bad: give up</a:t>
            </a:r>
            <a:endParaRPr 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697EE7E-829E-46DA-90D7-D5044C8B9DE2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71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Get (any) integer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int get_int()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int n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while (true)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	if (cin &gt;&gt; n) return n; 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	cout &lt;&lt; "Sorry, that was not a number; please try again\n";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	skip_to_int();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6129253-762B-4652-883B-F46E6C37D054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87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algorithms special among other types of software?</a:t>
            </a:r>
          </a:p>
          <a:p>
            <a:r>
              <a:rPr lang="lv-LV" dirty="0" smtClean="0"/>
              <a:t>What algorithmic characeristics can we learn from "Hello, World" and similar examples?</a:t>
            </a:r>
          </a:p>
          <a:p>
            <a:r>
              <a:rPr lang="lv-LV" dirty="0" smtClean="0"/>
              <a:t>Why </a:t>
            </a:r>
            <a:r>
              <a:rPr lang="en-US" dirty="0" smtClean="0"/>
              <a:t>learn</a:t>
            </a:r>
            <a:r>
              <a:rPr lang="lv-LV" dirty="0" smtClean="0"/>
              <a:t> C++ language?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code on 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Get integer in range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int get_int(int low, int high)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cout &lt;&lt; "Please enter an integer in the range 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&lt;&lt; low &lt;&lt; " to " &lt;&lt; high &lt;&lt; " (inclusive):\n";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while (true)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int n = get_int();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if (low&lt;=n &amp;&amp; n&lt;=high) return 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cout &lt;&lt; "Sorry, 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	&lt;&lt; n &lt;&lt; " is not in the [" &lt;&lt; low &lt;&lt; ':' &lt;&lt; high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		&lt;&lt; "] range; please try again\n";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78C3119-FB9B-40DE-87DB-DAE7B48D6DD0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77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/>
              <a:t>int n = get_int(1,10);</a:t>
            </a:r>
          </a:p>
          <a:p>
            <a:pPr eaLnBrk="1" hangingPunct="1">
              <a:buFontTx/>
              <a:buNone/>
              <a:defRPr/>
            </a:pPr>
            <a:r>
              <a:rPr lang="en-US" sz="2000" b="1"/>
              <a:t>cout &lt;&lt; "n: " &lt;&lt; n &lt;&lt; endl;</a:t>
            </a:r>
          </a:p>
          <a:p>
            <a:pPr eaLnBrk="1" hangingPunct="1">
              <a:buFontTx/>
              <a:buNone/>
              <a:defRPr/>
            </a:pPr>
            <a:endParaRPr lang="en-US" sz="2000" b="1"/>
          </a:p>
          <a:p>
            <a:pPr eaLnBrk="1" hangingPunct="1">
              <a:buFontTx/>
              <a:buNone/>
              <a:defRPr/>
            </a:pPr>
            <a:r>
              <a:rPr lang="en-US" sz="2000" b="1"/>
              <a:t>int m = get_int(2,300);</a:t>
            </a:r>
          </a:p>
          <a:p>
            <a:pPr eaLnBrk="1" hangingPunct="1">
              <a:buFontTx/>
              <a:buNone/>
              <a:defRPr/>
            </a:pPr>
            <a:r>
              <a:rPr lang="en-US" sz="2000" b="1"/>
              <a:t>cout &lt;&lt; "m: " &lt;&lt; m &lt;&lt; endl;</a:t>
            </a:r>
          </a:p>
          <a:p>
            <a:pPr eaLnBrk="1" hangingPunct="1">
              <a:defRPr/>
            </a:pPr>
            <a:endParaRPr lang="en-US" sz="2000" b="1"/>
          </a:p>
          <a:p>
            <a:pPr eaLnBrk="1" hangingPunct="1">
              <a:defRPr/>
            </a:pPr>
            <a:r>
              <a:rPr lang="en-US"/>
              <a:t>Problem:</a:t>
            </a:r>
          </a:p>
          <a:p>
            <a:pPr lvl="1" eaLnBrk="1" hangingPunct="1">
              <a:defRPr/>
            </a:pPr>
            <a:r>
              <a:rPr lang="en-US"/>
              <a:t>The “dialog” is built into the read operations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702F95D-0FE0-40EB-92FF-11D43165EAEF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49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// </a:t>
            </a:r>
            <a:r>
              <a:rPr lang="en-US" sz="1800" i="1" dirty="0"/>
              <a:t>parameterize by integer range and “dialog”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strength = </a:t>
            </a:r>
            <a:r>
              <a:rPr lang="en-US" sz="2000" b="1" dirty="0" err="1"/>
              <a:t>get_int</a:t>
            </a:r>
            <a:r>
              <a:rPr lang="en-US" sz="2000" b="1" dirty="0"/>
              <a:t>(1, 10,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"enter strength",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"Not in range, try again");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"strength: " &lt;&lt; strength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altitude = </a:t>
            </a:r>
            <a:r>
              <a:rPr lang="en-US" sz="2000" b="1" dirty="0" err="1"/>
              <a:t>get_int</a:t>
            </a:r>
            <a:r>
              <a:rPr lang="en-US" sz="2000" b="1" dirty="0"/>
              <a:t>(0, 50000,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"please enter altitude in feet",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"Not in range, please try again");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"altitude: " &lt;&lt; altitude  &lt;&lt; "ft. above sea level\n";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That’s often the really important question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Ask it repeatedly during software development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As you learn more about a problem and its solution, your answers improve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F30F497-58E5-4A6B-A12C-A43C3A0D43D6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98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Parameterize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get_int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low, </a:t>
            </a:r>
            <a:r>
              <a:rPr lang="en-US" sz="2000" b="1" dirty="0" err="1"/>
              <a:t>int</a:t>
            </a:r>
            <a:r>
              <a:rPr lang="en-US" sz="2000" b="1" dirty="0"/>
              <a:t> high, </a:t>
            </a:r>
            <a:r>
              <a:rPr lang="en-US" sz="2000" b="1" dirty="0" err="1"/>
              <a:t>const</a:t>
            </a:r>
            <a:r>
              <a:rPr lang="en-US" sz="2000" b="1" dirty="0"/>
              <a:t> string&amp; greeting, </a:t>
            </a:r>
            <a:r>
              <a:rPr lang="en-US" sz="2000" b="1" dirty="0" err="1"/>
              <a:t>const</a:t>
            </a:r>
            <a:r>
              <a:rPr lang="en-US" sz="2000" b="1" dirty="0"/>
              <a:t> string&amp; sorry)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greeting &lt;&lt; ": [" &lt;&lt; low &lt;&lt; ':' &lt;&lt; high &lt;&lt; "]\n";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while (true)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n = </a:t>
            </a:r>
            <a:r>
              <a:rPr lang="en-US" sz="2000" b="1" dirty="0" err="1"/>
              <a:t>get_int</a:t>
            </a:r>
            <a:r>
              <a:rPr lang="en-US" sz="2000" b="1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if (low&lt;=n &amp;&amp; n&lt;=high) return 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sorry  &lt;&lt; ": [" &lt;&lt; low &lt;&lt; ':' &lt;&lt; high &lt;&lt; "]\n";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Incomplete parameterization: </a:t>
            </a:r>
            <a:r>
              <a:rPr lang="en-US" b="1" dirty="0" err="1"/>
              <a:t>get_int</a:t>
            </a:r>
            <a:r>
              <a:rPr lang="en-US" b="1" dirty="0"/>
              <a:t>()</a:t>
            </a:r>
            <a:r>
              <a:rPr lang="en-US" dirty="0"/>
              <a:t> still “blabbers”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“utility functions” should not produce their own error messages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Serious library functions do not produce error messages at all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They throw exceptions (possibly containing an error message)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1D71C2F-43D9-44C7-92E6-089D725AD8A7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05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User-defined output: operator&lt;&lt;()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Usually trivial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err="1"/>
              <a:t>ostream</a:t>
            </a:r>
            <a:r>
              <a:rPr lang="en-US" sz="2000" b="1" dirty="0"/>
              <a:t>&amp; operator&lt;&lt;(</a:t>
            </a:r>
            <a:r>
              <a:rPr lang="en-US" sz="2000" b="1" dirty="0" err="1"/>
              <a:t>ostream</a:t>
            </a:r>
            <a:r>
              <a:rPr lang="en-US" sz="2000" b="1" dirty="0"/>
              <a:t>&amp; </a:t>
            </a:r>
            <a:r>
              <a:rPr lang="en-US" sz="2000" b="1" dirty="0" err="1"/>
              <a:t>os</a:t>
            </a:r>
            <a:r>
              <a:rPr lang="en-US" sz="2000" b="1" dirty="0"/>
              <a:t>, const Date&amp; d)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	return </a:t>
            </a:r>
            <a:r>
              <a:rPr lang="en-US" sz="2000" b="1" dirty="0" err="1"/>
              <a:t>os</a:t>
            </a:r>
            <a:r>
              <a:rPr lang="en-US" sz="2000" b="1" dirty="0"/>
              <a:t> &lt;&lt; '(' &lt;&lt; </a:t>
            </a:r>
            <a:r>
              <a:rPr lang="en-US" sz="2000" b="1" dirty="0" err="1"/>
              <a:t>d.year</a:t>
            </a:r>
            <a:r>
              <a:rPr lang="en-US" sz="2000" b="1" dirty="0"/>
              <a:t>()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			&lt;&lt; ',' &lt;&lt; </a:t>
            </a:r>
            <a:r>
              <a:rPr lang="en-US" sz="2000" b="1" dirty="0" err="1"/>
              <a:t>d.month</a:t>
            </a:r>
            <a:r>
              <a:rPr lang="en-US" sz="2000" b="1" dirty="0"/>
              <a:t>()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			&lt;&lt; ',' &lt;&lt; </a:t>
            </a:r>
            <a:r>
              <a:rPr lang="en-US" sz="2000" b="1" dirty="0" err="1"/>
              <a:t>d.day</a:t>
            </a:r>
            <a:r>
              <a:rPr lang="en-US" sz="2000" b="1" dirty="0"/>
              <a:t>() &lt;&lt; ')';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}</a:t>
            </a:r>
          </a:p>
          <a:p>
            <a:pPr lvl="1" eaLnBrk="1" hangingPunct="1">
              <a:buFontTx/>
              <a:buNone/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dirty="0"/>
              <a:t>We often use several different ways of outputting a value</a:t>
            </a:r>
          </a:p>
          <a:p>
            <a:pPr lvl="1" eaLnBrk="1" hangingPunct="1">
              <a:defRPr/>
            </a:pPr>
            <a:r>
              <a:rPr lang="en-US" sz="2000" dirty="0"/>
              <a:t>Tastes for output layout and detail vary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9E4EE17-5442-4A8C-9BE8-839ACD15ADE2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6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do_some_printing</a:t>
            </a:r>
            <a:r>
              <a:rPr lang="en-US" sz="2000" b="1" dirty="0"/>
              <a:t>(Date d1, Date d2)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d1;</a:t>
            </a:r>
            <a:r>
              <a:rPr lang="en-US" sz="2000" dirty="0"/>
              <a:t>	         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means </a:t>
            </a:r>
            <a:r>
              <a:rPr lang="en-US" sz="2000" b="1" i="1" dirty="0"/>
              <a:t>operator&lt;&lt;(cout,d1) ;</a:t>
            </a:r>
          </a:p>
          <a:p>
            <a:pPr eaLnBrk="1" hangingPunct="1">
              <a:buFontTx/>
              <a:buNone/>
              <a:defRPr/>
            </a:pPr>
            <a:endParaRPr lang="en-US" sz="2000" b="1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d1 &lt;&lt; d2;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		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means </a:t>
            </a:r>
            <a:r>
              <a:rPr lang="en-US" sz="2000" b="1" i="1" dirty="0"/>
              <a:t>(</a:t>
            </a:r>
            <a:r>
              <a:rPr lang="en-US" sz="2000" b="1" i="1" dirty="0" err="1"/>
              <a:t>cout</a:t>
            </a:r>
            <a:r>
              <a:rPr lang="en-US" sz="2000" b="1" i="1" dirty="0"/>
              <a:t> &lt;&lt; d1)  &lt;&lt;  d2;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     			//</a:t>
            </a:r>
            <a:r>
              <a:rPr lang="en-US" sz="2000" dirty="0"/>
              <a:t> </a:t>
            </a:r>
            <a:r>
              <a:rPr lang="en-US" sz="2000" i="1" dirty="0"/>
              <a:t>means </a:t>
            </a:r>
            <a:r>
              <a:rPr lang="en-US" sz="2000" b="1" i="1" dirty="0"/>
              <a:t>(operator&lt;&lt;(cout,d1)) &lt;&lt;  d2;</a:t>
            </a:r>
            <a:endParaRPr lang="en-US" sz="2000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	// </a:t>
            </a:r>
            <a:r>
              <a:rPr lang="en-US" sz="2000" i="1" dirty="0"/>
              <a:t>means</a:t>
            </a:r>
            <a:r>
              <a:rPr lang="en-US" sz="2000" b="1" i="1" dirty="0"/>
              <a:t> operator&lt;&lt;((operator&lt;&lt;(cout,d1)), d2) 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800257F-F6C4-461A-887C-916D224D316A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9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User-defined input: operator&gt;&gt;()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istream</a:t>
            </a:r>
            <a:r>
              <a:rPr lang="en-US" sz="2000" b="1" dirty="0"/>
              <a:t>&amp; operator&gt;&gt;(</a:t>
            </a:r>
            <a:r>
              <a:rPr lang="en-US" sz="2000" b="1" dirty="0" err="1"/>
              <a:t>istream</a:t>
            </a:r>
            <a:r>
              <a:rPr lang="en-US" sz="2000" b="1" dirty="0"/>
              <a:t>&amp; is, Date&amp; </a:t>
            </a:r>
            <a:r>
              <a:rPr lang="en-US" sz="2000" b="1" dirty="0" err="1"/>
              <a:t>dd</a:t>
            </a:r>
            <a:r>
              <a:rPr lang="en-US" sz="20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// </a:t>
            </a:r>
            <a:r>
              <a:rPr lang="en-US" sz="2000" i="1" dirty="0"/>
              <a:t>Read date in format: ( year , month , day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y, d,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char ch1, ch2, ch3, ch4;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is &gt;&gt; ch1 &gt;&gt; y &gt;&gt; ch2 &gt;&gt; m &gt;&gt; ch3 &gt;&gt; d &gt;&gt; ch4;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(!is) return is;	// </a:t>
            </a:r>
            <a:r>
              <a:rPr lang="en-US" sz="2000" i="1" dirty="0"/>
              <a:t>we didn’t get our values, so just leave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(ch1!='(' || ch2!=',' || ch3!=',' || ch4!=')') {	// </a:t>
            </a:r>
            <a:r>
              <a:rPr lang="en-US" sz="2000" i="1" dirty="0"/>
              <a:t>oops: format error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is.clear</a:t>
            </a:r>
            <a:r>
              <a:rPr lang="en-US" sz="2000" b="1" dirty="0"/>
              <a:t>(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failbit</a:t>
            </a:r>
            <a:r>
              <a:rPr lang="en-US" sz="2000" b="1" dirty="0"/>
              <a:t>);	   // </a:t>
            </a:r>
            <a:r>
              <a:rPr lang="en-US" sz="2000" i="1" dirty="0"/>
              <a:t>something wrong: set state to 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return is;		   // </a:t>
            </a:r>
            <a:r>
              <a:rPr lang="en-US" sz="2000" i="1" dirty="0"/>
              <a:t>and leave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dd</a:t>
            </a:r>
            <a:r>
              <a:rPr lang="en-US" sz="2000" b="1" dirty="0"/>
              <a:t> = Date{</a:t>
            </a:r>
            <a:r>
              <a:rPr lang="en-US" sz="2000" b="1" dirty="0" err="1"/>
              <a:t>y,Month</a:t>
            </a:r>
            <a:r>
              <a:rPr lang="en-US" sz="2000" b="1" dirty="0"/>
              <a:t>(m),d};	// </a:t>
            </a:r>
            <a:r>
              <a:rPr lang="en-US" sz="2000" i="1" dirty="0"/>
              <a:t>update </a:t>
            </a:r>
            <a:r>
              <a:rPr lang="en-US" sz="2000" i="1" dirty="0" err="1"/>
              <a:t>dd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return is;			// </a:t>
            </a:r>
            <a:r>
              <a:rPr lang="en-US" sz="2000" i="1" dirty="0"/>
              <a:t>and leave with </a:t>
            </a:r>
            <a:r>
              <a:rPr lang="en-US" sz="2000" b="1" i="1" dirty="0"/>
              <a:t>is</a:t>
            </a:r>
            <a:r>
              <a:rPr lang="en-US" sz="2000" i="1" dirty="0"/>
              <a:t> in the good() state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864D36C-54A8-4EF0-8547-6CE8DFCB386B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29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Input and output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Numeric output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Integer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Floating point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File modes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Binary I/O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Positioning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String streams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Line-oriented input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Character input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Character classification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FEDC4C8-8603-4978-8C38-3703141069C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21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Kinds of I/O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Individual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See Chapters 4, 10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Streams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See Chapters 10-11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Graphics and GUI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See Chapters 12-16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Text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Type driven, formatted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Line oriented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Individual characters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Numeric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Integer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Floating point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User-defined types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7E90AEE-6E67-435B-8640-59A1DE457C7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9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Observation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As programmers we prefer regularity and simplicity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But, our job is to meet people</a:t>
            </a:r>
            <a:r>
              <a:rPr lang="en-US" altLang="ja-JP" dirty="0">
                <a:ea typeface="ＭＳ Ｐゴシック" pitchFamily="34" charset="-128"/>
              </a:rPr>
              <a:t>’s expectations</a:t>
            </a:r>
          </a:p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People are very fussy/particular/picky about the way their output looks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They often have good reasons to be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Convention/tradition rules</a:t>
            </a:r>
          </a:p>
          <a:p>
            <a:pPr lvl="2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What does 110 mean?</a:t>
            </a:r>
          </a:p>
          <a:p>
            <a:pPr lvl="2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What does 123,456 mean?</a:t>
            </a:r>
          </a:p>
          <a:p>
            <a:pPr lvl="2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What does (123) mean?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The world (of output formats) is weirder than you could possibly imagine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981F729-9B1E-49F5-B102-DAE37CF827E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28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Objectives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How to read data from files (also </a:t>
            </a:r>
            <a:r>
              <a:rPr lang="en-US" dirty="0" smtClean="0"/>
              <a:t>sensors</a:t>
            </a:r>
            <a:r>
              <a:rPr lang="en-US" dirty="0"/>
              <a:t>, web connections, etc</a:t>
            </a:r>
            <a:r>
              <a:rPr lang="en-US" dirty="0" smtClean="0"/>
              <a:t>.</a:t>
            </a:r>
            <a:r>
              <a:rPr lang="lv-LV" dirty="0" smtClean="0"/>
              <a:t>)?</a:t>
            </a:r>
          </a:p>
          <a:p>
            <a:r>
              <a:rPr lang="lv-LV" dirty="0" smtClean="0"/>
              <a:t>How to produce such data?</a:t>
            </a:r>
          </a:p>
          <a:p>
            <a:r>
              <a:rPr lang="lv-LV" dirty="0" smtClean="0"/>
              <a:t>What are I/O streams?</a:t>
            </a:r>
          </a:p>
          <a:p>
            <a:r>
              <a:rPr lang="lv-LV" dirty="0" smtClean="0"/>
              <a:t>What are I/O errors?</a:t>
            </a:r>
          </a:p>
          <a:p>
            <a:r>
              <a:rPr lang="lv-LV" dirty="0"/>
              <a:t>How to read </a:t>
            </a:r>
            <a:r>
              <a:rPr lang="lv-LV" dirty="0" smtClean="0"/>
              <a:t>a single </a:t>
            </a:r>
            <a:r>
              <a:rPr lang="lv-LV" dirty="0"/>
              <a:t>integer from an input?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69885520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Output formats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Integer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1234</a:t>
            </a:r>
            <a:r>
              <a:rPr lang="en-US" altLang="en-US" sz="2000">
                <a:ea typeface="Times New Roman" pitchFamily="18" charset="0"/>
              </a:rPr>
              <a:t>		(decimal)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2322</a:t>
            </a:r>
            <a:r>
              <a:rPr lang="en-US" altLang="en-US" sz="2000">
                <a:ea typeface="Times New Roman" pitchFamily="18" charset="0"/>
              </a:rPr>
              <a:t>		(octal)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4d2</a:t>
            </a:r>
            <a:r>
              <a:rPr lang="en-US" altLang="en-US" sz="2000">
                <a:ea typeface="Times New Roman" pitchFamily="18" charset="0"/>
              </a:rPr>
              <a:t>		(hexadecimal)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Floating point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1234.57</a:t>
            </a:r>
            <a:r>
              <a:rPr lang="en-US" altLang="en-US" sz="2000">
                <a:ea typeface="Times New Roman" pitchFamily="18" charset="0"/>
              </a:rPr>
              <a:t>		(general)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1.2345678e+03</a:t>
            </a:r>
            <a:r>
              <a:rPr lang="en-US" altLang="en-US" sz="2000">
                <a:ea typeface="Times New Roman" pitchFamily="18" charset="0"/>
              </a:rPr>
              <a:t>	(scientific)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1234.567890</a:t>
            </a:r>
            <a:r>
              <a:rPr lang="en-US" altLang="en-US" sz="2000">
                <a:ea typeface="Times New Roman" pitchFamily="18" charset="0"/>
              </a:rPr>
              <a:t>	(fixed)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Precision (for floating-point values)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1234.57</a:t>
            </a:r>
            <a:r>
              <a:rPr lang="en-US" altLang="en-US" sz="2000">
                <a:ea typeface="Times New Roman" pitchFamily="18" charset="0"/>
              </a:rPr>
              <a:t>		(precision 6)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1234.6</a:t>
            </a:r>
            <a:r>
              <a:rPr lang="en-US" altLang="en-US" sz="2000">
                <a:ea typeface="Times New Roman" pitchFamily="18" charset="0"/>
              </a:rPr>
              <a:t>		(precision 5)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Fields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|12|</a:t>
            </a:r>
            <a:r>
              <a:rPr lang="en-US" altLang="en-US" sz="2000">
                <a:ea typeface="Times New Roman" pitchFamily="18" charset="0"/>
              </a:rPr>
              <a:t>		(default for </a:t>
            </a:r>
            <a:r>
              <a:rPr lang="en-US" altLang="en-US" sz="2000" b="1">
                <a:ea typeface="Times New Roman" pitchFamily="18" charset="0"/>
              </a:rPr>
              <a:t>|</a:t>
            </a:r>
            <a:r>
              <a:rPr lang="en-US" altLang="en-US" sz="2000">
                <a:ea typeface="Times New Roman" pitchFamily="18" charset="0"/>
              </a:rPr>
              <a:t> followed by </a:t>
            </a:r>
            <a:r>
              <a:rPr lang="en-US" altLang="en-US" sz="2000" b="1">
                <a:ea typeface="Times New Roman" pitchFamily="18" charset="0"/>
              </a:rPr>
              <a:t>12</a:t>
            </a:r>
            <a:r>
              <a:rPr lang="en-US" altLang="en-US" sz="2000">
                <a:ea typeface="Times New Roman" pitchFamily="18" charset="0"/>
              </a:rPr>
              <a:t> followed by </a:t>
            </a:r>
            <a:r>
              <a:rPr lang="en-US" altLang="en-US" sz="2000" b="1">
                <a:ea typeface="Times New Roman" pitchFamily="18" charset="0"/>
              </a:rPr>
              <a:t>|</a:t>
            </a:r>
            <a:r>
              <a:rPr lang="en-US" altLang="en-US" sz="2000">
                <a:ea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>
                <a:ea typeface="Times New Roman" pitchFamily="18" charset="0"/>
              </a:rPr>
              <a:t>|   12|</a:t>
            </a:r>
            <a:r>
              <a:rPr lang="en-US" altLang="en-US" sz="2000">
                <a:ea typeface="Times New Roman" pitchFamily="18" charset="0"/>
              </a:rPr>
              <a:t>		(</a:t>
            </a:r>
            <a:r>
              <a:rPr lang="en-US" altLang="en-US" sz="2000" b="1">
                <a:ea typeface="Times New Roman" pitchFamily="18" charset="0"/>
              </a:rPr>
              <a:t>12</a:t>
            </a:r>
            <a:r>
              <a:rPr lang="en-US" altLang="en-US" sz="2000">
                <a:ea typeface="Times New Roman" pitchFamily="18" charset="0"/>
              </a:rPr>
              <a:t> in a field of 4 characters)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3924F79-08D1-4D6D-AAAA-93D762B14C2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80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Numerical Base Output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You can change </a:t>
            </a:r>
            <a:r>
              <a:rPr lang="en-US" altLang="ja-JP" sz="2000" dirty="0">
                <a:ea typeface="ＭＳ Ｐゴシック" pitchFamily="34" charset="-128"/>
              </a:rPr>
              <a:t>“base”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Base 10 == decimal; digits: 0 1 2 3 4 5 6 7 8 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Base 8  == octal; digits: 0 1 2 3 4 5 6 7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Base 16 == hexadecimal; digits: 0 1 2 3 4 5 6 7 8 9 a b c d e f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simple test: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</a:t>
            </a:r>
            <a:r>
              <a:rPr lang="pt-BR" altLang="en-US" sz="2000" b="1" dirty="0">
                <a:ea typeface="Times New Roman" pitchFamily="18" charset="0"/>
              </a:rPr>
              <a:t>cout &lt;&lt; dec &lt;&lt; 1234 &lt;&lt; "\t(decimal)\n"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pt-BR" altLang="en-US" sz="2000" b="1" dirty="0">
                <a:ea typeface="Times New Roman" pitchFamily="18" charset="0"/>
              </a:rPr>
              <a:t>			&lt;&lt; hex &lt;&lt; 1234 &lt;&lt; "\t(hexadecimal)\n"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pt-BR" altLang="en-US" sz="2000" b="1" dirty="0">
                <a:ea typeface="Times New Roman" pitchFamily="18" charset="0"/>
              </a:rPr>
              <a:t>			</a:t>
            </a:r>
            <a:r>
              <a:rPr lang="en-US" altLang="en-US" sz="2000" b="1" dirty="0">
                <a:ea typeface="Times New Roman" pitchFamily="18" charset="0"/>
              </a:rPr>
              <a:t>&lt;&lt; </a:t>
            </a:r>
            <a:r>
              <a:rPr lang="en-US" altLang="en-US" sz="2000" b="1" dirty="0" err="1">
                <a:ea typeface="Times New Roman" pitchFamily="18" charset="0"/>
              </a:rPr>
              <a:t>oct</a:t>
            </a:r>
            <a:r>
              <a:rPr lang="en-US" altLang="en-US" sz="2000" b="1" dirty="0">
                <a:ea typeface="Times New Roman" pitchFamily="18" charset="0"/>
              </a:rPr>
              <a:t> &lt;&lt; 1234 &lt;&lt; "\t(octal)\n";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The '\t' character is </a:t>
            </a:r>
            <a:r>
              <a:rPr lang="en-US" altLang="ja-JP" sz="2000" i="1" dirty="0">
                <a:ea typeface="ＭＳ Ｐゴシック" pitchFamily="34" charset="-128"/>
              </a:rPr>
              <a:t>“tab” (short for “tabulation character”)</a:t>
            </a:r>
            <a:r>
              <a:rPr lang="en-US" altLang="ja-JP" i="1" dirty="0">
                <a:ea typeface="ＭＳ Ｐゴシック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results: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1234	(decimal)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4d2	(hexadecimal) 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2322	(octal)</a:t>
            </a:r>
            <a:endParaRPr lang="en-US" altLang="en-US" sz="16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AD6713D-4236-4E51-B47C-9968DBEE888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30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 smtClean="0">
                <a:ea typeface="ＭＳ Ｐゴシック" pitchFamily="34" charset="-128"/>
              </a:rPr>
              <a:t>“Sticky” Manipulators 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You can change </a:t>
            </a:r>
            <a:r>
              <a:rPr lang="en-US" altLang="ja-JP" sz="2000" dirty="0">
                <a:ea typeface="ＭＳ Ｐゴシック" pitchFamily="34" charset="-128"/>
              </a:rPr>
              <a:t>“base”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Base 10 == decimal; digits: 0 1 2 3 4 5 6 7 8 9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Base 8  == octal; digits: 0 1 2 3 4 5 6 7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Base 16 == hexadecimal; digits: 0 1 2 3 4 5 6 7 8 9 a b c d e f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simple test: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1234 &lt;&lt; '\t'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&lt;&lt; hex &lt;&lt; 1234 &lt;&lt; '\t'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&lt;&lt; </a:t>
            </a:r>
            <a:r>
              <a:rPr lang="en-US" altLang="en-US" sz="2000" b="1" dirty="0" err="1">
                <a:ea typeface="Times New Roman" pitchFamily="18" charset="0"/>
              </a:rPr>
              <a:t>oct</a:t>
            </a:r>
            <a:r>
              <a:rPr lang="en-US" altLang="en-US" sz="2000" b="1" dirty="0">
                <a:ea typeface="Times New Roman" pitchFamily="18" charset="0"/>
              </a:rPr>
              <a:t> &lt;&lt; 1234 &lt;&lt; '\n';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1234 &lt;&lt; '\n';	// </a:t>
            </a:r>
            <a:r>
              <a:rPr lang="en-US" altLang="en-US" sz="2000" i="1" dirty="0">
                <a:ea typeface="Times New Roman" pitchFamily="18" charset="0"/>
              </a:rPr>
              <a:t>the octal base is still in effect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results: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1234	4d2	2322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2322		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6FF0CD4-5B38-45A7-887E-C85BFDF1621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88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Other Manipulators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>
                <a:ea typeface="ＭＳ Ｐゴシック" pitchFamily="34" charset="-128"/>
              </a:rPr>
              <a:t>You can change </a:t>
            </a:r>
            <a:r>
              <a:rPr lang="ja-JP" altLang="en-US" sz="2000">
                <a:ea typeface="ＭＳ Ｐゴシック" pitchFamily="34" charset="-128"/>
              </a:rPr>
              <a:t>“</a:t>
            </a:r>
            <a:r>
              <a:rPr lang="en-US" altLang="ja-JP" sz="2000">
                <a:ea typeface="ＭＳ Ｐゴシック" pitchFamily="34" charset="-128"/>
              </a:rPr>
              <a:t>base</a:t>
            </a:r>
            <a:r>
              <a:rPr lang="ja-JP" altLang="en-US" sz="2000">
                <a:ea typeface="ＭＳ Ｐゴシック" pitchFamily="34" charset="-128"/>
              </a:rPr>
              <a:t>”</a:t>
            </a:r>
            <a:endParaRPr lang="en-US" altLang="ja-JP" sz="200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>
                <a:ea typeface="Times New Roman" pitchFamily="18" charset="0"/>
              </a:rPr>
              <a:t>Base 10 == decimal; digits: 0 1 2 3 4 5 6 7 8 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>
                <a:ea typeface="Times New Roman" pitchFamily="18" charset="0"/>
              </a:rPr>
              <a:t>Base 8  == octal; digits: 0 1 2 3 4 5 6 7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>
                <a:ea typeface="Times New Roman" pitchFamily="18" charset="0"/>
              </a:rPr>
              <a:t>Base 16 == hexadecimal; digits: 0 1 2 3 4 5 6 7 8 9 a b c d e f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// </a:t>
            </a:r>
            <a:r>
              <a:rPr lang="en-US" altLang="en-US" sz="2000" i="1">
                <a:ea typeface="Times New Roman" pitchFamily="18" charset="0"/>
              </a:rPr>
              <a:t>simple test: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>
                <a:ea typeface="Times New Roman" pitchFamily="18" charset="0"/>
              </a:rPr>
              <a:t>	</a:t>
            </a:r>
            <a:r>
              <a:rPr lang="en-US" altLang="en-US" sz="2000" b="1">
                <a:ea typeface="Times New Roman" pitchFamily="18" charset="0"/>
              </a:rPr>
              <a:t>cout &lt;&lt; 1234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		&lt;&lt; hex &lt;&lt; 1234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		&lt;&lt; oct &lt;&lt; 1234 &lt;&lt; endl;		// </a:t>
            </a:r>
            <a:r>
              <a:rPr lang="en-US" altLang="en-US" sz="2000" b="1" i="1">
                <a:ea typeface="Times New Roman" pitchFamily="18" charset="0"/>
              </a:rPr>
              <a:t>'\n'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cout &lt;&lt; showbase &lt;&lt; dec;	// </a:t>
            </a:r>
            <a:r>
              <a:rPr lang="en-US" altLang="en-US" sz="2000">
                <a:ea typeface="Times New Roman" pitchFamily="18" charset="0"/>
              </a:rPr>
              <a:t>show bases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cout &lt;&lt; 1234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		&lt;&lt; hex &lt;&lt; 1234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		&lt;&lt; oct &lt;&lt; 1234 &lt;&lt; '\n';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// </a:t>
            </a:r>
            <a:r>
              <a:rPr lang="en-US" altLang="en-US" sz="2000" i="1">
                <a:ea typeface="Times New Roman" pitchFamily="18" charset="0"/>
              </a:rPr>
              <a:t>results: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1234	4d2	2322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1234	0x4d2	02322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F00ACB5-BC26-4370-A274-01E2B2997BA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32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Floating-point Manipulators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You can change floating-point output format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defaultfloat</a:t>
            </a:r>
            <a:r>
              <a:rPr lang="en-US" altLang="en-US" sz="2000" dirty="0">
                <a:ea typeface="Times New Roman" pitchFamily="18" charset="0"/>
              </a:rPr>
              <a:t> – </a:t>
            </a:r>
            <a:r>
              <a:rPr lang="en-US" altLang="en-US" sz="1800" b="1" dirty="0" err="1">
                <a:ea typeface="Times New Roman" pitchFamily="18" charset="0"/>
              </a:rPr>
              <a:t>iostream</a:t>
            </a:r>
            <a:r>
              <a:rPr lang="en-US" altLang="en-US" sz="1800" dirty="0">
                <a:ea typeface="Times New Roman" pitchFamily="18" charset="0"/>
              </a:rPr>
              <a:t> chooses best format using </a:t>
            </a:r>
            <a:r>
              <a:rPr lang="en-US" altLang="en-US" sz="1800" b="1" dirty="0">
                <a:ea typeface="Times New Roman" pitchFamily="18" charset="0"/>
              </a:rPr>
              <a:t>n</a:t>
            </a:r>
            <a:r>
              <a:rPr lang="en-US" altLang="en-US" sz="1800" dirty="0">
                <a:ea typeface="Times New Roman" pitchFamily="18" charset="0"/>
              </a:rPr>
              <a:t> digits (this is the default)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scientific</a:t>
            </a:r>
            <a:r>
              <a:rPr lang="en-US" altLang="en-US" sz="2000" dirty="0">
                <a:ea typeface="Times New Roman" pitchFamily="18" charset="0"/>
              </a:rPr>
              <a:t> – </a:t>
            </a:r>
            <a:r>
              <a:rPr lang="en-US" altLang="en-US" sz="1800" dirty="0">
                <a:ea typeface="Times New Roman" pitchFamily="18" charset="0"/>
              </a:rPr>
              <a:t>one digit before the decimal point plus exponent; </a:t>
            </a:r>
            <a:r>
              <a:rPr lang="en-US" altLang="en-US" sz="1800" b="1" dirty="0">
                <a:ea typeface="Times New Roman" pitchFamily="18" charset="0"/>
              </a:rPr>
              <a:t>n</a:t>
            </a:r>
            <a:r>
              <a:rPr lang="en-US" altLang="en-US" sz="1800" dirty="0">
                <a:ea typeface="Times New Roman" pitchFamily="18" charset="0"/>
              </a:rPr>
              <a:t> digits after</a:t>
            </a:r>
            <a:r>
              <a:rPr lang="en-US" altLang="en-US" sz="1800" b="1" dirty="0">
                <a:ea typeface="Times New Roman" pitchFamily="18" charset="0"/>
              </a:rPr>
              <a:t> .</a:t>
            </a:r>
            <a:endParaRPr lang="en-US" altLang="en-US" sz="18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fixed</a:t>
            </a:r>
            <a:r>
              <a:rPr lang="en-US" altLang="en-US" sz="2000" dirty="0">
                <a:ea typeface="Times New Roman" pitchFamily="18" charset="0"/>
              </a:rPr>
              <a:t> – </a:t>
            </a:r>
            <a:r>
              <a:rPr lang="en-US" altLang="en-US" sz="1800" dirty="0">
                <a:ea typeface="Times New Roman" pitchFamily="18" charset="0"/>
              </a:rPr>
              <a:t>no exponent; </a:t>
            </a:r>
            <a:r>
              <a:rPr lang="en-US" altLang="en-US" sz="1800" b="1" dirty="0">
                <a:ea typeface="Times New Roman" pitchFamily="18" charset="0"/>
              </a:rPr>
              <a:t>n</a:t>
            </a:r>
            <a:r>
              <a:rPr lang="en-US" altLang="en-US" sz="1800" dirty="0">
                <a:ea typeface="Times New Roman" pitchFamily="18" charset="0"/>
              </a:rPr>
              <a:t> digits after the decimal point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simple test: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1234.56789 &lt;&lt; "\t\t(</a:t>
            </a:r>
            <a:r>
              <a:rPr lang="en-US" altLang="en-US" sz="2000" b="1" dirty="0" err="1">
                <a:ea typeface="Times New Roman" pitchFamily="18" charset="0"/>
              </a:rPr>
              <a:t>defaultfloat</a:t>
            </a:r>
            <a:r>
              <a:rPr lang="en-US" altLang="en-US" sz="2000" b="1" dirty="0">
                <a:ea typeface="Times New Roman" pitchFamily="18" charset="0"/>
              </a:rPr>
              <a:t>)\n"	//  </a:t>
            </a:r>
            <a:r>
              <a:rPr lang="en-US" altLang="en-US" sz="2000" i="1" dirty="0">
                <a:ea typeface="Times New Roman" pitchFamily="18" charset="0"/>
              </a:rPr>
              <a:t>\t\t  to line up columns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 &lt;&lt; fixed &lt;&lt; 1234.56789 &lt;&lt; "\t(fixed)\n"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 &lt;&lt; scientific &lt;&lt; 1234.56789 &lt;&lt; "\t(scientific)\n";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results: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1234.57		(</a:t>
            </a:r>
            <a:r>
              <a:rPr lang="en-US" altLang="en-US" sz="2000" b="1" dirty="0" err="1">
                <a:ea typeface="Times New Roman" pitchFamily="18" charset="0"/>
              </a:rPr>
              <a:t>defaultfloat</a:t>
            </a:r>
            <a:r>
              <a:rPr lang="en-US" altLang="en-US" sz="2000" b="1" dirty="0">
                <a:ea typeface="Times New Roman" pitchFamily="18" charset="0"/>
              </a:rPr>
              <a:t>) 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1234.567890		(fixed)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1.234568e+03	(scientific)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748FCB5-5E4B-4634-82DC-708FB0F0E99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96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Precision Manipulator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Precision (the default is 6)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b="1" dirty="0" err="1">
                <a:ea typeface="Times New Roman" pitchFamily="18" charset="0"/>
              </a:rPr>
              <a:t>defaultfloat</a:t>
            </a:r>
            <a:r>
              <a:rPr lang="en-US" altLang="en-US" sz="1800" dirty="0">
                <a:ea typeface="Times New Roman" pitchFamily="18" charset="0"/>
              </a:rPr>
              <a:t> – precision is the number of digits                                                                   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b="1" dirty="0">
                <a:ea typeface="Times New Roman" pitchFamily="18" charset="0"/>
              </a:rPr>
              <a:t>scientific</a:t>
            </a:r>
            <a:r>
              <a:rPr lang="en-US" altLang="en-US" sz="1800" dirty="0">
                <a:ea typeface="Times New Roman" pitchFamily="18" charset="0"/>
              </a:rPr>
              <a:t> – precision is the number of digits after the . (dot)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b="1" dirty="0">
                <a:ea typeface="Times New Roman" pitchFamily="18" charset="0"/>
              </a:rPr>
              <a:t>fixed</a:t>
            </a:r>
            <a:r>
              <a:rPr lang="en-US" altLang="en-US" sz="1800" dirty="0">
                <a:ea typeface="Times New Roman" pitchFamily="18" charset="0"/>
              </a:rPr>
              <a:t> – precision is the number of digits after the . (dot)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// </a:t>
            </a:r>
            <a:r>
              <a:rPr lang="en-US" altLang="en-US" sz="1800" i="1" dirty="0">
                <a:ea typeface="Times New Roman" pitchFamily="18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</a:t>
            </a:r>
            <a:r>
              <a:rPr lang="en-US" altLang="en-US" sz="1800" b="1" dirty="0" err="1">
                <a:ea typeface="Times New Roman" pitchFamily="18" charset="0"/>
              </a:rPr>
              <a:t>cout</a:t>
            </a:r>
            <a:r>
              <a:rPr lang="en-US" altLang="en-US" sz="1800" b="1" dirty="0">
                <a:ea typeface="Times New Roman" pitchFamily="18" charset="0"/>
              </a:rPr>
              <a:t> &lt;&lt; 1234.56789 &lt;&lt; '\t' &lt;&lt; fixed &lt;&lt; 1234.56789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		&lt;&lt; scientific &lt;&lt; 1234.56789 &lt;&lt; '\n';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</a:t>
            </a:r>
            <a:r>
              <a:rPr lang="en-US" altLang="en-US" sz="1800" b="1" dirty="0" err="1">
                <a:ea typeface="Times New Roman" pitchFamily="18" charset="0"/>
              </a:rPr>
              <a:t>cout</a:t>
            </a:r>
            <a:r>
              <a:rPr lang="en-US" altLang="en-US" sz="1800" b="1" dirty="0">
                <a:ea typeface="Times New Roman" pitchFamily="18" charset="0"/>
              </a:rPr>
              <a:t> &lt;&lt; general &lt;&lt; </a:t>
            </a:r>
            <a:r>
              <a:rPr lang="en-US" altLang="en-US" sz="1800" b="1" dirty="0" err="1">
                <a:ea typeface="Times New Roman" pitchFamily="18" charset="0"/>
              </a:rPr>
              <a:t>setprecision</a:t>
            </a:r>
            <a:r>
              <a:rPr lang="en-US" altLang="en-US" sz="1800" b="1" dirty="0">
                <a:ea typeface="Times New Roman" pitchFamily="18" charset="0"/>
              </a:rPr>
              <a:t>(5)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		&lt;&lt; 1234.56789 &lt;&lt; '\t' &lt;&lt; fixed &lt;&lt; 1234.56789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		&lt;&lt; scientific &lt;&lt; 1234.56789 &lt;&lt; '\n';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</a:t>
            </a:r>
            <a:r>
              <a:rPr lang="en-US" altLang="en-US" sz="1800" b="1" dirty="0" err="1">
                <a:ea typeface="Times New Roman" pitchFamily="18" charset="0"/>
              </a:rPr>
              <a:t>cout</a:t>
            </a:r>
            <a:r>
              <a:rPr lang="en-US" altLang="en-US" sz="1800" b="1" dirty="0">
                <a:ea typeface="Times New Roman" pitchFamily="18" charset="0"/>
              </a:rPr>
              <a:t> &lt;&lt; general &lt;&lt; </a:t>
            </a:r>
            <a:r>
              <a:rPr lang="en-US" altLang="en-US" sz="1800" b="1" dirty="0" err="1">
                <a:ea typeface="Times New Roman" pitchFamily="18" charset="0"/>
              </a:rPr>
              <a:t>setprecision</a:t>
            </a:r>
            <a:r>
              <a:rPr lang="en-US" altLang="en-US" sz="1800" b="1" dirty="0">
                <a:ea typeface="Times New Roman" pitchFamily="18" charset="0"/>
              </a:rPr>
              <a:t>(8)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		&lt;&lt; 1234.56789 &lt;&lt; '\t' &lt;&lt; fixed &lt;&lt; 1234.56789 &lt;&lt; '\t'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		&lt;&lt; scientific &lt;&lt; 1234.56789 &lt;&lt; '\n';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// </a:t>
            </a:r>
            <a:r>
              <a:rPr lang="en-US" altLang="en-US" sz="1800" i="1" dirty="0">
                <a:ea typeface="Times New Roman" pitchFamily="18" charset="0"/>
              </a:rPr>
              <a:t>results (note the rounding):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ea typeface="Times New Roman" pitchFamily="18" charset="0"/>
              </a:rPr>
              <a:t>	</a:t>
            </a:r>
            <a:r>
              <a:rPr lang="en-US" altLang="en-US" sz="1800" b="1" dirty="0">
                <a:ea typeface="Times New Roman" pitchFamily="18" charset="0"/>
              </a:rPr>
              <a:t>1234.57	1234.567890	1.234568e+03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1234.6	1234.56789	1.23457e+03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1234.5679		1234.56789000	1.23456789e+03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900" dirty="0">
                <a:ea typeface="Times New Roman" pitchFamily="18" charset="0"/>
              </a:rPr>
              <a:t>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65E4AE6-BE01-4933-821A-EE1EFAE8FC1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51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Output field width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>
                <a:ea typeface="ＭＳ Ｐゴシック" pitchFamily="34" charset="-128"/>
              </a:rPr>
              <a:t>A width is the number of characters to be used for the next output operation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Beware: width applies to next output only (it doesn</a:t>
            </a:r>
            <a:r>
              <a:rPr lang="ja-JP" altLang="en-US" sz="2000">
                <a:ea typeface="ＭＳ Ｐゴシック" pitchFamily="34" charset="-128"/>
              </a:rPr>
              <a:t>’</a:t>
            </a:r>
            <a:r>
              <a:rPr lang="en-US" altLang="ja-JP" sz="2000">
                <a:ea typeface="ＭＳ Ｐゴシック" pitchFamily="34" charset="-128"/>
              </a:rPr>
              <a:t>t </a:t>
            </a:r>
            <a:r>
              <a:rPr lang="ja-JP" altLang="en-US" sz="2000">
                <a:ea typeface="ＭＳ Ｐゴシック" pitchFamily="34" charset="-128"/>
              </a:rPr>
              <a:t>“</a:t>
            </a:r>
            <a:r>
              <a:rPr lang="en-US" altLang="ja-JP" sz="2000">
                <a:ea typeface="ＭＳ Ｐゴシック" pitchFamily="34" charset="-128"/>
              </a:rPr>
              <a:t>stick</a:t>
            </a:r>
            <a:r>
              <a:rPr lang="ja-JP" altLang="en-US" sz="2000">
                <a:ea typeface="ＭＳ Ｐゴシック" pitchFamily="34" charset="-128"/>
              </a:rPr>
              <a:t>”</a:t>
            </a:r>
            <a:r>
              <a:rPr lang="en-US" altLang="ja-JP" sz="2000">
                <a:ea typeface="ＭＳ Ｐゴシック" pitchFamily="34" charset="-128"/>
              </a:rPr>
              <a:t> like precision, base, and floating-point format)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Beware: output is never truncated to fit into field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600">
                <a:ea typeface="Times New Roman" pitchFamily="18" charset="0"/>
              </a:rPr>
              <a:t>(better a bad format than a bad value)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00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// </a:t>
            </a:r>
            <a:r>
              <a:rPr lang="en-US" altLang="en-US" sz="2000" i="1">
                <a:ea typeface="Times New Roman" pitchFamily="18" charset="0"/>
              </a:rPr>
              <a:t>example: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cout &lt;&lt; 123456 &lt;&lt;'|'&lt;&lt; setw(4) &lt;&lt; 123456 &lt;&lt; '|'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	&lt;&lt; setw(8) &lt;&lt; 123456 &lt;&lt; '|' &lt;&lt; 123456 &lt;&lt; "|\n";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cout &lt;&lt; 1234.56 &lt;&lt;'|'&lt;&lt; setw(4) &lt;&lt; 1234.56 &lt;&lt; '|'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	&lt;&lt; setw(8) &lt;&lt; 1234.56 &lt;&lt; '|' &lt;&lt; 1234.56 &lt;&lt; "|\n";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cout &lt;&lt; "asdfgh" &lt;&lt;'|'&lt;&lt; setw(4) &lt;&lt; "asdfgh" &lt;&lt; '|'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>
                <a:ea typeface="Times New Roman" pitchFamily="18" charset="0"/>
              </a:rPr>
              <a:t>		&lt;&lt; setw(8) &lt;&lt; "asdfgh" &lt;&lt; '|' &lt;&lt; "asdfgh" &lt;&lt; "|\n";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>
                <a:ea typeface="ＭＳ Ｐゴシック" pitchFamily="34" charset="-128"/>
              </a:rPr>
              <a:t>// </a:t>
            </a:r>
            <a:r>
              <a:rPr lang="en-US" altLang="en-US" sz="1800" i="1">
                <a:ea typeface="ＭＳ Ｐゴシック" pitchFamily="34" charset="-128"/>
              </a:rPr>
              <a:t>results: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>
                <a:ea typeface="ＭＳ Ｐゴシック" pitchFamily="34" charset="-128"/>
              </a:rPr>
              <a:t>	123456|123456|  123456|123456|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>
                <a:ea typeface="ＭＳ Ｐゴシック" pitchFamily="34" charset="-128"/>
              </a:rPr>
              <a:t>	1234.56|1234.56| 1234.56|1234.56|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>
                <a:ea typeface="ＭＳ Ｐゴシック" pitchFamily="34" charset="-128"/>
              </a:rPr>
              <a:t>	asdfgh|asdfgh|  asdfgh|asdfgh|</a:t>
            </a:r>
            <a:endParaRPr lang="en-US" altLang="en-US" b="1" smtClean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02FD715-01E3-41C3-8551-AD1690D4D7F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57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Observation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>
                <a:ea typeface="ＭＳ Ｐゴシック" pitchFamily="34" charset="-128"/>
              </a:rPr>
              <a:t>This kind of detail is what you need textbooks, manuals, references, online support, etc. for</a:t>
            </a:r>
          </a:p>
          <a:p>
            <a:pPr lvl="1" eaLnBrk="1" hangingPunct="1">
              <a:defRPr/>
            </a:pPr>
            <a:r>
              <a:rPr lang="en-US" altLang="en-US">
                <a:ea typeface="Times New Roman" pitchFamily="18" charset="0"/>
              </a:rPr>
              <a:t>You </a:t>
            </a:r>
            <a:r>
              <a:rPr lang="en-US" altLang="en-US" b="1">
                <a:ea typeface="Times New Roman" pitchFamily="18" charset="0"/>
              </a:rPr>
              <a:t>always</a:t>
            </a:r>
            <a:r>
              <a:rPr lang="en-US" altLang="en-US">
                <a:ea typeface="Times New Roman" pitchFamily="18" charset="0"/>
              </a:rPr>
              <a:t> forget some of the details when you need them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2E185BD-4436-4FB6-9DC7-3F33D51FE36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90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 file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3348617"/>
            <a:ext cx="10160000" cy="251878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At the fundamental level, a file is a sequence of bytes numbered from 0 upwards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Other notions can be supplied by programs that interpret a </a:t>
            </a:r>
            <a:r>
              <a:rPr lang="ja-JP" altLang="en-US" sz="2800" dirty="0">
                <a:ea typeface="ＭＳ Ｐゴシック" pitchFamily="34" charset="-128"/>
              </a:rPr>
              <a:t>“</a:t>
            </a:r>
            <a:r>
              <a:rPr lang="en-US" altLang="ja-JP" sz="2800" dirty="0">
                <a:ea typeface="ＭＳ Ｐゴシック" pitchFamily="34" charset="-128"/>
              </a:rPr>
              <a:t>file format</a:t>
            </a:r>
            <a:r>
              <a:rPr lang="ja-JP" altLang="en-US" sz="2800" dirty="0">
                <a:ea typeface="ＭＳ Ｐゴシック" pitchFamily="34" charset="-128"/>
              </a:rPr>
              <a:t>”</a:t>
            </a:r>
            <a:endParaRPr lang="en-US" altLang="ja-JP" sz="2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For example, the 6 bytes "123.45" might be interpreted as the floating-point number 123.45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3CA9196-81A9-4B93-8D83-BC1C4FFEEF3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27653" name="Group 4"/>
          <p:cNvGrpSpPr>
            <a:grpSpLocks noChangeAspect="1"/>
          </p:cNvGrpSpPr>
          <p:nvPr/>
        </p:nvGrpSpPr>
        <p:grpSpPr bwMode="auto">
          <a:xfrm>
            <a:off x="2743200" y="1752600"/>
            <a:ext cx="6781800" cy="1397000"/>
            <a:chOff x="2528" y="5271"/>
            <a:chExt cx="5100" cy="1081"/>
          </a:xfrm>
        </p:grpSpPr>
        <p:sp>
          <p:nvSpPr>
            <p:cNvPr id="27655" name="AutoShape 5"/>
            <p:cNvSpPr>
              <a:spLocks noChangeAspect="1" noChangeArrowheads="1"/>
            </p:cNvSpPr>
            <p:nvPr/>
          </p:nvSpPr>
          <p:spPr bwMode="auto">
            <a:xfrm>
              <a:off x="2528" y="5271"/>
              <a:ext cx="5100" cy="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28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34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3728" y="5768"/>
              <a:ext cx="24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31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6128" y="5768"/>
              <a:ext cx="300" cy="31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1" name="Rectangle 11"/>
            <p:cNvSpPr>
              <a:spLocks noChangeArrowheads="1"/>
            </p:cNvSpPr>
            <p:nvPr/>
          </p:nvSpPr>
          <p:spPr bwMode="auto">
            <a:xfrm>
              <a:off x="67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2" name="Rectangle 12"/>
            <p:cNvSpPr>
              <a:spLocks noChangeArrowheads="1"/>
            </p:cNvSpPr>
            <p:nvPr/>
          </p:nvSpPr>
          <p:spPr bwMode="auto">
            <a:xfrm>
              <a:off x="70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3" name="Rectangle 13"/>
            <p:cNvSpPr>
              <a:spLocks noChangeArrowheads="1"/>
            </p:cNvSpPr>
            <p:nvPr/>
          </p:nvSpPr>
          <p:spPr bwMode="auto">
            <a:xfrm>
              <a:off x="6428" y="5768"/>
              <a:ext cx="300" cy="31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2828" y="5425"/>
              <a:ext cx="45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0:</a:t>
              </a:r>
              <a:endParaRPr lang="en-US" altLang="en-US" sz="2400"/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3128" y="5425"/>
              <a:ext cx="45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1:</a:t>
              </a:r>
              <a:endParaRPr lang="en-US" altLang="en-US" sz="2400"/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3428" y="5425"/>
              <a:ext cx="45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2: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768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File open modes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By default, an </a:t>
            </a:r>
            <a:r>
              <a:rPr lang="en-US" altLang="en-US" b="1" dirty="0" err="1">
                <a:ea typeface="ＭＳ Ｐゴシック" pitchFamily="34" charset="-128"/>
              </a:rPr>
              <a:t>ifstream</a:t>
            </a:r>
            <a:r>
              <a:rPr lang="en-US" altLang="en-US" dirty="0">
                <a:ea typeface="ＭＳ Ｐゴシック" pitchFamily="34" charset="-128"/>
              </a:rPr>
              <a:t> opens its file for reading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By default, an </a:t>
            </a:r>
            <a:r>
              <a:rPr lang="en-US" altLang="en-US" b="1" dirty="0" err="1">
                <a:ea typeface="ＭＳ Ｐゴシック" pitchFamily="34" charset="-128"/>
              </a:rPr>
              <a:t>ofstream</a:t>
            </a:r>
            <a:r>
              <a:rPr lang="en-US" altLang="en-US" dirty="0">
                <a:ea typeface="ＭＳ Ｐゴシック" pitchFamily="34" charset="-128"/>
              </a:rPr>
              <a:t> opens its file for writing. 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Alternatives:</a:t>
            </a:r>
            <a:endParaRPr lang="en-US" altLang="en-US" b="1" dirty="0">
              <a:ea typeface="ＭＳ Ｐゴシック" pitchFamily="34" charset="-128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ios_base</a:t>
            </a:r>
            <a:r>
              <a:rPr lang="en-US" altLang="en-US" sz="2000" b="1" dirty="0">
                <a:ea typeface="Times New Roman" pitchFamily="18" charset="0"/>
              </a:rPr>
              <a:t>::app	  // </a:t>
            </a:r>
            <a:r>
              <a:rPr lang="en-US" altLang="en-US" sz="2000" i="1" dirty="0">
                <a:ea typeface="Times New Roman" pitchFamily="18" charset="0"/>
              </a:rPr>
              <a:t>append (i.e., output adds to the end of the file)</a:t>
            </a:r>
            <a:endParaRPr lang="en-US" altLang="en-US" sz="2000" b="1" i="1" dirty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ios_base</a:t>
            </a:r>
            <a:r>
              <a:rPr lang="en-US" altLang="en-US" sz="2000" b="1" dirty="0">
                <a:ea typeface="Times New Roman" pitchFamily="18" charset="0"/>
              </a:rPr>
              <a:t>::ate	  //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at end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r>
              <a:rPr lang="en-US" altLang="ja-JP" sz="2000" i="1" dirty="0">
                <a:ea typeface="ＭＳ Ｐゴシック" pitchFamily="34" charset="-128"/>
              </a:rPr>
              <a:t> (open and seek to end)</a:t>
            </a:r>
            <a:endParaRPr lang="en-US" altLang="ja-JP" sz="2000" b="1" i="1" dirty="0">
              <a:ea typeface="ＭＳ Ｐゴシック" pitchFamily="34" charset="-128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ios_base</a:t>
            </a:r>
            <a:r>
              <a:rPr lang="en-US" altLang="en-US" sz="2000" b="1" dirty="0">
                <a:ea typeface="Times New Roman" pitchFamily="18" charset="0"/>
              </a:rPr>
              <a:t>::binary  // </a:t>
            </a:r>
            <a:r>
              <a:rPr lang="en-US" altLang="en-US" sz="2000" i="1" dirty="0">
                <a:ea typeface="Times New Roman" pitchFamily="18" charset="0"/>
              </a:rPr>
              <a:t>binary mode – beware of system specific behavior</a:t>
            </a:r>
            <a:endParaRPr lang="en-US" altLang="en-US" sz="2000" b="1" i="1" dirty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ios_base</a:t>
            </a:r>
            <a:r>
              <a:rPr lang="en-US" altLang="en-US" sz="2000" b="1" dirty="0">
                <a:ea typeface="Times New Roman" pitchFamily="18" charset="0"/>
              </a:rPr>
              <a:t>::in	  // </a:t>
            </a:r>
            <a:r>
              <a:rPr lang="en-US" altLang="en-US" sz="2000" i="1" dirty="0">
                <a:ea typeface="Times New Roman" pitchFamily="18" charset="0"/>
              </a:rPr>
              <a:t>for reading</a:t>
            </a:r>
            <a:endParaRPr lang="en-US" altLang="en-US" sz="2000" b="1" i="1" dirty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ios_base</a:t>
            </a:r>
            <a:r>
              <a:rPr lang="en-US" altLang="en-US" sz="2000" b="1" dirty="0">
                <a:ea typeface="Times New Roman" pitchFamily="18" charset="0"/>
              </a:rPr>
              <a:t>::out	  // </a:t>
            </a:r>
            <a:r>
              <a:rPr lang="en-US" altLang="en-US" sz="2000" i="1" dirty="0">
                <a:ea typeface="Times New Roman" pitchFamily="18" charset="0"/>
              </a:rPr>
              <a:t>for writing</a:t>
            </a:r>
            <a:endParaRPr lang="en-US" altLang="en-US" sz="2000" b="1" i="1" dirty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ios_base</a:t>
            </a:r>
            <a:r>
              <a:rPr lang="en-US" altLang="en-US" sz="2000" b="1" dirty="0">
                <a:ea typeface="Times New Roman" pitchFamily="18" charset="0"/>
              </a:rPr>
              <a:t>::</a:t>
            </a:r>
            <a:r>
              <a:rPr lang="en-US" altLang="en-US" sz="2000" b="1" dirty="0" err="1">
                <a:ea typeface="Times New Roman" pitchFamily="18" charset="0"/>
              </a:rPr>
              <a:t>trunc</a:t>
            </a:r>
            <a:r>
              <a:rPr lang="en-US" altLang="en-US" sz="2000" b="1" dirty="0">
                <a:ea typeface="Times New Roman" pitchFamily="18" charset="0"/>
              </a:rPr>
              <a:t>	  // </a:t>
            </a:r>
            <a:r>
              <a:rPr lang="en-US" altLang="en-US" sz="2000" i="1" dirty="0">
                <a:ea typeface="Times New Roman" pitchFamily="18" charset="0"/>
              </a:rPr>
              <a:t>truncate file to 0-length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A file mode is optionally specified after the name of the file: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ofstream</a:t>
            </a:r>
            <a:r>
              <a:rPr lang="en-US" altLang="en-US" sz="2000" b="1" dirty="0">
                <a:ea typeface="Times New Roman" pitchFamily="18" charset="0"/>
              </a:rPr>
              <a:t> of1 {name1};	// </a:t>
            </a:r>
            <a:r>
              <a:rPr lang="en-US" altLang="en-US" sz="2000" i="1" dirty="0">
                <a:ea typeface="Times New Roman" pitchFamily="18" charset="0"/>
              </a:rPr>
              <a:t>defaults to </a:t>
            </a:r>
            <a:r>
              <a:rPr lang="en-US" altLang="en-US" sz="2000" i="1" dirty="0" err="1">
                <a:ea typeface="Times New Roman" pitchFamily="18" charset="0"/>
              </a:rPr>
              <a:t>ios_base</a:t>
            </a:r>
            <a:r>
              <a:rPr lang="en-US" altLang="en-US" sz="2000" i="1" dirty="0">
                <a:ea typeface="Times New Roman" pitchFamily="18" charset="0"/>
              </a:rPr>
              <a:t>::out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ifstream</a:t>
            </a:r>
            <a:r>
              <a:rPr lang="en-US" altLang="en-US" sz="2000" b="1" dirty="0">
                <a:ea typeface="Times New Roman" pitchFamily="18" charset="0"/>
              </a:rPr>
              <a:t> if1 {name2};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defaults to </a:t>
            </a:r>
            <a:r>
              <a:rPr lang="en-US" altLang="en-US" sz="2000" i="1" dirty="0" err="1">
                <a:ea typeface="Times New Roman" pitchFamily="18" charset="0"/>
              </a:rPr>
              <a:t>ios_base</a:t>
            </a:r>
            <a:r>
              <a:rPr lang="en-US" altLang="en-US" sz="2000" i="1" dirty="0">
                <a:ea typeface="Times New Roman" pitchFamily="18" charset="0"/>
              </a:rPr>
              <a:t>::in</a:t>
            </a:r>
            <a:endParaRPr lang="en-US" altLang="en-US" sz="2000" b="1" i="1" dirty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ofstream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ofs</a:t>
            </a:r>
            <a:r>
              <a:rPr lang="en-US" altLang="en-US" sz="2000" b="1" dirty="0">
                <a:ea typeface="Times New Roman" pitchFamily="18" charset="0"/>
              </a:rPr>
              <a:t> {name, </a:t>
            </a:r>
            <a:r>
              <a:rPr lang="en-US" altLang="en-US" sz="2000" b="1" dirty="0" err="1">
                <a:ea typeface="Times New Roman" pitchFamily="18" charset="0"/>
              </a:rPr>
              <a:t>ios_base</a:t>
            </a:r>
            <a:r>
              <a:rPr lang="en-US" altLang="en-US" sz="2000" b="1" dirty="0">
                <a:ea typeface="Times New Roman" pitchFamily="18" charset="0"/>
              </a:rPr>
              <a:t>::app};    // </a:t>
            </a:r>
            <a:r>
              <a:rPr lang="en-US" altLang="en-US" sz="2000" i="1" dirty="0">
                <a:ea typeface="Times New Roman" pitchFamily="18" charset="0"/>
              </a:rPr>
              <a:t>append rather than overwrite</a:t>
            </a:r>
            <a:endParaRPr lang="en-US" altLang="en-US" sz="2000" b="1" i="1" dirty="0">
              <a:ea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fstream</a:t>
            </a:r>
            <a:r>
              <a:rPr lang="en-US" altLang="en-US" sz="2000" b="1" dirty="0">
                <a:ea typeface="Times New Roman" pitchFamily="18" charset="0"/>
              </a:rPr>
              <a:t> fs {"</a:t>
            </a:r>
            <a:r>
              <a:rPr lang="en-US" altLang="en-US" sz="2000" b="1" dirty="0" err="1">
                <a:ea typeface="Times New Roman" pitchFamily="18" charset="0"/>
              </a:rPr>
              <a:t>myfile</a:t>
            </a:r>
            <a:r>
              <a:rPr lang="en-US" altLang="en-US" sz="2000" b="1" dirty="0">
                <a:ea typeface="Times New Roman" pitchFamily="18" charset="0"/>
              </a:rPr>
              <a:t>", </a:t>
            </a:r>
            <a:r>
              <a:rPr lang="en-US" altLang="en-US" sz="2000" b="1" dirty="0" err="1">
                <a:ea typeface="Times New Roman" pitchFamily="18" charset="0"/>
              </a:rPr>
              <a:t>ios_base</a:t>
            </a:r>
            <a:r>
              <a:rPr lang="en-US" altLang="en-US" sz="2000" b="1" dirty="0">
                <a:ea typeface="Times New Roman" pitchFamily="18" charset="0"/>
              </a:rPr>
              <a:t>::</a:t>
            </a:r>
            <a:r>
              <a:rPr lang="en-US" altLang="en-US" sz="2000" b="1" dirty="0" err="1">
                <a:ea typeface="Times New Roman" pitchFamily="18" charset="0"/>
              </a:rPr>
              <a:t>in|ios_base</a:t>
            </a:r>
            <a:r>
              <a:rPr lang="en-US" altLang="en-US" sz="2000" b="1" dirty="0">
                <a:ea typeface="Times New Roman" pitchFamily="18" charset="0"/>
              </a:rPr>
              <a:t>::out};    // </a:t>
            </a:r>
            <a:r>
              <a:rPr lang="en-US" altLang="en-US" sz="2000" i="1" dirty="0">
                <a:ea typeface="Times New Roman" pitchFamily="18" charset="0"/>
              </a:rPr>
              <a:t>both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in and out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C52E6A4-E5DB-4B63-9DA0-39526EA4BA7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83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Fundamental I/O concepts</a:t>
            </a:r>
          </a:p>
          <a:p>
            <a:pPr eaLnBrk="1" hangingPunct="1">
              <a:defRPr/>
            </a:pPr>
            <a:r>
              <a:rPr lang="en-US"/>
              <a:t>Files</a:t>
            </a:r>
          </a:p>
          <a:p>
            <a:pPr lvl="1" eaLnBrk="1" hangingPunct="1">
              <a:defRPr/>
            </a:pPr>
            <a:r>
              <a:rPr lang="en-US"/>
              <a:t>Opening</a:t>
            </a:r>
          </a:p>
          <a:p>
            <a:pPr lvl="1" eaLnBrk="1" hangingPunct="1">
              <a:defRPr/>
            </a:pPr>
            <a:r>
              <a:rPr lang="en-US"/>
              <a:t>Reading and writing streams </a:t>
            </a:r>
          </a:p>
          <a:p>
            <a:pPr eaLnBrk="1" hangingPunct="1">
              <a:defRPr/>
            </a:pPr>
            <a:r>
              <a:rPr lang="en-US"/>
              <a:t>I/O errors</a:t>
            </a:r>
          </a:p>
          <a:p>
            <a:pPr eaLnBrk="1" hangingPunct="1">
              <a:defRPr/>
            </a:pPr>
            <a:r>
              <a:rPr lang="en-US"/>
              <a:t>Reading a single integer</a:t>
            </a:r>
          </a:p>
          <a:p>
            <a:pPr lvl="1" eaLnBrk="1" hangingPunct="1"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F706756-EA7B-46F5-84B3-E4BBCE817966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18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Text vs. binary files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349288" y="1752601"/>
            <a:ext cx="4233111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In binary files, we use sizes to delimit values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In text files, we use separation/termination characters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370587F-1FB8-41A3-9B73-9AF1B87B0C0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2206626" y="1143001"/>
            <a:ext cx="3965575" cy="3425825"/>
            <a:chOff x="4328" y="5359"/>
            <a:chExt cx="4500" cy="2932"/>
          </a:xfrm>
        </p:grpSpPr>
        <p:sp>
          <p:nvSpPr>
            <p:cNvPr id="31774" name="Text Box 6"/>
            <p:cNvSpPr txBox="1">
              <a:spLocks noChangeArrowheads="1"/>
            </p:cNvSpPr>
            <p:nvPr/>
          </p:nvSpPr>
          <p:spPr bwMode="auto">
            <a:xfrm>
              <a:off x="64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5" name="Text Box 7"/>
            <p:cNvSpPr txBox="1">
              <a:spLocks noChangeArrowheads="1"/>
            </p:cNvSpPr>
            <p:nvPr/>
          </p:nvSpPr>
          <p:spPr bwMode="auto">
            <a:xfrm>
              <a:off x="67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6" name="Text Box 8"/>
            <p:cNvSpPr txBox="1">
              <a:spLocks noChangeArrowheads="1"/>
            </p:cNvSpPr>
            <p:nvPr/>
          </p:nvSpPr>
          <p:spPr bwMode="auto">
            <a:xfrm>
              <a:off x="70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7" name="Text Box 9"/>
            <p:cNvSpPr txBox="1">
              <a:spLocks noChangeArrowheads="1"/>
            </p:cNvSpPr>
            <p:nvPr/>
          </p:nvSpPr>
          <p:spPr bwMode="auto">
            <a:xfrm>
              <a:off x="73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?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8" name="Text Box 10"/>
            <p:cNvSpPr txBox="1">
              <a:spLocks noChangeArrowheads="1"/>
            </p:cNvSpPr>
            <p:nvPr/>
          </p:nvSpPr>
          <p:spPr bwMode="auto">
            <a:xfrm>
              <a:off x="76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?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9" name="Text Box 11"/>
            <p:cNvSpPr txBox="1">
              <a:spLocks noChangeArrowheads="1"/>
            </p:cNvSpPr>
            <p:nvPr/>
          </p:nvSpPr>
          <p:spPr bwMode="auto">
            <a:xfrm>
              <a:off x="79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?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0" name="Text Box 12"/>
            <p:cNvSpPr txBox="1">
              <a:spLocks noChangeArrowheads="1"/>
            </p:cNvSpPr>
            <p:nvPr/>
          </p:nvSpPr>
          <p:spPr bwMode="auto">
            <a:xfrm>
              <a:off x="82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?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1" name="Text Box 13"/>
            <p:cNvSpPr txBox="1">
              <a:spLocks noChangeArrowheads="1"/>
            </p:cNvSpPr>
            <p:nvPr/>
          </p:nvSpPr>
          <p:spPr bwMode="auto">
            <a:xfrm>
              <a:off x="85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?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2" name="Text Box 14"/>
            <p:cNvSpPr txBox="1">
              <a:spLocks noChangeArrowheads="1"/>
            </p:cNvSpPr>
            <p:nvPr/>
          </p:nvSpPr>
          <p:spPr bwMode="auto">
            <a:xfrm>
              <a:off x="64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3" name="Text Box 15"/>
            <p:cNvSpPr txBox="1">
              <a:spLocks noChangeArrowheads="1"/>
            </p:cNvSpPr>
            <p:nvPr/>
          </p:nvSpPr>
          <p:spPr bwMode="auto">
            <a:xfrm>
              <a:off x="67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4" name="Text Box 16"/>
            <p:cNvSpPr txBox="1">
              <a:spLocks noChangeArrowheads="1"/>
            </p:cNvSpPr>
            <p:nvPr/>
          </p:nvSpPr>
          <p:spPr bwMode="auto">
            <a:xfrm>
              <a:off x="70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5" name="Text Box 17"/>
            <p:cNvSpPr txBox="1">
              <a:spLocks noChangeArrowheads="1"/>
            </p:cNvSpPr>
            <p:nvPr/>
          </p:nvSpPr>
          <p:spPr bwMode="auto">
            <a:xfrm>
              <a:off x="73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6" name="Text Box 18"/>
            <p:cNvSpPr txBox="1">
              <a:spLocks noChangeArrowheads="1"/>
            </p:cNvSpPr>
            <p:nvPr/>
          </p:nvSpPr>
          <p:spPr bwMode="auto">
            <a:xfrm>
              <a:off x="76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5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7" name="Text Box 19"/>
            <p:cNvSpPr txBox="1">
              <a:spLocks noChangeArrowheads="1"/>
            </p:cNvSpPr>
            <p:nvPr/>
          </p:nvSpPr>
          <p:spPr bwMode="auto">
            <a:xfrm>
              <a:off x="79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?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8" name="Text Box 20"/>
            <p:cNvSpPr txBox="1">
              <a:spLocks noChangeArrowheads="1"/>
            </p:cNvSpPr>
            <p:nvPr/>
          </p:nvSpPr>
          <p:spPr bwMode="auto">
            <a:xfrm>
              <a:off x="82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?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89" name="Text Box 21"/>
            <p:cNvSpPr txBox="1">
              <a:spLocks noChangeArrowheads="1"/>
            </p:cNvSpPr>
            <p:nvPr/>
          </p:nvSpPr>
          <p:spPr bwMode="auto">
            <a:xfrm>
              <a:off x="8528" y="6285"/>
              <a:ext cx="30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?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90" name="Text Box 22"/>
            <p:cNvSpPr txBox="1">
              <a:spLocks noChangeArrowheads="1"/>
            </p:cNvSpPr>
            <p:nvPr/>
          </p:nvSpPr>
          <p:spPr bwMode="auto">
            <a:xfrm>
              <a:off x="6428" y="7057"/>
              <a:ext cx="1200" cy="46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00000000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01111011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91" name="Text Box 23"/>
            <p:cNvSpPr txBox="1">
              <a:spLocks noChangeArrowheads="1"/>
            </p:cNvSpPr>
            <p:nvPr/>
          </p:nvSpPr>
          <p:spPr bwMode="auto">
            <a:xfrm>
              <a:off x="7628" y="7057"/>
              <a:ext cx="1200" cy="46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92" name="Text Box 24"/>
            <p:cNvSpPr txBox="1">
              <a:spLocks noChangeArrowheads="1"/>
            </p:cNvSpPr>
            <p:nvPr/>
          </p:nvSpPr>
          <p:spPr bwMode="auto">
            <a:xfrm>
              <a:off x="6428" y="7828"/>
              <a:ext cx="1200" cy="46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00110000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00111001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93" name="Text Box 25"/>
            <p:cNvSpPr txBox="1">
              <a:spLocks noChangeArrowheads="1"/>
            </p:cNvSpPr>
            <p:nvPr/>
          </p:nvSpPr>
          <p:spPr bwMode="auto">
            <a:xfrm>
              <a:off x="7628" y="7828"/>
              <a:ext cx="1200" cy="46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94" name="Text Box 26"/>
            <p:cNvSpPr txBox="1">
              <a:spLocks noChangeArrowheads="1"/>
            </p:cNvSpPr>
            <p:nvPr/>
          </p:nvSpPr>
          <p:spPr bwMode="auto">
            <a:xfrm>
              <a:off x="4328" y="5360"/>
              <a:ext cx="195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123 as characters</a:t>
              </a:r>
              <a:r>
                <a:rPr lang="en-US" altLang="en-US" sz="1200">
                  <a:latin typeface="Arial" panose="020B0604020202020204" pitchFamily="34" charset="0"/>
                </a:rPr>
                <a:t>: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95" name="Text Box 27"/>
            <p:cNvSpPr txBox="1">
              <a:spLocks noChangeArrowheads="1"/>
            </p:cNvSpPr>
            <p:nvPr/>
          </p:nvSpPr>
          <p:spPr bwMode="auto">
            <a:xfrm>
              <a:off x="4328" y="6285"/>
              <a:ext cx="195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12345 as characters:</a:t>
              </a:r>
            </a:p>
          </p:txBody>
        </p:sp>
        <p:sp>
          <p:nvSpPr>
            <p:cNvPr id="31796" name="Text Box 28"/>
            <p:cNvSpPr txBox="1">
              <a:spLocks noChangeArrowheads="1"/>
            </p:cNvSpPr>
            <p:nvPr/>
          </p:nvSpPr>
          <p:spPr bwMode="auto">
            <a:xfrm>
              <a:off x="4328" y="7828"/>
              <a:ext cx="195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12345 as binary:</a:t>
              </a:r>
            </a:p>
          </p:txBody>
        </p:sp>
        <p:sp>
          <p:nvSpPr>
            <p:cNvPr id="31797" name="Text Box 29"/>
            <p:cNvSpPr txBox="1">
              <a:spLocks noChangeArrowheads="1"/>
            </p:cNvSpPr>
            <p:nvPr/>
          </p:nvSpPr>
          <p:spPr bwMode="auto">
            <a:xfrm>
              <a:off x="4328" y="7057"/>
              <a:ext cx="195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123 as </a:t>
              </a:r>
              <a:r>
                <a:rPr lang="en-US" altLang="en-US" sz="1800"/>
                <a:t>binary</a:t>
              </a:r>
              <a:r>
                <a:rPr lang="en-US" altLang="en-US" sz="2000"/>
                <a:t>:</a:t>
              </a:r>
            </a:p>
          </p:txBody>
        </p:sp>
      </p:grpSp>
      <p:grpSp>
        <p:nvGrpSpPr>
          <p:cNvPr id="31750" name="Group 30"/>
          <p:cNvGrpSpPr>
            <a:grpSpLocks noChangeAspect="1"/>
          </p:cNvGrpSpPr>
          <p:nvPr/>
        </p:nvGrpSpPr>
        <p:grpSpPr bwMode="auto">
          <a:xfrm>
            <a:off x="2209800" y="4495800"/>
            <a:ext cx="4686300" cy="2217738"/>
            <a:chOff x="4028" y="5051"/>
            <a:chExt cx="5700" cy="2006"/>
          </a:xfrm>
        </p:grpSpPr>
        <p:sp>
          <p:nvSpPr>
            <p:cNvPr id="31755" name="AutoShape 31"/>
            <p:cNvSpPr>
              <a:spLocks noChangeAspect="1" noChangeArrowheads="1"/>
            </p:cNvSpPr>
            <p:nvPr/>
          </p:nvSpPr>
          <p:spPr bwMode="auto">
            <a:xfrm>
              <a:off x="4028" y="5051"/>
              <a:ext cx="5700" cy="2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6" name="Text Box 32"/>
            <p:cNvSpPr txBox="1">
              <a:spLocks noChangeArrowheads="1"/>
            </p:cNvSpPr>
            <p:nvPr/>
          </p:nvSpPr>
          <p:spPr bwMode="auto">
            <a:xfrm>
              <a:off x="64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7" name="Text Box 33"/>
            <p:cNvSpPr txBox="1">
              <a:spLocks noChangeArrowheads="1"/>
            </p:cNvSpPr>
            <p:nvPr/>
          </p:nvSpPr>
          <p:spPr bwMode="auto">
            <a:xfrm>
              <a:off x="67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8" name="Text Box 34"/>
            <p:cNvSpPr txBox="1">
              <a:spLocks noChangeArrowheads="1"/>
            </p:cNvSpPr>
            <p:nvPr/>
          </p:nvSpPr>
          <p:spPr bwMode="auto">
            <a:xfrm>
              <a:off x="70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59" name="Text Box 35"/>
            <p:cNvSpPr txBox="1">
              <a:spLocks noChangeArrowheads="1"/>
            </p:cNvSpPr>
            <p:nvPr/>
          </p:nvSpPr>
          <p:spPr bwMode="auto">
            <a:xfrm>
              <a:off x="73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0" name="Text Box 36"/>
            <p:cNvSpPr txBox="1">
              <a:spLocks noChangeArrowheads="1"/>
            </p:cNvSpPr>
            <p:nvPr/>
          </p:nvSpPr>
          <p:spPr bwMode="auto">
            <a:xfrm>
              <a:off x="76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5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1" name="Text Box 37"/>
            <p:cNvSpPr txBox="1">
              <a:spLocks noChangeArrowheads="1"/>
            </p:cNvSpPr>
            <p:nvPr/>
          </p:nvSpPr>
          <p:spPr bwMode="auto">
            <a:xfrm>
              <a:off x="79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6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2" name="Text Box 38"/>
            <p:cNvSpPr txBox="1">
              <a:spLocks noChangeArrowheads="1"/>
            </p:cNvSpPr>
            <p:nvPr/>
          </p:nvSpPr>
          <p:spPr bwMode="auto">
            <a:xfrm>
              <a:off x="82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3" name="Text Box 39"/>
            <p:cNvSpPr txBox="1">
              <a:spLocks noChangeArrowheads="1"/>
            </p:cNvSpPr>
            <p:nvPr/>
          </p:nvSpPr>
          <p:spPr bwMode="auto">
            <a:xfrm>
              <a:off x="8528" y="5359"/>
              <a:ext cx="300" cy="46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?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4" name="Text Box 40"/>
            <p:cNvSpPr txBox="1">
              <a:spLocks noChangeArrowheads="1"/>
            </p:cNvSpPr>
            <p:nvPr/>
          </p:nvSpPr>
          <p:spPr bwMode="auto">
            <a:xfrm>
              <a:off x="64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5" name="Text Box 41"/>
            <p:cNvSpPr txBox="1">
              <a:spLocks noChangeArrowheads="1"/>
            </p:cNvSpPr>
            <p:nvPr/>
          </p:nvSpPr>
          <p:spPr bwMode="auto">
            <a:xfrm>
              <a:off x="67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6" name="Text Box 42"/>
            <p:cNvSpPr txBox="1">
              <a:spLocks noChangeArrowheads="1"/>
            </p:cNvSpPr>
            <p:nvPr/>
          </p:nvSpPr>
          <p:spPr bwMode="auto">
            <a:xfrm>
              <a:off x="70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7" name="Text Box 43"/>
            <p:cNvSpPr txBox="1">
              <a:spLocks noChangeArrowheads="1"/>
            </p:cNvSpPr>
            <p:nvPr/>
          </p:nvSpPr>
          <p:spPr bwMode="auto">
            <a:xfrm>
              <a:off x="73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8" name="Text Box 44"/>
            <p:cNvSpPr txBox="1">
              <a:spLocks noChangeArrowheads="1"/>
            </p:cNvSpPr>
            <p:nvPr/>
          </p:nvSpPr>
          <p:spPr bwMode="auto">
            <a:xfrm>
              <a:off x="76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69" name="Text Box 45"/>
            <p:cNvSpPr txBox="1">
              <a:spLocks noChangeArrowheads="1"/>
            </p:cNvSpPr>
            <p:nvPr/>
          </p:nvSpPr>
          <p:spPr bwMode="auto">
            <a:xfrm>
              <a:off x="79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5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0" name="Text Box 46"/>
            <p:cNvSpPr txBox="1">
              <a:spLocks noChangeArrowheads="1"/>
            </p:cNvSpPr>
            <p:nvPr/>
          </p:nvSpPr>
          <p:spPr bwMode="auto">
            <a:xfrm>
              <a:off x="8228" y="6285"/>
              <a:ext cx="35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6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1" name="Text Box 47"/>
            <p:cNvSpPr txBox="1">
              <a:spLocks noChangeArrowheads="1"/>
            </p:cNvSpPr>
            <p:nvPr/>
          </p:nvSpPr>
          <p:spPr bwMode="auto">
            <a:xfrm>
              <a:off x="8528" y="6285"/>
              <a:ext cx="300" cy="51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772" name="Text Box 48"/>
            <p:cNvSpPr txBox="1">
              <a:spLocks noChangeArrowheads="1"/>
            </p:cNvSpPr>
            <p:nvPr/>
          </p:nvSpPr>
          <p:spPr bwMode="auto">
            <a:xfrm>
              <a:off x="4178" y="5360"/>
              <a:ext cx="210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123456 as characters:</a:t>
              </a:r>
            </a:p>
          </p:txBody>
        </p:sp>
        <p:sp>
          <p:nvSpPr>
            <p:cNvPr id="31773" name="Text Box 49"/>
            <p:cNvSpPr txBox="1">
              <a:spLocks noChangeArrowheads="1"/>
            </p:cNvSpPr>
            <p:nvPr/>
          </p:nvSpPr>
          <p:spPr bwMode="auto">
            <a:xfrm>
              <a:off x="4178" y="6285"/>
              <a:ext cx="210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123 456 as characters:</a:t>
              </a:r>
            </a:p>
          </p:txBody>
        </p:sp>
      </p:grpSp>
      <p:sp>
        <p:nvSpPr>
          <p:cNvPr id="31751" name="Line 50"/>
          <p:cNvSpPr>
            <a:spLocks noChangeShapeType="1"/>
          </p:cNvSpPr>
          <p:nvPr/>
        </p:nvSpPr>
        <p:spPr bwMode="auto">
          <a:xfrm flipH="1">
            <a:off x="5181600" y="3581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31752" name="Line 51"/>
          <p:cNvSpPr>
            <a:spLocks noChangeShapeType="1"/>
          </p:cNvSpPr>
          <p:nvPr/>
        </p:nvSpPr>
        <p:spPr bwMode="auto">
          <a:xfrm flipH="1">
            <a:off x="5029200" y="51054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31753" name="Line 52"/>
          <p:cNvSpPr>
            <a:spLocks noChangeShapeType="1"/>
          </p:cNvSpPr>
          <p:nvPr/>
        </p:nvSpPr>
        <p:spPr bwMode="auto">
          <a:xfrm flipH="1">
            <a:off x="6019800" y="51816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92229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Text vs. binary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>
                <a:ea typeface="ＭＳ Ｐゴシック" pitchFamily="34" charset="-128"/>
              </a:rPr>
              <a:t>Use text when you can</a:t>
            </a:r>
          </a:p>
          <a:p>
            <a:pPr lvl="1" eaLnBrk="1" hangingPunct="1">
              <a:defRPr/>
            </a:pPr>
            <a:r>
              <a:rPr lang="en-US" altLang="en-US">
                <a:ea typeface="Times New Roman" pitchFamily="18" charset="0"/>
              </a:rPr>
              <a:t>You can read it (without a fancy program)</a:t>
            </a:r>
          </a:p>
          <a:p>
            <a:pPr lvl="1" eaLnBrk="1" hangingPunct="1">
              <a:defRPr/>
            </a:pPr>
            <a:r>
              <a:rPr lang="en-US" altLang="en-US">
                <a:ea typeface="Times New Roman" pitchFamily="18" charset="0"/>
              </a:rPr>
              <a:t>You can debug your programs more easily</a:t>
            </a:r>
          </a:p>
          <a:p>
            <a:pPr lvl="1" eaLnBrk="1" hangingPunct="1">
              <a:defRPr/>
            </a:pPr>
            <a:r>
              <a:rPr lang="en-US" altLang="en-US">
                <a:ea typeface="Times New Roman" pitchFamily="18" charset="0"/>
              </a:rPr>
              <a:t>Text is portable across different systems</a:t>
            </a:r>
          </a:p>
          <a:p>
            <a:pPr lvl="1" eaLnBrk="1" hangingPunct="1">
              <a:defRPr/>
            </a:pPr>
            <a:r>
              <a:rPr lang="en-US" altLang="en-US">
                <a:ea typeface="Times New Roman" pitchFamily="18" charset="0"/>
              </a:rPr>
              <a:t>Most information can be represented reasonably as text</a:t>
            </a:r>
          </a:p>
          <a:p>
            <a:pPr eaLnBrk="1" hangingPunct="1">
              <a:defRPr/>
            </a:pPr>
            <a:r>
              <a:rPr lang="en-US" altLang="en-US" sz="2800">
                <a:ea typeface="ＭＳ Ｐゴシック" pitchFamily="34" charset="-128"/>
              </a:rPr>
              <a:t>Use binary when you must</a:t>
            </a:r>
          </a:p>
          <a:p>
            <a:pPr lvl="1" eaLnBrk="1" hangingPunct="1">
              <a:defRPr/>
            </a:pPr>
            <a:r>
              <a:rPr lang="en-US" altLang="en-US">
                <a:ea typeface="Times New Roman" pitchFamily="18" charset="0"/>
              </a:rPr>
              <a:t>E.g. image files, sound files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ADAFC80-9424-42ED-ABC0-492744BA3E0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16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Binary files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int main()	// </a:t>
            </a:r>
            <a:r>
              <a:rPr lang="en-US" altLang="en-US" sz="2000" i="1" dirty="0">
                <a:ea typeface="ＭＳ Ｐゴシック" pitchFamily="34" charset="-128"/>
              </a:rPr>
              <a:t>use binary input and output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cout</a:t>
            </a:r>
            <a:r>
              <a:rPr lang="en-US" altLang="en-US" sz="2000" b="1" dirty="0">
                <a:ea typeface="ＭＳ Ｐゴシック" pitchFamily="34" charset="-128"/>
              </a:rPr>
              <a:t> &lt;&lt; "Please enter input file name\n";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string </a:t>
            </a:r>
            <a:r>
              <a:rPr lang="en-US" altLang="en-US" sz="2000" b="1" dirty="0" err="1">
                <a:ea typeface="ＭＳ Ｐゴシック" pitchFamily="34" charset="-128"/>
              </a:rPr>
              <a:t>iname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cin</a:t>
            </a:r>
            <a:r>
              <a:rPr lang="en-US" altLang="en-US" sz="2000" b="1" dirty="0">
                <a:ea typeface="ＭＳ Ｐゴシック" pitchFamily="34" charset="-128"/>
              </a:rPr>
              <a:t> &gt;&gt; </a:t>
            </a:r>
            <a:r>
              <a:rPr lang="en-US" altLang="en-US" sz="2000" b="1" dirty="0" err="1">
                <a:ea typeface="ＭＳ Ｐゴシック" pitchFamily="34" charset="-128"/>
              </a:rPr>
              <a:t>iname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ifstream</a:t>
            </a:r>
            <a:r>
              <a:rPr lang="en-US" altLang="en-US" sz="2000" b="1" dirty="0">
                <a:ea typeface="ＭＳ Ｐゴシック" pitchFamily="34" charset="-128"/>
              </a:rPr>
              <a:t> ifs {</a:t>
            </a:r>
            <a:r>
              <a:rPr lang="en-US" altLang="en-US" sz="2000" b="1" dirty="0" err="1">
                <a:ea typeface="ＭＳ Ｐゴシック" pitchFamily="34" charset="-128"/>
              </a:rPr>
              <a:t>iname,ios_base</a:t>
            </a:r>
            <a:r>
              <a:rPr lang="en-US" altLang="en-US" sz="2000" b="1" dirty="0">
                <a:ea typeface="ＭＳ Ｐゴシック" pitchFamily="34" charset="-128"/>
              </a:rPr>
              <a:t>::binary};	// </a:t>
            </a:r>
            <a:r>
              <a:rPr lang="en-US" altLang="en-US" sz="2000" i="1" dirty="0">
                <a:ea typeface="ＭＳ Ｐゴシック" pitchFamily="34" charset="-128"/>
              </a:rPr>
              <a:t>note: binary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(!ifs) error("can't open input file ", </a:t>
            </a:r>
            <a:r>
              <a:rPr lang="en-US" altLang="en-US" sz="2000" b="1" dirty="0" err="1">
                <a:ea typeface="ＭＳ Ｐゴシック" pitchFamily="34" charset="-128"/>
              </a:rPr>
              <a:t>iname</a:t>
            </a:r>
            <a:r>
              <a:rPr lang="en-US" altLang="en-US" sz="2000" b="1" dirty="0">
                <a:ea typeface="ＭＳ Ｐゴシック" pitchFamily="34" charset="-128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cout</a:t>
            </a:r>
            <a:r>
              <a:rPr lang="en-US" altLang="en-US" sz="2000" b="1" dirty="0">
                <a:ea typeface="ＭＳ Ｐゴシック" pitchFamily="34" charset="-128"/>
              </a:rPr>
              <a:t> &lt;&lt; "Please enter output file name\n";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string </a:t>
            </a:r>
            <a:r>
              <a:rPr lang="en-US" altLang="en-US" sz="2000" b="1" dirty="0" err="1">
                <a:ea typeface="ＭＳ Ｐゴシック" pitchFamily="34" charset="-128"/>
              </a:rPr>
              <a:t>oname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cin</a:t>
            </a:r>
            <a:r>
              <a:rPr lang="en-US" altLang="en-US" sz="2000" b="1" dirty="0">
                <a:ea typeface="ＭＳ Ｐゴシック" pitchFamily="34" charset="-128"/>
              </a:rPr>
              <a:t> &gt;&gt; </a:t>
            </a:r>
            <a:r>
              <a:rPr lang="en-US" altLang="en-US" sz="2000" b="1" dirty="0" err="1">
                <a:ea typeface="ＭＳ Ｐゴシック" pitchFamily="34" charset="-128"/>
              </a:rPr>
              <a:t>oname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ofstream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ofs</a:t>
            </a:r>
            <a:r>
              <a:rPr lang="en-US" altLang="en-US" sz="2000" b="1" dirty="0">
                <a:ea typeface="ＭＳ Ｐゴシック" pitchFamily="34" charset="-128"/>
              </a:rPr>
              <a:t> {</a:t>
            </a:r>
            <a:r>
              <a:rPr lang="en-US" altLang="en-US" sz="2000" b="1" dirty="0" err="1">
                <a:ea typeface="ＭＳ Ｐゴシック" pitchFamily="34" charset="-128"/>
              </a:rPr>
              <a:t>oname,ios_base</a:t>
            </a:r>
            <a:r>
              <a:rPr lang="en-US" altLang="en-US" sz="2000" b="1" dirty="0">
                <a:ea typeface="ＭＳ Ｐゴシック" pitchFamily="34" charset="-128"/>
              </a:rPr>
              <a:t>::binary};	// </a:t>
            </a:r>
            <a:r>
              <a:rPr lang="en-US" altLang="en-US" sz="2000" i="1" dirty="0">
                <a:ea typeface="ＭＳ Ｐゴシック" pitchFamily="34" charset="-128"/>
              </a:rPr>
              <a:t>note: binary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(!</a:t>
            </a:r>
            <a:r>
              <a:rPr lang="en-US" altLang="en-US" sz="2000" b="1" dirty="0" err="1">
                <a:ea typeface="ＭＳ Ｐゴシック" pitchFamily="34" charset="-128"/>
              </a:rPr>
              <a:t>ofs</a:t>
            </a:r>
            <a:r>
              <a:rPr lang="en-US" altLang="en-US" sz="2000" b="1" dirty="0">
                <a:ea typeface="ＭＳ Ｐゴシック" pitchFamily="34" charset="-128"/>
              </a:rPr>
              <a:t>) error("can't open output file ", </a:t>
            </a:r>
            <a:r>
              <a:rPr lang="en-US" altLang="en-US" sz="2000" b="1" dirty="0" err="1">
                <a:ea typeface="ＭＳ Ｐゴシック" pitchFamily="34" charset="-128"/>
              </a:rPr>
              <a:t>oname</a:t>
            </a:r>
            <a:r>
              <a:rPr lang="en-US" altLang="en-US" sz="2000" b="1" dirty="0">
                <a:ea typeface="ＭＳ Ｐゴシック" pitchFamily="34" charset="-128"/>
              </a:rPr>
              <a:t>); </a:t>
            </a:r>
            <a:r>
              <a:rPr lang="en-US" altLang="en-US" sz="2000" dirty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>
                <a:ea typeface="ＭＳ Ｐゴシック" pitchFamily="34" charset="-128"/>
              </a:rPr>
              <a:t>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binary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r>
              <a:rPr lang="en-US" altLang="ja-JP" sz="2000" i="1" dirty="0">
                <a:ea typeface="ＭＳ Ｐゴシック" pitchFamily="34" charset="-128"/>
              </a:rPr>
              <a:t> tells the stream not to try anything clever with the bytes</a:t>
            </a:r>
            <a:endParaRPr lang="en-US" altLang="ja-JP" sz="2000" b="1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A5A5325-21B8-4884-A9E2-4D0EC7E79CF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14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Binary files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vector&lt;int&gt; v;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read from binary file:</a:t>
            </a:r>
            <a:endParaRPr lang="en-US" altLang="en-US" sz="2000" b="1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for (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; </a:t>
            </a:r>
            <a:r>
              <a:rPr lang="en-US" altLang="en-US" sz="2000" b="1" dirty="0" err="1">
                <a:ea typeface="ＭＳ Ｐゴシック" pitchFamily="34" charset="-128"/>
              </a:rPr>
              <a:t>ifs.read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as_bytes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),</a:t>
            </a:r>
            <a:r>
              <a:rPr lang="en-US" altLang="en-US" sz="2000" b="1" dirty="0" err="1">
                <a:ea typeface="ＭＳ Ｐゴシック" pitchFamily="34" charset="-128"/>
              </a:rPr>
              <a:t>sizeof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)); )	// </a:t>
            </a:r>
            <a:r>
              <a:rPr lang="en-US" altLang="en-US" sz="2000" i="1" dirty="0">
                <a:ea typeface="ＭＳ Ｐゴシック" pitchFamily="34" charset="-128"/>
              </a:rPr>
              <a:t>note: reading bytes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v.push_back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);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 do something with v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write to binary file:</a:t>
            </a:r>
            <a:endParaRPr lang="en-US" altLang="en-US" sz="2000" b="1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for(int 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=0; 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&lt;</a:t>
            </a:r>
            <a:r>
              <a:rPr lang="en-US" altLang="en-US" sz="2000" b="1" dirty="0" err="1">
                <a:ea typeface="ＭＳ Ｐゴシック" pitchFamily="34" charset="-128"/>
              </a:rPr>
              <a:t>v.size</a:t>
            </a:r>
            <a:r>
              <a:rPr lang="en-US" altLang="en-US" sz="2000" b="1" dirty="0">
                <a:ea typeface="ＭＳ Ｐゴシック" pitchFamily="34" charset="-128"/>
              </a:rPr>
              <a:t>(); ++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ofs.write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as_bytes</a:t>
            </a:r>
            <a:r>
              <a:rPr lang="en-US" altLang="en-US" sz="2000" b="1" dirty="0">
                <a:ea typeface="ＭＳ Ｐゴシック" pitchFamily="34" charset="-128"/>
              </a:rPr>
              <a:t>(v[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]),sizeof(int));	// </a:t>
            </a:r>
            <a:r>
              <a:rPr lang="en-US" altLang="en-US" sz="2000" i="1" dirty="0">
                <a:ea typeface="ＭＳ Ｐゴシック" pitchFamily="34" charset="-128"/>
              </a:rPr>
              <a:t>note: writing bytes</a:t>
            </a:r>
            <a:endParaRPr lang="en-US" altLang="en-US" sz="2000" b="1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For now, treat </a:t>
            </a:r>
            <a:r>
              <a:rPr lang="en-US" altLang="en-US" sz="2000" b="1" i="1" dirty="0" err="1">
                <a:ea typeface="ＭＳ Ｐゴシック" pitchFamily="34" charset="-128"/>
              </a:rPr>
              <a:t>as_bytes</a:t>
            </a:r>
            <a:r>
              <a:rPr lang="en-US" altLang="en-US" sz="2000" b="1" i="1" dirty="0">
                <a:ea typeface="ＭＳ Ｐゴシック" pitchFamily="34" charset="-128"/>
              </a:rPr>
              <a:t>()</a:t>
            </a:r>
            <a:r>
              <a:rPr lang="en-US" altLang="en-US" sz="2000" i="1" dirty="0">
                <a:ea typeface="ＭＳ Ｐゴシック" pitchFamily="34" charset="-128"/>
              </a:rPr>
              <a:t> as a primitive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Warning!  Beware transferring between different systems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700E618-7708-4F78-AC46-0E7443E0ECC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88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Positioning in a filestream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xfrm>
            <a:off x="1422400" y="3450735"/>
            <a:ext cx="10160000" cy="279766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fstream</a:t>
            </a: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fs {name};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open for input and output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…</a:t>
            </a:r>
            <a:endParaRPr lang="en-US" altLang="en-US" sz="1800" b="1" dirty="0"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fs.seekg</a:t>
            </a: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(5);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move reading position </a:t>
            </a:r>
            <a:r>
              <a:rPr lang="en-US" altLang="ja-JP" sz="1800" i="1" dirty="0" smtClean="0">
                <a:solidFill>
                  <a:srgbClr val="43B02A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to 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5 (the 6</a:t>
            </a:r>
            <a:r>
              <a:rPr lang="en-US" altLang="ja-JP" sz="1800" i="1" baseline="30000" dirty="0">
                <a:solidFill>
                  <a:srgbClr val="43B02A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th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character)</a:t>
            </a:r>
            <a:endParaRPr lang="en-US" altLang="ja-JP" sz="1800" b="1" i="1" dirty="0">
              <a:solidFill>
                <a:srgbClr val="43B02A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char </a:t>
            </a:r>
            <a:r>
              <a:rPr lang="en-US" altLang="en-US" sz="18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ch</a:t>
            </a: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fs&gt;&gt;</a:t>
            </a:r>
            <a:r>
              <a:rPr lang="en-US" altLang="en-US" sz="18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ch</a:t>
            </a: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;	</a:t>
            </a:r>
            <a:r>
              <a:rPr lang="en-US" altLang="en-US" sz="1800" b="1" dirty="0" smtClean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read the </a:t>
            </a: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x</a:t>
            </a:r>
            <a:r>
              <a:rPr lang="en-US" altLang="en-US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and increment the reading position to 6</a:t>
            </a:r>
            <a:endParaRPr lang="en-US" altLang="en-US" sz="1800" b="1" i="1" dirty="0"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cout</a:t>
            </a: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&lt;&lt; "sixth character is " &lt;&lt; </a:t>
            </a:r>
            <a:r>
              <a:rPr lang="en-US" altLang="en-US" sz="18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ch</a:t>
            </a: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&lt;&lt; '(' &lt;&lt; int(</a:t>
            </a:r>
            <a:r>
              <a:rPr lang="en-US" altLang="en-US" sz="18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ch</a:t>
            </a: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) &lt;&lt; ")\n";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fs.seekp</a:t>
            </a: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(1);	</a:t>
            </a:r>
            <a:endParaRPr lang="lv-LV" altLang="en-US" sz="1800" b="1" dirty="0" smtClean="0"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move writing position (</a:t>
            </a:r>
            <a:r>
              <a:rPr lang="ja-JP" altLang="en-US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‘</a:t>
            </a:r>
            <a:r>
              <a:rPr lang="en-US" altLang="ja-JP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p</a:t>
            </a:r>
            <a:r>
              <a:rPr lang="ja-JP" altLang="en-US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for </a:t>
            </a:r>
            <a:r>
              <a:rPr lang="ja-JP" altLang="en-US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‘</a:t>
            </a:r>
            <a:r>
              <a:rPr lang="en-US" altLang="ja-JP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put</a:t>
            </a:r>
            <a:r>
              <a:rPr lang="ja-JP" altLang="en-US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) to 1 (the 2</a:t>
            </a:r>
            <a:r>
              <a:rPr lang="en-US" altLang="ja-JP" sz="1800" i="1" baseline="30000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nd</a:t>
            </a:r>
            <a:r>
              <a:rPr lang="en-US" altLang="ja-JP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character)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fs&lt;&lt;'y';	</a:t>
            </a:r>
            <a:r>
              <a:rPr lang="en-US" altLang="en-US" sz="1800" b="1" dirty="0" smtClean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write and increment writing position to 2 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CD4E672-0B7E-4956-8685-B3B49DC7879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39941" name="Group 5"/>
          <p:cNvGrpSpPr>
            <a:grpSpLocks noChangeAspect="1"/>
          </p:cNvGrpSpPr>
          <p:nvPr/>
        </p:nvGrpSpPr>
        <p:grpSpPr bwMode="auto">
          <a:xfrm>
            <a:off x="3505200" y="1143000"/>
            <a:ext cx="4381500" cy="2514600"/>
            <a:chOff x="2527" y="1158"/>
            <a:chExt cx="6880" cy="2787"/>
          </a:xfrm>
        </p:grpSpPr>
        <p:sp>
          <p:nvSpPr>
            <p:cNvPr id="39949" name="AutoShape 6"/>
            <p:cNvSpPr>
              <a:spLocks noChangeAspect="1" noChangeArrowheads="1"/>
            </p:cNvSpPr>
            <p:nvPr/>
          </p:nvSpPr>
          <p:spPr bwMode="auto">
            <a:xfrm>
              <a:off x="2527" y="1158"/>
              <a:ext cx="6880" cy="2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41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8327" y="3128"/>
              <a:ext cx="656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5370" tIns="32684" rIns="65370" bIns="32684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77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71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4" name="Rectangle 11"/>
            <p:cNvSpPr>
              <a:spLocks noChangeArrowheads="1"/>
            </p:cNvSpPr>
            <p:nvPr/>
          </p:nvSpPr>
          <p:spPr bwMode="auto">
            <a:xfrm>
              <a:off x="65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5" name="Rectangle 12"/>
            <p:cNvSpPr>
              <a:spLocks noChangeArrowheads="1"/>
            </p:cNvSpPr>
            <p:nvPr/>
          </p:nvSpPr>
          <p:spPr bwMode="auto">
            <a:xfrm>
              <a:off x="59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6" name="Rectangle 13"/>
            <p:cNvSpPr>
              <a:spLocks noChangeArrowheads="1"/>
            </p:cNvSpPr>
            <p:nvPr/>
          </p:nvSpPr>
          <p:spPr bwMode="auto">
            <a:xfrm>
              <a:off x="53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7" name="Rectangle 14"/>
            <p:cNvSpPr>
              <a:spLocks noChangeArrowheads="1"/>
            </p:cNvSpPr>
            <p:nvPr/>
          </p:nvSpPr>
          <p:spPr bwMode="auto">
            <a:xfrm>
              <a:off x="4727" y="3128"/>
              <a:ext cx="600" cy="515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9958" name="Text Box 15"/>
            <p:cNvSpPr txBox="1">
              <a:spLocks noChangeArrowheads="1"/>
            </p:cNvSpPr>
            <p:nvPr/>
          </p:nvSpPr>
          <p:spPr bwMode="auto">
            <a:xfrm>
              <a:off x="2727" y="3128"/>
              <a:ext cx="130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370" tIns="32684" rIns="65370" bIns="32684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A file:</a:t>
              </a:r>
              <a:endParaRPr lang="en-US" altLang="en-US" sz="2000"/>
            </a:p>
          </p:txBody>
        </p:sp>
        <p:sp>
          <p:nvSpPr>
            <p:cNvPr id="39959" name="Rectangle 16"/>
            <p:cNvSpPr>
              <a:spLocks noChangeArrowheads="1"/>
            </p:cNvSpPr>
            <p:nvPr/>
          </p:nvSpPr>
          <p:spPr bwMode="auto">
            <a:xfrm>
              <a:off x="4327" y="1380"/>
              <a:ext cx="456" cy="51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5370" tIns="32684" rIns="65370" bIns="32684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60" name="Rectangle 17"/>
            <p:cNvSpPr>
              <a:spLocks noChangeArrowheads="1"/>
            </p:cNvSpPr>
            <p:nvPr/>
          </p:nvSpPr>
          <p:spPr bwMode="auto">
            <a:xfrm>
              <a:off x="8127" y="1380"/>
              <a:ext cx="502" cy="53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5370" tIns="32684" rIns="65370" bIns="32684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61" name="Text Box 18"/>
            <p:cNvSpPr txBox="1">
              <a:spLocks noChangeArrowheads="1"/>
            </p:cNvSpPr>
            <p:nvPr/>
          </p:nvSpPr>
          <p:spPr bwMode="auto">
            <a:xfrm>
              <a:off x="2527" y="1372"/>
              <a:ext cx="20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370" tIns="32684" rIns="65370" bIns="32684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Put position:</a:t>
              </a:r>
              <a:endParaRPr lang="en-US" altLang="en-US" sz="2000"/>
            </a:p>
          </p:txBody>
        </p:sp>
        <p:sp>
          <p:nvSpPr>
            <p:cNvPr id="39962" name="Text Box 19"/>
            <p:cNvSpPr txBox="1">
              <a:spLocks noChangeArrowheads="1"/>
            </p:cNvSpPr>
            <p:nvPr/>
          </p:nvSpPr>
          <p:spPr bwMode="auto">
            <a:xfrm>
              <a:off x="6427" y="1380"/>
              <a:ext cx="19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370" tIns="32684" rIns="65370" bIns="32684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Get position:</a:t>
              </a:r>
              <a:endParaRPr lang="en-US" altLang="en-US" sz="2000"/>
            </a:p>
          </p:txBody>
        </p:sp>
        <p:cxnSp>
          <p:nvCxnSpPr>
            <p:cNvPr id="39963" name="AutoShape 20"/>
            <p:cNvCxnSpPr>
              <a:cxnSpLocks noChangeShapeType="1"/>
              <a:stCxn id="39959" idx="2"/>
              <a:endCxn id="39956" idx="0"/>
            </p:cNvCxnSpPr>
            <p:nvPr/>
          </p:nvCxnSpPr>
          <p:spPr bwMode="auto">
            <a:xfrm>
              <a:off x="4555" y="1894"/>
              <a:ext cx="1071" cy="1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4" name="AutoShape 21"/>
            <p:cNvCxnSpPr>
              <a:cxnSpLocks noChangeShapeType="1"/>
              <a:stCxn id="39960" idx="2"/>
              <a:endCxn id="39952" idx="0"/>
            </p:cNvCxnSpPr>
            <p:nvPr/>
          </p:nvCxnSpPr>
          <p:spPr bwMode="auto">
            <a:xfrm rot="5400000">
              <a:off x="7598" y="2347"/>
              <a:ext cx="1210" cy="3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5" name="Text Box 22"/>
            <p:cNvSpPr txBox="1">
              <a:spLocks noChangeArrowheads="1"/>
            </p:cNvSpPr>
            <p:nvPr/>
          </p:nvSpPr>
          <p:spPr bwMode="auto">
            <a:xfrm>
              <a:off x="4027" y="261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370" tIns="32684" rIns="65370" bIns="32684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0: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66" name="Text Box 23"/>
            <p:cNvSpPr txBox="1">
              <a:spLocks noChangeArrowheads="1"/>
            </p:cNvSpPr>
            <p:nvPr/>
          </p:nvSpPr>
          <p:spPr bwMode="auto">
            <a:xfrm>
              <a:off x="4727" y="2614"/>
              <a:ext cx="60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5370" tIns="32684" rIns="65370" bIns="32684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1: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43" name="Text Box 22"/>
          <p:cNvSpPr txBox="1">
            <a:spLocks noChangeArrowheads="1"/>
          </p:cNvSpPr>
          <p:nvPr/>
        </p:nvSpPr>
        <p:spPr bwMode="auto">
          <a:xfrm>
            <a:off x="5334000" y="2438400"/>
            <a:ext cx="382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70" tIns="32684" rIns="65370" bIns="32684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2: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4" name="Text Box 22"/>
          <p:cNvSpPr txBox="1">
            <a:spLocks noChangeArrowheads="1"/>
          </p:cNvSpPr>
          <p:nvPr/>
        </p:nvSpPr>
        <p:spPr bwMode="auto">
          <a:xfrm>
            <a:off x="6477000" y="2438400"/>
            <a:ext cx="382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70" tIns="32684" rIns="65370" bIns="32684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5: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5" name="Text Box 22"/>
          <p:cNvSpPr txBox="1">
            <a:spLocks noChangeArrowheads="1"/>
          </p:cNvSpPr>
          <p:nvPr/>
        </p:nvSpPr>
        <p:spPr bwMode="auto">
          <a:xfrm>
            <a:off x="6858000" y="2438400"/>
            <a:ext cx="382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70" tIns="32684" rIns="65370" bIns="32684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6: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5715000" y="2438400"/>
            <a:ext cx="382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70" tIns="32684" rIns="65370" bIns="32684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3: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7" name="Text Box 22"/>
          <p:cNvSpPr txBox="1">
            <a:spLocks noChangeArrowheads="1"/>
          </p:cNvSpPr>
          <p:nvPr/>
        </p:nvSpPr>
        <p:spPr bwMode="auto">
          <a:xfrm>
            <a:off x="6096000" y="2438400"/>
            <a:ext cx="382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70" tIns="32684" rIns="65370" bIns="32684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4: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8" name="TextBox 2"/>
          <p:cNvSpPr txBox="1">
            <a:spLocks noChangeArrowheads="1"/>
          </p:cNvSpPr>
          <p:nvPr/>
        </p:nvSpPr>
        <p:spPr bwMode="auto">
          <a:xfrm>
            <a:off x="6477000" y="2971801"/>
            <a:ext cx="15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29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Positioning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>
                <a:ea typeface="ＭＳ Ｐゴシック" pitchFamily="34" charset="-128"/>
              </a:rPr>
              <a:t>Whenever you can</a:t>
            </a:r>
          </a:p>
          <a:p>
            <a:pPr lvl="1" eaLnBrk="1" hangingPunct="1">
              <a:defRPr/>
            </a:pPr>
            <a:r>
              <a:rPr lang="en-US" altLang="en-US">
                <a:ea typeface="Times New Roman" pitchFamily="18" charset="0"/>
              </a:rPr>
              <a:t>Use simple streaming</a:t>
            </a:r>
          </a:p>
          <a:p>
            <a:pPr lvl="2" eaLnBrk="1" hangingPunct="1">
              <a:defRPr/>
            </a:pPr>
            <a:r>
              <a:rPr lang="en-US" altLang="en-US" sz="2000">
                <a:ea typeface="Times New Roman" pitchFamily="18" charset="0"/>
              </a:rPr>
              <a:t>Streams/streaming is a very powerful metaphor</a:t>
            </a:r>
          </a:p>
          <a:p>
            <a:pPr lvl="2" eaLnBrk="1" hangingPunct="1">
              <a:defRPr/>
            </a:pPr>
            <a:r>
              <a:rPr lang="en-US" altLang="en-US" sz="2000">
                <a:ea typeface="Times New Roman" pitchFamily="18" charset="0"/>
              </a:rPr>
              <a:t>Write most of your code in terms of  </a:t>
            </a:r>
            <a:r>
              <a:rPr lang="ja-JP" altLang="en-US" sz="2000">
                <a:ea typeface="ＭＳ Ｐゴシック" pitchFamily="34" charset="-128"/>
              </a:rPr>
              <a:t>“</a:t>
            </a:r>
            <a:r>
              <a:rPr lang="en-US" altLang="ja-JP" sz="2000">
                <a:ea typeface="ＭＳ Ｐゴシック" pitchFamily="34" charset="-128"/>
              </a:rPr>
              <a:t>plain</a:t>
            </a:r>
            <a:r>
              <a:rPr lang="ja-JP" altLang="en-US" sz="2000">
                <a:ea typeface="ＭＳ Ｐゴシック" pitchFamily="34" charset="-128"/>
              </a:rPr>
              <a:t>”</a:t>
            </a:r>
            <a:r>
              <a:rPr lang="en-US" altLang="ja-JP" sz="2000">
                <a:ea typeface="ＭＳ Ｐゴシック" pitchFamily="34" charset="-128"/>
              </a:rPr>
              <a:t> </a:t>
            </a:r>
            <a:r>
              <a:rPr lang="en-US" altLang="ja-JP" sz="2000" b="1">
                <a:ea typeface="ＭＳ Ｐゴシック" pitchFamily="34" charset="-128"/>
              </a:rPr>
              <a:t>istream</a:t>
            </a:r>
            <a:r>
              <a:rPr lang="en-US" altLang="ja-JP" sz="2000">
                <a:ea typeface="ＭＳ Ｐゴシック" pitchFamily="34" charset="-128"/>
              </a:rPr>
              <a:t> and </a:t>
            </a:r>
            <a:r>
              <a:rPr lang="en-US" altLang="ja-JP" sz="2000" b="1">
                <a:ea typeface="ＭＳ Ｐゴシック" pitchFamily="34" charset="-128"/>
              </a:rPr>
              <a:t>ostream</a:t>
            </a:r>
          </a:p>
          <a:p>
            <a:pPr lvl="1" eaLnBrk="1" hangingPunct="1">
              <a:defRPr/>
            </a:pPr>
            <a:r>
              <a:rPr lang="en-US" altLang="en-US">
                <a:ea typeface="Times New Roman" pitchFamily="18" charset="0"/>
              </a:rPr>
              <a:t>Positioning is far more error-prone</a:t>
            </a:r>
          </a:p>
          <a:p>
            <a:pPr lvl="2" eaLnBrk="1" hangingPunct="1">
              <a:defRPr/>
            </a:pPr>
            <a:r>
              <a:rPr lang="en-US" altLang="en-US" sz="2000">
                <a:ea typeface="Times New Roman" pitchFamily="18" charset="0"/>
              </a:rPr>
              <a:t>Handling of the end of file position is system dependent and basically unchecked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840C80C-12EC-4931-B1FB-A8A802A2D73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6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C++14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literals</a:t>
            </a:r>
          </a:p>
          <a:p>
            <a:pPr lvl="1">
              <a:defRPr/>
            </a:pPr>
            <a:r>
              <a:rPr lang="en-US" sz="2000" b="1" dirty="0"/>
              <a:t>0b1010100100000011</a:t>
            </a:r>
          </a:p>
          <a:p>
            <a:pPr>
              <a:defRPr/>
            </a:pPr>
            <a:r>
              <a:rPr lang="en-US" dirty="0"/>
              <a:t>Digit separators</a:t>
            </a:r>
          </a:p>
          <a:p>
            <a:pPr lvl="1">
              <a:defRPr/>
            </a:pPr>
            <a:r>
              <a:rPr lang="en-US" sz="2000" b="1" dirty="0"/>
              <a:t>0b1010'1001'0000'0011</a:t>
            </a:r>
          </a:p>
          <a:p>
            <a:pPr lvl="1">
              <a:defRPr/>
            </a:pPr>
            <a:r>
              <a:rPr lang="en-US" sz="2000" dirty="0"/>
              <a:t>Can also be used for for decimal, octal, and hexadecimal numbers</a:t>
            </a:r>
          </a:p>
          <a:p>
            <a:pPr>
              <a:defRPr/>
            </a:pPr>
            <a:r>
              <a:rPr lang="en-US" dirty="0"/>
              <a:t>User-Defined Literals (UDLs) in the standard library</a:t>
            </a:r>
          </a:p>
          <a:p>
            <a:pPr lvl="1">
              <a:defRPr/>
            </a:pPr>
            <a:r>
              <a:rPr lang="en-US" sz="2000" dirty="0"/>
              <a:t>Time: </a:t>
            </a:r>
            <a:r>
              <a:rPr lang="en-US" sz="2000" b="1" dirty="0"/>
              <a:t>2h+10m+12s+123ms+3456ns</a:t>
            </a:r>
          </a:p>
          <a:p>
            <a:pPr lvl="1">
              <a:defRPr/>
            </a:pPr>
            <a:r>
              <a:rPr lang="en-US" sz="2000" dirty="0"/>
              <a:t>Complex: </a:t>
            </a:r>
            <a:r>
              <a:rPr lang="en-US" sz="2000" b="1" dirty="0"/>
              <a:t>2+4i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fld id="{A840FD21-CFB2-442D-BEBF-0078B6433CBD}" type="slidenum">
              <a:rPr lang="en-US" altLang="en-US" smtClean="0"/>
              <a:pPr eaLnBrk="1" hangingPunct="1">
                <a:defRPr/>
              </a:pPr>
              <a:t>56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9566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Input and Output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20DCDE0-A27C-4991-8287-ED4F8DEB105E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0244" name="Group 5"/>
          <p:cNvGrpSpPr>
            <a:grpSpLocks noChangeAspect="1"/>
          </p:cNvGrpSpPr>
          <p:nvPr/>
        </p:nvGrpSpPr>
        <p:grpSpPr bwMode="auto">
          <a:xfrm>
            <a:off x="1905000" y="1295400"/>
            <a:ext cx="8001000" cy="4356100"/>
            <a:chOff x="2014" y="9392"/>
            <a:chExt cx="7714" cy="4320"/>
          </a:xfrm>
        </p:grpSpPr>
        <p:sp>
          <p:nvSpPr>
            <p:cNvPr id="10246" name="AutoShape 6"/>
            <p:cNvSpPr>
              <a:spLocks noChangeAspect="1" noChangeArrowheads="1"/>
            </p:cNvSpPr>
            <p:nvPr/>
          </p:nvSpPr>
          <p:spPr bwMode="auto">
            <a:xfrm>
              <a:off x="2528" y="9392"/>
              <a:ext cx="720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2675" y="10072"/>
              <a:ext cx="1500" cy="6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input device</a:t>
              </a:r>
              <a:endParaRPr lang="en-US" altLang="en-US" sz="3600">
                <a:cs typeface="Arial" panose="020B0604020202020204" pitchFamily="34" charset="0"/>
              </a:endParaRP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5228" y="10008"/>
              <a:ext cx="1650" cy="6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device driver</a:t>
              </a:r>
              <a:endParaRPr lang="en-US" altLang="en-US" sz="3600">
                <a:cs typeface="Arial" panose="020B0604020202020204" pitchFamily="34" charset="0"/>
              </a:endParaRP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7778" y="10008"/>
              <a:ext cx="1500" cy="6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input library</a:t>
              </a: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4928" y="11243"/>
              <a:ext cx="2100" cy="77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v-LV" sz="2000"/>
                <a:t>our program</a:t>
              </a:r>
              <a:endParaRPr lang="en-US" altLang="lv-LV" sz="4000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2828" y="12941"/>
              <a:ext cx="1537" cy="4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output library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5378" y="12941"/>
              <a:ext cx="1650" cy="4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device driver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8112" y="12944"/>
              <a:ext cx="1543" cy="4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output device</a:t>
              </a:r>
            </a:p>
          </p:txBody>
        </p:sp>
        <p:cxnSp>
          <p:nvCxnSpPr>
            <p:cNvPr id="10254" name="AutoShape 14"/>
            <p:cNvCxnSpPr>
              <a:cxnSpLocks noChangeShapeType="1"/>
              <a:stCxn id="10247" idx="3"/>
              <a:endCxn id="10248" idx="1"/>
            </p:cNvCxnSpPr>
            <p:nvPr/>
          </p:nvCxnSpPr>
          <p:spPr bwMode="auto">
            <a:xfrm flipV="1">
              <a:off x="4175" y="10317"/>
              <a:ext cx="1053" cy="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5" name="AutoShape 15"/>
            <p:cNvCxnSpPr>
              <a:cxnSpLocks noChangeShapeType="1"/>
              <a:stCxn id="10248" idx="3"/>
              <a:endCxn id="10249" idx="1"/>
            </p:cNvCxnSpPr>
            <p:nvPr/>
          </p:nvCxnSpPr>
          <p:spPr bwMode="auto">
            <a:xfrm>
              <a:off x="6878" y="10317"/>
              <a:ext cx="9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6" name="AutoShape 16"/>
            <p:cNvCxnSpPr>
              <a:cxnSpLocks noChangeShapeType="1"/>
              <a:stCxn id="10249" idx="2"/>
              <a:endCxn id="10250" idx="1"/>
            </p:cNvCxnSpPr>
            <p:nvPr/>
          </p:nvCxnSpPr>
          <p:spPr bwMode="auto">
            <a:xfrm rot="5400000">
              <a:off x="6226" y="9328"/>
              <a:ext cx="1003" cy="3600"/>
            </a:xfrm>
            <a:prstGeom prst="curvedConnector4">
              <a:avLst>
                <a:gd name="adj1" fmla="val 30685"/>
                <a:gd name="adj2" fmla="val 108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7" name="AutoShape 17"/>
            <p:cNvCxnSpPr>
              <a:cxnSpLocks noChangeShapeType="1"/>
              <a:stCxn id="10250" idx="3"/>
              <a:endCxn id="10251" idx="1"/>
            </p:cNvCxnSpPr>
            <p:nvPr/>
          </p:nvCxnSpPr>
          <p:spPr bwMode="auto">
            <a:xfrm flipH="1">
              <a:off x="2828" y="11629"/>
              <a:ext cx="4200" cy="1544"/>
            </a:xfrm>
            <a:prstGeom prst="curvedConnector5">
              <a:avLst>
                <a:gd name="adj1" fmla="val -5250"/>
                <a:gd name="adj2" fmla="val 54986"/>
                <a:gd name="adj3" fmla="val 10525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8"/>
            <p:cNvCxnSpPr>
              <a:cxnSpLocks noChangeShapeType="1"/>
              <a:stCxn id="10251" idx="3"/>
              <a:endCxn id="10252" idx="1"/>
            </p:cNvCxnSpPr>
            <p:nvPr/>
          </p:nvCxnSpPr>
          <p:spPr bwMode="auto">
            <a:xfrm>
              <a:off x="4365" y="13173"/>
              <a:ext cx="101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9"/>
            <p:cNvCxnSpPr>
              <a:cxnSpLocks noChangeShapeType="1"/>
              <a:stCxn id="10252" idx="3"/>
              <a:endCxn id="10253" idx="1"/>
            </p:cNvCxnSpPr>
            <p:nvPr/>
          </p:nvCxnSpPr>
          <p:spPr bwMode="auto">
            <a:xfrm>
              <a:off x="7028" y="13173"/>
              <a:ext cx="1084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2014" y="9543"/>
              <a:ext cx="180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Arial" panose="020B0604020202020204" pitchFamily="34" charset="0"/>
                </a:rPr>
                <a:t>data source:</a:t>
              </a:r>
              <a:endParaRPr lang="en-US" altLang="en-US" sz="3600">
                <a:cs typeface="Arial" panose="020B0604020202020204" pitchFamily="34" charset="0"/>
              </a:endParaRP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7597" y="12339"/>
              <a:ext cx="180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cs typeface="Arial" panose="020B0604020202020204" pitchFamily="34" charset="0"/>
                </a:rPr>
                <a:t>data destination:</a:t>
              </a:r>
              <a:endParaRPr lang="en-US" altLang="en-US" sz="36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645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stream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4343399"/>
            <a:ext cx="10160000" cy="1524001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An </a:t>
            </a:r>
            <a:r>
              <a:rPr lang="en-US" b="1" dirty="0" err="1"/>
              <a:t>ostream</a:t>
            </a:r>
            <a:endParaRPr lang="en-US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turns values of various types into character sequences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sends those characters somewhere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i="1" dirty="0"/>
              <a:t>E.g.</a:t>
            </a:r>
            <a:r>
              <a:rPr lang="en-US" sz="1800" dirty="0"/>
              <a:t>, console, file, main memory, another computer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E5A6A64-D6CF-49D0-902E-03F63B35F131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438400" y="91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981200" y="20574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(1,234)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590800" y="3505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123</a:t>
            </a:r>
          </a:p>
        </p:txBody>
      </p:sp>
      <p:sp>
        <p:nvSpPr>
          <p:cNvPr id="12296" name="AutoShape 7"/>
          <p:cNvSpPr>
            <a:spLocks noChangeArrowheads="1"/>
          </p:cNvSpPr>
          <p:nvPr/>
        </p:nvSpPr>
        <p:spPr bwMode="auto">
          <a:xfrm>
            <a:off x="5029200" y="1905000"/>
            <a:ext cx="2286000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ostream</a:t>
            </a:r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6248400" y="3581400"/>
            <a:ext cx="2514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buffer</a:t>
            </a:r>
          </a:p>
        </p:txBody>
      </p:sp>
      <p:cxnSp>
        <p:nvCxnSpPr>
          <p:cNvPr id="12298" name="AutoShape 9"/>
          <p:cNvCxnSpPr>
            <a:cxnSpLocks noChangeShapeType="1"/>
            <a:stCxn id="12293" idx="3"/>
            <a:endCxn id="12296" idx="1"/>
          </p:cNvCxnSpPr>
          <p:nvPr/>
        </p:nvCxnSpPr>
        <p:spPr bwMode="auto">
          <a:xfrm>
            <a:off x="2895600" y="1143000"/>
            <a:ext cx="2133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0"/>
          <p:cNvCxnSpPr>
            <a:cxnSpLocks noChangeShapeType="1"/>
            <a:stCxn id="12294" idx="3"/>
            <a:endCxn id="12296" idx="1"/>
          </p:cNvCxnSpPr>
          <p:nvPr/>
        </p:nvCxnSpPr>
        <p:spPr bwMode="auto">
          <a:xfrm>
            <a:off x="3581400" y="24765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1"/>
          <p:cNvCxnSpPr>
            <a:cxnSpLocks noChangeShapeType="1"/>
            <a:stCxn id="12295" idx="3"/>
            <a:endCxn id="12296" idx="1"/>
          </p:cNvCxnSpPr>
          <p:nvPr/>
        </p:nvCxnSpPr>
        <p:spPr bwMode="auto">
          <a:xfrm flipV="1">
            <a:off x="3733800" y="2476500"/>
            <a:ext cx="12954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8305800" y="1752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“somewhere”</a:t>
            </a:r>
          </a:p>
        </p:txBody>
      </p:sp>
      <p:cxnSp>
        <p:nvCxnSpPr>
          <p:cNvPr id="12302" name="AutoShape 13"/>
          <p:cNvCxnSpPr>
            <a:cxnSpLocks noChangeShapeType="1"/>
            <a:stCxn id="12296" idx="2"/>
          </p:cNvCxnSpPr>
          <p:nvPr/>
        </p:nvCxnSpPr>
        <p:spPr bwMode="auto">
          <a:xfrm>
            <a:off x="6172200" y="3048000"/>
            <a:ext cx="762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4"/>
          <p:cNvCxnSpPr>
            <a:cxnSpLocks noChangeShapeType="1"/>
          </p:cNvCxnSpPr>
          <p:nvPr/>
        </p:nvCxnSpPr>
        <p:spPr bwMode="auto">
          <a:xfrm flipV="1">
            <a:off x="8001000" y="2286000"/>
            <a:ext cx="9906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3955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stream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4343399"/>
            <a:ext cx="10160000" cy="1524001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An </a:t>
            </a:r>
            <a:r>
              <a:rPr lang="en-US" b="1" dirty="0" err="1"/>
              <a:t>istream</a:t>
            </a:r>
            <a:endParaRPr lang="en-US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turns character sequences into values of various types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gets those characters from somewhere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i="1" dirty="0"/>
              <a:t>E.g.</a:t>
            </a:r>
            <a:r>
              <a:rPr lang="en-US" sz="1800" dirty="0"/>
              <a:t>, console, file, main memory, another computer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1BDFDFA-9888-4D9A-927F-A663258E2849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438400" y="914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981200" y="20574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(1,234)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590800" y="3505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123</a:t>
            </a: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5029200" y="1905000"/>
            <a:ext cx="2286000" cy="114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istream</a:t>
            </a:r>
          </a:p>
        </p:txBody>
      </p:sp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6553200" y="3581400"/>
            <a:ext cx="25146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buffer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8305800" y="1752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“somewhere”</a:t>
            </a:r>
          </a:p>
        </p:txBody>
      </p:sp>
      <p:cxnSp>
        <p:nvCxnSpPr>
          <p:cNvPr id="14347" name="AutoShape 15"/>
          <p:cNvCxnSpPr>
            <a:cxnSpLocks noChangeShapeType="1"/>
            <a:stCxn id="14346" idx="2"/>
          </p:cNvCxnSpPr>
          <p:nvPr/>
        </p:nvCxnSpPr>
        <p:spPr bwMode="auto">
          <a:xfrm flipH="1">
            <a:off x="8077200" y="2209800"/>
            <a:ext cx="12192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6"/>
          <p:cNvCxnSpPr>
            <a:cxnSpLocks noChangeShapeType="1"/>
            <a:endCxn id="14344" idx="2"/>
          </p:cNvCxnSpPr>
          <p:nvPr/>
        </p:nvCxnSpPr>
        <p:spPr bwMode="auto">
          <a:xfrm flipH="1" flipV="1">
            <a:off x="6172200" y="3048000"/>
            <a:ext cx="1219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7"/>
          <p:cNvCxnSpPr>
            <a:cxnSpLocks noChangeShapeType="1"/>
            <a:stCxn id="14344" idx="1"/>
            <a:endCxn id="14341" idx="3"/>
          </p:cNvCxnSpPr>
          <p:nvPr/>
        </p:nvCxnSpPr>
        <p:spPr bwMode="auto">
          <a:xfrm flipH="1" flipV="1">
            <a:off x="2895600" y="1143000"/>
            <a:ext cx="2133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8"/>
          <p:cNvCxnSpPr>
            <a:cxnSpLocks noChangeShapeType="1"/>
            <a:stCxn id="14344" idx="1"/>
            <a:endCxn id="14342" idx="3"/>
          </p:cNvCxnSpPr>
          <p:nvPr/>
        </p:nvCxnSpPr>
        <p:spPr bwMode="auto">
          <a:xfrm flipH="1">
            <a:off x="3581400" y="24765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9"/>
          <p:cNvCxnSpPr>
            <a:cxnSpLocks noChangeShapeType="1"/>
            <a:stCxn id="14344" idx="1"/>
            <a:endCxn id="14343" idx="3"/>
          </p:cNvCxnSpPr>
          <p:nvPr/>
        </p:nvCxnSpPr>
        <p:spPr bwMode="auto">
          <a:xfrm flipH="1">
            <a:off x="3733800" y="2476500"/>
            <a:ext cx="12954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23549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stream model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Reading and writing</a:t>
            </a:r>
          </a:p>
          <a:p>
            <a:pPr lvl="1" eaLnBrk="1" hangingPunct="1">
              <a:defRPr/>
            </a:pPr>
            <a:r>
              <a:rPr lang="en-US"/>
              <a:t>Of typed entities</a:t>
            </a:r>
          </a:p>
          <a:p>
            <a:pPr lvl="2" eaLnBrk="1" hangingPunct="1">
              <a:defRPr/>
            </a:pPr>
            <a:r>
              <a:rPr lang="en-US" sz="2000"/>
              <a:t>&lt;&lt; (output) and &gt;&gt; (input) plus other operations</a:t>
            </a:r>
          </a:p>
          <a:p>
            <a:pPr lvl="2" eaLnBrk="1" hangingPunct="1">
              <a:defRPr/>
            </a:pPr>
            <a:r>
              <a:rPr lang="en-US" sz="2000"/>
              <a:t>Type safe</a:t>
            </a:r>
          </a:p>
          <a:p>
            <a:pPr lvl="2" eaLnBrk="1" hangingPunct="1">
              <a:defRPr/>
            </a:pPr>
            <a:r>
              <a:rPr lang="en-US" sz="2000"/>
              <a:t>Formatted</a:t>
            </a:r>
          </a:p>
          <a:p>
            <a:pPr lvl="1" eaLnBrk="1" hangingPunct="1">
              <a:defRPr/>
            </a:pPr>
            <a:r>
              <a:rPr lang="en-US"/>
              <a:t>Typically stored (entered, printed, etc.) as text</a:t>
            </a:r>
          </a:p>
          <a:p>
            <a:pPr lvl="2" eaLnBrk="1" hangingPunct="1">
              <a:defRPr/>
            </a:pPr>
            <a:r>
              <a:rPr lang="en-US" sz="2000"/>
              <a:t>But not necessarily (see binary streams in chapter 11)</a:t>
            </a:r>
          </a:p>
          <a:p>
            <a:pPr lvl="1" eaLnBrk="1" hangingPunct="1">
              <a:defRPr/>
            </a:pPr>
            <a:r>
              <a:rPr lang="en-US"/>
              <a:t>Extensible</a:t>
            </a:r>
          </a:p>
          <a:p>
            <a:pPr lvl="2" eaLnBrk="1" hangingPunct="1">
              <a:defRPr/>
            </a:pPr>
            <a:r>
              <a:rPr lang="en-US" sz="2000"/>
              <a:t>You can define your own I/O operations for your own types</a:t>
            </a:r>
          </a:p>
          <a:p>
            <a:pPr lvl="1" eaLnBrk="1" hangingPunct="1">
              <a:defRPr/>
            </a:pPr>
            <a:r>
              <a:rPr lang="en-US"/>
              <a:t>A stream can be attached to any I/O or storage device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50753BB-D6E5-4E8D-A578-EF4170118ABE}" type="slidenum">
              <a:rPr lang="en-US" altLang="en-US" sz="1400">
                <a:latin typeface="Arial" panose="020B0604020202020204" pitchFamily="34" charset="0"/>
              </a:rPr>
              <a:pPr eaLnBrk="1" hangingPunct="1">
                <a:defRPr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44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1815</TotalTime>
  <Words>2434</Words>
  <Application>Microsoft Office PowerPoint</Application>
  <PresentationFormat>Widescreen</PresentationFormat>
  <Paragraphs>848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ＭＳ Ｐゴシック</vt:lpstr>
      <vt:lpstr>Arial</vt:lpstr>
      <vt:lpstr>Liberation Mono</vt:lpstr>
      <vt:lpstr>Times New Roman</vt:lpstr>
      <vt:lpstr>Wingdings</vt:lpstr>
      <vt:lpstr>Notebook</vt:lpstr>
      <vt:lpstr>Data Structures 1.4. Multi-file programs</vt:lpstr>
      <vt:lpstr>Table of Contents</vt:lpstr>
      <vt:lpstr>PowerPoint Presentation</vt:lpstr>
      <vt:lpstr>Objectives</vt:lpstr>
      <vt:lpstr>Overview</vt:lpstr>
      <vt:lpstr>Input and Output</vt:lpstr>
      <vt:lpstr>The stream model</vt:lpstr>
      <vt:lpstr>The stream model</vt:lpstr>
      <vt:lpstr>The stream model</vt:lpstr>
      <vt:lpstr>Files</vt:lpstr>
      <vt:lpstr>A file</vt:lpstr>
      <vt:lpstr>Files</vt:lpstr>
      <vt:lpstr>Files</vt:lpstr>
      <vt:lpstr>Opening a file for reading</vt:lpstr>
      <vt:lpstr>Opening a file for writing</vt:lpstr>
      <vt:lpstr>Reading from a file</vt:lpstr>
      <vt:lpstr>Reading a file</vt:lpstr>
      <vt:lpstr>I/O error handling </vt:lpstr>
      <vt:lpstr>Sample integer read “failure”</vt:lpstr>
      <vt:lpstr>I/O error handling</vt:lpstr>
      <vt:lpstr>Throw an exception for bad()</vt:lpstr>
      <vt:lpstr>Simplified input loop</vt:lpstr>
      <vt:lpstr>Reading a single value</vt:lpstr>
      <vt:lpstr>Reading a single value</vt:lpstr>
      <vt:lpstr>Handle everything: What a mess!</vt:lpstr>
      <vt:lpstr>The mess: trying to do everything at once</vt:lpstr>
      <vt:lpstr>What do we want?</vt:lpstr>
      <vt:lpstr>Skip “garbage”</vt:lpstr>
      <vt:lpstr>Get (any) integer</vt:lpstr>
      <vt:lpstr>Get integer in range</vt:lpstr>
      <vt:lpstr>Use</vt:lpstr>
      <vt:lpstr>What do we really want?</vt:lpstr>
      <vt:lpstr>Parameterize</vt:lpstr>
      <vt:lpstr>User-defined output: operator&lt;&lt;()</vt:lpstr>
      <vt:lpstr>Use</vt:lpstr>
      <vt:lpstr>User-defined input: operator&gt;&gt;()</vt:lpstr>
      <vt:lpstr>Overview</vt:lpstr>
      <vt:lpstr>Kinds of I/O</vt:lpstr>
      <vt:lpstr>Observation</vt:lpstr>
      <vt:lpstr>Output formats</vt:lpstr>
      <vt:lpstr>Numerical Base Output</vt:lpstr>
      <vt:lpstr>“Sticky” Manipulators </vt:lpstr>
      <vt:lpstr>Other Manipulators</vt:lpstr>
      <vt:lpstr>Floating-point Manipulators</vt:lpstr>
      <vt:lpstr>Precision Manipulator</vt:lpstr>
      <vt:lpstr>Output field width</vt:lpstr>
      <vt:lpstr>Observation</vt:lpstr>
      <vt:lpstr>A file</vt:lpstr>
      <vt:lpstr>File open modes</vt:lpstr>
      <vt:lpstr>Text vs. binary files</vt:lpstr>
      <vt:lpstr>Text vs. binary</vt:lpstr>
      <vt:lpstr>Binary files</vt:lpstr>
      <vt:lpstr>Binary files</vt:lpstr>
      <vt:lpstr>Positioning in a filestream</vt:lpstr>
      <vt:lpstr>Positioning</vt:lpstr>
      <vt:lpstr>C++14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113</cp:revision>
  <cp:lastPrinted>1601-01-01T00:00:00Z</cp:lastPrinted>
  <dcterms:created xsi:type="dcterms:W3CDTF">1601-01-01T00:00:00Z</dcterms:created>
  <dcterms:modified xsi:type="dcterms:W3CDTF">2020-09-07T09:23:52Z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